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61" r:id="rId2"/>
    <p:sldId id="256" r:id="rId3"/>
    <p:sldId id="264" r:id="rId4"/>
    <p:sldId id="266" r:id="rId5"/>
    <p:sldId id="265" r:id="rId6"/>
    <p:sldId id="267" r:id="rId7"/>
    <p:sldId id="262" r:id="rId8"/>
    <p:sldId id="268" r:id="rId9"/>
  </p:sldIdLst>
  <p:sldSz cx="12192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72"/>
    <p:restoredTop sz="91960"/>
  </p:normalViewPr>
  <p:slideViewPr>
    <p:cSldViewPr snapToGrid="0" snapToObjects="1">
      <p:cViewPr>
        <p:scale>
          <a:sx n="117" d="100"/>
          <a:sy n="117" d="100"/>
        </p:scale>
        <p:origin x="144" y="-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75" d="100"/>
        <a:sy n="2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84A07-3760-904F-BBE3-6E99FD1A3F71}" type="datetimeFigureOut">
              <a:rPr lang="en-US" smtClean="0"/>
              <a:t>2/18/19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43000"/>
            <a:ext cx="4181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AE709-D942-8448-A950-D043490C5A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29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8263" y="1143000"/>
            <a:ext cx="41814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AE709-D942-8448-A950-D043490C5A0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75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AE709-D942-8448-A950-D043490C5A0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27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2842"/>
            <a:ext cx="1036320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7A44-37C1-E049-8E52-6D32CFD4AA37}" type="datetimeFigureOut">
              <a:rPr lang="en-US" smtClean="0"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13F9-3B7F-7245-BC39-8FC624E205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0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7A44-37C1-E049-8E52-6D32CFD4AA37}" type="datetimeFigureOut">
              <a:rPr lang="en-US" smtClean="0"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13F9-3B7F-7245-BC39-8FC624E205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40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9142"/>
            <a:ext cx="2628900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9142"/>
            <a:ext cx="7734300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7A44-37C1-E049-8E52-6D32CFD4AA37}" type="datetimeFigureOut">
              <a:rPr lang="en-US" smtClean="0"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13F9-3B7F-7245-BC39-8FC624E205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18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7A44-37C1-E049-8E52-6D32CFD4AA37}" type="datetimeFigureOut">
              <a:rPr lang="en-US" smtClean="0"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13F9-3B7F-7245-BC39-8FC624E205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13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3638"/>
            <a:ext cx="1051560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22610"/>
            <a:ext cx="1051560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7A44-37C1-E049-8E52-6D32CFD4AA37}" type="datetimeFigureOut">
              <a:rPr lang="en-US" smtClean="0"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13F9-3B7F-7245-BC39-8FC624E205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8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7A44-37C1-E049-8E52-6D32CFD4AA37}" type="datetimeFigureOut">
              <a:rPr lang="en-US" smtClean="0"/>
              <a:t>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13F9-3B7F-7245-BC39-8FC624E205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4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4"/>
            <a:ext cx="10515600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06137"/>
            <a:ext cx="518318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87331"/>
            <a:ext cx="5183188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7A44-37C1-E049-8E52-6D32CFD4AA37}" type="datetimeFigureOut">
              <a:rPr lang="en-US" smtClean="0"/>
              <a:t>2/18/19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13F9-3B7F-7245-BC39-8FC624E205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9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7A44-37C1-E049-8E52-6D32CFD4AA37}" type="datetimeFigureOut">
              <a:rPr lang="en-US" smtClean="0"/>
              <a:t>2/18/19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13F9-3B7F-7245-BC39-8FC624E205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2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7A44-37C1-E049-8E52-6D32CFD4AA37}" type="datetimeFigureOut">
              <a:rPr lang="en-US" smtClean="0"/>
              <a:t>2/18/19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13F9-3B7F-7245-BC39-8FC624E205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5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5769"/>
            <a:ext cx="617220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7A44-37C1-E049-8E52-6D32CFD4AA37}" type="datetimeFigureOut">
              <a:rPr lang="en-US" smtClean="0"/>
              <a:t>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13F9-3B7F-7245-BC39-8FC624E205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4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9"/>
            <a:ext cx="617220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7A44-37C1-E049-8E52-6D32CFD4AA37}" type="datetimeFigureOut">
              <a:rPr lang="en-US" smtClean="0"/>
              <a:t>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13F9-3B7F-7245-BC39-8FC624E205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46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4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57A44-37C1-E049-8E52-6D32CFD4AA37}" type="datetimeFigureOut">
              <a:rPr lang="en-US" smtClean="0"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40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013F9-3B7F-7245-BC39-8FC624E205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4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36596375-FA39-1549-92CE-B831B7CB44C6}"/>
              </a:ext>
            </a:extLst>
          </p:cNvPr>
          <p:cNvSpPr txBox="1"/>
          <p:nvPr/>
        </p:nvSpPr>
        <p:spPr>
          <a:xfrm>
            <a:off x="4188277" y="2231665"/>
            <a:ext cx="3441669" cy="347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6" dirty="0">
                <a:latin typeface="Helvetica" pitchFamily="2" charset="0"/>
              </a:rPr>
              <a:t>Oak Savanna Plot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58647B-5328-5148-88AB-958FF89E8A32}"/>
              </a:ext>
            </a:extLst>
          </p:cNvPr>
          <p:cNvGrpSpPr/>
          <p:nvPr/>
        </p:nvGrpSpPr>
        <p:grpSpPr>
          <a:xfrm>
            <a:off x="7711940" y="2177315"/>
            <a:ext cx="3016115" cy="4470277"/>
            <a:chOff x="1370541" y="1141060"/>
            <a:chExt cx="3016115" cy="44702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9DBBDA-ADAC-6245-8293-04BEC9346654}"/>
                </a:ext>
              </a:extLst>
            </p:cNvPr>
            <p:cNvSpPr txBox="1"/>
            <p:nvPr/>
          </p:nvSpPr>
          <p:spPr>
            <a:xfrm>
              <a:off x="1370541" y="1141060"/>
              <a:ext cx="3016115" cy="601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56" dirty="0">
                  <a:latin typeface="Helvetica" pitchFamily="2" charset="0"/>
                </a:rPr>
                <a:t>Temperate Forest </a:t>
              </a:r>
            </a:p>
            <a:p>
              <a:pPr algn="ctr"/>
              <a:r>
                <a:rPr lang="en-US" sz="1656" dirty="0">
                  <a:latin typeface="Helvetica" pitchFamily="2" charset="0"/>
                </a:rPr>
                <a:t>Plot Pair 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7EF8A99-2621-5C4D-B4F8-4FF5F765DD24}"/>
                </a:ext>
              </a:extLst>
            </p:cNvPr>
            <p:cNvSpPr/>
            <p:nvPr/>
          </p:nvSpPr>
          <p:spPr>
            <a:xfrm>
              <a:off x="1666871" y="1735493"/>
              <a:ext cx="2106322" cy="19106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91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A7793BB-FB2F-8D43-9E57-973319E3A1E9}"/>
                </a:ext>
              </a:extLst>
            </p:cNvPr>
            <p:cNvGrpSpPr/>
            <p:nvPr/>
          </p:nvGrpSpPr>
          <p:grpSpPr>
            <a:xfrm>
              <a:off x="1658838" y="3700731"/>
              <a:ext cx="2123392" cy="1910606"/>
              <a:chOff x="736534" y="4394196"/>
              <a:chExt cx="2649687" cy="230688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830BCB7-4550-0347-818D-8E4EDFFC6217}"/>
                  </a:ext>
                </a:extLst>
              </p:cNvPr>
              <p:cNvSpPr/>
              <p:nvPr/>
            </p:nvSpPr>
            <p:spPr>
              <a:xfrm>
                <a:off x="746481" y="4394196"/>
                <a:ext cx="2620356" cy="2306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91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D9C3D8B-20BC-9649-8EC9-794A84C52E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068" y="4504857"/>
                <a:ext cx="2567186" cy="2196219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A4D3D01-EDC5-B14F-AA1B-2115E325CA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0575" y="4404646"/>
                <a:ext cx="2206262" cy="1925613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D504C43-1B54-D140-B354-201B4581F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0928" y="4394196"/>
                <a:ext cx="1735910" cy="1515090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EDEE95C-DEC4-ED4F-BC98-11926AFCE109}"/>
                  </a:ext>
                </a:extLst>
              </p:cNvPr>
              <p:cNvCxnSpPr>
                <a:cxnSpLocks/>
                <a:stCxn id="15" idx="0"/>
                <a:endCxn id="15" idx="3"/>
              </p:cNvCxnSpPr>
              <p:nvPr/>
            </p:nvCxnSpPr>
            <p:spPr>
              <a:xfrm>
                <a:off x="2056659" y="4394196"/>
                <a:ext cx="1310178" cy="1153440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92286B-E146-324C-A945-6D7C351C37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8471" y="4403100"/>
                <a:ext cx="857750" cy="748639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CFE7579-8AA5-E043-875F-AC177F63E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483" y="4929423"/>
                <a:ext cx="2003671" cy="1748791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8D88D2A-D9ED-5D47-A94F-3ECF3FBA32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919" y="5352019"/>
                <a:ext cx="1529727" cy="1335136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8EC8900-2944-4F4F-9F6E-CE0D84A209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665" y="5728340"/>
                <a:ext cx="1114508" cy="972736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614DB81-9C4F-C64F-82DA-710B62B6A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534" y="6185736"/>
                <a:ext cx="564252" cy="492476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2F4BC42-6992-5746-83D3-D96A8C0272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2920" y="4413065"/>
                <a:ext cx="466129" cy="406834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03E84B0-BAD0-FD42-8E00-84E7DE409F5D}"/>
              </a:ext>
            </a:extLst>
          </p:cNvPr>
          <p:cNvGrpSpPr/>
          <p:nvPr/>
        </p:nvGrpSpPr>
        <p:grpSpPr>
          <a:xfrm flipH="1">
            <a:off x="4240116" y="3701919"/>
            <a:ext cx="3441668" cy="2151492"/>
            <a:chOff x="4240116" y="2631150"/>
            <a:chExt cx="3441668" cy="215149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43C2B20-C8CD-AD49-95A8-EAA60CE458C7}"/>
                </a:ext>
              </a:extLst>
            </p:cNvPr>
            <p:cNvSpPr/>
            <p:nvPr/>
          </p:nvSpPr>
          <p:spPr>
            <a:xfrm rot="5400000">
              <a:off x="4885204" y="1986062"/>
              <a:ext cx="2151492" cy="34416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rgbClr val="E9DFC0">
                    <a:alpha val="48000"/>
                  </a:srgbClr>
                </a:gs>
                <a:gs pos="71000">
                  <a:schemeClr val="accent6">
                    <a:lumMod val="20000"/>
                    <a:lumOff val="80000"/>
                  </a:schemeClr>
                </a:gs>
                <a:gs pos="0">
                  <a:srgbClr val="C9C0A5"/>
                </a:gs>
              </a:gsLst>
              <a:lin ang="5400000" scaled="1"/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91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CE426736-5D59-014B-ABD8-2DE5FDBA23E9}"/>
                </a:ext>
              </a:extLst>
            </p:cNvPr>
            <p:cNvSpPr/>
            <p:nvPr/>
          </p:nvSpPr>
          <p:spPr>
            <a:xfrm>
              <a:off x="6651453" y="3052203"/>
              <a:ext cx="1006183" cy="1223461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91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F7A81D4-7E9E-CB4D-B990-3C7106924C55}"/>
                </a:ext>
              </a:extLst>
            </p:cNvPr>
            <p:cNvGrpSpPr/>
            <p:nvPr/>
          </p:nvGrpSpPr>
          <p:grpSpPr>
            <a:xfrm>
              <a:off x="4241024" y="3052406"/>
              <a:ext cx="1026615" cy="1243724"/>
              <a:chOff x="3816417" y="3151740"/>
              <a:chExt cx="1239542" cy="1501681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CEA708BA-71B0-124A-8470-DED9D5DBF233}"/>
                  </a:ext>
                </a:extLst>
              </p:cNvPr>
              <p:cNvSpPr/>
              <p:nvPr/>
            </p:nvSpPr>
            <p:spPr>
              <a:xfrm>
                <a:off x="3837089" y="3152465"/>
                <a:ext cx="1214872" cy="1477215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91" dirty="0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2FEBD087-218B-B94B-9038-C23ED6735F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5174" y="3188154"/>
                <a:ext cx="1197799" cy="1418777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D434E80F-8DC9-FD4C-92B7-C5FC1C98A9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4755" y="3151740"/>
                <a:ext cx="901204" cy="1067461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CB9BFECA-5D78-9842-B1CC-22638BD15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153" y="3152465"/>
                <a:ext cx="268807" cy="339275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93AD69D6-560A-E347-A7CE-1154B054E9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9809" y="3860078"/>
                <a:ext cx="669889" cy="779572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7677A9A9-9D76-3145-963B-EA6D61280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0751" y="4203373"/>
                <a:ext cx="412798" cy="450048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5AB16AC1-01DF-A945-99A2-C6E1FEC67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6417" y="3496380"/>
                <a:ext cx="964075" cy="1121924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766F588-8DA6-DB4A-9F73-95F8FEF47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9051" y="3156725"/>
                <a:ext cx="542562" cy="642655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8492C66-BD82-714A-B360-74A99707AE74}"/>
              </a:ext>
            </a:extLst>
          </p:cNvPr>
          <p:cNvGrpSpPr/>
          <p:nvPr/>
        </p:nvGrpSpPr>
        <p:grpSpPr>
          <a:xfrm>
            <a:off x="5891587" y="3012567"/>
            <a:ext cx="540885" cy="614982"/>
            <a:chOff x="3816417" y="3151740"/>
            <a:chExt cx="1239542" cy="1501681"/>
          </a:xfrm>
          <a:noFill/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018E7ED-6999-7447-958B-E7D396C800FA}"/>
                </a:ext>
              </a:extLst>
            </p:cNvPr>
            <p:cNvSpPr/>
            <p:nvPr/>
          </p:nvSpPr>
          <p:spPr>
            <a:xfrm>
              <a:off x="3837089" y="3152465"/>
              <a:ext cx="1214872" cy="1477215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91" dirty="0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306072-1DE3-DA48-B1CA-C459359983E0}"/>
                </a:ext>
              </a:extLst>
            </p:cNvPr>
            <p:cNvCxnSpPr>
              <a:cxnSpLocks/>
            </p:cNvCxnSpPr>
            <p:nvPr/>
          </p:nvCxnSpPr>
          <p:spPr>
            <a:xfrm>
              <a:off x="3855174" y="3188154"/>
              <a:ext cx="1197799" cy="1418777"/>
            </a:xfrm>
            <a:prstGeom prst="lin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6D47E87-F4A6-944F-BA95-8B020EA4C721}"/>
                </a:ext>
              </a:extLst>
            </p:cNvPr>
            <p:cNvCxnSpPr>
              <a:cxnSpLocks/>
            </p:cNvCxnSpPr>
            <p:nvPr/>
          </p:nvCxnSpPr>
          <p:spPr>
            <a:xfrm>
              <a:off x="4154755" y="3151740"/>
              <a:ext cx="901204" cy="1067461"/>
            </a:xfrm>
            <a:prstGeom prst="lin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3337500-C157-8C40-BF3E-AFC4F976DE83}"/>
                </a:ext>
              </a:extLst>
            </p:cNvPr>
            <p:cNvCxnSpPr>
              <a:cxnSpLocks/>
            </p:cNvCxnSpPr>
            <p:nvPr/>
          </p:nvCxnSpPr>
          <p:spPr>
            <a:xfrm>
              <a:off x="4783153" y="3152465"/>
              <a:ext cx="268807" cy="339275"/>
            </a:xfrm>
            <a:prstGeom prst="lin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A65405F-3714-2045-8D81-843B1596CF56}"/>
                </a:ext>
              </a:extLst>
            </p:cNvPr>
            <p:cNvCxnSpPr>
              <a:cxnSpLocks/>
            </p:cNvCxnSpPr>
            <p:nvPr/>
          </p:nvCxnSpPr>
          <p:spPr>
            <a:xfrm>
              <a:off x="3819809" y="3860078"/>
              <a:ext cx="669889" cy="779572"/>
            </a:xfrm>
            <a:prstGeom prst="lin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0840D95-9736-8E4E-9803-31C50EADCB51}"/>
                </a:ext>
              </a:extLst>
            </p:cNvPr>
            <p:cNvCxnSpPr>
              <a:cxnSpLocks/>
            </p:cNvCxnSpPr>
            <p:nvPr/>
          </p:nvCxnSpPr>
          <p:spPr>
            <a:xfrm>
              <a:off x="3830751" y="4203373"/>
              <a:ext cx="412798" cy="450048"/>
            </a:xfrm>
            <a:prstGeom prst="lin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A9A9830-A51D-2642-8B83-10A1C5FE68A9}"/>
                </a:ext>
              </a:extLst>
            </p:cNvPr>
            <p:cNvCxnSpPr>
              <a:cxnSpLocks/>
            </p:cNvCxnSpPr>
            <p:nvPr/>
          </p:nvCxnSpPr>
          <p:spPr>
            <a:xfrm>
              <a:off x="3816417" y="3496380"/>
              <a:ext cx="964075" cy="1121924"/>
            </a:xfrm>
            <a:prstGeom prst="lin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4B5AA7C-1404-A94D-93C8-B906D960FE95}"/>
                </a:ext>
              </a:extLst>
            </p:cNvPr>
            <p:cNvCxnSpPr>
              <a:cxnSpLocks/>
            </p:cNvCxnSpPr>
            <p:nvPr/>
          </p:nvCxnSpPr>
          <p:spPr>
            <a:xfrm>
              <a:off x="4489051" y="3156725"/>
              <a:ext cx="542562" cy="642655"/>
            </a:xfrm>
            <a:prstGeom prst="lin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B49AC87-53A6-5C45-B0FC-59CE3F347D32}"/>
              </a:ext>
            </a:extLst>
          </p:cNvPr>
          <p:cNvSpPr/>
          <p:nvPr/>
        </p:nvSpPr>
        <p:spPr>
          <a:xfrm>
            <a:off x="4264265" y="2978875"/>
            <a:ext cx="527989" cy="619251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9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900FF62-2C4B-4E42-8E35-62D414FB4635}"/>
              </a:ext>
            </a:extLst>
          </p:cNvPr>
          <p:cNvSpPr txBox="1"/>
          <p:nvPr/>
        </p:nvSpPr>
        <p:spPr>
          <a:xfrm>
            <a:off x="6544783" y="2906241"/>
            <a:ext cx="1508166" cy="780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91" dirty="0">
                <a:latin typeface="Helvetica Light" panose="020B0403020202020204" pitchFamily="34" charset="0"/>
              </a:rPr>
              <a:t>EcM- associated Vegetation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5CFEFC3-5DA6-2141-8AAE-B9B1CBDDDFDE}"/>
              </a:ext>
            </a:extLst>
          </p:cNvPr>
          <p:cNvSpPr txBox="1"/>
          <p:nvPr/>
        </p:nvSpPr>
        <p:spPr>
          <a:xfrm>
            <a:off x="4832407" y="2921067"/>
            <a:ext cx="1379148" cy="780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91" dirty="0">
                <a:latin typeface="Helvetica Light" panose="020B0403020202020204" pitchFamily="34" charset="0"/>
              </a:rPr>
              <a:t>AM- associated Vegetation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0FC873A-B8F2-7E4B-A632-2A9961F80E4D}"/>
              </a:ext>
            </a:extLst>
          </p:cNvPr>
          <p:cNvSpPr/>
          <p:nvPr/>
        </p:nvSpPr>
        <p:spPr>
          <a:xfrm>
            <a:off x="5902738" y="5966858"/>
            <a:ext cx="527989" cy="619251"/>
          </a:xfrm>
          <a:prstGeom prst="rect">
            <a:avLst/>
          </a:prstGeom>
          <a:solidFill>
            <a:srgbClr val="E1EFD9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91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C42F406-2295-194D-A7BB-649A8BFC6742}"/>
              </a:ext>
            </a:extLst>
          </p:cNvPr>
          <p:cNvSpPr/>
          <p:nvPr/>
        </p:nvSpPr>
        <p:spPr>
          <a:xfrm>
            <a:off x="4308835" y="5966858"/>
            <a:ext cx="527989" cy="619251"/>
          </a:xfrm>
          <a:prstGeom prst="rect">
            <a:avLst/>
          </a:prstGeom>
          <a:solidFill>
            <a:srgbClr val="C9C0A5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9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245C421-0805-0B4C-8F89-0B2F3CD15D60}"/>
              </a:ext>
            </a:extLst>
          </p:cNvPr>
          <p:cNvSpPr txBox="1"/>
          <p:nvPr/>
        </p:nvSpPr>
        <p:spPr>
          <a:xfrm>
            <a:off x="6513954" y="6133659"/>
            <a:ext cx="813162" cy="32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91" dirty="0">
                <a:latin typeface="Helvetica Light" panose="020B0403020202020204" pitchFamily="34" charset="0"/>
              </a:rPr>
              <a:t>Trees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53AC0B7-19F5-294A-A885-4F0FE0B77BBA}"/>
              </a:ext>
            </a:extLst>
          </p:cNvPr>
          <p:cNvSpPr txBox="1"/>
          <p:nvPr/>
        </p:nvSpPr>
        <p:spPr>
          <a:xfrm>
            <a:off x="4944999" y="6113588"/>
            <a:ext cx="1508166" cy="32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91" dirty="0">
                <a:latin typeface="Helvetica Light" panose="020B0403020202020204" pitchFamily="34" charset="0"/>
              </a:rPr>
              <a:t>Grasses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693694-F478-DA41-8E8E-326C92D52542}"/>
              </a:ext>
            </a:extLst>
          </p:cNvPr>
          <p:cNvGrpSpPr/>
          <p:nvPr/>
        </p:nvGrpSpPr>
        <p:grpSpPr>
          <a:xfrm>
            <a:off x="887481" y="1918776"/>
            <a:ext cx="3376782" cy="4703431"/>
            <a:chOff x="8470033" y="1199767"/>
            <a:chExt cx="3729905" cy="538817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9F4A187-2696-0245-BB83-FA623F176642}"/>
                </a:ext>
              </a:extLst>
            </p:cNvPr>
            <p:cNvSpPr txBox="1"/>
            <p:nvPr/>
          </p:nvSpPr>
          <p:spPr>
            <a:xfrm>
              <a:off x="8567882" y="1199767"/>
              <a:ext cx="3196867" cy="514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319" dirty="0">
                <a:latin typeface="+mj-l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948A54-0C1D-7A49-AE4E-E34EF0297FA6}"/>
                </a:ext>
              </a:extLst>
            </p:cNvPr>
            <p:cNvSpPr/>
            <p:nvPr/>
          </p:nvSpPr>
          <p:spPr>
            <a:xfrm>
              <a:off x="9206570" y="2126613"/>
              <a:ext cx="2578912" cy="4461329"/>
            </a:xfrm>
            <a:prstGeom prst="rect">
              <a:avLst/>
            </a:prstGeom>
            <a:solidFill>
              <a:srgbClr val="C9C0A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91" dirty="0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1FEE259-9D6B-8A4E-B1C9-5CC3F7B2D6BC}"/>
                </a:ext>
              </a:extLst>
            </p:cNvPr>
            <p:cNvCxnSpPr>
              <a:cxnSpLocks/>
            </p:cNvCxnSpPr>
            <p:nvPr/>
          </p:nvCxnSpPr>
          <p:spPr>
            <a:xfrm>
              <a:off x="9206570" y="3622560"/>
              <a:ext cx="25761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B7D0CB4F-1198-5347-B066-D7717CC844B0}"/>
                </a:ext>
              </a:extLst>
            </p:cNvPr>
            <p:cNvGrpSpPr/>
            <p:nvPr/>
          </p:nvGrpSpPr>
          <p:grpSpPr>
            <a:xfrm rot="964586">
              <a:off x="9462307" y="2299254"/>
              <a:ext cx="735676" cy="1142063"/>
              <a:chOff x="9322848" y="2052095"/>
              <a:chExt cx="1239014" cy="2003281"/>
            </a:xfrm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B317BF61-778A-2648-BF78-42B11C7B5AD3}"/>
                  </a:ext>
                </a:extLst>
              </p:cNvPr>
              <p:cNvSpPr/>
              <p:nvPr/>
            </p:nvSpPr>
            <p:spPr>
              <a:xfrm>
                <a:off x="9322852" y="2052095"/>
                <a:ext cx="870465" cy="910137"/>
              </a:xfrm>
              <a:prstGeom prst="ellipse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91" dirty="0"/>
              </a:p>
            </p:txBody>
          </p: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F1908568-AD9E-5645-959B-AE71446222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62215" y="2118915"/>
                <a:ext cx="597602" cy="477979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134814CA-C3ED-1C49-8052-74C3FB202B7F}"/>
                  </a:ext>
                </a:extLst>
              </p:cNvPr>
              <p:cNvCxnSpPr>
                <a:cxnSpLocks/>
                <a:endCxn id="136" idx="5"/>
              </p:cNvCxnSpPr>
              <p:nvPr/>
            </p:nvCxnSpPr>
            <p:spPr>
              <a:xfrm>
                <a:off x="9399385" y="2268173"/>
                <a:ext cx="666454" cy="560773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DFDBEDD8-E21A-EE4C-940D-FB346F2E6A01}"/>
                  </a:ext>
                </a:extLst>
              </p:cNvPr>
              <p:cNvCxnSpPr>
                <a:cxnSpLocks/>
                <a:stCxn id="136" idx="2"/>
              </p:cNvCxnSpPr>
              <p:nvPr/>
            </p:nvCxnSpPr>
            <p:spPr>
              <a:xfrm>
                <a:off x="9322848" y="2507164"/>
                <a:ext cx="585844" cy="444407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E6D2D07-9FF8-FE42-91AD-ED3EE338AA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8541" y="2066747"/>
                <a:ext cx="434772" cy="335798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EECBD7C3-3662-F145-94F6-70CC8807D16F}"/>
                  </a:ext>
                </a:extLst>
              </p:cNvPr>
              <p:cNvSpPr/>
              <p:nvPr/>
            </p:nvSpPr>
            <p:spPr>
              <a:xfrm>
                <a:off x="9691398" y="3145238"/>
                <a:ext cx="870464" cy="910138"/>
              </a:xfrm>
              <a:prstGeom prst="ellipse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91" dirty="0"/>
              </a:p>
            </p:txBody>
          </p:sp>
        </p:grp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DC6EC4C8-24D8-604E-A8F2-662251734A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33348" y="2124708"/>
              <a:ext cx="2750" cy="44632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093C661-72ED-AC48-9491-80B7AF1159CA}"/>
                </a:ext>
              </a:extLst>
            </p:cNvPr>
            <p:cNvSpPr txBox="1"/>
            <p:nvPr/>
          </p:nvSpPr>
          <p:spPr>
            <a:xfrm>
              <a:off x="8470033" y="1467867"/>
              <a:ext cx="3729905" cy="397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56" dirty="0">
                  <a:latin typeface="Helvetica" pitchFamily="2" charset="0"/>
                </a:rPr>
                <a:t>Prairie Plot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666D617-AD10-ED43-A86E-3C7FF6C6E4F0}"/>
                </a:ext>
              </a:extLst>
            </p:cNvPr>
            <p:cNvCxnSpPr>
              <a:cxnSpLocks/>
            </p:cNvCxnSpPr>
            <p:nvPr/>
          </p:nvCxnSpPr>
          <p:spPr>
            <a:xfrm>
              <a:off x="9206570" y="5098441"/>
              <a:ext cx="257683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9BD17DB-6EBA-4E44-AFB0-FF24CB6957A7}"/>
                </a:ext>
              </a:extLst>
            </p:cNvPr>
            <p:cNvGrpSpPr/>
            <p:nvPr/>
          </p:nvGrpSpPr>
          <p:grpSpPr>
            <a:xfrm rot="964586">
              <a:off x="10770558" y="2279569"/>
              <a:ext cx="735676" cy="1142063"/>
              <a:chOff x="9322848" y="2052095"/>
              <a:chExt cx="1239014" cy="2003281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B2C0DF0-EE47-A143-8C9F-D4979736E0D5}"/>
                  </a:ext>
                </a:extLst>
              </p:cNvPr>
              <p:cNvSpPr/>
              <p:nvPr/>
            </p:nvSpPr>
            <p:spPr>
              <a:xfrm>
                <a:off x="9322852" y="2052095"/>
                <a:ext cx="870465" cy="910137"/>
              </a:xfrm>
              <a:prstGeom prst="ellipse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91" dirty="0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4E9A7E65-EBC9-AD4D-BB0B-B9FC38A79B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62215" y="2118915"/>
                <a:ext cx="597602" cy="477979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B8911EED-5A39-AA40-BFCD-8B69A6450C55}"/>
                  </a:ext>
                </a:extLst>
              </p:cNvPr>
              <p:cNvCxnSpPr>
                <a:cxnSpLocks/>
                <a:endCxn id="81" idx="5"/>
              </p:cNvCxnSpPr>
              <p:nvPr/>
            </p:nvCxnSpPr>
            <p:spPr>
              <a:xfrm>
                <a:off x="9399385" y="2268173"/>
                <a:ext cx="666454" cy="560773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4D5DE2EF-A25E-DC43-9B77-990A47118F24}"/>
                  </a:ext>
                </a:extLst>
              </p:cNvPr>
              <p:cNvCxnSpPr>
                <a:cxnSpLocks/>
                <a:stCxn id="81" idx="2"/>
              </p:cNvCxnSpPr>
              <p:nvPr/>
            </p:nvCxnSpPr>
            <p:spPr>
              <a:xfrm>
                <a:off x="9322848" y="2507164"/>
                <a:ext cx="585844" cy="444407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1D6F303A-C47B-664E-B1E6-619570535E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8541" y="2066747"/>
                <a:ext cx="434772" cy="335798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407893A5-0CDE-A443-8CE2-34B218E3BF4A}"/>
                  </a:ext>
                </a:extLst>
              </p:cNvPr>
              <p:cNvSpPr/>
              <p:nvPr/>
            </p:nvSpPr>
            <p:spPr>
              <a:xfrm>
                <a:off x="9691398" y="3145238"/>
                <a:ext cx="870464" cy="910138"/>
              </a:xfrm>
              <a:prstGeom prst="ellipse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91" dirty="0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FE0F598-9700-7C4A-A935-2DE05D916FA6}"/>
                </a:ext>
              </a:extLst>
            </p:cNvPr>
            <p:cNvGrpSpPr/>
            <p:nvPr/>
          </p:nvGrpSpPr>
          <p:grpSpPr>
            <a:xfrm rot="964586">
              <a:off x="9494683" y="3811653"/>
              <a:ext cx="735676" cy="1142063"/>
              <a:chOff x="9322848" y="2052095"/>
              <a:chExt cx="1239014" cy="2003281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0D9B36B2-40F1-2C48-9CED-2E20ACE79B7D}"/>
                  </a:ext>
                </a:extLst>
              </p:cNvPr>
              <p:cNvSpPr/>
              <p:nvPr/>
            </p:nvSpPr>
            <p:spPr>
              <a:xfrm>
                <a:off x="9322852" y="2052095"/>
                <a:ext cx="870465" cy="910137"/>
              </a:xfrm>
              <a:prstGeom prst="ellipse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91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F991C1C-6447-BA43-8EB4-49B996F3C6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62215" y="2118915"/>
                <a:ext cx="597602" cy="477979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0259F0B-C612-5F4A-B920-6B6FA6BEA2F8}"/>
                  </a:ext>
                </a:extLst>
              </p:cNvPr>
              <p:cNvCxnSpPr>
                <a:cxnSpLocks/>
                <a:endCxn id="91" idx="5"/>
              </p:cNvCxnSpPr>
              <p:nvPr/>
            </p:nvCxnSpPr>
            <p:spPr>
              <a:xfrm>
                <a:off x="9399385" y="2268173"/>
                <a:ext cx="666454" cy="560773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CF2F6ABC-DF36-C04A-A9EB-15F4CE879427}"/>
                  </a:ext>
                </a:extLst>
              </p:cNvPr>
              <p:cNvCxnSpPr>
                <a:cxnSpLocks/>
                <a:stCxn id="91" idx="2"/>
              </p:cNvCxnSpPr>
              <p:nvPr/>
            </p:nvCxnSpPr>
            <p:spPr>
              <a:xfrm>
                <a:off x="9322848" y="2507164"/>
                <a:ext cx="585844" cy="444407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D3ECC8CA-81FD-B848-85A0-75970BE0F5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8541" y="2066747"/>
                <a:ext cx="434772" cy="335798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A0E58E60-FC7D-7044-B2F2-457BE7A99586}"/>
                  </a:ext>
                </a:extLst>
              </p:cNvPr>
              <p:cNvSpPr/>
              <p:nvPr/>
            </p:nvSpPr>
            <p:spPr>
              <a:xfrm>
                <a:off x="9691398" y="3145238"/>
                <a:ext cx="870464" cy="910138"/>
              </a:xfrm>
              <a:prstGeom prst="ellipse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91" dirty="0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C6C2334-D35F-D841-9593-148F6045447C}"/>
                </a:ext>
              </a:extLst>
            </p:cNvPr>
            <p:cNvGrpSpPr/>
            <p:nvPr/>
          </p:nvGrpSpPr>
          <p:grpSpPr>
            <a:xfrm rot="964586">
              <a:off x="10820165" y="3799380"/>
              <a:ext cx="735676" cy="1142063"/>
              <a:chOff x="9322848" y="2052095"/>
              <a:chExt cx="1239014" cy="2003281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C5CACC7A-68A4-9A47-B24D-4BD9AE45652D}"/>
                  </a:ext>
                </a:extLst>
              </p:cNvPr>
              <p:cNvSpPr/>
              <p:nvPr/>
            </p:nvSpPr>
            <p:spPr>
              <a:xfrm>
                <a:off x="9322852" y="2052095"/>
                <a:ext cx="870465" cy="910137"/>
              </a:xfrm>
              <a:prstGeom prst="ellipse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91" dirty="0"/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4039E402-8AC0-A247-84AC-A892AB97E1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62215" y="2118915"/>
                <a:ext cx="597602" cy="477979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29AFEFFA-0BCD-0148-B07B-11DB35507672}"/>
                  </a:ext>
                </a:extLst>
              </p:cNvPr>
              <p:cNvCxnSpPr>
                <a:cxnSpLocks/>
                <a:endCxn id="110" idx="5"/>
              </p:cNvCxnSpPr>
              <p:nvPr/>
            </p:nvCxnSpPr>
            <p:spPr>
              <a:xfrm>
                <a:off x="9399385" y="2268173"/>
                <a:ext cx="666454" cy="560773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08E1D556-2849-3A4E-A69F-063068EE28A8}"/>
                  </a:ext>
                </a:extLst>
              </p:cNvPr>
              <p:cNvCxnSpPr>
                <a:cxnSpLocks/>
                <a:stCxn id="110" idx="2"/>
              </p:cNvCxnSpPr>
              <p:nvPr/>
            </p:nvCxnSpPr>
            <p:spPr>
              <a:xfrm>
                <a:off x="9322848" y="2507164"/>
                <a:ext cx="585844" cy="444407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A42F37CC-7BAC-CE4A-8EBD-3656445A19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8541" y="2066747"/>
                <a:ext cx="434772" cy="335798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1638A802-B629-7F4C-ABDB-637929289E38}"/>
                  </a:ext>
                </a:extLst>
              </p:cNvPr>
              <p:cNvSpPr/>
              <p:nvPr/>
            </p:nvSpPr>
            <p:spPr>
              <a:xfrm>
                <a:off x="9691398" y="3145238"/>
                <a:ext cx="870464" cy="910138"/>
              </a:xfrm>
              <a:prstGeom prst="ellipse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91" dirty="0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0B52DC91-3C7C-8D49-92B2-8964A5BA3A51}"/>
                </a:ext>
              </a:extLst>
            </p:cNvPr>
            <p:cNvGrpSpPr/>
            <p:nvPr/>
          </p:nvGrpSpPr>
          <p:grpSpPr>
            <a:xfrm rot="964586">
              <a:off x="9545338" y="5269094"/>
              <a:ext cx="735676" cy="1142063"/>
              <a:chOff x="9322848" y="2052095"/>
              <a:chExt cx="1239014" cy="2003281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4C41D772-3550-414E-9416-C6B8977A50E5}"/>
                  </a:ext>
                </a:extLst>
              </p:cNvPr>
              <p:cNvSpPr/>
              <p:nvPr/>
            </p:nvSpPr>
            <p:spPr>
              <a:xfrm>
                <a:off x="9322852" y="2052095"/>
                <a:ext cx="870465" cy="910137"/>
              </a:xfrm>
              <a:prstGeom prst="ellipse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91" dirty="0"/>
              </a:p>
            </p:txBody>
          </p: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97206D07-8C67-8C43-96C8-2B7C1AD9C7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62215" y="2118915"/>
                <a:ext cx="597602" cy="477979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778DF118-E945-B24A-A4A4-82F72E21F501}"/>
                  </a:ext>
                </a:extLst>
              </p:cNvPr>
              <p:cNvCxnSpPr>
                <a:cxnSpLocks/>
                <a:endCxn id="118" idx="5"/>
              </p:cNvCxnSpPr>
              <p:nvPr/>
            </p:nvCxnSpPr>
            <p:spPr>
              <a:xfrm>
                <a:off x="9399385" y="2268173"/>
                <a:ext cx="666454" cy="560773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7E69C70-970D-0C4C-8FBB-72DBFCEB4B0B}"/>
                  </a:ext>
                </a:extLst>
              </p:cNvPr>
              <p:cNvCxnSpPr>
                <a:cxnSpLocks/>
                <a:stCxn id="118" idx="2"/>
              </p:cNvCxnSpPr>
              <p:nvPr/>
            </p:nvCxnSpPr>
            <p:spPr>
              <a:xfrm>
                <a:off x="9322848" y="2507164"/>
                <a:ext cx="585844" cy="444407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13B9A5C2-A2DB-6F4D-A795-D35227CA85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8541" y="2066747"/>
                <a:ext cx="434772" cy="335798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622704B3-5C75-AB49-A0DC-8C94A0808BA3}"/>
                  </a:ext>
                </a:extLst>
              </p:cNvPr>
              <p:cNvSpPr/>
              <p:nvPr/>
            </p:nvSpPr>
            <p:spPr>
              <a:xfrm>
                <a:off x="9691398" y="3145238"/>
                <a:ext cx="870464" cy="910138"/>
              </a:xfrm>
              <a:prstGeom prst="ellipse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91" dirty="0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CFABDF74-2C4D-AE46-AB8F-624DDBBF1843}"/>
                </a:ext>
              </a:extLst>
            </p:cNvPr>
            <p:cNvGrpSpPr/>
            <p:nvPr/>
          </p:nvGrpSpPr>
          <p:grpSpPr>
            <a:xfrm rot="964586">
              <a:off x="10867134" y="5250674"/>
              <a:ext cx="735676" cy="1142063"/>
              <a:chOff x="9322848" y="2052095"/>
              <a:chExt cx="1239014" cy="2003281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221BAE38-AFF8-7E40-90DA-734208C7112A}"/>
                  </a:ext>
                </a:extLst>
              </p:cNvPr>
              <p:cNvSpPr/>
              <p:nvPr/>
            </p:nvSpPr>
            <p:spPr>
              <a:xfrm>
                <a:off x="9322852" y="2052095"/>
                <a:ext cx="870465" cy="910137"/>
              </a:xfrm>
              <a:prstGeom prst="ellipse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91" dirty="0"/>
              </a:p>
            </p:txBody>
          </p: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83A7BB36-9274-F64D-9774-81EA29C0DE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62215" y="2118915"/>
                <a:ext cx="597602" cy="477979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DF045D80-9CEF-2849-A0E4-B9721A790A86}"/>
                  </a:ext>
                </a:extLst>
              </p:cNvPr>
              <p:cNvCxnSpPr>
                <a:cxnSpLocks/>
                <a:endCxn id="141" idx="5"/>
              </p:cNvCxnSpPr>
              <p:nvPr/>
            </p:nvCxnSpPr>
            <p:spPr>
              <a:xfrm>
                <a:off x="9399385" y="2268173"/>
                <a:ext cx="666454" cy="560773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EF605FCF-5FD3-5B42-AEFE-27710D772D99}"/>
                  </a:ext>
                </a:extLst>
              </p:cNvPr>
              <p:cNvCxnSpPr>
                <a:cxnSpLocks/>
                <a:stCxn id="141" idx="2"/>
              </p:cNvCxnSpPr>
              <p:nvPr/>
            </p:nvCxnSpPr>
            <p:spPr>
              <a:xfrm>
                <a:off x="9322848" y="2507164"/>
                <a:ext cx="585844" cy="444407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246BF8F1-892E-AF4E-BEAD-0CC2057155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8541" y="2066747"/>
                <a:ext cx="434772" cy="335798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678EA0C4-6345-424C-8532-CE59FD98D228}"/>
                  </a:ext>
                </a:extLst>
              </p:cNvPr>
              <p:cNvSpPr/>
              <p:nvPr/>
            </p:nvSpPr>
            <p:spPr>
              <a:xfrm>
                <a:off x="9691398" y="3145238"/>
                <a:ext cx="870464" cy="910138"/>
              </a:xfrm>
              <a:prstGeom prst="ellipse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9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971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75D838-C1A3-FC46-B3BC-37510C442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420005"/>
              </p:ext>
            </p:extLst>
          </p:nvPr>
        </p:nvGraphicFramePr>
        <p:xfrm>
          <a:off x="754642" y="1533057"/>
          <a:ext cx="10196946" cy="621832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04059">
                  <a:extLst>
                    <a:ext uri="{9D8B030D-6E8A-4147-A177-3AD203B41FA5}">
                      <a16:colId xmlns:a16="http://schemas.microsoft.com/office/drawing/2014/main" val="1596608430"/>
                    </a:ext>
                  </a:extLst>
                </a:gridCol>
                <a:gridCol w="872268">
                  <a:extLst>
                    <a:ext uri="{9D8B030D-6E8A-4147-A177-3AD203B41FA5}">
                      <a16:colId xmlns:a16="http://schemas.microsoft.com/office/drawing/2014/main" val="1688566155"/>
                    </a:ext>
                  </a:extLst>
                </a:gridCol>
                <a:gridCol w="1013565">
                  <a:extLst>
                    <a:ext uri="{9D8B030D-6E8A-4147-A177-3AD203B41FA5}">
                      <a16:colId xmlns:a16="http://schemas.microsoft.com/office/drawing/2014/main" val="110179876"/>
                    </a:ext>
                  </a:extLst>
                </a:gridCol>
                <a:gridCol w="1143117">
                  <a:extLst>
                    <a:ext uri="{9D8B030D-6E8A-4147-A177-3AD203B41FA5}">
                      <a16:colId xmlns:a16="http://schemas.microsoft.com/office/drawing/2014/main" val="2460021388"/>
                    </a:ext>
                  </a:extLst>
                </a:gridCol>
                <a:gridCol w="1368583">
                  <a:extLst>
                    <a:ext uri="{9D8B030D-6E8A-4147-A177-3AD203B41FA5}">
                      <a16:colId xmlns:a16="http://schemas.microsoft.com/office/drawing/2014/main" val="4008067453"/>
                    </a:ext>
                  </a:extLst>
                </a:gridCol>
                <a:gridCol w="2309354">
                  <a:extLst>
                    <a:ext uri="{9D8B030D-6E8A-4147-A177-3AD203B41FA5}">
                      <a16:colId xmlns:a16="http://schemas.microsoft.com/office/drawing/2014/main" val="2879583021"/>
                    </a:ext>
                  </a:extLst>
                </a:gridCol>
                <a:gridCol w="1025236">
                  <a:extLst>
                    <a:ext uri="{9D8B030D-6E8A-4147-A177-3AD203B41FA5}">
                      <a16:colId xmlns:a16="http://schemas.microsoft.com/office/drawing/2014/main" val="3397269090"/>
                    </a:ext>
                  </a:extLst>
                </a:gridCol>
                <a:gridCol w="1260764">
                  <a:extLst>
                    <a:ext uri="{9D8B030D-6E8A-4147-A177-3AD203B41FA5}">
                      <a16:colId xmlns:a16="http://schemas.microsoft.com/office/drawing/2014/main" val="2941706368"/>
                    </a:ext>
                  </a:extLst>
                </a:gridCol>
              </a:tblGrid>
              <a:tr h="812774">
                <a:tc>
                  <a:txBody>
                    <a:bodyPr/>
                    <a:lstStyle/>
                    <a:p>
                      <a:pPr algn="ctr"/>
                      <a:r>
                        <a:rPr lang="en-US" sz="158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Site</a:t>
                      </a:r>
                      <a:endParaRPr lang="en-US" sz="1580" b="1" dirty="0"/>
                    </a:p>
                  </a:txBody>
                  <a:tcPr marL="16997" marR="169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8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Latitude</a:t>
                      </a:r>
                      <a:endParaRPr lang="en-US" sz="158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97" marR="169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8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Longitude</a:t>
                      </a:r>
                      <a:endParaRPr lang="en-US" sz="158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97" marR="169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8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Soil Description</a:t>
                      </a:r>
                      <a:endParaRPr lang="en-US" sz="158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97" marR="169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8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Mycorrhizal Setting</a:t>
                      </a:r>
                      <a:endParaRPr lang="en-US" sz="158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97" marR="169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8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Common Plant Species</a:t>
                      </a:r>
                      <a:endParaRPr lang="en-US" sz="158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97" marR="169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8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  <a:endParaRPr lang="en-US" sz="158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97" marR="169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Soil Water Content (%)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97" marR="169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7111241"/>
                  </a:ext>
                </a:extLst>
              </a:tr>
              <a:tr h="948236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Prairie</a:t>
                      </a:r>
                      <a:endParaRPr lang="en-US" sz="2400" dirty="0"/>
                    </a:p>
                  </a:txBody>
                  <a:tcPr marL="16997" marR="169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45°26ʹ N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45°24ʹ N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45°23ʹ 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97" marR="169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93°11ʹ W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93°12ʹ W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93°10ʹ W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97" marR="169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Outwash derived entisols with a fine sand texture.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97" marR="169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97" marR="169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Agropyron repens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Calamagrostis Canadensis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Poa pratensis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Andropogon gerardi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and </a:t>
                      </a: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Schiacharium scoparium</a:t>
                      </a:r>
                      <a:endParaRPr lang="en-US" sz="16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97" marR="169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4.84 ± 0.02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97" marR="169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13.4 ± 0.3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(VWC)</a:t>
                      </a:r>
                    </a:p>
                  </a:txBody>
                  <a:tcPr marL="16997" marR="169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3318107"/>
                  </a:ext>
                </a:extLst>
              </a:tr>
              <a:tr h="225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97" marR="169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Helianthemum bicknellii</a:t>
                      </a:r>
                      <a:endParaRPr lang="en-US" sz="16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97" marR="169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4.97 ± 0.04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97" marR="169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12.7 ± 0.3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(VWC)</a:t>
                      </a:r>
                    </a:p>
                  </a:txBody>
                  <a:tcPr marL="16997" marR="169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5156646"/>
                  </a:ext>
                </a:extLst>
              </a:tr>
              <a:tr h="447500"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Oak </a:t>
                      </a:r>
                    </a:p>
                    <a:p>
                      <a:pPr algn="ctr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Savanna</a:t>
                      </a:r>
                      <a:endParaRPr lang="en-US" sz="2400" dirty="0"/>
                    </a:p>
                  </a:txBody>
                  <a:tcPr marL="16997" marR="169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45°41’ 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97" marR="169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93°18’ W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97" marR="169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97" marR="16997" marT="0" marB="0" anchor="ctr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Poa spp.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Ambrosia sp.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Agropyron sp.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97" marR="16997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5.25 ± 0.03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97" marR="16997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10.1 ± 0.5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97" marR="16997" marT="0" marB="0" anchor="ctr"/>
                </a:tc>
                <a:extLst>
                  <a:ext uri="{0D108BD9-81ED-4DB2-BD59-A6C34878D82A}">
                    <a16:rowId xmlns:a16="http://schemas.microsoft.com/office/drawing/2014/main" val="2801983572"/>
                  </a:ext>
                </a:extLst>
              </a:tr>
              <a:tr h="4943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97" marR="169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Poa sp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Ambrosia sp.,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endParaRPr lang="en-US" sz="1600" i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Agropyron sp.</a:t>
                      </a:r>
                      <a:endParaRPr lang="en-US" sz="16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97" marR="169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5.25 ± 0.03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97" marR="169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10.1 ± 0.5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(GWC)</a:t>
                      </a:r>
                    </a:p>
                  </a:txBody>
                  <a:tcPr marL="16997" marR="169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1343042"/>
                  </a:ext>
                </a:extLst>
              </a:tr>
              <a:tr h="5870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97" marR="169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Quercus ellipsoidalis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Quercus macrocarpa</a:t>
                      </a:r>
                      <a:endParaRPr lang="en-US" sz="16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97" marR="169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4.34 ± 0.04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97" marR="169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11.1 ± 0.4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(GWC)</a:t>
                      </a:r>
                    </a:p>
                  </a:txBody>
                  <a:tcPr marL="16997" marR="169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977709"/>
                  </a:ext>
                </a:extLst>
              </a:tr>
              <a:tr h="677311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Temperate Forest</a:t>
                      </a:r>
                      <a:endParaRPr lang="en-US" sz="2400" dirty="0"/>
                    </a:p>
                  </a:txBody>
                  <a:tcPr marL="16997" marR="169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39°05ʹ 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97" marR="169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86°28ʹ W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97" marR="169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Sandstone derived inceptisols with a  silty loam texture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97" marR="169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97" marR="169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Acer saccharum</a:t>
                      </a:r>
                      <a:r>
                        <a:rPr lang="en-US" sz="160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Liriodendron tulipifera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Prunus serotina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Sassafras albidu</a:t>
                      </a:r>
                      <a:endParaRPr lang="en-US" sz="16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97" marR="169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4.66 ± 0.1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97" marR="169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8.44 ± 0.4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(VWC)</a:t>
                      </a:r>
                    </a:p>
                  </a:txBody>
                  <a:tcPr marL="16997" marR="169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6395868"/>
                  </a:ext>
                </a:extLst>
              </a:tr>
              <a:tr h="8088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97" marR="169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Quercus rubra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Quercus velutina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Quercus alba Carya glabra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Fagus grandifolia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97" marR="169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3.42 ± 0.02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97" marR="169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5.16 ± 0.4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(GWC)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97" marR="16997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7505091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2E9067-A7F9-D243-84C1-44038F95470F}"/>
              </a:ext>
            </a:extLst>
          </p:cNvPr>
          <p:cNvCxnSpPr>
            <a:cxnSpLocks/>
          </p:cNvCxnSpPr>
          <p:nvPr/>
        </p:nvCxnSpPr>
        <p:spPr>
          <a:xfrm>
            <a:off x="1914525" y="2325455"/>
            <a:ext cx="0" cy="532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64BAC9-A29C-2B4D-B678-B2E39FD0AEEC}"/>
              </a:ext>
            </a:extLst>
          </p:cNvPr>
          <p:cNvCxnSpPr>
            <a:cxnSpLocks/>
          </p:cNvCxnSpPr>
          <p:nvPr/>
        </p:nvCxnSpPr>
        <p:spPr>
          <a:xfrm>
            <a:off x="2848686" y="2325455"/>
            <a:ext cx="0" cy="532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F854C7-68F4-054F-A7C6-72B486AC939F}"/>
              </a:ext>
            </a:extLst>
          </p:cNvPr>
          <p:cNvCxnSpPr>
            <a:cxnSpLocks/>
          </p:cNvCxnSpPr>
          <p:nvPr/>
        </p:nvCxnSpPr>
        <p:spPr>
          <a:xfrm>
            <a:off x="5110731" y="2325455"/>
            <a:ext cx="0" cy="532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5C9D91-68C5-1948-84F1-0BA019FAF305}"/>
              </a:ext>
            </a:extLst>
          </p:cNvPr>
          <p:cNvCxnSpPr>
            <a:cxnSpLocks/>
          </p:cNvCxnSpPr>
          <p:nvPr/>
        </p:nvCxnSpPr>
        <p:spPr>
          <a:xfrm>
            <a:off x="6191243" y="2325456"/>
            <a:ext cx="0" cy="5328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6543985-237E-3E4F-892C-315D6D0CE0A1}"/>
              </a:ext>
            </a:extLst>
          </p:cNvPr>
          <p:cNvCxnSpPr>
            <a:cxnSpLocks/>
          </p:cNvCxnSpPr>
          <p:nvPr/>
        </p:nvCxnSpPr>
        <p:spPr>
          <a:xfrm>
            <a:off x="6188896" y="3630700"/>
            <a:ext cx="47603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0DDA1E-20D3-FF48-89B4-EA2BC1C20CAA}"/>
              </a:ext>
            </a:extLst>
          </p:cNvPr>
          <p:cNvCxnSpPr>
            <a:cxnSpLocks/>
          </p:cNvCxnSpPr>
          <p:nvPr/>
        </p:nvCxnSpPr>
        <p:spPr>
          <a:xfrm>
            <a:off x="809623" y="3976426"/>
            <a:ext cx="29909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3FB90AB-3D94-F54A-A52C-966B67622ABB}"/>
              </a:ext>
            </a:extLst>
          </p:cNvPr>
          <p:cNvCxnSpPr>
            <a:cxnSpLocks/>
          </p:cNvCxnSpPr>
          <p:nvPr/>
        </p:nvCxnSpPr>
        <p:spPr>
          <a:xfrm>
            <a:off x="6188896" y="6540971"/>
            <a:ext cx="48269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1C0DEAC-668A-CE46-A4DF-CD709C06B5A1}"/>
              </a:ext>
            </a:extLst>
          </p:cNvPr>
          <p:cNvCxnSpPr>
            <a:cxnSpLocks/>
          </p:cNvCxnSpPr>
          <p:nvPr/>
        </p:nvCxnSpPr>
        <p:spPr>
          <a:xfrm>
            <a:off x="9747538" y="2335194"/>
            <a:ext cx="0" cy="5328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493878-A91B-5E49-B553-D58408E26F6F}"/>
              </a:ext>
            </a:extLst>
          </p:cNvPr>
          <p:cNvCxnSpPr>
            <a:cxnSpLocks/>
          </p:cNvCxnSpPr>
          <p:nvPr/>
        </p:nvCxnSpPr>
        <p:spPr>
          <a:xfrm>
            <a:off x="809623" y="7653842"/>
            <a:ext cx="102993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2265A4-BB8F-E94D-AD1E-3A674032D724}"/>
              </a:ext>
            </a:extLst>
          </p:cNvPr>
          <p:cNvCxnSpPr>
            <a:cxnSpLocks/>
          </p:cNvCxnSpPr>
          <p:nvPr/>
        </p:nvCxnSpPr>
        <p:spPr>
          <a:xfrm>
            <a:off x="3800551" y="2325455"/>
            <a:ext cx="0" cy="532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90E5293-8686-D94A-83C2-EEAF41C564F1}"/>
              </a:ext>
            </a:extLst>
          </p:cNvPr>
          <p:cNvCxnSpPr>
            <a:cxnSpLocks/>
          </p:cNvCxnSpPr>
          <p:nvPr/>
        </p:nvCxnSpPr>
        <p:spPr>
          <a:xfrm>
            <a:off x="819782" y="2325455"/>
            <a:ext cx="10032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E1EFAB-43D0-044B-AD8F-DC9C98AC8D98}"/>
              </a:ext>
            </a:extLst>
          </p:cNvPr>
          <p:cNvCxnSpPr>
            <a:cxnSpLocks/>
          </p:cNvCxnSpPr>
          <p:nvPr/>
        </p:nvCxnSpPr>
        <p:spPr>
          <a:xfrm>
            <a:off x="754644" y="5572351"/>
            <a:ext cx="102071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2D1D100-9400-E846-83BB-C9E5AA15A84C}"/>
              </a:ext>
            </a:extLst>
          </p:cNvPr>
          <p:cNvCxnSpPr>
            <a:cxnSpLocks/>
          </p:cNvCxnSpPr>
          <p:nvPr/>
        </p:nvCxnSpPr>
        <p:spPr>
          <a:xfrm>
            <a:off x="6191244" y="4995050"/>
            <a:ext cx="47705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D39EC2A-F136-C149-97E4-3D2627D455D2}"/>
              </a:ext>
            </a:extLst>
          </p:cNvPr>
          <p:cNvCxnSpPr>
            <a:cxnSpLocks/>
          </p:cNvCxnSpPr>
          <p:nvPr/>
        </p:nvCxnSpPr>
        <p:spPr>
          <a:xfrm>
            <a:off x="8638535" y="2335194"/>
            <a:ext cx="0" cy="5328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8E3D212-0EB0-6C43-92F9-B7D211EDF116}"/>
              </a:ext>
            </a:extLst>
          </p:cNvPr>
          <p:cNvCxnSpPr>
            <a:cxnSpLocks/>
          </p:cNvCxnSpPr>
          <p:nvPr/>
        </p:nvCxnSpPr>
        <p:spPr>
          <a:xfrm>
            <a:off x="754642" y="1625815"/>
            <a:ext cx="10032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D37AED-7E61-2342-AD23-84D6AC367136}"/>
              </a:ext>
            </a:extLst>
          </p:cNvPr>
          <p:cNvCxnSpPr>
            <a:cxnSpLocks/>
          </p:cNvCxnSpPr>
          <p:nvPr/>
        </p:nvCxnSpPr>
        <p:spPr>
          <a:xfrm>
            <a:off x="6201404" y="4197005"/>
            <a:ext cx="47603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36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9F7A11-CBD6-9847-8A7A-FC94947F5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623507"/>
              </p:ext>
            </p:extLst>
          </p:nvPr>
        </p:nvGraphicFramePr>
        <p:xfrm>
          <a:off x="364527" y="1685687"/>
          <a:ext cx="10914080" cy="40793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86270">
                  <a:extLst>
                    <a:ext uri="{9D8B030D-6E8A-4147-A177-3AD203B41FA5}">
                      <a16:colId xmlns:a16="http://schemas.microsoft.com/office/drawing/2014/main" val="3492637025"/>
                    </a:ext>
                  </a:extLst>
                </a:gridCol>
                <a:gridCol w="726838">
                  <a:extLst>
                    <a:ext uri="{9D8B030D-6E8A-4147-A177-3AD203B41FA5}">
                      <a16:colId xmlns:a16="http://schemas.microsoft.com/office/drawing/2014/main" val="1433685345"/>
                    </a:ext>
                  </a:extLst>
                </a:gridCol>
                <a:gridCol w="471768">
                  <a:extLst>
                    <a:ext uri="{9D8B030D-6E8A-4147-A177-3AD203B41FA5}">
                      <a16:colId xmlns:a16="http://schemas.microsoft.com/office/drawing/2014/main" val="3657548971"/>
                    </a:ext>
                  </a:extLst>
                </a:gridCol>
                <a:gridCol w="589006">
                  <a:extLst>
                    <a:ext uri="{9D8B030D-6E8A-4147-A177-3AD203B41FA5}">
                      <a16:colId xmlns:a16="http://schemas.microsoft.com/office/drawing/2014/main" val="4230043167"/>
                    </a:ext>
                  </a:extLst>
                </a:gridCol>
                <a:gridCol w="717594">
                  <a:extLst>
                    <a:ext uri="{9D8B030D-6E8A-4147-A177-3AD203B41FA5}">
                      <a16:colId xmlns:a16="http://schemas.microsoft.com/office/drawing/2014/main" val="1797288128"/>
                    </a:ext>
                  </a:extLst>
                </a:gridCol>
                <a:gridCol w="550663">
                  <a:extLst>
                    <a:ext uri="{9D8B030D-6E8A-4147-A177-3AD203B41FA5}">
                      <a16:colId xmlns:a16="http://schemas.microsoft.com/office/drawing/2014/main" val="893692723"/>
                    </a:ext>
                  </a:extLst>
                </a:gridCol>
                <a:gridCol w="471768">
                  <a:extLst>
                    <a:ext uri="{9D8B030D-6E8A-4147-A177-3AD203B41FA5}">
                      <a16:colId xmlns:a16="http://schemas.microsoft.com/office/drawing/2014/main" val="3422718891"/>
                    </a:ext>
                  </a:extLst>
                </a:gridCol>
                <a:gridCol w="728175">
                  <a:extLst>
                    <a:ext uri="{9D8B030D-6E8A-4147-A177-3AD203B41FA5}">
                      <a16:colId xmlns:a16="http://schemas.microsoft.com/office/drawing/2014/main" val="2742430837"/>
                    </a:ext>
                  </a:extLst>
                </a:gridCol>
                <a:gridCol w="742968">
                  <a:extLst>
                    <a:ext uri="{9D8B030D-6E8A-4147-A177-3AD203B41FA5}">
                      <a16:colId xmlns:a16="http://schemas.microsoft.com/office/drawing/2014/main" val="996935937"/>
                    </a:ext>
                  </a:extLst>
                </a:gridCol>
                <a:gridCol w="550663">
                  <a:extLst>
                    <a:ext uri="{9D8B030D-6E8A-4147-A177-3AD203B41FA5}">
                      <a16:colId xmlns:a16="http://schemas.microsoft.com/office/drawing/2014/main" val="3637625564"/>
                    </a:ext>
                  </a:extLst>
                </a:gridCol>
                <a:gridCol w="471768">
                  <a:extLst>
                    <a:ext uri="{9D8B030D-6E8A-4147-A177-3AD203B41FA5}">
                      <a16:colId xmlns:a16="http://schemas.microsoft.com/office/drawing/2014/main" val="3213339379"/>
                    </a:ext>
                  </a:extLst>
                </a:gridCol>
                <a:gridCol w="589006">
                  <a:extLst>
                    <a:ext uri="{9D8B030D-6E8A-4147-A177-3AD203B41FA5}">
                      <a16:colId xmlns:a16="http://schemas.microsoft.com/office/drawing/2014/main" val="569733332"/>
                    </a:ext>
                  </a:extLst>
                </a:gridCol>
                <a:gridCol w="717593">
                  <a:extLst>
                    <a:ext uri="{9D8B030D-6E8A-4147-A177-3AD203B41FA5}">
                      <a16:colId xmlns:a16="http://schemas.microsoft.com/office/drawing/2014/main" val="3504321227"/>
                    </a:ext>
                  </a:extLst>
                </a:gridCol>
              </a:tblGrid>
              <a:tr h="408140">
                <a:tc rowSpan="2">
                  <a:txBody>
                    <a:bodyPr/>
                    <a:lstStyle/>
                    <a:p>
                      <a:pPr algn="ctr" fontAlgn="b"/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2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137532"/>
                  </a:ext>
                </a:extLst>
              </a:tr>
              <a:tr h="43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Prairie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Oak Savanna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Temperate Forest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812012"/>
                  </a:ext>
                </a:extLst>
              </a:tr>
              <a:tr h="5206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Fixed Effect Terms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</a:t>
                      </a:r>
                    </a:p>
                    <a:p>
                      <a:pPr algn="ctr" fontAlgn="b"/>
                      <a:r>
                        <a:rPr lang="en-US" sz="1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</a:t>
                      </a:r>
                    </a:p>
                    <a:p>
                      <a:pPr algn="ctr" fontAlgn="b"/>
                      <a:r>
                        <a:rPr lang="en-US" sz="1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</a:t>
                      </a:r>
                    </a:p>
                    <a:p>
                      <a:pPr algn="ctr" fontAlgn="b"/>
                      <a:r>
                        <a:rPr lang="en-US" sz="1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</a:t>
                      </a:r>
                    </a:p>
                    <a:p>
                      <a:pPr algn="ctr" fontAlgn="b"/>
                      <a:r>
                        <a:rPr lang="en-US" sz="1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</a:t>
                      </a:r>
                    </a:p>
                    <a:p>
                      <a:pPr algn="ctr" fontAlgn="b"/>
                      <a:r>
                        <a:rPr lang="en-US" sz="1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</a:t>
                      </a:r>
                    </a:p>
                    <a:p>
                      <a:pPr algn="ctr" fontAlgn="b"/>
                      <a:r>
                        <a:rPr lang="en-US" sz="1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8902321"/>
                  </a:ext>
                </a:extLst>
              </a:tr>
              <a:tr h="2644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Mycorrhizal Association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2158431"/>
                  </a:ext>
                </a:extLst>
              </a:tr>
              <a:tr h="2726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Necromass Species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&lt;0.001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&lt;0.001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&lt;0.001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6493643"/>
                  </a:ext>
                </a:extLst>
              </a:tr>
              <a:tr h="2818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Incubation Period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&lt;0.001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&lt;0.001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&lt;0.001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4087478"/>
                  </a:ext>
                </a:extLst>
              </a:tr>
              <a:tr h="2644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Soil Moisture</a:t>
                      </a: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0.783</a:t>
                      </a: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0.385</a:t>
                      </a: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1.65</a:t>
                      </a: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0.204</a:t>
                      </a: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9452099"/>
                  </a:ext>
                </a:extLst>
              </a:tr>
              <a:tr h="2644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Myc Assoc x Necro Sp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0710090"/>
                  </a:ext>
                </a:extLst>
              </a:tr>
              <a:tr h="2644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Myc Assoc x Incub Period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8554247"/>
                  </a:ext>
                </a:extLst>
              </a:tr>
              <a:tr h="2644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Necro Sp x Incub Period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0.125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2.672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&lt;0.001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8901660"/>
                  </a:ext>
                </a:extLst>
              </a:tr>
              <a:tr h="16584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Myc Assoc x Necro Sp x Incub Period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0.195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153066"/>
                  </a:ext>
                </a:extLst>
              </a:tr>
              <a:tr h="165841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4616154"/>
                  </a:ext>
                </a:extLst>
              </a:tr>
              <a:tr h="165841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3" marR="8753" marT="875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3432926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5FFC70-FAAC-4C48-A9EB-F6328B6381E5}"/>
              </a:ext>
            </a:extLst>
          </p:cNvPr>
          <p:cNvCxnSpPr>
            <a:cxnSpLocks/>
          </p:cNvCxnSpPr>
          <p:nvPr/>
        </p:nvCxnSpPr>
        <p:spPr>
          <a:xfrm>
            <a:off x="3950209" y="2374425"/>
            <a:ext cx="7328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CBDFB4-60C7-B347-ABDF-5A5105328815}"/>
              </a:ext>
            </a:extLst>
          </p:cNvPr>
          <p:cNvCxnSpPr/>
          <p:nvPr/>
        </p:nvCxnSpPr>
        <p:spPr>
          <a:xfrm>
            <a:off x="364528" y="2079704"/>
            <a:ext cx="108686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2E2D00-E68D-FB40-BFEF-FD2E070F39FD}"/>
              </a:ext>
            </a:extLst>
          </p:cNvPr>
          <p:cNvCxnSpPr>
            <a:cxnSpLocks/>
          </p:cNvCxnSpPr>
          <p:nvPr/>
        </p:nvCxnSpPr>
        <p:spPr>
          <a:xfrm>
            <a:off x="364527" y="2933529"/>
            <a:ext cx="10914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B9B179-A83F-044E-84A6-9A42CF8E6EDE}"/>
              </a:ext>
            </a:extLst>
          </p:cNvPr>
          <p:cNvCxnSpPr>
            <a:cxnSpLocks/>
          </p:cNvCxnSpPr>
          <p:nvPr/>
        </p:nvCxnSpPr>
        <p:spPr>
          <a:xfrm>
            <a:off x="3950208" y="2079705"/>
            <a:ext cx="0" cy="31377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1BB2F1-9D99-524F-8056-CD38049E6DA4}"/>
              </a:ext>
            </a:extLst>
          </p:cNvPr>
          <p:cNvCxnSpPr>
            <a:cxnSpLocks/>
          </p:cNvCxnSpPr>
          <p:nvPr/>
        </p:nvCxnSpPr>
        <p:spPr>
          <a:xfrm>
            <a:off x="321391" y="5217459"/>
            <a:ext cx="10914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561FF6B-792E-314F-876E-F9321EC9803C}"/>
              </a:ext>
            </a:extLst>
          </p:cNvPr>
          <p:cNvSpPr/>
          <p:nvPr/>
        </p:nvSpPr>
        <p:spPr>
          <a:xfrm>
            <a:off x="474886" y="934681"/>
            <a:ext cx="4588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2: ANOVA results for Mass Remaining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3B65B4-B633-134F-9DB8-B666115F3C6E}"/>
              </a:ext>
            </a:extLst>
          </p:cNvPr>
          <p:cNvCxnSpPr>
            <a:cxnSpLocks/>
          </p:cNvCxnSpPr>
          <p:nvPr/>
        </p:nvCxnSpPr>
        <p:spPr>
          <a:xfrm>
            <a:off x="6464476" y="2101942"/>
            <a:ext cx="0" cy="3115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AA8A3A-1F01-AC43-9D80-B340258DB027}"/>
              </a:ext>
            </a:extLst>
          </p:cNvPr>
          <p:cNvCxnSpPr>
            <a:cxnSpLocks/>
          </p:cNvCxnSpPr>
          <p:nvPr/>
        </p:nvCxnSpPr>
        <p:spPr>
          <a:xfrm>
            <a:off x="8967022" y="2079705"/>
            <a:ext cx="0" cy="31377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29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9D9C7F-356C-7949-A480-8D15B42519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588"/>
          <a:stretch/>
        </p:blipFill>
        <p:spPr>
          <a:xfrm>
            <a:off x="166255" y="1558647"/>
            <a:ext cx="9072338" cy="609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D64424-3D6A-7642-AA9F-64DD4B773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55" t="31652" b="47141"/>
          <a:stretch/>
        </p:blipFill>
        <p:spPr>
          <a:xfrm>
            <a:off x="1143956" y="1344891"/>
            <a:ext cx="2135273" cy="88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C5F5881-0561-FF45-90B4-D6B81EE57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5169"/>
            <a:ext cx="12192000" cy="54864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A0412CC-8B56-F347-8615-47B155811BAC}"/>
              </a:ext>
            </a:extLst>
          </p:cNvPr>
          <p:cNvGrpSpPr/>
          <p:nvPr/>
        </p:nvGrpSpPr>
        <p:grpSpPr>
          <a:xfrm>
            <a:off x="9401175" y="2711559"/>
            <a:ext cx="857250" cy="1021830"/>
            <a:chOff x="9335640" y="1241281"/>
            <a:chExt cx="1110687" cy="130795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76D7B6-AD03-A24E-82B4-B186CF85D495}"/>
                </a:ext>
              </a:extLst>
            </p:cNvPr>
            <p:cNvGrpSpPr/>
            <p:nvPr/>
          </p:nvGrpSpPr>
          <p:grpSpPr>
            <a:xfrm>
              <a:off x="10122412" y="1241281"/>
              <a:ext cx="323915" cy="1307955"/>
              <a:chOff x="2890339" y="1185863"/>
              <a:chExt cx="398666" cy="1519573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5F30257-6D5D-2D44-9521-C350E12C9F98}"/>
                  </a:ext>
                </a:extLst>
              </p:cNvPr>
              <p:cNvSpPr/>
              <p:nvPr/>
            </p:nvSpPr>
            <p:spPr>
              <a:xfrm>
                <a:off x="2928938" y="1185863"/>
                <a:ext cx="300037" cy="300038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2037EA3-81E8-754F-91DF-0EF2297702CC}"/>
                  </a:ext>
                </a:extLst>
              </p:cNvPr>
              <p:cNvSpPr/>
              <p:nvPr/>
            </p:nvSpPr>
            <p:spPr>
              <a:xfrm>
                <a:off x="2950369" y="1985964"/>
                <a:ext cx="300037" cy="300038"/>
              </a:xfrm>
              <a:prstGeom prst="ellipse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2" name="Triangle 11">
                <a:extLst>
                  <a:ext uri="{FF2B5EF4-FFF2-40B4-BE49-F238E27FC236}">
                    <a16:creationId xmlns:a16="http://schemas.microsoft.com/office/drawing/2014/main" id="{03F0E75E-ACE9-B849-85BE-93C69CCAC3FE}"/>
                  </a:ext>
                </a:extLst>
              </p:cNvPr>
              <p:cNvSpPr/>
              <p:nvPr/>
            </p:nvSpPr>
            <p:spPr>
              <a:xfrm>
                <a:off x="2890339" y="1587076"/>
                <a:ext cx="360067" cy="297712"/>
              </a:xfrm>
              <a:prstGeom prst="triangl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3" name="Triangle 12">
                <a:extLst>
                  <a:ext uri="{FF2B5EF4-FFF2-40B4-BE49-F238E27FC236}">
                    <a16:creationId xmlns:a16="http://schemas.microsoft.com/office/drawing/2014/main" id="{30B84768-506B-B44D-8886-F550D58856ED}"/>
                  </a:ext>
                </a:extLst>
              </p:cNvPr>
              <p:cNvSpPr/>
              <p:nvPr/>
            </p:nvSpPr>
            <p:spPr>
              <a:xfrm>
                <a:off x="2928938" y="2407724"/>
                <a:ext cx="360067" cy="297712"/>
              </a:xfrm>
              <a:prstGeom prst="triangle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FE0B5EA-FA07-E543-818D-D61F52F317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187" t="22389" r="24619" b="22805"/>
            <a:stretch/>
          </p:blipFill>
          <p:spPr>
            <a:xfrm>
              <a:off x="9512300" y="1418094"/>
              <a:ext cx="406615" cy="33450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F905025-D670-AF4F-8F39-24EC3E611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928" t="22957" r="16278" b="16032"/>
            <a:stretch/>
          </p:blipFill>
          <p:spPr>
            <a:xfrm>
              <a:off x="9512300" y="2044701"/>
              <a:ext cx="495300" cy="406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9DE846-5FB8-8547-8E09-58198D5614ED}"/>
                </a:ext>
              </a:extLst>
            </p:cNvPr>
            <p:cNvSpPr/>
            <p:nvPr/>
          </p:nvSpPr>
          <p:spPr>
            <a:xfrm>
              <a:off x="9335640" y="1241281"/>
              <a:ext cx="671960" cy="60159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B78D46-39E2-D044-A944-32CFFE41DD68}"/>
                </a:ext>
              </a:extLst>
            </p:cNvPr>
            <p:cNvSpPr/>
            <p:nvPr/>
          </p:nvSpPr>
          <p:spPr>
            <a:xfrm>
              <a:off x="9339185" y="1946571"/>
              <a:ext cx="671960" cy="60159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229810B-139E-BE43-A722-B3660BE19DE5}"/>
              </a:ext>
            </a:extLst>
          </p:cNvPr>
          <p:cNvSpPr txBox="1"/>
          <p:nvPr/>
        </p:nvSpPr>
        <p:spPr>
          <a:xfrm>
            <a:off x="10178691" y="2649764"/>
            <a:ext cx="3042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M. bicolor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–   AM veg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14F308-6BB7-3540-8FE2-552E2042E95C}"/>
              </a:ext>
            </a:extLst>
          </p:cNvPr>
          <p:cNvSpPr txBox="1"/>
          <p:nvPr/>
        </p:nvSpPr>
        <p:spPr>
          <a:xfrm>
            <a:off x="10194951" y="2929304"/>
            <a:ext cx="3042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M. bicolor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– EcM veg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66F344-E7B5-7B4F-8B51-118F7D2F3ABB}"/>
              </a:ext>
            </a:extLst>
          </p:cNvPr>
          <p:cNvSpPr txBox="1"/>
          <p:nvPr/>
        </p:nvSpPr>
        <p:spPr>
          <a:xfrm>
            <a:off x="10189057" y="3226228"/>
            <a:ext cx="3042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M. elongata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–   AM veg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78CB11-DDF4-9E48-8B08-8F4360357481}"/>
              </a:ext>
            </a:extLst>
          </p:cNvPr>
          <p:cNvSpPr txBox="1"/>
          <p:nvPr/>
        </p:nvSpPr>
        <p:spPr>
          <a:xfrm>
            <a:off x="10201397" y="3535655"/>
            <a:ext cx="3042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M. elongata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– EcM veg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95A5C7-F64C-894B-8A8E-1041983279E1}"/>
              </a:ext>
            </a:extLst>
          </p:cNvPr>
          <p:cNvSpPr/>
          <p:nvPr/>
        </p:nvSpPr>
        <p:spPr>
          <a:xfrm>
            <a:off x="788053" y="1093323"/>
            <a:ext cx="5846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 Remaining by Site- Excluding Prairie Experiment 1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9304E1-8841-B04F-A7E3-338F35938BA8}"/>
              </a:ext>
            </a:extLst>
          </p:cNvPr>
          <p:cNvSpPr txBox="1"/>
          <p:nvPr/>
        </p:nvSpPr>
        <p:spPr>
          <a:xfrm>
            <a:off x="1954222" y="6140001"/>
            <a:ext cx="1137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Nova Cond Light" panose="020B0306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D7DB63-A8BF-6D4A-884E-BDAA17D3C105}"/>
              </a:ext>
            </a:extLst>
          </p:cNvPr>
          <p:cNvSpPr txBox="1"/>
          <p:nvPr/>
        </p:nvSpPr>
        <p:spPr>
          <a:xfrm>
            <a:off x="9552815" y="6286455"/>
            <a:ext cx="1137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Nova Cond Light" panose="020B0306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73DA52-9BA0-5F49-A863-81FE1AFB0700}"/>
              </a:ext>
            </a:extLst>
          </p:cNvPr>
          <p:cNvSpPr txBox="1"/>
          <p:nvPr/>
        </p:nvSpPr>
        <p:spPr>
          <a:xfrm>
            <a:off x="5497515" y="6365640"/>
            <a:ext cx="1137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Nova Cond Light" panose="020B0306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21DA02-FE90-6C4A-B10B-A9BDA4EA0BF3}"/>
              </a:ext>
            </a:extLst>
          </p:cNvPr>
          <p:cNvSpPr txBox="1"/>
          <p:nvPr/>
        </p:nvSpPr>
        <p:spPr>
          <a:xfrm>
            <a:off x="8954568" y="6286455"/>
            <a:ext cx="1137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Nova Cond Light" panose="020B0306020202020204" pitchFamily="34" charset="0"/>
                <a:cs typeface="Arial" panose="020B0604020202020204" pitchFamily="34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05103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C217F2-E322-9742-9D60-5C96996712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77"/>
          <a:stretch/>
        </p:blipFill>
        <p:spPr>
          <a:xfrm>
            <a:off x="596282" y="0"/>
            <a:ext cx="8417089" cy="89995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3AF82F-12B7-054E-8DE1-D0EF9B57CB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919" t="42215" b="47262"/>
          <a:stretch/>
        </p:blipFill>
        <p:spPr>
          <a:xfrm>
            <a:off x="4804826" y="185065"/>
            <a:ext cx="3105490" cy="115845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1C8C130-ABDF-4F49-BA87-78096213F21F}"/>
              </a:ext>
            </a:extLst>
          </p:cNvPr>
          <p:cNvGrpSpPr/>
          <p:nvPr/>
        </p:nvGrpSpPr>
        <p:grpSpPr>
          <a:xfrm>
            <a:off x="7594865" y="468236"/>
            <a:ext cx="422475" cy="777305"/>
            <a:chOff x="9335640" y="1241281"/>
            <a:chExt cx="675505" cy="130688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8EDEBEC-6CBF-E345-AAEB-780DD373B2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187" t="22389" r="24619" b="22805"/>
            <a:stretch/>
          </p:blipFill>
          <p:spPr>
            <a:xfrm>
              <a:off x="9512300" y="1418094"/>
              <a:ext cx="406615" cy="33450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A279015-C2BD-5944-BEF6-CE776FEC7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928" t="22957" r="16278" b="16032"/>
            <a:stretch/>
          </p:blipFill>
          <p:spPr>
            <a:xfrm>
              <a:off x="9512300" y="2044701"/>
              <a:ext cx="495300" cy="406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764DC95-1E02-9F46-B4AE-E334BEBF3D06}"/>
                </a:ext>
              </a:extLst>
            </p:cNvPr>
            <p:cNvSpPr/>
            <p:nvPr/>
          </p:nvSpPr>
          <p:spPr>
            <a:xfrm>
              <a:off x="9335640" y="1241281"/>
              <a:ext cx="671960" cy="60159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24FEAD-FBB7-A04D-9435-C7B52B6AAFBB}"/>
                </a:ext>
              </a:extLst>
            </p:cNvPr>
            <p:cNvSpPr/>
            <p:nvPr/>
          </p:nvSpPr>
          <p:spPr>
            <a:xfrm>
              <a:off x="9339185" y="1946571"/>
              <a:ext cx="671960" cy="60159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2459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2FA6CF1-8D5E-C646-BE6A-A009C60EB0C1}"/>
              </a:ext>
            </a:extLst>
          </p:cNvPr>
          <p:cNvGrpSpPr/>
          <p:nvPr/>
        </p:nvGrpSpPr>
        <p:grpSpPr>
          <a:xfrm>
            <a:off x="1730386" y="1059905"/>
            <a:ext cx="9407515" cy="7269986"/>
            <a:chOff x="2480788" y="243902"/>
            <a:chExt cx="8012870" cy="640932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9B1A4E4-9102-8144-9C10-783D45D7BB7C}"/>
                </a:ext>
              </a:extLst>
            </p:cNvPr>
            <p:cNvGrpSpPr/>
            <p:nvPr/>
          </p:nvGrpSpPr>
          <p:grpSpPr>
            <a:xfrm>
              <a:off x="2800311" y="482366"/>
              <a:ext cx="6591377" cy="5893267"/>
              <a:chOff x="1337281" y="1109417"/>
              <a:chExt cx="4790131" cy="4553062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BFAA7960-A2A9-2042-95C1-27EA9BE244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725" t="8959" b="9506"/>
              <a:stretch/>
            </p:blipFill>
            <p:spPr>
              <a:xfrm>
                <a:off x="1337281" y="1109417"/>
                <a:ext cx="2384557" cy="2275421"/>
              </a:xfrm>
              <a:prstGeom prst="rect">
                <a:avLst/>
              </a:prstGeom>
            </p:spPr>
          </p:pic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437AD68E-18BD-A24F-AF91-3C5A974E93EF}"/>
                  </a:ext>
                </a:extLst>
              </p:cNvPr>
              <p:cNvGrpSpPr/>
              <p:nvPr/>
            </p:nvGrpSpPr>
            <p:grpSpPr>
              <a:xfrm>
                <a:off x="3091704" y="1261657"/>
                <a:ext cx="429542" cy="389254"/>
                <a:chOff x="7337591" y="571582"/>
                <a:chExt cx="518632" cy="469988"/>
              </a:xfrm>
            </p:grpSpPr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C54AB831-0030-0A45-AAF0-5B88CD04A3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6187" t="22389" r="24619" b="22805"/>
                <a:stretch/>
              </p:blipFill>
              <p:spPr>
                <a:xfrm>
                  <a:off x="7439991" y="675911"/>
                  <a:ext cx="313833" cy="261330"/>
                </a:xfrm>
                <a:prstGeom prst="rect">
                  <a:avLst/>
                </a:prstGeom>
              </p:spPr>
            </p:pic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F44E9703-4E36-CA4B-B33C-18F75918E4FE}"/>
                    </a:ext>
                  </a:extLst>
                </p:cNvPr>
                <p:cNvSpPr/>
                <p:nvPr/>
              </p:nvSpPr>
              <p:spPr>
                <a:xfrm>
                  <a:off x="7337591" y="571582"/>
                  <a:ext cx="518632" cy="469988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1A9C9851-F4D9-EC44-9F0D-E4293DBF2C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4725" t="11037" b="9546"/>
              <a:stretch/>
            </p:blipFill>
            <p:spPr>
              <a:xfrm>
                <a:off x="1347789" y="3384839"/>
                <a:ext cx="2384557" cy="2275421"/>
              </a:xfrm>
              <a:prstGeom prst="rect">
                <a:avLst/>
              </a:prstGeom>
            </p:spPr>
          </p:pic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0715139-9B06-7641-8B90-056740BA7F49}"/>
                  </a:ext>
                </a:extLst>
              </p:cNvPr>
              <p:cNvGrpSpPr/>
              <p:nvPr/>
            </p:nvGrpSpPr>
            <p:grpSpPr>
              <a:xfrm>
                <a:off x="3091704" y="3519369"/>
                <a:ext cx="429542" cy="389254"/>
                <a:chOff x="4504811" y="3754159"/>
                <a:chExt cx="518632" cy="469988"/>
              </a:xfrm>
            </p:grpSpPr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1DFF98D5-9B86-DF47-96EF-B2F4FB1E22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0928" t="22957" r="16278" b="16032"/>
                <a:stretch/>
              </p:blipFill>
              <p:spPr>
                <a:xfrm>
                  <a:off x="4638425" y="3830822"/>
                  <a:ext cx="382282" cy="317497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B38B6823-A168-3B42-A741-8513B0D1803A}"/>
                    </a:ext>
                  </a:extLst>
                </p:cNvPr>
                <p:cNvSpPr/>
                <p:nvPr/>
              </p:nvSpPr>
              <p:spPr>
                <a:xfrm>
                  <a:off x="4504811" y="3754159"/>
                  <a:ext cx="518632" cy="469988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9089C562-9595-404C-8115-4ADE5F5EB7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6518" t="9384" b="8349"/>
              <a:stretch/>
            </p:blipFill>
            <p:spPr>
              <a:xfrm>
                <a:off x="3755497" y="3331660"/>
                <a:ext cx="2347956" cy="2330819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5106C260-A9F8-D645-9B23-5C2A3ABD28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5060" t="11245" b="6840"/>
              <a:stretch/>
            </p:blipFill>
            <p:spPr>
              <a:xfrm>
                <a:off x="3742855" y="1164814"/>
                <a:ext cx="2384557" cy="2275421"/>
              </a:xfrm>
              <a:prstGeom prst="rect">
                <a:avLst/>
              </a:prstGeom>
            </p:spPr>
          </p:pic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E6E3F299-85ED-3F40-9CE6-670E211CA757}"/>
                  </a:ext>
                </a:extLst>
              </p:cNvPr>
              <p:cNvGrpSpPr/>
              <p:nvPr/>
            </p:nvGrpSpPr>
            <p:grpSpPr>
              <a:xfrm>
                <a:off x="5512743" y="1261657"/>
                <a:ext cx="429542" cy="389254"/>
                <a:chOff x="7337591" y="571582"/>
                <a:chExt cx="518632" cy="469988"/>
              </a:xfrm>
            </p:grpSpPr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B44FF175-94EE-A942-BB8C-96B7AC11C2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6187" t="22389" r="24619" b="22805"/>
                <a:stretch/>
              </p:blipFill>
              <p:spPr>
                <a:xfrm>
                  <a:off x="7439991" y="675911"/>
                  <a:ext cx="313833" cy="261330"/>
                </a:xfrm>
                <a:prstGeom prst="rect">
                  <a:avLst/>
                </a:prstGeom>
              </p:spPr>
            </p:pic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5E129AEF-1231-DA4B-AC24-CBDF47CF0BEA}"/>
                    </a:ext>
                  </a:extLst>
                </p:cNvPr>
                <p:cNvSpPr/>
                <p:nvPr/>
              </p:nvSpPr>
              <p:spPr>
                <a:xfrm>
                  <a:off x="7337591" y="571582"/>
                  <a:ext cx="518632" cy="469988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FECEF751-C5A8-8D41-B295-AAA2A52CC8EB}"/>
                  </a:ext>
                </a:extLst>
              </p:cNvPr>
              <p:cNvGrpSpPr/>
              <p:nvPr/>
            </p:nvGrpSpPr>
            <p:grpSpPr>
              <a:xfrm>
                <a:off x="5452298" y="3535375"/>
                <a:ext cx="429541" cy="389254"/>
                <a:chOff x="4509731" y="3760409"/>
                <a:chExt cx="518632" cy="469988"/>
              </a:xfrm>
            </p:grpSpPr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02008C23-32A6-6A45-8112-F43372B52D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0928" t="22957" r="16278" b="16032"/>
                <a:stretch/>
              </p:blipFill>
              <p:spPr>
                <a:xfrm>
                  <a:off x="4638425" y="3830822"/>
                  <a:ext cx="382282" cy="317497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A5C8121D-2C48-4347-A4FC-AB1892A67728}"/>
                    </a:ext>
                  </a:extLst>
                </p:cNvPr>
                <p:cNvSpPr/>
                <p:nvPr/>
              </p:nvSpPr>
              <p:spPr>
                <a:xfrm>
                  <a:off x="4509731" y="3760409"/>
                  <a:ext cx="518632" cy="469988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8EE7DB0-A2AF-1543-B6DD-9E81D01D9E9C}"/>
                </a:ext>
              </a:extLst>
            </p:cNvPr>
            <p:cNvSpPr txBox="1"/>
            <p:nvPr/>
          </p:nvSpPr>
          <p:spPr>
            <a:xfrm rot="16200000">
              <a:off x="917243" y="3022037"/>
              <a:ext cx="3441669" cy="314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 Light" panose="020B0403020202020204" pitchFamily="34" charset="0"/>
                </a:rPr>
                <a:t>Mass Remaining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B4019A8-7A0C-6440-8349-4D2671AAADFE}"/>
                </a:ext>
              </a:extLst>
            </p:cNvPr>
            <p:cNvSpPr txBox="1"/>
            <p:nvPr/>
          </p:nvSpPr>
          <p:spPr>
            <a:xfrm>
              <a:off x="4542022" y="6327616"/>
              <a:ext cx="3441669" cy="32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 Light" panose="020B0403020202020204" pitchFamily="34" charset="0"/>
                </a:rPr>
                <a:t>Time (weeks)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8177E71-8DE5-7B4E-9486-AE850F2B3995}"/>
                </a:ext>
              </a:extLst>
            </p:cNvPr>
            <p:cNvSpPr txBox="1"/>
            <p:nvPr/>
          </p:nvSpPr>
          <p:spPr>
            <a:xfrm>
              <a:off x="6081539" y="243902"/>
              <a:ext cx="3441669" cy="32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Temperate Forest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9080479-82C3-0848-9DAF-E035E1E37AF1}"/>
                </a:ext>
              </a:extLst>
            </p:cNvPr>
            <p:cNvSpPr txBox="1"/>
            <p:nvPr/>
          </p:nvSpPr>
          <p:spPr>
            <a:xfrm>
              <a:off x="3006727" y="260817"/>
              <a:ext cx="3441669" cy="32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Oak Savanna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E34408-3A80-DF48-A4E3-9EAFEAAE83D0}"/>
                </a:ext>
              </a:extLst>
            </p:cNvPr>
            <p:cNvSpPr txBox="1"/>
            <p:nvPr/>
          </p:nvSpPr>
          <p:spPr>
            <a:xfrm>
              <a:off x="3610320" y="1294865"/>
              <a:ext cx="3441669" cy="32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Helvetica Light" panose="020B0403020202020204" pitchFamily="34" charset="0"/>
                </a:rPr>
                <a:t>M. bicolor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0F43F8C-1BD3-E448-B7C3-45B78FE90A58}"/>
                </a:ext>
              </a:extLst>
            </p:cNvPr>
            <p:cNvSpPr txBox="1"/>
            <p:nvPr/>
          </p:nvSpPr>
          <p:spPr>
            <a:xfrm>
              <a:off x="7051989" y="1276762"/>
              <a:ext cx="3441669" cy="32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Helvetica Light" panose="020B0403020202020204" pitchFamily="34" charset="0"/>
                </a:rPr>
                <a:t>M. bicolor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02A9C74-D1CC-CD4C-9DC6-8D4C902F9A39}"/>
                </a:ext>
              </a:extLst>
            </p:cNvPr>
            <p:cNvSpPr txBox="1"/>
            <p:nvPr/>
          </p:nvSpPr>
          <p:spPr>
            <a:xfrm>
              <a:off x="3560579" y="4201150"/>
              <a:ext cx="3441669" cy="32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Helvetica Light" panose="020B0403020202020204" pitchFamily="34" charset="0"/>
                </a:rPr>
                <a:t>M. elongata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6EE659F-950B-9A49-9D51-FA868CEA29D9}"/>
                </a:ext>
              </a:extLst>
            </p:cNvPr>
            <p:cNvSpPr txBox="1"/>
            <p:nvPr/>
          </p:nvSpPr>
          <p:spPr>
            <a:xfrm>
              <a:off x="6888555" y="4223723"/>
              <a:ext cx="3441669" cy="32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Helvetica Light" panose="020B0403020202020204" pitchFamily="34" charset="0"/>
                </a:rPr>
                <a:t>M. elongata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565C5EB-D112-1F45-84AE-5212BF50B36E}"/>
              </a:ext>
            </a:extLst>
          </p:cNvPr>
          <p:cNvSpPr/>
          <p:nvPr/>
        </p:nvSpPr>
        <p:spPr>
          <a:xfrm>
            <a:off x="2950050" y="487524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  <a:cs typeface="Times New Roman" panose="02020603050405020304" pitchFamily="18" charset="0"/>
              </a:rPr>
              <a:t>K</a:t>
            </a:r>
            <a:r>
              <a:rPr lang="en-US" baseline="30000" dirty="0">
                <a:latin typeface="Helvetica Light" panose="020B0403020202020204" pitchFamily="34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Helvetica Light" panose="020B0403020202020204" pitchFamily="34" charset="0"/>
                <a:cs typeface="Times New Roman" panose="02020603050405020304" pitchFamily="18" charset="0"/>
              </a:rPr>
              <a:t>= 3.07 ± 9.14</a:t>
            </a:r>
          </a:p>
          <a:p>
            <a:r>
              <a:rPr lang="en-US" baseline="30000" dirty="0">
                <a:latin typeface="Helvetica Light" panose="020B040302020202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Helvetica Light" panose="020B04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DD6BEF-9DE3-824B-877C-3AC1915802DE}"/>
              </a:ext>
            </a:extLst>
          </p:cNvPr>
          <p:cNvSpPr/>
          <p:nvPr/>
        </p:nvSpPr>
        <p:spPr>
          <a:xfrm>
            <a:off x="2943802" y="5222093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  <a:cs typeface="Times New Roman" panose="02020603050405020304" pitchFamily="18" charset="0"/>
              </a:rPr>
              <a:t>K</a:t>
            </a:r>
            <a:r>
              <a:rPr lang="en-US" baseline="30000" dirty="0">
                <a:latin typeface="Helvetica Light" panose="020B0403020202020204" pitchFamily="34" charset="0"/>
                <a:cs typeface="Times New Roman" panose="02020603050405020304" pitchFamily="18" charset="0"/>
              </a:rPr>
              <a:t>2 </a:t>
            </a:r>
            <a:r>
              <a:rPr lang="en-US" dirty="0">
                <a:latin typeface="Helvetica Light" panose="020B0403020202020204" pitchFamily="34" charset="0"/>
                <a:cs typeface="Times New Roman" panose="02020603050405020304" pitchFamily="18" charset="0"/>
              </a:rPr>
              <a:t>= 0.090 ± 0.03</a:t>
            </a:r>
          </a:p>
          <a:p>
            <a:endParaRPr lang="en-US" dirty="0">
              <a:latin typeface="Helvetica Light" panose="020B0403020202020204" pitchFamily="34" charset="0"/>
              <a:cs typeface="Times New Roman" panose="02020603050405020304" pitchFamily="18" charset="0"/>
            </a:endParaRPr>
          </a:p>
          <a:p>
            <a:r>
              <a:rPr lang="en-US" baseline="30000" dirty="0">
                <a:latin typeface="Helvetica Light" panose="020B040302020202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Helvetica Light" panose="020B04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850547-85FA-E845-90F4-DF3BD267D5AC}"/>
              </a:ext>
            </a:extLst>
          </p:cNvPr>
          <p:cNvSpPr/>
          <p:nvPr/>
        </p:nvSpPr>
        <p:spPr>
          <a:xfrm>
            <a:off x="2969910" y="1624850"/>
            <a:ext cx="18357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  <a:cs typeface="Times New Roman" panose="02020603050405020304" pitchFamily="18" charset="0"/>
              </a:rPr>
              <a:t>K</a:t>
            </a:r>
            <a:r>
              <a:rPr lang="en-US" baseline="30000" dirty="0">
                <a:latin typeface="Helvetica Light" panose="020B0403020202020204" pitchFamily="34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Helvetica Light" panose="020B0403020202020204" pitchFamily="34" charset="0"/>
                <a:cs typeface="Times New Roman" panose="02020603050405020304" pitchFamily="18" charset="0"/>
              </a:rPr>
              <a:t>= 0.68 ± 0.26</a:t>
            </a:r>
          </a:p>
          <a:p>
            <a:r>
              <a:rPr lang="en-US" dirty="0">
                <a:latin typeface="Helvetica Light" panose="020B040302020202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58127C-AA38-4E4D-BF59-BAD4E9BEDA15}"/>
              </a:ext>
            </a:extLst>
          </p:cNvPr>
          <p:cNvSpPr/>
          <p:nvPr/>
        </p:nvSpPr>
        <p:spPr>
          <a:xfrm>
            <a:off x="2978398" y="1953515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  <a:cs typeface="Times New Roman" panose="02020603050405020304" pitchFamily="18" charset="0"/>
              </a:rPr>
              <a:t>K</a:t>
            </a:r>
            <a:r>
              <a:rPr lang="en-US" baseline="30000" dirty="0">
                <a:latin typeface="Helvetica Light" panose="020B0403020202020204" pitchFamily="34" charset="0"/>
                <a:cs typeface="Times New Roman" panose="02020603050405020304" pitchFamily="18" charset="0"/>
              </a:rPr>
              <a:t>2 </a:t>
            </a:r>
            <a:r>
              <a:rPr lang="en-US" dirty="0">
                <a:latin typeface="Helvetica Light" panose="020B0403020202020204" pitchFamily="34" charset="0"/>
                <a:cs typeface="Times New Roman" panose="02020603050405020304" pitchFamily="18" charset="0"/>
              </a:rPr>
              <a:t>= 0.042 ± 0.09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8B7A32D-6D92-D145-823C-FD43A84A4B0A}"/>
              </a:ext>
            </a:extLst>
          </p:cNvPr>
          <p:cNvSpPr/>
          <p:nvPr/>
        </p:nvSpPr>
        <p:spPr>
          <a:xfrm>
            <a:off x="6798956" y="1630722"/>
            <a:ext cx="18357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  <a:cs typeface="Times New Roman" panose="02020603050405020304" pitchFamily="18" charset="0"/>
              </a:rPr>
              <a:t>K</a:t>
            </a:r>
            <a:r>
              <a:rPr lang="en-US" baseline="30000" dirty="0">
                <a:latin typeface="Helvetica Light" panose="020B0403020202020204" pitchFamily="34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Helvetica Light" panose="020B0403020202020204" pitchFamily="34" charset="0"/>
                <a:cs typeface="Times New Roman" panose="02020603050405020304" pitchFamily="18" charset="0"/>
              </a:rPr>
              <a:t>= 0.63 ± 0.13</a:t>
            </a:r>
          </a:p>
          <a:p>
            <a:endParaRPr lang="en-US" dirty="0">
              <a:latin typeface="Helvetica Light" panose="020B040302020202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Helvetica Light" panose="020B040302020202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059AA5-EAED-AB4D-8D37-4989B49F3B98}"/>
              </a:ext>
            </a:extLst>
          </p:cNvPr>
          <p:cNvSpPr/>
          <p:nvPr/>
        </p:nvSpPr>
        <p:spPr>
          <a:xfrm>
            <a:off x="6838648" y="1963380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  <a:cs typeface="Times New Roman" panose="02020603050405020304" pitchFamily="18" charset="0"/>
              </a:rPr>
              <a:t>K</a:t>
            </a:r>
            <a:r>
              <a:rPr lang="en-US" baseline="30000" dirty="0">
                <a:latin typeface="Helvetica Light" panose="020B0403020202020204" pitchFamily="34" charset="0"/>
                <a:cs typeface="Times New Roman" panose="02020603050405020304" pitchFamily="18" charset="0"/>
              </a:rPr>
              <a:t>2 </a:t>
            </a:r>
            <a:r>
              <a:rPr lang="en-US" dirty="0">
                <a:latin typeface="Helvetica Light" panose="020B0403020202020204" pitchFamily="34" charset="0"/>
                <a:cs typeface="Times New Roman" panose="02020603050405020304" pitchFamily="18" charset="0"/>
              </a:rPr>
              <a:t>= 0.047 ± 0.02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D96949-D17B-4D49-961D-42A9EE250954}"/>
              </a:ext>
            </a:extLst>
          </p:cNvPr>
          <p:cNvSpPr/>
          <p:nvPr/>
        </p:nvSpPr>
        <p:spPr>
          <a:xfrm>
            <a:off x="6587905" y="4907227"/>
            <a:ext cx="18357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  <a:cs typeface="Times New Roman" panose="02020603050405020304" pitchFamily="18" charset="0"/>
              </a:rPr>
              <a:t>K</a:t>
            </a:r>
            <a:r>
              <a:rPr lang="en-US" baseline="30000" dirty="0">
                <a:latin typeface="Helvetica Light" panose="020B0403020202020204" pitchFamily="34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Helvetica Light" panose="020B0403020202020204" pitchFamily="34" charset="0"/>
                <a:cs typeface="Times New Roman" panose="02020603050405020304" pitchFamily="18" charset="0"/>
              </a:rPr>
              <a:t>= 1.29 ± 0.20</a:t>
            </a:r>
          </a:p>
          <a:p>
            <a:endParaRPr lang="en-US" dirty="0">
              <a:latin typeface="Helvetica Light" panose="020B040302020202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Helvetica Light" panose="020B040302020202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Helvetica Light" panose="020B040302020202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5EAFED1-07F5-F040-BC36-9562B4786445}"/>
              </a:ext>
            </a:extLst>
          </p:cNvPr>
          <p:cNvSpPr/>
          <p:nvPr/>
        </p:nvSpPr>
        <p:spPr>
          <a:xfrm>
            <a:off x="6584080" y="5251238"/>
            <a:ext cx="22204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  <a:cs typeface="Times New Roman" panose="02020603050405020304" pitchFamily="18" charset="0"/>
              </a:rPr>
              <a:t>K</a:t>
            </a:r>
            <a:r>
              <a:rPr lang="en-US" baseline="30000" dirty="0">
                <a:latin typeface="Helvetica Light" panose="020B0403020202020204" pitchFamily="34" charset="0"/>
                <a:cs typeface="Times New Roman" panose="02020603050405020304" pitchFamily="18" charset="0"/>
              </a:rPr>
              <a:t>2 </a:t>
            </a:r>
            <a:r>
              <a:rPr lang="en-US" dirty="0">
                <a:latin typeface="Helvetica Light" panose="020B0403020202020204" pitchFamily="34" charset="0"/>
                <a:cs typeface="Times New Roman" panose="02020603050405020304" pitchFamily="18" charset="0"/>
              </a:rPr>
              <a:t>= 0.0009 ± 0.016</a:t>
            </a:r>
          </a:p>
          <a:p>
            <a:endParaRPr lang="en-US" dirty="0">
              <a:latin typeface="Helvetica Light" panose="020B040302020202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Helvetica Light" panose="020B0403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125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095229-A21E-FC40-A659-44139F055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922595"/>
              </p:ext>
            </p:extLst>
          </p:nvPr>
        </p:nvGraphicFramePr>
        <p:xfrm>
          <a:off x="2553621" y="1360811"/>
          <a:ext cx="9220733" cy="28329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8379">
                  <a:extLst>
                    <a:ext uri="{9D8B030D-6E8A-4147-A177-3AD203B41FA5}">
                      <a16:colId xmlns:a16="http://schemas.microsoft.com/office/drawing/2014/main" val="716081552"/>
                    </a:ext>
                  </a:extLst>
                </a:gridCol>
                <a:gridCol w="3486467">
                  <a:extLst>
                    <a:ext uri="{9D8B030D-6E8A-4147-A177-3AD203B41FA5}">
                      <a16:colId xmlns:a16="http://schemas.microsoft.com/office/drawing/2014/main" val="146514962"/>
                    </a:ext>
                  </a:extLst>
                </a:gridCol>
                <a:gridCol w="1651819">
                  <a:extLst>
                    <a:ext uri="{9D8B030D-6E8A-4147-A177-3AD203B41FA5}">
                      <a16:colId xmlns:a16="http://schemas.microsoft.com/office/drawing/2014/main" val="1881142019"/>
                    </a:ext>
                  </a:extLst>
                </a:gridCol>
                <a:gridCol w="2064068">
                  <a:extLst>
                    <a:ext uri="{9D8B030D-6E8A-4147-A177-3AD203B41FA5}">
                      <a16:colId xmlns:a16="http://schemas.microsoft.com/office/drawing/2014/main" val="373700080"/>
                    </a:ext>
                  </a:extLst>
                </a:gridCol>
              </a:tblGrid>
              <a:tr h="25320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Fungal Necromass Species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</a:p>
                    <a:p>
                      <a:pPr algn="l"/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(weeks)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l"/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(weeks)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5997155"/>
                  </a:ext>
                </a:extLst>
              </a:tr>
              <a:tr h="505384"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Oak Savanna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</a:t>
                      </a:r>
                      <a:r>
                        <a:rPr lang="en-US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elongata</a:t>
                      </a:r>
                      <a:endPara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3.07 </a:t>
                      </a:r>
                      <a:r>
                        <a:rPr lang="en-US" sz="2362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± 9.14</a:t>
                      </a:r>
                      <a:endParaRPr lang="en-US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0.090 </a:t>
                      </a:r>
                      <a:r>
                        <a:rPr lang="en-US" sz="2362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± 0.03</a:t>
                      </a:r>
                      <a:endParaRPr lang="en-US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3297125"/>
                  </a:ext>
                </a:extLst>
              </a:tr>
              <a:tr h="505384">
                <a:tc v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bicolor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 </a:t>
                      </a:r>
                      <a:r>
                        <a:rPr lang="en-US" sz="2362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± 0.26</a:t>
                      </a:r>
                      <a:endParaRPr lang="en-US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0.042 </a:t>
                      </a:r>
                      <a:r>
                        <a:rPr lang="en-US" sz="2362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± 0.09</a:t>
                      </a:r>
                      <a:endParaRPr lang="en-US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436772"/>
                  </a:ext>
                </a:extLst>
              </a:tr>
              <a:tr h="505384"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Temperate Forest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</a:t>
                      </a:r>
                      <a:r>
                        <a:rPr lang="en-US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elongata</a:t>
                      </a:r>
                      <a:endPara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1.29 </a:t>
                      </a:r>
                      <a:r>
                        <a:rPr lang="en-US" sz="2362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± 0.20</a:t>
                      </a:r>
                      <a:endParaRPr lang="en-US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0.0009 </a:t>
                      </a:r>
                      <a:r>
                        <a:rPr lang="en-US" sz="2362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± 0.016</a:t>
                      </a:r>
                      <a:endParaRPr lang="en-US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162673"/>
                  </a:ext>
                </a:extLst>
              </a:tr>
              <a:tr h="505384">
                <a:tc v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bicolor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 </a:t>
                      </a:r>
                      <a:r>
                        <a:rPr lang="en-US" sz="2362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± 0.13</a:t>
                      </a:r>
                      <a:endParaRPr lang="en-US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0.047 </a:t>
                      </a:r>
                      <a:r>
                        <a:rPr lang="en-US" sz="2362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± 0.02</a:t>
                      </a:r>
                      <a:endParaRPr lang="en-US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611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362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1065</TotalTime>
  <Words>523</Words>
  <Application>Microsoft Macintosh PowerPoint</Application>
  <PresentationFormat>Custom</PresentationFormat>
  <Paragraphs>259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Nova Cond Light</vt:lpstr>
      <vt:lpstr>Calibri</vt:lpstr>
      <vt:lpstr>Calibri Light</vt:lpstr>
      <vt:lpstr>Helvetica</vt:lpstr>
      <vt:lpstr>Helvetica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Katilyn Beidler</dc:creator>
  <cp:lastModifiedBy>Katilyn Beidler</cp:lastModifiedBy>
  <cp:revision>59</cp:revision>
  <dcterms:created xsi:type="dcterms:W3CDTF">2018-11-14T14:45:12Z</dcterms:created>
  <dcterms:modified xsi:type="dcterms:W3CDTF">2019-02-18T19:37:44Z</dcterms:modified>
</cp:coreProperties>
</file>