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79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0-07-17T09:07:01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16644 11559,'50'25,"49"-25,-24 0,24 0,50 0,-1 0,1 0,0 0,-99 0,49 0,-25 0,-49 0,74 0,-49 0,-25 0,24 0,26 0,-26 0,51 0,-1 0,0 0,25 0,-50 0,26 0,-26 0,1 0,-1 0,-24 0,-1 0,50 0,-74 0,0 0,0 0,24 0,-24 0,25 0,49 0,-25 0,-24 0,0 0,-26 0,76 0,-26-25,25 0,-49-24,24 24,-24 25,0-25,-26 25,26 0,0-50,-26 26,1-1,0 25,0 0,24-25,-24 25,0-25,0 0,0 1,-25-1,24 25,1-25,-25-25,0 1,0 24,0-99,0 0,0 49,0 26,0-50,0 24,0 26,0-51,0 26,-49 24,-51-49,26 0,-50 24,74 26,-24 24,-50-25,0-24,-99 0,24 24,26 0,-26 26,26-26,-1 0,25 26,0-1,50 25,0 0,0 0,24 0,1 0,-1 0,51 0,-1 0,-25 0,1 0,24 0,-50 25,1-1,24-24,1 25,-26 0,26 0,-26-25,-49 74,75-49,24 0,-74 24,74-49,-74 75,49-50,-49 24,74-24,-50 49,26-49,-1 0,25 0,1 0,24 0,-25-1,25 1,0 0,-25-25,25 50,-25-1,25-24,-74 25,74-26,-25 26,25-25,0 0,-25 24,25-24,-25 25,1-1,24-24,0 25,-25-26,25 1,0 0,0 0,0 0,0-1,0 51,0-50,0 24,0 1,0-25,0-1,0 1,0 0,0 25,0-25,0-1,0 1,0 25,0-1,25 1,-25-25,24 0,-24 49,0-49,25-25,0 0,25 25,-50-1,49-24,-49 25,25-25,-25 50,25-50</inkml:trace>
  <inkml:trace contextRef="#ctx0" brushRef="#br0" timeOffset="2825.609">18976 5035,'0'-24,"-25"24,-49-25,-26 0,26 0,-25 0,-25 1,-25 24,0-25,25 0,-25 0,50 25,25 0,-26 0,-24 0,-24 0,24 0,-25 0,0 0,0 0,124 0,-49 0,24 0,1 25,24-25,0 25,-25 0,1-1,49 1,-25-25,0 25,-24 0,-26 49,75-49,-49 25,24-1,0 26,0-26,0 26,-24-1,24 0,0-24,0 49,-24 0,49 1,-25-51,0 26,0-1,25 1,0-26,0 1,0 24,0-24,0-25,0-1,0 26,0-25,0 0,0 24,0-24,0 25,0-26,25 26,25-25,-25 24,49 1,-24-25,-26 25,51-26,-1 1,1 25,24-25,25 24,0 26,-25-26,-24-24,-26-25,50 50,1-1,24 1,-25-25,25 24,-25 26,25-26,-25 1,-24-50,-1 25,1-25,-26 49,-24-49,25 0,-26 0,26 0,-25 0,24 0,26 0,-26 25,26-25,-1 0,1 0,-1 0,0 0,1 0,-25 0,-1 0,1 0,24 0,1-25,-1 25,0-25,26 1,-26-1,-24 25,24-25,0-25,-24 26,24 24,-24-25,0-25,24 25,25-24,-49 24,0 0,-26 0,26 25,-25-49,24 24,1 0,-25 0,24-49,26 24,-26 26,1-26,24 0,-49 1,25 24,-25 0,-1 0,1 0,0 1,25-26,-25 0,-1 50,1-74,0 49,-25-49,0 24,0 1,0-1,0-24,0 24,0 0,0 1,0-1,-25 25,0-24,1 24,24 0,-50 0,50 1,-25-26,-25 25,26-25,-51 1,26-26,-1 26,0-1,1-24,-1 24,1 25,-1-24,0-1,26 50,-76-74,76 49,-51 0,1-74,-25 74,74 25,0-49,-50 49,1-50,74 25,-25 25,0 0,-49 0,24-49,26 49,-51-25,26 0,24 25,-25-50,25 50,-24 0,24-25,0 25,-24 0,24 0,0 0,0 0,-24 0,24 0,0 0,0 0,-49 0,49 0,0 25,0-25,0 25,1-25,-1 0,25 25</inkml:trace>
  <inkml:trace contextRef="#ctx0" brushRef="#br0" timeOffset="5932.181">15727 10443</inkml:trace>
  <inkml:trace contextRef="#ctx0" brushRef="#br0" timeOffset="7280.6663">22027 11633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E794-B94F-497B-B3E3-B7240E52C317}" type="datetimeFigureOut">
              <a:rPr lang="en-US" smtClean="0"/>
              <a:t>07-Oct-20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BA8-CC7F-4A0B-8C95-6CD41972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D86DA42-D18B-47FC-A8D9-37E4DDE891A9}" type="datetime1">
              <a:rPr lang="en-US" smtClean="0"/>
              <a:t>07-Oct-20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364F9D-2452-48C9-9817-B9FA477682D3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01B31-DC8C-4142-871D-56647BAD6182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BDD68F7-46DF-425E-96C4-7CA46F8DB3D9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CF5564-6150-49ED-9037-1873BC95A4EC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34652-ACDD-4A05-8FBB-97CF67F42925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F206D8-9C02-4F3E-BA89-0188CDA45F2A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F7E70-4649-4766-B0B1-467254FC84C9}" type="datetime1">
              <a:rPr lang="en-US" smtClean="0"/>
              <a:t>07-Oct-20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91D888-500F-4517-8AD5-87E9BB92E2BB}" type="datetime1">
              <a:rPr lang="en-US" smtClean="0"/>
              <a:t>07-Oct-20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46D45-C68C-4111-A104-2E8142D6D4F7}" type="datetime1">
              <a:rPr lang="en-US" smtClean="0"/>
              <a:t>07-Oct-20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DB8789-4AE4-4BC9-836E-D7959A9DC8F9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07D3B8-FAC0-4088-AF18-9721F62DFE4B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299EF81D-506C-4AB5-99A5-29D3A18993C1}" type="datetime1">
              <a:rPr lang="en-US" smtClean="0"/>
              <a:t>07-Oct-20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Spring - MVC Framework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229600" cy="4411662"/>
          </a:xfrm>
        </p:spPr>
        <p:txBody>
          <a:bodyPr/>
          <a:lstStyle/>
          <a:p>
            <a:r>
              <a:rPr lang="en-US" sz="2200" dirty="0"/>
              <a:t>The client sends an HTTP request to a specific URL</a:t>
            </a:r>
          </a:p>
          <a:p>
            <a:r>
              <a:rPr lang="en-US" sz="2200" dirty="0" err="1" smtClean="0"/>
              <a:t>DispatcherServlet</a:t>
            </a:r>
            <a:r>
              <a:rPr lang="en-US" sz="2200" dirty="0" smtClean="0"/>
              <a:t> </a:t>
            </a:r>
            <a:r>
              <a:rPr lang="en-US" sz="2200" dirty="0"/>
              <a:t>of Spring MVC receives the request</a:t>
            </a:r>
          </a:p>
          <a:p>
            <a:r>
              <a:rPr lang="en-US" sz="2200" dirty="0" smtClean="0"/>
              <a:t>It </a:t>
            </a:r>
            <a:r>
              <a:rPr lang="en-US" sz="2200" dirty="0"/>
              <a:t>passes the request to a specific controller depending on the URL requested using @Controller and @</a:t>
            </a:r>
            <a:r>
              <a:rPr lang="en-US" sz="2200" dirty="0" err="1"/>
              <a:t>RequestMapping</a:t>
            </a:r>
            <a:r>
              <a:rPr lang="en-US" sz="2200" dirty="0"/>
              <a:t> annotations.</a:t>
            </a:r>
          </a:p>
          <a:p>
            <a:r>
              <a:rPr lang="en-US" sz="2200" dirty="0" smtClean="0"/>
              <a:t>Spring </a:t>
            </a:r>
            <a:r>
              <a:rPr lang="en-US" sz="2200" dirty="0"/>
              <a:t>MVC Controller then returns a logical view name and model to </a:t>
            </a:r>
            <a:r>
              <a:rPr lang="en-US" sz="2200" dirty="0" err="1"/>
              <a:t>DispatcherServlet</a:t>
            </a:r>
            <a:r>
              <a:rPr lang="en-US" sz="2200" dirty="0"/>
              <a:t>.</a:t>
            </a:r>
          </a:p>
          <a:p>
            <a:r>
              <a:rPr lang="en-US" sz="2200" dirty="0" err="1" smtClean="0"/>
              <a:t>DispatcherServlet</a:t>
            </a:r>
            <a:r>
              <a:rPr lang="en-US" sz="2200" dirty="0" smtClean="0"/>
              <a:t> </a:t>
            </a:r>
            <a:r>
              <a:rPr lang="en-US" sz="2200" dirty="0"/>
              <a:t>consults view resolvers until actual View is determined to render the output</a:t>
            </a:r>
          </a:p>
          <a:p>
            <a:r>
              <a:rPr lang="en-US" sz="2200" dirty="0" err="1" smtClean="0"/>
              <a:t>DispatcherServlet</a:t>
            </a:r>
            <a:r>
              <a:rPr lang="en-US" sz="2200" dirty="0" smtClean="0"/>
              <a:t> </a:t>
            </a:r>
            <a:r>
              <a:rPr lang="en-US" sz="2200" dirty="0"/>
              <a:t>contacts the chosen view (like </a:t>
            </a:r>
            <a:r>
              <a:rPr lang="en-US" sz="2200" dirty="0" err="1"/>
              <a:t>Thymeleaf</a:t>
            </a:r>
            <a:r>
              <a:rPr lang="en-US" sz="2200" dirty="0"/>
              <a:t>, </a:t>
            </a:r>
            <a:r>
              <a:rPr lang="en-US" sz="2200" dirty="0" err="1"/>
              <a:t>Freemarker</a:t>
            </a:r>
            <a:r>
              <a:rPr lang="en-US" sz="2200" dirty="0"/>
              <a:t>, JSP) with model data and it renders the output depending on the model data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rendered output is returned to the client as a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</a:t>
            </a:r>
            <a:r>
              <a:rPr lang="en-US" dirty="0" smtClean="0"/>
              <a:t>Using </a:t>
            </a:r>
            <a:br>
              <a:rPr lang="en-US" dirty="0" smtClean="0"/>
            </a:br>
            <a:r>
              <a:rPr lang="en-US" dirty="0" smtClean="0"/>
              <a:t>XML Configuratio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spring MVC all requests go through </a:t>
            </a:r>
            <a:r>
              <a:rPr lang="en-US" dirty="0" err="1"/>
              <a:t>DispatcherServlet</a:t>
            </a:r>
            <a:r>
              <a:rPr lang="en-US" dirty="0"/>
              <a:t> which acts as a front controller.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need to configure </a:t>
            </a:r>
            <a:r>
              <a:rPr lang="en-US" dirty="0" err="1"/>
              <a:t>DispatcherServlet</a:t>
            </a:r>
            <a:r>
              <a:rPr lang="en-US" dirty="0"/>
              <a:t> in web.xml with the Servlet mapping for the URL pattern to indicate the URLs served by the </a:t>
            </a:r>
            <a:r>
              <a:rPr lang="en-US" dirty="0" err="1"/>
              <a:t>DispatcherServlet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29600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9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for Spring Web MVC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&lt;servlet-name&gt; is important because </a:t>
            </a:r>
            <a:r>
              <a:rPr lang="en-US" dirty="0" err="1"/>
              <a:t>DispatcherServlet</a:t>
            </a:r>
            <a:r>
              <a:rPr lang="en-US" dirty="0"/>
              <a:t> tries to load the Spring application context from the XML file whose name is &lt;servlet-name&gt;-servlet.xml.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here name is </a:t>
            </a:r>
            <a:r>
              <a:rPr lang="en-US" dirty="0" err="1"/>
              <a:t>mvcexample</a:t>
            </a:r>
            <a:r>
              <a:rPr lang="en-US" dirty="0"/>
              <a:t> so </a:t>
            </a:r>
            <a:r>
              <a:rPr lang="en-US" dirty="0" err="1"/>
              <a:t>DispatcherServlet</a:t>
            </a:r>
            <a:r>
              <a:rPr lang="en-US" dirty="0"/>
              <a:t> will look for the xml named mvcexample-servlet.xml in WEB-INF directory.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you need to create mvcexample-servlet.xml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mvcexample-servlet.xml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981200"/>
            <a:ext cx="7124700" cy="41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6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InternalResourceViewResolver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InternalResourceViewResolver</a:t>
            </a:r>
            <a:r>
              <a:rPr lang="en-US" sz="2400" dirty="0"/>
              <a:t> is an implementation of </a:t>
            </a:r>
            <a:r>
              <a:rPr lang="en-US" sz="2400" dirty="0" err="1"/>
              <a:t>ViewResolver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Spring MVC framework which resolves logical view names like "hello" to internal physical resources like Servlet and JSP files e.g. </a:t>
            </a:r>
            <a:r>
              <a:rPr lang="en-US" sz="2400" dirty="0" err="1"/>
              <a:t>jsp</a:t>
            </a:r>
            <a:r>
              <a:rPr lang="en-US" sz="2400" dirty="0"/>
              <a:t> files placed under the WEB-INF folder.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subclass of </a:t>
            </a:r>
            <a:r>
              <a:rPr lang="en-US" sz="2400" dirty="0" err="1"/>
              <a:t>UrlBasedViewResolver</a:t>
            </a:r>
            <a:r>
              <a:rPr lang="en-US" sz="2400" dirty="0"/>
              <a:t>, which uses "prefix" and "suffix" to convert a logical view name returned from the Spring controller to map to actual, physical views.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9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Using </a:t>
            </a:r>
            <a:br>
              <a:rPr lang="en-US" dirty="0"/>
            </a:br>
            <a:r>
              <a:rPr lang="en-US" dirty="0" smtClean="0"/>
              <a:t>Java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enable Spring MVC support through a Java configuration class, all we have to do is </a:t>
            </a:r>
            <a:r>
              <a:rPr lang="en-US" sz="2400" b="1" dirty="0"/>
              <a:t>add the </a:t>
            </a:r>
            <a:r>
              <a:rPr lang="en-US" sz="2400" b="1" i="1" dirty="0"/>
              <a:t>@</a:t>
            </a:r>
            <a:r>
              <a:rPr lang="en-US" sz="2400" b="1" i="1" dirty="0" err="1"/>
              <a:t>EnableWebMvc</a:t>
            </a:r>
            <a:r>
              <a:rPr lang="en-US" sz="2400" b="1" dirty="0"/>
              <a:t> </a:t>
            </a:r>
            <a:r>
              <a:rPr lang="en-US" sz="2400" b="1" dirty="0" smtClean="0"/>
              <a:t>annotation</a:t>
            </a:r>
          </a:p>
          <a:p>
            <a:r>
              <a:rPr lang="en-US" sz="2400" dirty="0"/>
              <a:t>This will set up the basic support we need for an MVC project, such as registering controllers and mappings, type converters, validation support, message converters and exception handling.</a:t>
            </a:r>
          </a:p>
          <a:p>
            <a:r>
              <a:rPr lang="en-US" sz="2400" b="1" dirty="0"/>
              <a:t>If we want to customize this configuration, we need to implement the </a:t>
            </a:r>
            <a:r>
              <a:rPr lang="en-US" sz="2400" b="1" i="1" dirty="0" err="1"/>
              <a:t>WebMvcConfigurer</a:t>
            </a:r>
            <a:r>
              <a:rPr lang="en-US" sz="2400" b="1" dirty="0"/>
              <a:t> interface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8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err="1"/>
              <a:t>WebMvcConfigurer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callback methods to customize the Java-based configuration for Spring MVC enabled via @</a:t>
            </a:r>
            <a:r>
              <a:rPr lang="en-US" dirty="0" err="1"/>
              <a:t>EnableWebMvc</a:t>
            </a:r>
            <a:r>
              <a:rPr lang="en-US" dirty="0"/>
              <a:t>.</a:t>
            </a:r>
          </a:p>
          <a:p>
            <a:r>
              <a:rPr lang="en-US" dirty="0"/>
              <a:t>@</a:t>
            </a:r>
            <a:r>
              <a:rPr lang="en-US" dirty="0" err="1"/>
              <a:t>EnableWebMvc</a:t>
            </a:r>
            <a:r>
              <a:rPr lang="en-US" dirty="0"/>
              <a:t>-annotated configuration classes may implement this interface to be called back and given a chance to customize the default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 err="1"/>
              <a:t>WebMvcConfigurer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15" y="2286000"/>
            <a:ext cx="8106569" cy="298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4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err="1"/>
              <a:t>AbstractAnnotationConfigDispatcherServletInitializer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WebApplicationInitializer</a:t>
            </a:r>
            <a:r>
              <a:rPr lang="en-US" sz="2400" dirty="0"/>
              <a:t> to register a </a:t>
            </a:r>
            <a:r>
              <a:rPr lang="en-US" sz="2400" dirty="0" err="1"/>
              <a:t>DispatcherServlet</a:t>
            </a:r>
            <a:r>
              <a:rPr lang="en-US" sz="2400" dirty="0"/>
              <a:t> and use Java-based Spring configuration.</a:t>
            </a:r>
          </a:p>
          <a:p>
            <a:r>
              <a:rPr lang="en-US" sz="2400" dirty="0"/>
              <a:t>Implementations are required to implement:</a:t>
            </a:r>
          </a:p>
          <a:p>
            <a:pPr lvl="1"/>
            <a:r>
              <a:rPr lang="en-US" sz="2000" b="1" dirty="0" err="1" smtClean="0"/>
              <a:t>getRootConfigClasses</a:t>
            </a:r>
            <a:r>
              <a:rPr lang="en-US" sz="2000" b="1" dirty="0"/>
              <a:t>()</a:t>
            </a:r>
            <a:r>
              <a:rPr lang="en-US" sz="2000" dirty="0"/>
              <a:t> -- for "root" application context (non-web infrastructure) configuration.</a:t>
            </a:r>
          </a:p>
          <a:p>
            <a:pPr lvl="1"/>
            <a:r>
              <a:rPr lang="en-US" sz="2000" b="1" dirty="0" err="1"/>
              <a:t>getServletConfigClasses</a:t>
            </a:r>
            <a:r>
              <a:rPr lang="en-US" sz="2000" b="1" dirty="0"/>
              <a:t>() </a:t>
            </a:r>
            <a:r>
              <a:rPr lang="en-US" sz="2000" dirty="0"/>
              <a:t>-- for </a:t>
            </a:r>
            <a:r>
              <a:rPr lang="en-US" sz="2000" dirty="0" err="1"/>
              <a:t>DispatcherServlet</a:t>
            </a:r>
            <a:r>
              <a:rPr lang="en-US" sz="2000" dirty="0"/>
              <a:t> application context (Spring </a:t>
            </a:r>
            <a:r>
              <a:rPr lang="en-US" sz="2000" dirty="0" smtClean="0"/>
              <a:t>MVC </a:t>
            </a:r>
            <a:r>
              <a:rPr lang="en-US" sz="2000" dirty="0"/>
              <a:t>infrastructure) </a:t>
            </a:r>
            <a:r>
              <a:rPr lang="en-US" sz="2000" dirty="0" smtClean="0"/>
              <a:t>configuration.</a:t>
            </a:r>
          </a:p>
          <a:p>
            <a:pPr lvl="1"/>
            <a:r>
              <a:rPr lang="en-US" sz="2000" b="1" dirty="0" err="1" smtClean="0"/>
              <a:t>getServletMappings</a:t>
            </a:r>
            <a:r>
              <a:rPr lang="en-US" sz="2000" b="1" dirty="0"/>
              <a:t>()</a:t>
            </a:r>
            <a:r>
              <a:rPr lang="en-US" sz="2000" dirty="0" smtClean="0"/>
              <a:t> - Specify </a:t>
            </a:r>
            <a:r>
              <a:rPr lang="en-US" sz="2000" dirty="0"/>
              <a:t>the servlet mapping(s) for the </a:t>
            </a:r>
            <a:r>
              <a:rPr lang="en-US" sz="2000" dirty="0" err="1"/>
              <a:t>DispatcherServlet</a:t>
            </a:r>
            <a:r>
              <a:rPr lang="en-US" sz="2000" dirty="0"/>
              <a:t> — for example "/", "/app", etc.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- MVC </a:t>
            </a:r>
            <a:r>
              <a:rPr lang="en-US" b="0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building web applications in Java</a:t>
            </a:r>
          </a:p>
          <a:p>
            <a:r>
              <a:rPr lang="en-US" dirty="0" smtClean="0"/>
              <a:t>Based </a:t>
            </a:r>
            <a:r>
              <a:rPr lang="en-US" dirty="0"/>
              <a:t>on Model-View-Controller design pattern</a:t>
            </a:r>
          </a:p>
          <a:p>
            <a:r>
              <a:rPr lang="en-US" dirty="0" smtClean="0"/>
              <a:t>Leverages </a:t>
            </a:r>
            <a:r>
              <a:rPr lang="en-US" dirty="0"/>
              <a:t>features of the Core Spring Framework (</a:t>
            </a:r>
            <a:r>
              <a:rPr lang="en-US" dirty="0" err="1"/>
              <a:t>IoC</a:t>
            </a:r>
            <a:r>
              <a:rPr lang="en-US" dirty="0"/>
              <a:t>, DI)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err="1"/>
              <a:t>AbstractAnnotationConfigDispatcherServletInitializer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3" y="2286000"/>
            <a:ext cx="8554734" cy="258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4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Using </a:t>
            </a:r>
            <a:br>
              <a:rPr lang="en-US" dirty="0"/>
            </a:br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While developing Spring </a:t>
            </a:r>
            <a:r>
              <a:rPr lang="en-US" sz="2400" dirty="0"/>
              <a:t>MVC applications </a:t>
            </a:r>
            <a:r>
              <a:rPr lang="en-US" sz="2400" dirty="0" smtClean="0"/>
              <a:t>without Spring Boot, it </a:t>
            </a:r>
            <a:r>
              <a:rPr lang="en-US" sz="2400" dirty="0"/>
              <a:t>requires writing pretty much boiler-plate code just for the configuration which </a:t>
            </a:r>
            <a:r>
              <a:rPr lang="en-US" sz="2400" dirty="0" smtClean="0"/>
              <a:t>is the </a:t>
            </a:r>
            <a:r>
              <a:rPr lang="en-US" sz="2400" dirty="0"/>
              <a:t>same for almost projects. </a:t>
            </a:r>
            <a:endParaRPr lang="en-US" sz="2400" dirty="0" smtClean="0"/>
          </a:p>
          <a:p>
            <a:r>
              <a:rPr lang="en-US" sz="2400" dirty="0" smtClean="0"/>
              <a:t>This is a repeated task which consume </a:t>
            </a:r>
            <a:r>
              <a:rPr lang="en-US" sz="2400" dirty="0"/>
              <a:t>programmer’s time which should be spent on developing business logic for the application.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ith </a:t>
            </a:r>
            <a:r>
              <a:rPr lang="en-US" sz="2400" dirty="0"/>
              <a:t>Spring Boot, things get a lot easier. </a:t>
            </a:r>
            <a:endParaRPr lang="en-US" sz="2400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the configurations are automatically done for you (auto configuration) with sensible defaults. </a:t>
            </a:r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dirty="0"/>
              <a:t>you can quickly jump on coding the business logic without worrying about the configuration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Boot MVC</a:t>
            </a:r>
            <a:br>
              <a:rPr lang="en-US" dirty="0" smtClean="0"/>
            </a:br>
            <a:r>
              <a:rPr lang="en-US" b="0" dirty="0" smtClean="0"/>
              <a:t>Maven </a:t>
            </a:r>
            <a:r>
              <a:rPr lang="en-US" b="0" dirty="0"/>
              <a:t>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0801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2004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dependency </a:t>
            </a:r>
            <a:r>
              <a:rPr lang="en-US" sz="2400" b="1" dirty="0"/>
              <a:t>spring-boot-starter-web</a:t>
            </a:r>
            <a:r>
              <a:rPr lang="en-US" sz="2400" dirty="0"/>
              <a:t> enables web development with Spring MVC and embedded Tomcat server.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requires all common dependencies (Spring framework, logging, validation, JSON, …) with proper versions so you don’t have to struggle with a lot of dependencies and their versions like normal Spring MVC application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249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</a:t>
            </a:r>
            <a:r>
              <a:rPr lang="en-US" sz="2400" b="1" dirty="0"/>
              <a:t>@</a:t>
            </a:r>
            <a:r>
              <a:rPr lang="en-US" sz="2400" b="1" dirty="0" err="1" smtClean="0"/>
              <a:t>SpringBootApplication</a:t>
            </a:r>
            <a:r>
              <a:rPr lang="en-US" sz="2400" dirty="0" err="1" smtClean="0"/>
              <a:t>annotation</a:t>
            </a:r>
            <a:r>
              <a:rPr lang="en-US" sz="2400" dirty="0" smtClean="0"/>
              <a:t> </a:t>
            </a:r>
            <a:r>
              <a:rPr lang="en-US" sz="2400" dirty="0"/>
              <a:t>does the magic work to start the embedded Tomcat server, configure Spring Dispatcher Servlet, etc.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here </a:t>
            </a:r>
            <a:r>
              <a:rPr lang="en-US" sz="2400" dirty="0"/>
              <a:t>are two default directories and one properties file in the </a:t>
            </a:r>
            <a:r>
              <a:rPr lang="en-US" sz="2400" dirty="0" err="1"/>
              <a:t>src</a:t>
            </a:r>
            <a:r>
              <a:rPr lang="en-US" sz="2400" dirty="0"/>
              <a:t>/main/resources </a:t>
            </a:r>
            <a:r>
              <a:rPr lang="en-US" sz="2400" dirty="0" smtClean="0"/>
              <a:t>folder.</a:t>
            </a:r>
          </a:p>
          <a:p>
            <a:pPr lvl="1"/>
            <a:r>
              <a:rPr lang="en-US" sz="2000" b="1" dirty="0" smtClean="0"/>
              <a:t>static</a:t>
            </a:r>
            <a:r>
              <a:rPr lang="en-US" sz="2000" b="1" dirty="0"/>
              <a:t>: </a:t>
            </a:r>
            <a:r>
              <a:rPr lang="en-US" sz="2000" dirty="0"/>
              <a:t>put your static files here, e.g. HTML files.</a:t>
            </a:r>
          </a:p>
          <a:p>
            <a:pPr lvl="1"/>
            <a:r>
              <a:rPr lang="en-US" sz="2000" b="1" dirty="0"/>
              <a:t>templates: </a:t>
            </a:r>
            <a:r>
              <a:rPr lang="en-US" sz="2000" dirty="0"/>
              <a:t>put your template files here, e.g. </a:t>
            </a:r>
            <a:r>
              <a:rPr lang="en-US" sz="2000" dirty="0" err="1"/>
              <a:t>ThymeLeaf</a:t>
            </a:r>
            <a:r>
              <a:rPr lang="en-US" sz="2000" dirty="0"/>
              <a:t> files.</a:t>
            </a:r>
          </a:p>
          <a:p>
            <a:pPr lvl="1"/>
            <a:r>
              <a:rPr lang="en-US" sz="2000" b="1" dirty="0" err="1"/>
              <a:t>application.properties</a:t>
            </a:r>
            <a:r>
              <a:rPr lang="en-US" sz="2000" dirty="0"/>
              <a:t>: specify additional configurations here, e.g. logging, Spring MVC view resolver, server port number, etc.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use JSP with Spring </a:t>
            </a:r>
            <a:r>
              <a:rPr lang="en-US" sz="3600" dirty="0" smtClean="0"/>
              <a:t>Boot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dd </a:t>
            </a:r>
            <a:r>
              <a:rPr lang="en-US" sz="2400" dirty="0"/>
              <a:t>the following two dependencies in the pom.xml </a:t>
            </a:r>
            <a:r>
              <a:rPr lang="en-US" sz="2400" dirty="0" smtClean="0"/>
              <a:t>file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The dependency tomcat-embed-jasper is JSP Engine for Tomcat. It is required to enable JSP with Spring Boot.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6388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9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Resolver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configure Spring MVC view resolver, open the </a:t>
            </a:r>
            <a:r>
              <a:rPr lang="en-US" dirty="0" err="1"/>
              <a:t>application.properties</a:t>
            </a:r>
            <a:r>
              <a:rPr lang="en-US" dirty="0"/>
              <a:t> file and put the following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0118"/>
            <a:ext cx="6185108" cy="82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83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View </a:t>
            </a:r>
            <a:r>
              <a:rPr lang="en-US" sz="2400" dirty="0"/>
              <a:t>controllers are used to forward a request to the views without any controllers written either using </a:t>
            </a:r>
            <a:r>
              <a:rPr lang="en-US" sz="2400" dirty="0" err="1"/>
              <a:t>ViewControllerRegistry</a:t>
            </a:r>
            <a:r>
              <a:rPr lang="en-US" sz="2400" dirty="0"/>
              <a:t> or &lt;</a:t>
            </a:r>
            <a:r>
              <a:rPr lang="en-US" sz="2400" dirty="0" err="1"/>
              <a:t>mvc:view-controller</a:t>
            </a:r>
            <a:r>
              <a:rPr lang="en-US" sz="2400" dirty="0"/>
              <a:t>&gt; element. </a:t>
            </a:r>
            <a:endParaRPr lang="en-US" sz="2400" dirty="0" smtClean="0"/>
          </a:p>
          <a:p>
            <a:r>
              <a:rPr lang="en-US" sz="2400" dirty="0" smtClean="0"/>
              <a:t>Normally </a:t>
            </a:r>
            <a:r>
              <a:rPr lang="en-US" sz="2400" dirty="0"/>
              <a:t>in applications view-controllers are used in static cases when there is no Controller Logic (like getting data for dropdowns) to execute before the view generates the response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ViewControllerRegistry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ViewControllerRegistry</a:t>
            </a:r>
            <a:r>
              <a:rPr lang="en-US" sz="2400" dirty="0"/>
              <a:t> is a registry for all the view controllers.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do not need to create a Controller class to handle requests, if we are using the </a:t>
            </a:r>
            <a:r>
              <a:rPr lang="en-US" sz="2400" dirty="0" err="1"/>
              <a:t>ViewControllerRegistry</a:t>
            </a:r>
            <a:r>
              <a:rPr lang="en-US" sz="2400" dirty="0"/>
              <a:t>.</a:t>
            </a:r>
          </a:p>
          <a:p>
            <a:r>
              <a:rPr lang="en-US" sz="2400" dirty="0"/>
              <a:t>You can register a view into the </a:t>
            </a:r>
            <a:r>
              <a:rPr lang="en-US" sz="2400" dirty="0" err="1"/>
              <a:t>ViewControllerRegistry</a:t>
            </a:r>
            <a:r>
              <a:rPr lang="en-US" sz="2400" dirty="0"/>
              <a:t> as shown </a:t>
            </a:r>
            <a:r>
              <a:rPr lang="en-US" sz="2400" dirty="0" smtClean="0"/>
              <a:t>below.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755904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4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Serve Static </a:t>
            </a:r>
            <a:r>
              <a:rPr lang="en-US" b="0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Spring Boot comes with a pre-configured implementation of </a:t>
            </a:r>
            <a:r>
              <a:rPr lang="en-US" sz="2400" dirty="0" err="1"/>
              <a:t>ResourceHttpRequestHandler</a:t>
            </a:r>
            <a:r>
              <a:rPr lang="en-US" sz="2400" dirty="0"/>
              <a:t> to facilitate serving static resources.</a:t>
            </a:r>
          </a:p>
          <a:p>
            <a:r>
              <a:rPr lang="en-US" sz="2400" dirty="0" smtClean="0"/>
              <a:t>By </a:t>
            </a:r>
            <a:r>
              <a:rPr lang="en-US" sz="2400" dirty="0"/>
              <a:t>default, this handler serves static content from any of /static, /public, /resources, and /META-INF/resources directories that are on the </a:t>
            </a:r>
            <a:r>
              <a:rPr lang="en-US" sz="2400" dirty="0" err="1"/>
              <a:t>classpath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Since </a:t>
            </a:r>
            <a:r>
              <a:rPr lang="en-US" sz="2400" dirty="0" err="1"/>
              <a:t>src</a:t>
            </a:r>
            <a:r>
              <a:rPr lang="en-US" sz="2400" dirty="0"/>
              <a:t>/main/resources is typically on the </a:t>
            </a:r>
            <a:r>
              <a:rPr lang="en-US" sz="2400" dirty="0" err="1"/>
              <a:t>classpath</a:t>
            </a:r>
            <a:r>
              <a:rPr lang="en-US" sz="2400" dirty="0"/>
              <a:t> by default, we can place any of these directories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8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ResourceHandlerRegistry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Stores registrations of resource handlers for serving static resources such as images, </a:t>
            </a:r>
            <a:r>
              <a:rPr lang="en-US" sz="2400" dirty="0" err="1"/>
              <a:t>css</a:t>
            </a:r>
            <a:r>
              <a:rPr lang="en-US" sz="2400" dirty="0"/>
              <a:t> files and others through Spring MVC including setting cache headers optimized for efficient loading in a web browser. </a:t>
            </a:r>
            <a:endParaRPr lang="en-US" sz="2400" dirty="0" smtClean="0"/>
          </a:p>
          <a:p>
            <a:r>
              <a:rPr lang="en-US" sz="2400" dirty="0" smtClean="0"/>
              <a:t>Resources </a:t>
            </a:r>
            <a:r>
              <a:rPr lang="en-US" sz="2400" dirty="0"/>
              <a:t>can be served out of locations under web application root, from the </a:t>
            </a:r>
            <a:r>
              <a:rPr lang="en-US" sz="2400" dirty="0" err="1"/>
              <a:t>classpath</a:t>
            </a:r>
            <a:r>
              <a:rPr lang="en-US" sz="2400" dirty="0"/>
              <a:t>, and others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Spring MVC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web pages to layout UI components</a:t>
            </a:r>
          </a:p>
          <a:p>
            <a:r>
              <a:rPr lang="en-US" dirty="0" smtClean="0"/>
              <a:t>A </a:t>
            </a:r>
            <a:r>
              <a:rPr lang="en-US" dirty="0"/>
              <a:t>collection of Spring beans (controllers, services, etc…)</a:t>
            </a:r>
          </a:p>
          <a:p>
            <a:r>
              <a:rPr lang="en-US" dirty="0" smtClean="0"/>
              <a:t>Spring </a:t>
            </a:r>
            <a:r>
              <a:rPr lang="en-US" dirty="0"/>
              <a:t>configuration (XML, Annotations or 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ResourceHandlerRegistry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create a resource handler, use </a:t>
            </a:r>
            <a:r>
              <a:rPr lang="en-US" sz="2400" dirty="0" err="1"/>
              <a:t>addResourceHandler</a:t>
            </a:r>
            <a:r>
              <a:rPr lang="en-US" sz="2400" dirty="0"/>
              <a:t>(String...) providing the URL path patterns for which the handler should be invoked to serve static resources (e.g. "/resources/**").</a:t>
            </a:r>
          </a:p>
          <a:p>
            <a:r>
              <a:rPr lang="en-US" sz="2400" dirty="0"/>
              <a:t>Then use additional methods on the returned </a:t>
            </a:r>
            <a:r>
              <a:rPr lang="en-US" sz="2400" dirty="0" err="1"/>
              <a:t>ResourceHandlerRegistration</a:t>
            </a:r>
            <a:r>
              <a:rPr lang="en-US" sz="2400" dirty="0"/>
              <a:t> to add one or more locations </a:t>
            </a:r>
            <a:r>
              <a:rPr lang="en-US" sz="2400" dirty="0" smtClean="0"/>
              <a:t>from which </a:t>
            </a:r>
            <a:r>
              <a:rPr lang="en-US" sz="2400" dirty="0"/>
              <a:t>to serve static content from (e.g. {"/", "</a:t>
            </a:r>
            <a:r>
              <a:rPr lang="en-US" sz="2400" dirty="0" err="1" smtClean="0"/>
              <a:t>classpath</a:t>
            </a:r>
            <a:r>
              <a:rPr lang="en-US" sz="2400" dirty="0"/>
              <a:t>:/META-INF/public-web-resources/"})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5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Interceptor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Spring’s web MVC framework is request-driven and designed based on a central Servlet that dispatches requests to controllers and invokes other functionality that facilitates the development of web applications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Interceptors, </a:t>
            </a:r>
            <a:r>
              <a:rPr lang="en-US" sz="2400" dirty="0" smtClean="0"/>
              <a:t>are </a:t>
            </a:r>
            <a:r>
              <a:rPr lang="en-US" sz="2400" dirty="0"/>
              <a:t>special web programming constructs which gets invoked every time when a certain pre-configured web request is made. </a:t>
            </a:r>
          </a:p>
          <a:p>
            <a:r>
              <a:rPr lang="en-US" sz="2400" dirty="0"/>
              <a:t>Interceptors are generally used do some processing before handing it over to the controller handler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</a:t>
            </a:r>
            <a:r>
              <a:rPr lang="en-US" dirty="0" smtClean="0"/>
              <a:t>Interceptor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r>
              <a:rPr lang="en-US" sz="2400" b="1" dirty="0"/>
              <a:t>Spring </a:t>
            </a:r>
            <a:r>
              <a:rPr lang="en-US" sz="2400" b="1" dirty="0" err="1"/>
              <a:t>mvc</a:t>
            </a:r>
            <a:r>
              <a:rPr lang="en-US" sz="2400" b="1" dirty="0"/>
              <a:t> interceptor </a:t>
            </a:r>
            <a:r>
              <a:rPr lang="en-US" sz="2400" b="1" dirty="0" smtClean="0"/>
              <a:t>is implemented by </a:t>
            </a:r>
            <a:r>
              <a:rPr lang="en-US" sz="2400" b="1" dirty="0" err="1" smtClean="0"/>
              <a:t>HandlerInterceptor</a:t>
            </a:r>
            <a:endParaRPr lang="en-US" sz="2400" b="1" dirty="0"/>
          </a:p>
          <a:p>
            <a:r>
              <a:rPr lang="en-US" sz="2400" b="1" dirty="0" err="1"/>
              <a:t>HandlerInterceptor</a:t>
            </a:r>
            <a:r>
              <a:rPr lang="en-US" sz="2400" dirty="0"/>
              <a:t> interface defined 3 methods.</a:t>
            </a:r>
          </a:p>
          <a:p>
            <a:pPr lvl="1"/>
            <a:r>
              <a:rPr lang="en-US" sz="2000" b="1" dirty="0" err="1"/>
              <a:t>preHandle</a:t>
            </a:r>
            <a:r>
              <a:rPr lang="en-US" sz="2000" b="1" dirty="0"/>
              <a:t>(request, response, handler)</a:t>
            </a:r>
            <a:r>
              <a:rPr lang="en-US" sz="2000" dirty="0"/>
              <a:t> – Used to intercept the request before handed over to the handler method. Here handler is the chosen handler object to handle the request.</a:t>
            </a:r>
          </a:p>
          <a:p>
            <a:pPr lvl="1"/>
            <a:r>
              <a:rPr lang="en-US" sz="2000" b="1" dirty="0" err="1"/>
              <a:t>postHandle</a:t>
            </a:r>
            <a:r>
              <a:rPr lang="en-US" sz="2000" b="1" dirty="0"/>
              <a:t>(request, response, handler, </a:t>
            </a:r>
            <a:r>
              <a:rPr lang="en-US" sz="2000" b="1" dirty="0" err="1"/>
              <a:t>modelAndView</a:t>
            </a:r>
            <a:r>
              <a:rPr lang="en-US" sz="2000" b="1" dirty="0"/>
              <a:t>)</a:t>
            </a:r>
            <a:r>
              <a:rPr lang="en-US" sz="2000" dirty="0"/>
              <a:t> – Used to intercept the request after handler has completed request processing but </a:t>
            </a:r>
            <a:r>
              <a:rPr lang="en-US" sz="2000" b="1" dirty="0" err="1"/>
              <a:t>DispatcherServlet</a:t>
            </a:r>
            <a:r>
              <a:rPr lang="en-US" sz="2000" dirty="0"/>
              <a:t> is yet to render the view.</a:t>
            </a:r>
          </a:p>
          <a:p>
            <a:pPr lvl="1"/>
            <a:r>
              <a:rPr lang="en-US" sz="2000" b="1" dirty="0" err="1"/>
              <a:t>afterCompletion</a:t>
            </a:r>
            <a:r>
              <a:rPr lang="en-US" sz="2000" b="1" dirty="0"/>
              <a:t>(request, response, handler, exception</a:t>
            </a:r>
            <a:r>
              <a:rPr lang="en-US" sz="2000" b="1" dirty="0" smtClean="0"/>
              <a:t>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– </a:t>
            </a:r>
            <a:r>
              <a:rPr lang="en-US" sz="2000" dirty="0"/>
              <a:t>It is called once the handler execution is complete and view is rendered as well.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556811"/>
            <a:ext cx="6525536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4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553200" cy="447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661720" y="1714320"/>
              <a:ext cx="2268360" cy="2500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2360" y="1704960"/>
                <a:ext cx="2287080" cy="25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0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Front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controller known as </a:t>
            </a:r>
            <a:r>
              <a:rPr lang="en-US" b="1" dirty="0" err="1"/>
              <a:t>DispatcherServlet</a:t>
            </a:r>
            <a:endParaRPr lang="en-US" b="1" dirty="0"/>
          </a:p>
          <a:p>
            <a:pPr lvl="1"/>
            <a:r>
              <a:rPr lang="en-US" dirty="0" smtClean="0"/>
              <a:t>Part </a:t>
            </a:r>
            <a:r>
              <a:rPr lang="en-US" dirty="0"/>
              <a:t>of the Spring Framework</a:t>
            </a:r>
          </a:p>
          <a:p>
            <a:pPr lvl="1"/>
            <a:r>
              <a:rPr lang="en-US" dirty="0" smtClean="0"/>
              <a:t>Already </a:t>
            </a:r>
            <a:r>
              <a:rPr lang="en-US" dirty="0"/>
              <a:t>developed by Spring </a:t>
            </a:r>
            <a:r>
              <a:rPr lang="en-US" dirty="0" err="1"/>
              <a:t>Dev</a:t>
            </a:r>
            <a:r>
              <a:rPr lang="en-US" dirty="0"/>
              <a:t>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created by developer</a:t>
            </a:r>
          </a:p>
          <a:p>
            <a:r>
              <a:rPr lang="en-US" dirty="0" smtClean="0"/>
              <a:t>Contains </a:t>
            </a:r>
            <a:r>
              <a:rPr lang="en-US" dirty="0"/>
              <a:t>your business logic</a:t>
            </a:r>
          </a:p>
          <a:p>
            <a:pPr lvl="1"/>
            <a:r>
              <a:rPr lang="en-US" dirty="0" smtClean="0"/>
              <a:t>Handle </a:t>
            </a:r>
            <a:r>
              <a:rPr lang="en-US" dirty="0"/>
              <a:t>the request</a:t>
            </a:r>
          </a:p>
          <a:p>
            <a:pPr lvl="1"/>
            <a:r>
              <a:rPr lang="en-US" dirty="0" smtClean="0"/>
              <a:t>Store/retrieve </a:t>
            </a:r>
            <a:r>
              <a:rPr lang="en-US" dirty="0"/>
              <a:t>data (</a:t>
            </a:r>
            <a:r>
              <a:rPr lang="en-US" dirty="0" err="1"/>
              <a:t>db</a:t>
            </a:r>
            <a:r>
              <a:rPr lang="en-US" dirty="0"/>
              <a:t>, web service…)</a:t>
            </a:r>
          </a:p>
          <a:p>
            <a:pPr lvl="1"/>
            <a:r>
              <a:rPr lang="en-US" dirty="0" smtClean="0"/>
              <a:t>Place </a:t>
            </a:r>
            <a:r>
              <a:rPr lang="en-US" dirty="0"/>
              <a:t>data in model</a:t>
            </a:r>
          </a:p>
          <a:p>
            <a:r>
              <a:rPr lang="en-US" dirty="0" smtClean="0"/>
              <a:t>Send </a:t>
            </a:r>
            <a:r>
              <a:rPr lang="en-US" dirty="0"/>
              <a:t>to appropriate view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contains your data</a:t>
            </a:r>
          </a:p>
          <a:p>
            <a:r>
              <a:rPr lang="en-US" dirty="0" smtClean="0"/>
              <a:t>Store/retrieve </a:t>
            </a:r>
            <a:r>
              <a:rPr lang="en-US" dirty="0"/>
              <a:t>data via backend systems</a:t>
            </a:r>
          </a:p>
          <a:p>
            <a:pPr lvl="1"/>
            <a:r>
              <a:rPr lang="en-US" dirty="0" smtClean="0"/>
              <a:t>database</a:t>
            </a:r>
            <a:r>
              <a:rPr lang="en-US" dirty="0"/>
              <a:t>, web service, etc…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a Spring bean if you like</a:t>
            </a:r>
          </a:p>
          <a:p>
            <a:r>
              <a:rPr lang="en-US" dirty="0" smtClean="0"/>
              <a:t>Place </a:t>
            </a:r>
            <a:r>
              <a:rPr lang="en-US" dirty="0"/>
              <a:t>your data in the model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can be any Java object/collection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MVC is flexible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many view templates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common is </a:t>
            </a:r>
            <a:r>
              <a:rPr lang="en-US" b="1" dirty="0"/>
              <a:t>JSP </a:t>
            </a:r>
            <a:r>
              <a:rPr lang="en-US" dirty="0"/>
              <a:t>+ </a:t>
            </a:r>
            <a:r>
              <a:rPr lang="en-US" b="1" dirty="0"/>
              <a:t>JSTL</a:t>
            </a:r>
          </a:p>
          <a:p>
            <a:r>
              <a:rPr lang="en-US" dirty="0" smtClean="0"/>
              <a:t>Developer </a:t>
            </a:r>
            <a:r>
              <a:rPr lang="en-US" dirty="0"/>
              <a:t>creates a page</a:t>
            </a:r>
          </a:p>
          <a:p>
            <a:pPr lvl="1"/>
            <a:r>
              <a:rPr lang="en-US" dirty="0" smtClean="0"/>
              <a:t>Displays </a:t>
            </a:r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work </a:t>
            </a:r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72469"/>
            <a:ext cx="6096000" cy="39052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836</TotalTime>
  <Words>1111</Words>
  <Application>Microsoft Office PowerPoint</Application>
  <PresentationFormat>On-screen Show (4:3)</PresentationFormat>
  <Paragraphs>155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Learner Template</vt:lpstr>
      <vt:lpstr>Spring - MVC Framework</vt:lpstr>
      <vt:lpstr>Spring - MVC Framework</vt:lpstr>
      <vt:lpstr>Components of a Spring MVC Application</vt:lpstr>
      <vt:lpstr>Spring MVC</vt:lpstr>
      <vt:lpstr>Spring MVC Front Controller</vt:lpstr>
      <vt:lpstr>Controller</vt:lpstr>
      <vt:lpstr>Model</vt:lpstr>
      <vt:lpstr>View Template</vt:lpstr>
      <vt:lpstr>Spring MVC work Flow</vt:lpstr>
      <vt:lpstr>Spring MVC work Flow</vt:lpstr>
      <vt:lpstr>Spring MVC Using  XML Configuration</vt:lpstr>
      <vt:lpstr>web.xml</vt:lpstr>
      <vt:lpstr>Configuration file for Spring Web MVC </vt:lpstr>
      <vt:lpstr>mvcexample-servlet.xml</vt:lpstr>
      <vt:lpstr>InternalResourceViewResolver</vt:lpstr>
      <vt:lpstr>Spring MVC Using  Java Configuration</vt:lpstr>
      <vt:lpstr>WebMvcConfigurer</vt:lpstr>
      <vt:lpstr>WebMvcConfigurer</vt:lpstr>
      <vt:lpstr>AbstractAnnotationConfigDispatcherServletInitializer</vt:lpstr>
      <vt:lpstr>AbstractAnnotationConfigDispatcherServletInitializer</vt:lpstr>
      <vt:lpstr>Spring MVC Using  Spring Boot</vt:lpstr>
      <vt:lpstr>Spring Boot MVC Maven dependencies</vt:lpstr>
      <vt:lpstr>Spring Boot MVC</vt:lpstr>
      <vt:lpstr>How to use JSP with Spring Boot</vt:lpstr>
      <vt:lpstr>View Resolver Configuration</vt:lpstr>
      <vt:lpstr>ViewController</vt:lpstr>
      <vt:lpstr>ViewControllerRegistry</vt:lpstr>
      <vt:lpstr>Serve Static Resources</vt:lpstr>
      <vt:lpstr>ResourceHandlerRegistry</vt:lpstr>
      <vt:lpstr>ResourceHandlerRegistry</vt:lpstr>
      <vt:lpstr>Spring MVC Interceptor</vt:lpstr>
      <vt:lpstr>Spring MVC Interceptor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144</cp:revision>
  <dcterms:created xsi:type="dcterms:W3CDTF">2019-11-14T09:18:16Z</dcterms:created>
  <dcterms:modified xsi:type="dcterms:W3CDTF">2020-10-07T13:18:06Z</dcterms:modified>
</cp:coreProperties>
</file>