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2151-A9CE-4113-A625-4F991FB93ABB}" type="datetimeFigureOut">
              <a:rPr lang="en-US" smtClean="0"/>
              <a:t>07-Oct-20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42B4D-B90C-40E5-835B-9185B3F1A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D6BAD65-14B4-44CC-9311-4DDD2B641657}" type="datetime1">
              <a:rPr lang="en-US" smtClean="0"/>
              <a:t>07-Oct-20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6E870-57A8-44C6-914B-FD6942E26E5F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7CCF3A-6EAF-43FB-91D0-431384DCA3BD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CC0F9C-248C-40FA-9EA2-CA40A7974357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E4131-6D2E-4226-B90D-0A8071096404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E6FC93-B9AF-4E9A-B965-5513597BB7C7}" type="datetime1">
              <a:rPr lang="en-US" smtClean="0"/>
              <a:t>07-Oct-20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F3BC2-AF38-4C9F-A17D-1041CFD1A627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6547BB-D5F1-4D85-B841-DB371E6F2AB6}" type="datetime1">
              <a:rPr lang="en-US" smtClean="0"/>
              <a:t>07-Oct-20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69C4D-0798-4717-9A61-043A17FCE41C}" type="datetime1">
              <a:rPr lang="en-US" smtClean="0"/>
              <a:t>07-Oct-20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4AD7C-5DF6-4869-84BA-1F4D5AA2D003}" type="datetime1">
              <a:rPr lang="en-US" smtClean="0"/>
              <a:t>07-Oct-20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E3C648-F84F-4F17-8503-E384A6F95283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7A13DB-C4CF-4170-B184-E32402C30A9D}" type="datetime1">
              <a:rPr lang="en-US" smtClean="0"/>
              <a:t>07-Oct-20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4C3A8852-18FC-4D41-80B6-7E6E28F1FEC3}" type="datetime1">
              <a:rPr lang="en-US" smtClean="0"/>
              <a:t>07-Oct-20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E299E7-152C-4BB8-B7A8-D2AA78F2EBC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719263"/>
            <a:ext cx="6553201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Request</a:t>
            </a:r>
            <a:endParaRPr lang="en-US" sz="2000" u="sng" dirty="0"/>
          </a:p>
          <a:p>
            <a:r>
              <a:rPr lang="en-US" sz="2000" b="1" dirty="0"/>
              <a:t>Verb</a:t>
            </a:r>
          </a:p>
          <a:p>
            <a:pPr lvl="1"/>
            <a:r>
              <a:rPr lang="en-US" sz="2000" dirty="0"/>
              <a:t>Indicates the executing HTTP </a:t>
            </a:r>
            <a:r>
              <a:rPr lang="en-US" sz="2000" b="1" dirty="0"/>
              <a:t>method</a:t>
            </a:r>
            <a:r>
              <a:rPr lang="en-US" sz="2000" dirty="0"/>
              <a:t>.</a:t>
            </a:r>
          </a:p>
          <a:p>
            <a:r>
              <a:rPr lang="en-US" sz="2000" b="1" dirty="0"/>
              <a:t>URI</a:t>
            </a:r>
          </a:p>
          <a:p>
            <a:pPr lvl="1"/>
            <a:r>
              <a:rPr lang="en-US" sz="2000" dirty="0"/>
              <a:t>Specifies the endpoint where resource is located.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Request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(information) of the Request as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key-value</a:t>
            </a:r>
            <a:r>
              <a:rPr lang="en-US" sz="2000" dirty="0" smtClean="0"/>
              <a:t> </a:t>
            </a:r>
            <a:r>
              <a:rPr lang="en-US" sz="2000" dirty="0"/>
              <a:t>pairs such as: </a:t>
            </a:r>
            <a:r>
              <a:rPr lang="en-US" sz="2000" b="1" dirty="0"/>
              <a:t>format</a:t>
            </a:r>
            <a:r>
              <a:rPr lang="en-US" sz="2000" dirty="0"/>
              <a:t> supported by client, </a:t>
            </a:r>
            <a:r>
              <a:rPr lang="en-US" sz="2000" b="1" dirty="0"/>
              <a:t>browser</a:t>
            </a:r>
            <a:r>
              <a:rPr lang="en-US" sz="2000" dirty="0"/>
              <a:t> </a:t>
            </a:r>
            <a:r>
              <a:rPr lang="en-US" sz="2000" b="1" dirty="0"/>
              <a:t>type</a:t>
            </a:r>
            <a:r>
              <a:rPr lang="en-US" sz="2000" dirty="0"/>
              <a:t>, etc.</a:t>
            </a:r>
          </a:p>
          <a:p>
            <a:r>
              <a:rPr lang="en-US" sz="2000" b="1" dirty="0"/>
              <a:t>Request Body</a:t>
            </a:r>
          </a:p>
          <a:p>
            <a:pPr lvl="1"/>
            <a:r>
              <a:rPr lang="en-US" sz="2000" dirty="0"/>
              <a:t>Message </a:t>
            </a:r>
            <a:r>
              <a:rPr lang="en-US" sz="2000" b="1" dirty="0"/>
              <a:t>content</a:t>
            </a:r>
            <a:r>
              <a:rPr lang="en-US" sz="2000" dirty="0"/>
              <a:t> or 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33600"/>
            <a:ext cx="2514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7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Message -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556260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HTTP Response</a:t>
            </a:r>
            <a:endParaRPr lang="en-US" sz="2000" u="sng" dirty="0"/>
          </a:p>
          <a:p>
            <a:r>
              <a:rPr lang="en-US" sz="2000" b="1" dirty="0"/>
              <a:t>Response Code</a:t>
            </a:r>
          </a:p>
          <a:p>
            <a:pPr lvl="1"/>
            <a:r>
              <a:rPr lang="en-US" sz="2000" dirty="0"/>
              <a:t>200 (</a:t>
            </a:r>
            <a:r>
              <a:rPr lang="en-US" sz="2000" b="1" dirty="0"/>
              <a:t>OK</a:t>
            </a:r>
            <a:r>
              <a:rPr lang="en-US" sz="2000" dirty="0"/>
              <a:t>), 403 (</a:t>
            </a:r>
            <a:r>
              <a:rPr lang="en-US" sz="2000" b="1" dirty="0"/>
              <a:t>Forbidden</a:t>
            </a:r>
            <a:r>
              <a:rPr lang="en-US" sz="2000" dirty="0"/>
              <a:t>), 404 (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Found</a:t>
            </a:r>
            <a:r>
              <a:rPr lang="en-US" sz="2000" dirty="0"/>
              <a:t>), 500 (</a:t>
            </a:r>
            <a:r>
              <a:rPr lang="en-US" sz="2000" b="1" dirty="0"/>
              <a:t>Internal</a:t>
            </a:r>
            <a:r>
              <a:rPr lang="en-US" sz="2000" dirty="0"/>
              <a:t> </a:t>
            </a:r>
            <a:r>
              <a:rPr lang="en-US" sz="2000" b="1" dirty="0"/>
              <a:t>Error</a:t>
            </a:r>
            <a:r>
              <a:rPr lang="en-US" sz="2000" dirty="0"/>
              <a:t>), etc.</a:t>
            </a:r>
          </a:p>
          <a:p>
            <a:r>
              <a:rPr lang="en-US" sz="2000" b="1" dirty="0"/>
              <a:t>HTTP Version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Response Header</a:t>
            </a:r>
          </a:p>
          <a:p>
            <a:pPr lvl="1"/>
            <a:r>
              <a:rPr lang="en-US" sz="2000" b="1" dirty="0"/>
              <a:t>META-DATA</a:t>
            </a:r>
            <a:r>
              <a:rPr lang="en-US" sz="2000" dirty="0"/>
              <a:t> for the Response such as: content length, content type, date, etc.</a:t>
            </a:r>
          </a:p>
          <a:p>
            <a:r>
              <a:rPr lang="en-US" sz="2000" b="1" dirty="0"/>
              <a:t>Response Body</a:t>
            </a:r>
          </a:p>
          <a:p>
            <a:pPr lvl="1"/>
            <a:r>
              <a:rPr lang="en-US" sz="2000" dirty="0"/>
              <a:t>Resource </a:t>
            </a:r>
            <a:r>
              <a:rPr lang="en-US" sz="2000" b="1" dirty="0"/>
              <a:t>representation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27" y="2122386"/>
            <a:ext cx="2767473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Spring’s solution for </a:t>
            </a:r>
            <a:r>
              <a:rPr lang="en-US" sz="2000" b="1" dirty="0" err="1"/>
              <a:t>RESTful</a:t>
            </a:r>
            <a:r>
              <a:rPr lang="en-US" sz="2000" dirty="0"/>
              <a:t> web services.</a:t>
            </a:r>
          </a:p>
          <a:p>
            <a:r>
              <a:rPr lang="en-US" sz="2000" dirty="0"/>
              <a:t>Included as part of </a:t>
            </a:r>
            <a:r>
              <a:rPr lang="en-US" sz="2000" b="1" dirty="0"/>
              <a:t>MVC</a:t>
            </a:r>
            <a:r>
              <a:rPr lang="en-US" sz="2000" dirty="0"/>
              <a:t>.</a:t>
            </a:r>
          </a:p>
          <a:p>
            <a:r>
              <a:rPr lang="en-US" sz="2000" dirty="0"/>
              <a:t>Change </a:t>
            </a:r>
            <a:r>
              <a:rPr lang="en-US" sz="2000" b="1" dirty="0"/>
              <a:t>@Controller </a:t>
            </a:r>
            <a:r>
              <a:rPr lang="en-US" sz="2000" dirty="0"/>
              <a:t>for </a:t>
            </a:r>
            <a:r>
              <a:rPr lang="en-US" sz="2000" b="1" dirty="0"/>
              <a:t>@</a:t>
            </a:r>
            <a:r>
              <a:rPr lang="en-US" sz="2000" b="1" dirty="0" err="1"/>
              <a:t>RestController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u="sng" dirty="0"/>
              <a:t>Once you do so</a:t>
            </a:r>
            <a:r>
              <a:rPr lang="en-US" sz="2000" dirty="0"/>
              <a:t>: </a:t>
            </a:r>
            <a:r>
              <a:rPr lang="en-US" sz="2000" b="1" dirty="0"/>
              <a:t>@</a:t>
            </a:r>
            <a:r>
              <a:rPr lang="en-US" sz="2000" b="1" dirty="0" err="1"/>
              <a:t>ResponseBody</a:t>
            </a:r>
            <a:r>
              <a:rPr lang="en-US" sz="2000" b="1" dirty="0"/>
              <a:t> </a:t>
            </a:r>
            <a:r>
              <a:rPr lang="en-US" sz="2000" dirty="0"/>
              <a:t>is not needed anymore.</a:t>
            </a:r>
          </a:p>
          <a:p>
            <a:pPr lvl="1"/>
            <a:r>
              <a:rPr lang="en-US" sz="2000" dirty="0"/>
              <a:t>If your controller </a:t>
            </a:r>
            <a:r>
              <a:rPr lang="en-US" sz="2000" b="1" dirty="0"/>
              <a:t>method</a:t>
            </a:r>
            <a:r>
              <a:rPr lang="en-US" sz="2000" dirty="0"/>
              <a:t> returns an </a:t>
            </a:r>
            <a:r>
              <a:rPr lang="en-US" sz="2000" b="1" dirty="0"/>
              <a:t>object</a:t>
            </a:r>
            <a:r>
              <a:rPr lang="en-US" sz="2000" dirty="0"/>
              <a:t> is going to </a:t>
            </a:r>
            <a:r>
              <a:rPr lang="en-US" sz="2000" b="1" dirty="0"/>
              <a:t>implicitly</a:t>
            </a:r>
            <a:r>
              <a:rPr lang="en-US" sz="2000" dirty="0"/>
              <a:t> be </a:t>
            </a:r>
            <a:r>
              <a:rPr lang="en-US" sz="2000" b="1" dirty="0" err="1"/>
              <a:t>marshalled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Jackson</a:t>
            </a:r>
            <a:r>
              <a:rPr lang="en-US" sz="2000" dirty="0"/>
              <a:t> or </a:t>
            </a:r>
            <a:r>
              <a:rPr lang="en-US" sz="2000" b="1" dirty="0"/>
              <a:t>JAX-B</a:t>
            </a:r>
            <a:r>
              <a:rPr lang="en-US" sz="2000" dirty="0"/>
              <a:t> </a:t>
            </a:r>
            <a:r>
              <a:rPr lang="en-US" sz="2000" b="1" dirty="0" err="1"/>
              <a:t>marshalling</a:t>
            </a:r>
            <a:r>
              <a:rPr lang="en-US" sz="2000" dirty="0"/>
              <a:t> tool still needs to be provided as a </a:t>
            </a:r>
            <a:r>
              <a:rPr lang="en-US" sz="2000" b="1" dirty="0"/>
              <a:t>Maven</a:t>
            </a:r>
            <a:r>
              <a:rPr lang="en-US" sz="2000" dirty="0"/>
              <a:t> dependency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REST: Exception Handling (Spring)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Response </a:t>
            </a:r>
            <a:r>
              <a:rPr lang="en-US" sz="2000" b="1" dirty="0" smtClean="0"/>
              <a:t>Entity</a:t>
            </a:r>
            <a:endParaRPr lang="en-US" sz="2000" b="1" dirty="0"/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ResponseEntity</a:t>
            </a:r>
            <a:r>
              <a:rPr lang="en-US" sz="2000" dirty="0"/>
              <a:t>&lt;Customer&gt;(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).</a:t>
            </a:r>
          </a:p>
          <a:p>
            <a:r>
              <a:rPr lang="en-US" sz="2000" b="1" dirty="0"/>
              <a:t>@</a:t>
            </a:r>
            <a:r>
              <a:rPr lang="en-US" sz="2000" b="1" dirty="0" err="1"/>
              <a:t>ResponseStatus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ResponseStatus</a:t>
            </a:r>
            <a:r>
              <a:rPr lang="en-US" sz="2000" dirty="0"/>
              <a:t>(value=</a:t>
            </a:r>
            <a:r>
              <a:rPr lang="en-US" sz="2000" dirty="0" err="1"/>
              <a:t>HttpStatus.</a:t>
            </a:r>
            <a:r>
              <a:rPr lang="en-US" sz="2000" b="1" dirty="0" err="1"/>
              <a:t>NOT_FOUND</a:t>
            </a:r>
            <a:r>
              <a:rPr lang="en-US" sz="2000" dirty="0"/>
              <a:t>, reason=“Message”).</a:t>
            </a:r>
          </a:p>
          <a:p>
            <a:r>
              <a:rPr lang="en-US" sz="2000" b="1" dirty="0"/>
              <a:t>@</a:t>
            </a:r>
            <a:r>
              <a:rPr lang="en-US" sz="2000" b="1" dirty="0" err="1" smtClean="0"/>
              <a:t>ExceptionHandler</a:t>
            </a:r>
            <a:endParaRPr lang="en-US" sz="2000" b="1" dirty="0"/>
          </a:p>
          <a:p>
            <a:pPr lvl="1"/>
            <a:r>
              <a:rPr lang="en-US" sz="2000" dirty="0"/>
              <a:t>On top of a </a:t>
            </a:r>
            <a:r>
              <a:rPr lang="en-US" sz="2000" b="1" dirty="0"/>
              <a:t>method</a:t>
            </a:r>
            <a:r>
              <a:rPr lang="en-US" sz="2000" dirty="0"/>
              <a:t> that is going to </a:t>
            </a:r>
            <a:r>
              <a:rPr lang="en-US" sz="2000" b="1" dirty="0"/>
              <a:t>handle</a:t>
            </a:r>
            <a:r>
              <a:rPr lang="en-US" sz="2000" dirty="0"/>
              <a:t> the exception.</a:t>
            </a:r>
          </a:p>
          <a:p>
            <a:pPr lvl="1"/>
            <a:r>
              <a:rPr lang="en-US" sz="2000" dirty="0"/>
              <a:t>@</a:t>
            </a:r>
            <a:r>
              <a:rPr lang="en-US" sz="2000" dirty="0" err="1"/>
              <a:t>ExceptionHandler</a:t>
            </a:r>
            <a:r>
              <a:rPr lang="en-US" sz="2000" dirty="0"/>
              <a:t>(</a:t>
            </a:r>
            <a:r>
              <a:rPr lang="en-US" sz="2000" dirty="0" err="1"/>
              <a:t>CustomException.class</a:t>
            </a:r>
            <a:r>
              <a:rPr lang="en-US" sz="2000" dirty="0"/>
              <a:t>).</a:t>
            </a:r>
          </a:p>
          <a:p>
            <a:pPr lvl="2"/>
            <a:r>
              <a:rPr lang="en-US" sz="2000" dirty="0"/>
              <a:t>It can also be done globally in a separate class which uses @</a:t>
            </a:r>
            <a:r>
              <a:rPr lang="en-US" sz="2000" dirty="0" err="1" smtClean="0"/>
              <a:t>ControllerAdvice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@</a:t>
            </a:r>
            <a:r>
              <a:rPr lang="en-US" dirty="0" err="1"/>
              <a:t>RestController</a:t>
            </a:r>
            <a:r>
              <a:rPr lang="en-US" dirty="0"/>
              <a:t> annotation was introduced in Spring 4.0 to simplify the creation of </a:t>
            </a:r>
            <a:r>
              <a:rPr lang="en-US" dirty="0" err="1"/>
              <a:t>RESTful</a:t>
            </a:r>
            <a:r>
              <a:rPr lang="en-US" dirty="0"/>
              <a:t> web services. </a:t>
            </a:r>
          </a:p>
          <a:p>
            <a:r>
              <a:rPr lang="en-US" dirty="0"/>
              <a:t>It's a convenience annotation that combines @Controller and @</a:t>
            </a:r>
            <a:r>
              <a:rPr lang="en-US" dirty="0" err="1"/>
              <a:t>ResponseBody</a:t>
            </a:r>
            <a:r>
              <a:rPr lang="en-US" dirty="0"/>
              <a:t> </a:t>
            </a:r>
            <a:r>
              <a:rPr lang="en-US" dirty="0" smtClean="0"/>
              <a:t>–</a:t>
            </a:r>
          </a:p>
          <a:p>
            <a:r>
              <a:rPr lang="en-US" dirty="0"/>
              <a:t>E</a:t>
            </a:r>
            <a:r>
              <a:rPr lang="en-US" dirty="0" smtClean="0"/>
              <a:t>liminates </a:t>
            </a:r>
            <a:r>
              <a:rPr lang="en-US" dirty="0"/>
              <a:t>the need to annotate every request handling method of the controller class with the @</a:t>
            </a:r>
            <a:r>
              <a:rPr lang="en-US" dirty="0" err="1"/>
              <a:t>ResponseBody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 annotation binds request body to method parameters. </a:t>
            </a:r>
          </a:p>
          <a:p>
            <a:r>
              <a:rPr lang="en-US" dirty="0"/>
              <a:t>The process of serialization/deserialization is performed by </a:t>
            </a:r>
            <a:r>
              <a:rPr lang="en-US" dirty="0" err="1"/>
              <a:t>HttpMessageConverter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is a Spring annotation which binds a method return value to the web response body.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interpreted as a view name. </a:t>
            </a:r>
          </a:p>
          <a:p>
            <a:r>
              <a:rPr lang="en-US" dirty="0"/>
              <a:t>It uses HTTP Message converters to convert the return value to HTTP response body, based on the content-type in the request HTTP 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ResponseEntity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ResponseEntity</a:t>
            </a:r>
            <a:r>
              <a:rPr lang="en-US" sz="2400" dirty="0"/>
              <a:t> represents the whole HTTP response: status code, headers, and body. </a:t>
            </a:r>
          </a:p>
          <a:p>
            <a:r>
              <a:rPr lang="en-US" sz="2400" dirty="0"/>
              <a:t>As a result, we can use it to fully configure the HTTP response.</a:t>
            </a:r>
          </a:p>
          <a:p>
            <a:r>
              <a:rPr lang="en-US" sz="2400" dirty="0" err="1" smtClean="0"/>
              <a:t>ResponseEntity</a:t>
            </a:r>
            <a:r>
              <a:rPr lang="en-US" sz="2400" dirty="0" smtClean="0"/>
              <a:t> </a:t>
            </a:r>
            <a:r>
              <a:rPr lang="en-US" sz="2400" dirty="0"/>
              <a:t>represents an HTTP response, including headers, body, and status. </a:t>
            </a:r>
          </a:p>
          <a:p>
            <a:r>
              <a:rPr lang="en-US" sz="2400" dirty="0"/>
              <a:t>While @</a:t>
            </a:r>
            <a:r>
              <a:rPr lang="en-US" sz="2400" dirty="0" err="1"/>
              <a:t>ResponseBody</a:t>
            </a:r>
            <a:r>
              <a:rPr lang="en-US" sz="2400" dirty="0"/>
              <a:t> puts the return value into the body of the response, </a:t>
            </a:r>
            <a:r>
              <a:rPr lang="en-US" sz="2400" dirty="0" err="1"/>
              <a:t>ResponseEntity</a:t>
            </a:r>
            <a:r>
              <a:rPr lang="en-US" sz="2400" dirty="0"/>
              <a:t> also allows us to add headers and status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4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RequestParams</a:t>
            </a:r>
            <a:r>
              <a:rPr lang="en-US" dirty="0"/>
              <a:t> extract values from the query string, @</a:t>
            </a:r>
            <a:r>
              <a:rPr lang="en-US" dirty="0" err="1"/>
              <a:t>PathVariables</a:t>
            </a:r>
            <a:r>
              <a:rPr lang="en-US" dirty="0"/>
              <a:t> extract values from the URI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r>
              <a:rPr lang="en-US" dirty="0"/>
              <a:t> is an annotation provided by Spring allowing you to write global code that can be applied to a wide range of controllers</a:t>
            </a:r>
          </a:p>
          <a:p>
            <a:r>
              <a:rPr lang="en-US" dirty="0"/>
              <a:t>By default, @</a:t>
            </a:r>
            <a:r>
              <a:rPr lang="en-US" dirty="0" err="1"/>
              <a:t>ControllerAdvice</a:t>
            </a:r>
            <a:r>
              <a:rPr lang="en-US" dirty="0"/>
              <a:t> will apply to all classes that use the @Controller annotation (which extends to classes using @</a:t>
            </a:r>
            <a:r>
              <a:rPr lang="en-US" dirty="0" err="1"/>
              <a:t>RestController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Any </a:t>
            </a:r>
            <a:r>
              <a:rPr lang="en-US" sz="2800" b="1" dirty="0"/>
              <a:t>piece of software </a:t>
            </a:r>
            <a:r>
              <a:rPr lang="en-US" sz="2800" dirty="0"/>
              <a:t>that makes itself</a:t>
            </a:r>
            <a:r>
              <a:rPr lang="en-US" sz="2800" b="1" dirty="0"/>
              <a:t> available </a:t>
            </a:r>
            <a:r>
              <a:rPr lang="en-US" sz="2800" dirty="0"/>
              <a:t>over the </a:t>
            </a:r>
            <a:r>
              <a:rPr lang="en-US" sz="2800" b="1" dirty="0"/>
              <a:t>internet</a:t>
            </a:r>
            <a:r>
              <a:rPr lang="en-US" sz="2800" dirty="0"/>
              <a:t> via a </a:t>
            </a:r>
            <a:r>
              <a:rPr lang="en-US" sz="2800" b="1" dirty="0"/>
              <a:t>standard protocol</a:t>
            </a:r>
            <a:r>
              <a:rPr lang="en-US" sz="2800" dirty="0"/>
              <a:t> or </a:t>
            </a:r>
            <a:r>
              <a:rPr lang="en-US" sz="2800" b="1" dirty="0"/>
              <a:t>messaging</a:t>
            </a:r>
            <a:r>
              <a:rPr lang="en-US" sz="2800" dirty="0"/>
              <a:t> </a:t>
            </a:r>
            <a:r>
              <a:rPr lang="en-US" sz="2800" b="1" dirty="0"/>
              <a:t>system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Available</a:t>
            </a:r>
            <a:r>
              <a:rPr lang="en-US" sz="2800" dirty="0"/>
              <a:t> over the </a:t>
            </a:r>
            <a:r>
              <a:rPr lang="en-US" sz="2800" b="1" dirty="0"/>
              <a:t>internet</a:t>
            </a:r>
            <a:r>
              <a:rPr lang="en-US" sz="2800" dirty="0"/>
              <a:t>.</a:t>
            </a:r>
          </a:p>
          <a:p>
            <a:r>
              <a:rPr lang="en-US" sz="2800" dirty="0"/>
              <a:t>Uses a </a:t>
            </a:r>
            <a:r>
              <a:rPr lang="en-US" sz="2800" b="1" u="sng" dirty="0"/>
              <a:t>standardized</a:t>
            </a:r>
            <a:r>
              <a:rPr lang="en-US" sz="2800" dirty="0"/>
              <a:t> messaging system.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not tied</a:t>
            </a:r>
            <a:r>
              <a:rPr lang="en-US" sz="2800" b="1" dirty="0"/>
              <a:t> </a:t>
            </a:r>
            <a:r>
              <a:rPr lang="en-US" sz="2800" dirty="0"/>
              <a:t>to any operating system or programming language.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self-describing</a:t>
            </a:r>
            <a:r>
              <a:rPr lang="en-US" sz="2800" dirty="0"/>
              <a:t> via a common grammar.</a:t>
            </a:r>
          </a:p>
          <a:p>
            <a:r>
              <a:rPr lang="en-US" sz="2800" dirty="0"/>
              <a:t>It’s </a:t>
            </a:r>
            <a:r>
              <a:rPr lang="en-US" sz="2800" b="1" u="sng" dirty="0"/>
              <a:t>discoverable</a:t>
            </a:r>
            <a:r>
              <a:rPr lang="en-US" sz="2800" dirty="0"/>
              <a:t> via a simple find mechanism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</a:t>
            </a:r>
            <a:r>
              <a:rPr lang="en-US" sz="2400" dirty="0" err="1"/>
              <a:t>ExceptionHandler</a:t>
            </a:r>
            <a:r>
              <a:rPr lang="en-US" sz="2400" dirty="0"/>
              <a:t> allows you to define a method that, as the name suggests, handles exceptions. </a:t>
            </a:r>
          </a:p>
          <a:p>
            <a:r>
              <a:rPr lang="en-US" sz="2400" dirty="0"/>
              <a:t>If you weren’t using @</a:t>
            </a:r>
            <a:r>
              <a:rPr lang="en-US" sz="2400" dirty="0" err="1"/>
              <a:t>ControllerAdvice</a:t>
            </a:r>
            <a:r>
              <a:rPr lang="en-US" sz="2400" dirty="0"/>
              <a:t> , the code for handling these exceptions would be in the controllers themselves, </a:t>
            </a:r>
          </a:p>
          <a:p>
            <a:r>
              <a:rPr lang="en-US" sz="2400" dirty="0"/>
              <a:t>which could add quite a bit of duplication and clutter to the class and leading to it not being as “clean”. 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@</a:t>
            </a:r>
            <a:r>
              <a:rPr lang="en-US" sz="2400" dirty="0" err="1"/>
              <a:t>ControllerAdvice</a:t>
            </a:r>
            <a:r>
              <a:rPr lang="en-US" sz="2400" dirty="0"/>
              <a:t> along with @</a:t>
            </a:r>
            <a:r>
              <a:rPr lang="en-US" sz="2400" dirty="0" err="1"/>
              <a:t>ExceptionHandler</a:t>
            </a:r>
            <a:r>
              <a:rPr lang="en-US" sz="2400" dirty="0"/>
              <a:t> provides global (and more specific) error handling </a:t>
            </a:r>
          </a:p>
          <a:p>
            <a:r>
              <a:rPr lang="en-US" sz="2400" dirty="0"/>
              <a:t>so you don’t need to remember to implement them yourself or extend another class every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a webpage to request additional resources into browser from other domains </a:t>
            </a:r>
          </a:p>
          <a:p>
            <a:pPr lvl="1"/>
            <a:r>
              <a:rPr lang="en-US" dirty="0"/>
              <a:t>e.g. fonts, CSS or static images from CDN. </a:t>
            </a:r>
            <a:endParaRPr lang="en-US" dirty="0" smtClean="0"/>
          </a:p>
          <a:p>
            <a:r>
              <a:rPr lang="en-US" dirty="0" smtClean="0"/>
              <a:t>CORS </a:t>
            </a:r>
            <a:r>
              <a:rPr lang="en-US" dirty="0"/>
              <a:t>helps in serving web content from multiple domains into browsers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defines a framework for security</a:t>
            </a:r>
          </a:p>
          <a:p>
            <a:r>
              <a:rPr lang="en-US" dirty="0" smtClean="0"/>
              <a:t>Implemented </a:t>
            </a:r>
            <a:r>
              <a:rPr lang="en-US" dirty="0"/>
              <a:t>using Servlet filters in the background</a:t>
            </a:r>
          </a:p>
          <a:p>
            <a:r>
              <a:rPr lang="en-US" dirty="0" smtClean="0"/>
              <a:t>Two </a:t>
            </a:r>
            <a:r>
              <a:rPr lang="en-US" dirty="0"/>
              <a:t>methods of securing a Web app: declarative and programmatic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Spring Security with Servlet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/>
              <a:t>Filters are used to pre-process 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post-process </a:t>
            </a:r>
            <a:r>
              <a:rPr lang="en-US" dirty="0"/>
              <a:t>web requests</a:t>
            </a:r>
          </a:p>
          <a:p>
            <a:r>
              <a:rPr lang="en-US" dirty="0" smtClean="0"/>
              <a:t>Servlet </a:t>
            </a:r>
            <a:r>
              <a:rPr lang="en-US" dirty="0"/>
              <a:t>Filters can route web requests based on security logic</a:t>
            </a:r>
          </a:p>
          <a:p>
            <a:r>
              <a:rPr lang="en-US" dirty="0" smtClean="0"/>
              <a:t>Spring </a:t>
            </a:r>
            <a:r>
              <a:rPr lang="en-US" dirty="0"/>
              <a:t>provides a bulk of security functionality with servlet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529"/>
            <a:ext cx="8229600" cy="327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3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in Action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0" y="1719263"/>
            <a:ext cx="7899140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user id and password with credentials stored in app /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 smtClean="0"/>
              <a:t>Authorization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to see if user has an authorized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application’s security constraints in configuration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Java </a:t>
            </a:r>
            <a:r>
              <a:rPr lang="en-US" dirty="0" err="1"/>
              <a:t>config</a:t>
            </a:r>
            <a:r>
              <a:rPr lang="en-US" dirty="0"/>
              <a:t> (@Configuration, no xml)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XML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smtClean="0"/>
              <a:t>Provides </a:t>
            </a:r>
            <a:r>
              <a:rPr lang="en-US" dirty="0"/>
              <a:t>separation of concerns between application code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provides an API for custom application coding</a:t>
            </a:r>
          </a:p>
          <a:p>
            <a:r>
              <a:rPr lang="en-US" dirty="0" smtClean="0"/>
              <a:t>Provides </a:t>
            </a:r>
            <a:r>
              <a:rPr lang="en-US" dirty="0"/>
              <a:t>greater customization for specific app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Example</a:t>
            </a: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2446"/>
            <a:ext cx="7896200" cy="35677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Login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Basic Authentication</a:t>
            </a:r>
          </a:p>
          <a:p>
            <a:r>
              <a:rPr lang="en-US" dirty="0" smtClean="0"/>
              <a:t>Default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Security provides a default login form</a:t>
            </a:r>
          </a:p>
          <a:p>
            <a:r>
              <a:rPr lang="en-US" dirty="0" smtClean="0"/>
              <a:t>Custom </a:t>
            </a:r>
            <a:r>
              <a:rPr lang="en-US" dirty="0"/>
              <a:t>login form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own look-and-feel, HTML +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In-memory</a:t>
            </a:r>
          </a:p>
          <a:p>
            <a:r>
              <a:rPr lang="en-US" dirty="0" smtClean="0"/>
              <a:t>JDBC</a:t>
            </a:r>
            <a:endParaRPr lang="en-US" dirty="0"/>
          </a:p>
          <a:p>
            <a:r>
              <a:rPr lang="en-US" dirty="0" smtClean="0"/>
              <a:t>LDAP</a:t>
            </a:r>
            <a:endParaRPr lang="en-US" dirty="0"/>
          </a:p>
          <a:p>
            <a:r>
              <a:rPr lang="en-US" dirty="0" smtClean="0"/>
              <a:t>Custom </a:t>
            </a:r>
            <a:r>
              <a:rPr lang="en-US" dirty="0"/>
              <a:t>/ Pluggable</a:t>
            </a:r>
          </a:p>
          <a:p>
            <a:r>
              <a:rPr lang="en-US" i="1" dirty="0" smtClean="0"/>
              <a:t>others </a:t>
            </a:r>
            <a:r>
              <a:rPr lang="en-US" i="1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143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4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719263"/>
            <a:ext cx="7562849" cy="4411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 </a:t>
            </a:r>
            <a:r>
              <a:rPr lang="en-US" b="1" dirty="0"/>
              <a:t>schedule job in spring boot</a:t>
            </a:r>
            <a:r>
              <a:rPr lang="en-US" dirty="0"/>
              <a:t> application to run periodically, spring boot provides @EnableScheduling and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/>
              <a:t>Scheduled annotations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Add @EnableScheduling annotation to your spring boot application class. 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@</a:t>
            </a:r>
            <a:r>
              <a:rPr lang="en-US" dirty="0"/>
              <a:t>EnableScheduling is a Spring Context module annotation.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internally imports the SchedulingConfiguration via the @Import(</a:t>
            </a:r>
            <a:r>
              <a:rPr lang="en-US" dirty="0" err="1"/>
              <a:t>SchedulingConfiguration.class</a:t>
            </a:r>
            <a:r>
              <a:rPr lang="en-US" dirty="0"/>
              <a:t>) 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800" dirty="0"/>
              <a:t>Scheduling a Task with Fixed Rate</a:t>
            </a:r>
          </a:p>
          <a:p>
            <a:r>
              <a:rPr lang="en-US" sz="2800" dirty="0"/>
              <a:t>Scheduling a Task with Fixed Delay</a:t>
            </a:r>
          </a:p>
          <a:p>
            <a:r>
              <a:rPr lang="en-US" sz="2800" dirty="0"/>
              <a:t>Scheduling a Task With Fixed Rate and Initial Delay</a:t>
            </a:r>
          </a:p>
          <a:p>
            <a:r>
              <a:rPr lang="en-US" sz="2800" dirty="0"/>
              <a:t>Scheduling a Task using </a:t>
            </a:r>
            <a:r>
              <a:rPr lang="en-US" sz="2800" dirty="0" err="1"/>
              <a:t>Cron</a:t>
            </a:r>
            <a:r>
              <a:rPr lang="en-US" sz="2800" dirty="0"/>
              <a:t> Expression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Interoperability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applications platform and technology </a:t>
            </a:r>
            <a:r>
              <a:rPr lang="en-US" sz="2000" b="1" dirty="0"/>
              <a:t>independent</a:t>
            </a:r>
            <a:r>
              <a:rPr lang="en-US" sz="2000" dirty="0"/>
              <a:t>.</a:t>
            </a:r>
          </a:p>
          <a:p>
            <a:r>
              <a:rPr lang="en-US" sz="2000" b="1" dirty="0"/>
              <a:t>Standardized media types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XML, JSON, HTML.</a:t>
            </a:r>
          </a:p>
          <a:p>
            <a:r>
              <a:rPr lang="en-US" sz="2000" b="1" dirty="0"/>
              <a:t>Low cost of communication and delivery.</a:t>
            </a:r>
            <a:endParaRPr lang="en-US" sz="2000" dirty="0"/>
          </a:p>
          <a:p>
            <a:pPr lvl="1"/>
            <a:r>
              <a:rPr lang="en-US" sz="2000" dirty="0"/>
              <a:t>HTTP, HTTPS (</a:t>
            </a:r>
            <a:r>
              <a:rPr lang="en-US" sz="2000" b="1" dirty="0"/>
              <a:t>REST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HTTP, HTTPS, FTP and SMTP (</a:t>
            </a:r>
            <a:r>
              <a:rPr lang="en-US" sz="2000" b="1" dirty="0"/>
              <a:t>SOAP</a:t>
            </a:r>
            <a:r>
              <a:rPr lang="en-US" sz="2000" dirty="0"/>
              <a:t>).</a:t>
            </a:r>
          </a:p>
          <a:p>
            <a:r>
              <a:rPr lang="en-US" sz="2000" b="1" dirty="0"/>
              <a:t>Code reusability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Connect other technologies to your existing one.</a:t>
            </a:r>
          </a:p>
          <a:p>
            <a:r>
              <a:rPr lang="en-US" sz="2000" b="1" dirty="0"/>
              <a:t>Distributed business applications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Make your business system decoupled.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Service 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</a:t>
            </a:r>
            <a:r>
              <a:rPr lang="en-US" b="1" dirty="0"/>
              <a:t>are</a:t>
            </a:r>
            <a:r>
              <a:rPr lang="en-US" dirty="0"/>
              <a:t> an </a:t>
            </a:r>
            <a:r>
              <a:rPr lang="en-US" b="1" dirty="0"/>
              <a:t>implementation</a:t>
            </a:r>
            <a:r>
              <a:rPr lang="en-US" dirty="0"/>
              <a:t> of </a:t>
            </a:r>
            <a:r>
              <a:rPr lang="en-US" b="1" dirty="0"/>
              <a:t>SOA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993922"/>
            <a:ext cx="5105400" cy="32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</a:t>
            </a:r>
            <a:r>
              <a:rPr lang="en-US" b="1" dirty="0"/>
              <a:t>transforming</a:t>
            </a:r>
            <a:r>
              <a:rPr lang="en-US" dirty="0"/>
              <a:t> an </a:t>
            </a:r>
            <a:r>
              <a:rPr lang="en-US" b="1" dirty="0"/>
              <a:t>object</a:t>
            </a:r>
            <a:r>
              <a:rPr lang="en-US" dirty="0"/>
              <a:t> into a compatible version to be </a:t>
            </a:r>
            <a:r>
              <a:rPr lang="en-US" b="1" dirty="0"/>
              <a:t>transmitted</a:t>
            </a:r>
            <a:r>
              <a:rPr lang="en-US" dirty="0"/>
              <a:t> through the </a:t>
            </a:r>
            <a:r>
              <a:rPr lang="en-US" b="1" dirty="0"/>
              <a:t>network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435005"/>
            <a:ext cx="5915025" cy="210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JAX-B, JAX-WS, Jackson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2486999"/>
            <a:ext cx="7285714" cy="2876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Representational State Transfer (REST)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Web Service that follows the </a:t>
            </a:r>
            <a:r>
              <a:rPr lang="en-US" sz="2400" b="1" dirty="0"/>
              <a:t>Service</a:t>
            </a:r>
            <a:r>
              <a:rPr lang="en-US" sz="2400" dirty="0"/>
              <a:t> </a:t>
            </a:r>
            <a:r>
              <a:rPr lang="en-US" sz="2400" b="1" dirty="0"/>
              <a:t>Oriented</a:t>
            </a:r>
            <a:r>
              <a:rPr lang="en-US" sz="2400" dirty="0"/>
              <a:t> </a:t>
            </a:r>
            <a:r>
              <a:rPr lang="en-US" sz="2400" b="1" dirty="0"/>
              <a:t>Architecture</a:t>
            </a:r>
            <a:r>
              <a:rPr lang="en-US" sz="2400" dirty="0"/>
              <a:t> standard and uses </a:t>
            </a:r>
            <a:r>
              <a:rPr lang="en-US" sz="2400" b="1" dirty="0"/>
              <a:t>HTTP</a:t>
            </a:r>
            <a:r>
              <a:rPr lang="en-US" sz="2400" dirty="0"/>
              <a:t> as its main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r>
              <a:rPr lang="en-US" sz="2400" dirty="0"/>
              <a:t>Introduced by </a:t>
            </a:r>
            <a:r>
              <a:rPr lang="en-US" sz="2400" b="1" dirty="0"/>
              <a:t>Roy</a:t>
            </a:r>
            <a:r>
              <a:rPr lang="en-US" sz="2400" dirty="0"/>
              <a:t> </a:t>
            </a:r>
            <a:r>
              <a:rPr lang="en-US" sz="2400" b="1" dirty="0"/>
              <a:t>Fielding</a:t>
            </a:r>
            <a:r>
              <a:rPr lang="en-US" sz="2400" dirty="0"/>
              <a:t> in the </a:t>
            </a:r>
            <a:r>
              <a:rPr lang="en-US" sz="2400" b="1" dirty="0"/>
              <a:t>2000s</a:t>
            </a:r>
            <a:r>
              <a:rPr lang="en-US" sz="2400" dirty="0"/>
              <a:t>.</a:t>
            </a:r>
          </a:p>
          <a:p>
            <a:r>
              <a:rPr lang="en-US" sz="2400" dirty="0"/>
              <a:t>It supports </a:t>
            </a:r>
            <a:r>
              <a:rPr lang="en-US" sz="2400" b="1" dirty="0"/>
              <a:t>JSON</a:t>
            </a:r>
            <a:r>
              <a:rPr lang="en-US" sz="2400" dirty="0"/>
              <a:t> and </a:t>
            </a:r>
            <a:r>
              <a:rPr lang="en-US" sz="2400" b="1" dirty="0"/>
              <a:t>XML</a:t>
            </a:r>
            <a:r>
              <a:rPr lang="en-US" sz="2400" dirty="0"/>
              <a:t> for data transmission (</a:t>
            </a:r>
            <a:r>
              <a:rPr lang="en-US" sz="2400" b="1" u="sng" dirty="0"/>
              <a:t>representational</a:t>
            </a:r>
            <a:r>
              <a:rPr lang="en-US" sz="2400" dirty="0"/>
              <a:t>).</a:t>
            </a:r>
          </a:p>
          <a:p>
            <a:r>
              <a:rPr lang="en-US" sz="2400" dirty="0"/>
              <a:t>Everything is considered a resource (</a:t>
            </a:r>
            <a:r>
              <a:rPr lang="en-US" sz="2400" b="1" u="sng" dirty="0"/>
              <a:t>state</a:t>
            </a:r>
            <a:r>
              <a:rPr lang="en-US" sz="2400" dirty="0"/>
              <a:t>).</a:t>
            </a:r>
          </a:p>
          <a:p>
            <a:r>
              <a:rPr lang="en-US" sz="2400" dirty="0"/>
              <a:t>Objects are transmitted with the use of </a:t>
            </a:r>
            <a:r>
              <a:rPr lang="en-US" sz="2400" b="1" dirty="0"/>
              <a:t>HTTP</a:t>
            </a:r>
            <a:r>
              <a:rPr lang="en-US" sz="2400" dirty="0"/>
              <a:t> methods (</a:t>
            </a:r>
            <a:r>
              <a:rPr lang="en-US" sz="2400" b="1" u="sng" dirty="0"/>
              <a:t>transfer</a:t>
            </a:r>
            <a:r>
              <a:rPr lang="en-US" sz="2400" dirty="0"/>
              <a:t>).</a:t>
            </a:r>
          </a:p>
          <a:p>
            <a:r>
              <a:rPr lang="en-US" sz="2400" b="1" dirty="0"/>
              <a:t>Endpoints</a:t>
            </a:r>
            <a:r>
              <a:rPr lang="en-US" sz="2400" dirty="0"/>
              <a:t> are classified by </a:t>
            </a:r>
            <a:r>
              <a:rPr lang="en-US" sz="2400" b="1" dirty="0"/>
              <a:t>URIs</a:t>
            </a:r>
            <a:r>
              <a:rPr lang="en-US" sz="2400" dirty="0"/>
              <a:t>, which provide the </a:t>
            </a:r>
            <a:r>
              <a:rPr lang="en-US" sz="2400" b="1" dirty="0"/>
              <a:t>resources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POST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create</a:t>
            </a:r>
            <a:r>
              <a:rPr lang="en-US" sz="1800" dirty="0"/>
              <a:t> a new resource</a:t>
            </a:r>
            <a:r>
              <a:rPr lang="en-US" sz="1800" dirty="0" smtClean="0"/>
              <a:t>. (Most </a:t>
            </a:r>
            <a:r>
              <a:rPr lang="en-US" sz="1800" dirty="0"/>
              <a:t>used</a:t>
            </a:r>
            <a:r>
              <a:rPr lang="en-US" sz="1800" dirty="0" smtClean="0"/>
              <a:t>.)</a:t>
            </a:r>
            <a:endParaRPr lang="en-US" sz="1800" dirty="0"/>
          </a:p>
          <a:p>
            <a:r>
              <a:rPr lang="en-US" sz="1800" b="1" dirty="0"/>
              <a:t>GET</a:t>
            </a:r>
          </a:p>
          <a:p>
            <a:pPr lvl="1"/>
            <a:r>
              <a:rPr lang="en-US" sz="1800" b="1" dirty="0"/>
              <a:t>Read</a:t>
            </a:r>
            <a:r>
              <a:rPr lang="en-US" sz="1800" dirty="0"/>
              <a:t> only operations on resources.</a:t>
            </a:r>
          </a:p>
          <a:p>
            <a:r>
              <a:rPr lang="en-US" sz="1800" b="1" dirty="0"/>
              <a:t>DELETE</a:t>
            </a:r>
          </a:p>
          <a:p>
            <a:pPr lvl="1"/>
            <a:r>
              <a:rPr lang="en-US" sz="1800" b="1" dirty="0"/>
              <a:t>Removal</a:t>
            </a:r>
            <a:r>
              <a:rPr lang="en-US" sz="1800" dirty="0"/>
              <a:t> of resources.</a:t>
            </a:r>
          </a:p>
          <a:p>
            <a:r>
              <a:rPr lang="en-US" sz="1800" b="1" dirty="0"/>
              <a:t>PUT</a:t>
            </a:r>
          </a:p>
          <a:p>
            <a:pPr lvl="1"/>
            <a:r>
              <a:rPr lang="en-US" sz="1800" dirty="0"/>
              <a:t>Used to </a:t>
            </a:r>
            <a:r>
              <a:rPr lang="en-US" sz="1800" b="1" dirty="0"/>
              <a:t>update</a:t>
            </a:r>
            <a:r>
              <a:rPr lang="en-US" sz="1800" dirty="0"/>
              <a:t> a resource.</a:t>
            </a:r>
          </a:p>
          <a:p>
            <a:r>
              <a:rPr lang="en-US" sz="1800" b="1" dirty="0"/>
              <a:t>OPTIONS</a:t>
            </a:r>
            <a:endParaRPr lang="en-US" sz="1800" dirty="0"/>
          </a:p>
          <a:p>
            <a:pPr lvl="1"/>
            <a:r>
              <a:rPr lang="en-US" sz="1800" dirty="0"/>
              <a:t>Used to get </a:t>
            </a:r>
            <a:r>
              <a:rPr lang="en-US" sz="1800" b="1" dirty="0"/>
              <a:t>supported</a:t>
            </a:r>
            <a:r>
              <a:rPr lang="en-US" sz="1800" dirty="0"/>
              <a:t> </a:t>
            </a:r>
            <a:r>
              <a:rPr lang="en-US" sz="1800" b="1" dirty="0"/>
              <a:t>operations</a:t>
            </a:r>
            <a:r>
              <a:rPr lang="en-US" sz="1800" dirty="0"/>
              <a:t> on a resource.</a:t>
            </a:r>
          </a:p>
          <a:p>
            <a:r>
              <a:rPr lang="en-US" sz="1800" b="1" dirty="0"/>
              <a:t>HEAD</a:t>
            </a:r>
          </a:p>
          <a:p>
            <a:pPr lvl="1"/>
            <a:r>
              <a:rPr lang="en-US" sz="1800" dirty="0"/>
              <a:t>Used to send and get only head messages.</a:t>
            </a:r>
          </a:p>
          <a:p>
            <a:r>
              <a:rPr lang="en-US" sz="1800" b="1" dirty="0"/>
              <a:t>PATCH</a:t>
            </a:r>
          </a:p>
          <a:p>
            <a:pPr lvl="1"/>
            <a:r>
              <a:rPr lang="en-US" sz="1800" dirty="0"/>
              <a:t>Used to partially update a resource to consume less bandwidth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9E7-152C-4BB8-B7A8-D2AA78F2E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61</TotalTime>
  <Words>1148</Words>
  <Application>Microsoft Office PowerPoint</Application>
  <PresentationFormat>On-screen Show (4:3)</PresentationFormat>
  <Paragraphs>197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Learner Template</vt:lpstr>
      <vt:lpstr>Web Services</vt:lpstr>
      <vt:lpstr>Web Services</vt:lpstr>
      <vt:lpstr>Architecture Example</vt:lpstr>
      <vt:lpstr>Why do we use them?</vt:lpstr>
      <vt:lpstr>Service Oriented Architecture (SOA)</vt:lpstr>
      <vt:lpstr>Marshalling</vt:lpstr>
      <vt:lpstr>JAX-B, JAX-WS, Jackson</vt:lpstr>
      <vt:lpstr>Representational State Transfer (REST)</vt:lpstr>
      <vt:lpstr>HTTP Methods</vt:lpstr>
      <vt:lpstr>REST Message - Request</vt:lpstr>
      <vt:lpstr>REST Message - Response</vt:lpstr>
      <vt:lpstr>Spring REST</vt:lpstr>
      <vt:lpstr>REST: Exception Handling (Spring)</vt:lpstr>
      <vt:lpstr>@RestController</vt:lpstr>
      <vt:lpstr>@RequestBody</vt:lpstr>
      <vt:lpstr>@ResponseBody</vt:lpstr>
      <vt:lpstr>ResponseEntity</vt:lpstr>
      <vt:lpstr>@RequestParams</vt:lpstr>
      <vt:lpstr>@ControllerAdvice</vt:lpstr>
      <vt:lpstr>@ExceptionHandler</vt:lpstr>
      <vt:lpstr>@CrossOrigin</vt:lpstr>
      <vt:lpstr>Spring Security</vt:lpstr>
      <vt:lpstr>Spring Security Model</vt:lpstr>
      <vt:lpstr>Spring Security with Servlet Filters</vt:lpstr>
      <vt:lpstr>Spring Security Overview</vt:lpstr>
      <vt:lpstr>Spring Security in Action</vt:lpstr>
      <vt:lpstr>Security Concepts</vt:lpstr>
      <vt:lpstr>Declarative Security</vt:lpstr>
      <vt:lpstr>Programmatic Security</vt:lpstr>
      <vt:lpstr>Different Login Methods</vt:lpstr>
      <vt:lpstr>Authentication and Authorization</vt:lpstr>
      <vt:lpstr>Our Example</vt:lpstr>
      <vt:lpstr>Scheduling</vt:lpstr>
      <vt:lpstr>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62</cp:revision>
  <dcterms:created xsi:type="dcterms:W3CDTF">2020-09-20T11:32:53Z</dcterms:created>
  <dcterms:modified xsi:type="dcterms:W3CDTF">2020-10-07T13:32:45Z</dcterms:modified>
</cp:coreProperties>
</file>