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57" r:id="rId3"/>
    <p:sldId id="279" r:id="rId4"/>
    <p:sldId id="280" r:id="rId5"/>
    <p:sldId id="258" r:id="rId6"/>
    <p:sldId id="259" r:id="rId7"/>
    <p:sldId id="260" r:id="rId8"/>
    <p:sldId id="261" r:id="rId9"/>
    <p:sldId id="296" r:id="rId10"/>
    <p:sldId id="262"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81" r:id="rId26"/>
    <p:sldId id="263" r:id="rId27"/>
    <p:sldId id="264" r:id="rId28"/>
    <p:sldId id="265" r:id="rId29"/>
    <p:sldId id="266" r:id="rId30"/>
    <p:sldId id="268" r:id="rId31"/>
    <p:sldId id="267" r:id="rId32"/>
    <p:sldId id="269" r:id="rId33"/>
    <p:sldId id="270" r:id="rId34"/>
    <p:sldId id="271" r:id="rId35"/>
    <p:sldId id="272" r:id="rId36"/>
    <p:sldId id="277" r:id="rId37"/>
    <p:sldId id="278" r:id="rId38"/>
    <p:sldId id="297" r:id="rId39"/>
    <p:sldId id="298" r:id="rId40"/>
    <p:sldId id="299" r:id="rId41"/>
    <p:sldId id="300" r:id="rId42"/>
    <p:sldId id="301" r:id="rId43"/>
    <p:sldId id="302" r:id="rId44"/>
    <p:sldId id="303" r:id="rId45"/>
    <p:sldId id="304" r:id="rId46"/>
    <p:sldId id="305" r:id="rId47"/>
    <p:sldId id="306" r:id="rId48"/>
    <p:sldId id="273" r:id="rId49"/>
    <p:sldId id="274" r:id="rId50"/>
    <p:sldId id="275" r:id="rId51"/>
    <p:sldId id="276"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5" d="100"/>
          <a:sy n="65" d="100"/>
        </p:scale>
        <p:origin x="-8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0-07-17T09:07:01.658"/>
    </inkml:context>
    <inkml:brush xml:id="br0">
      <inkml:brushProperty name="width" value="0.05292" units="cm"/>
      <inkml:brushProperty name="height" value="0.05292" units="cm"/>
      <inkml:brushProperty name="color" value="#FF0000"/>
    </inkml:brush>
  </inkml:definitions>
  <inkml:trace contextRef="#ctx0" brushRef="#br0">16644 11559,'50'25,"49"-25,-24 0,24 0,50 0,-1 0,1 0,0 0,-99 0,49 0,-25 0,-49 0,74 0,-49 0,-25 0,24 0,26 0,-26 0,51 0,-1 0,0 0,25 0,-50 0,26 0,-26 0,1 0,-1 0,-24 0,-1 0,50 0,-74 0,0 0,0 0,24 0,-24 0,25 0,49 0,-25 0,-24 0,0 0,-26 0,76 0,-26-25,25 0,-49-24,24 24,-24 25,0-25,-26 25,26 0,0-50,-26 26,1-1,0 25,0 0,24-25,-24 25,0-25,0 0,0 1,-25-1,24 25,1-25,-25-25,0 1,0 24,0-99,0 0,0 49,0 26,0-50,0 24,0 26,0-51,0 26,-49 24,-51-49,26 0,-50 24,74 26,-24 24,-50-25,0-24,-99 0,24 24,26 0,-26 26,26-26,-1 0,25 26,0-1,50 25,0 0,0 0,24 0,1 0,-1 0,51 0,-1 0,-25 0,1 0,24 0,-50 25,1-1,24-24,1 25,-26 0,26 0,-26-25,-49 74,75-49,24 0,-74 24,74-49,-74 75,49-50,-49 24,74-24,-50 49,26-49,-1 0,25 0,1 0,24 0,-25-1,25 1,0 0,-25-25,25 50,-25-1,25-24,-74 25,74-26,-25 26,25-25,0 0,-25 24,25-24,-25 25,1-1,24-24,0 25,-25-26,25 1,0 0,0 0,0 0,0-1,0 51,0-50,0 24,0 1,0-25,0-1,0 1,0 0,0 25,0-25,0-1,0 1,0 25,0-1,25 1,-25-25,24 0,-24 49,0-49,25-25,0 0,25 25,-50-1,49-24,-49 25,25-25,-25 50,25-50</inkml:trace>
  <inkml:trace contextRef="#ctx0" brushRef="#br0" timeOffset="2825.609">18976 5035,'0'-24,"-25"24,-49-25,-26 0,26 0,-25 0,-25 1,-25 24,0-25,25 0,-25 0,50 25,25 0,-26 0,-24 0,-24 0,24 0,-25 0,0 0,0 0,124 0,-49 0,24 0,1 25,24-25,0 25,-25 0,1-1,49 1,-25-25,0 25,-24 0,-26 49,75-49,-49 25,24-1,0 26,0-26,0 26,-24-1,24 0,0-24,0 49,-24 0,49 1,-25-51,0 26,0-1,25 1,0-26,0 1,0 24,0-24,0-25,0-1,0 26,0-25,0 0,0 24,0-24,0 25,0-26,25 26,25-25,-25 24,49 1,-24-25,-26 25,51-26,-1 1,1 25,24-25,25 24,0 26,-25-26,-24-24,-26-25,50 50,1-1,24 1,-25-25,25 24,-25 26,25-26,-25 1,-24-50,-1 25,1-25,-26 49,-24-49,25 0,-26 0,26 0,-25 0,24 0,26 0,-26 25,26-25,-1 0,1 0,-1 0,0 0,1 0,-25 0,-1 0,1 0,24 0,1-25,-1 25,0-25,26 1,-26-1,-24 25,24-25,0-25,-24 26,24 24,-24-25,0-25,24 25,25-24,-49 24,0 0,-26 0,26 25,-25-49,24 24,1 0,-25 0,24-49,26 24,-26 26,1-26,24 0,-49 1,25 24,-25 0,-1 0,1 0,0 1,25-26,-25 0,-1 50,1-74,0 49,-25-49,0 24,0 1,0-1,0-24,0 24,0 0,0 1,0-1,-25 25,0-24,1 24,24 0,-50 0,50 1,-25-26,-25 25,26-25,-51 1,26-26,-1 26,0-1,1-24,-1 24,1 25,-1-24,0-1,26 50,-76-74,76 49,-51 0,1-74,-25 74,74 25,0-49,-50 49,1-50,74 25,-25 25,0 0,-49 0,24-49,26 49,-51-25,26 0,24 25,-25-50,25 50,-24 0,24-25,0 25,-24 0,24 0,0 0,0 0,-24 0,24 0,0 0,0 0,-49 0,49 0,0 25,0-25,0 25,1-25,-1 0,25 25</inkml:trace>
  <inkml:trace contextRef="#ctx0" brushRef="#br0" timeOffset="5932.181">15727 10443</inkml:trace>
  <inkml:trace contextRef="#ctx0" brushRef="#br0" timeOffset="7280.6663">22027 11633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7FE794-B94F-497B-B3E3-B7240E52C317}" type="datetimeFigureOut">
              <a:rPr lang="en-US" smtClean="0"/>
              <a:t>15-Oct-20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B6FBA8-CC7F-4A0B-8C95-6CD419727CEE}" type="slidenum">
              <a:rPr lang="en-US" smtClean="0"/>
              <a:t>‹#›</a:t>
            </a:fld>
            <a:endParaRPr lang="en-US"/>
          </a:p>
        </p:txBody>
      </p:sp>
    </p:spTree>
    <p:extLst>
      <p:ext uri="{BB962C8B-B14F-4D97-AF65-F5344CB8AC3E}">
        <p14:creationId xmlns:p14="http://schemas.microsoft.com/office/powerpoint/2010/main" val="4055463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smtClean="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smtClean="0"/>
              <a:t>Click to edit Master subtitle style</a:t>
            </a:r>
          </a:p>
        </p:txBody>
      </p:sp>
      <p:sp>
        <p:nvSpPr>
          <p:cNvPr id="66565" name="Rectangle 5"/>
          <p:cNvSpPr>
            <a:spLocks noGrp="1" noChangeArrowheads="1"/>
          </p:cNvSpPr>
          <p:nvPr>
            <p:ph type="dt" sz="half" idx="2"/>
          </p:nvPr>
        </p:nvSpPr>
        <p:spPr/>
        <p:txBody>
          <a:bodyPr/>
          <a:lstStyle>
            <a:lvl1pPr>
              <a:defRPr/>
            </a:lvl1pPr>
          </a:lstStyle>
          <a:p>
            <a:fld id="{ED86DA42-D18B-47FC-A8D9-37E4DDE891A9}" type="datetime1">
              <a:rPr lang="en-US" smtClean="0"/>
              <a:t>15-Oct-20</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2B24C700-2DA2-4F0A-98CD-EBB66A9B3099}"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29364F9D-2452-48C9-9817-B9FA477682D3}" type="datetime1">
              <a:rPr lang="en-US" smtClean="0"/>
              <a:t>15-Oct-20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C0D01B31-DC8C-4142-871D-56647BAD6182}" type="datetime1">
              <a:rPr lang="en-US" smtClean="0"/>
              <a:t>15-Oct-20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3BDD68F7-46DF-425E-96C4-7CA46F8DB3D9}" type="datetime1">
              <a:rPr lang="en-US" smtClean="0"/>
              <a:t>15-Oct-20</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2B24C700-2DA2-4F0A-98CD-EBB66A9B309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2ACF5564-6150-49ED-9037-1873BC95A4EC}" type="datetime1">
              <a:rPr lang="en-US" smtClean="0"/>
              <a:t>15-Oct-20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5B34652-ACDD-4A05-8FBB-97CF67F42925}" type="datetime1">
              <a:rPr lang="en-US" smtClean="0"/>
              <a:t>15-Oct-20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fld id="{1FF206D8-9C02-4F3E-BA89-0188CDA45F2A}" type="datetime1">
              <a:rPr lang="en-US" smtClean="0"/>
              <a:t>15-Oct-20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fld id="{59AF7E70-4649-4766-B0B1-467254FC84C9}" type="datetime1">
              <a:rPr lang="en-US" smtClean="0"/>
              <a:t>15-Oct-20</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fld id="{4B91D888-500F-4517-8AD5-87E9BB92E2BB}" type="datetime1">
              <a:rPr lang="en-US" smtClean="0"/>
              <a:t>15-Oct-20</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E946D45-C68C-4111-A104-2E8142D6D4F7}" type="datetime1">
              <a:rPr lang="en-US" smtClean="0"/>
              <a:t>15-Oct-20</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04DB8789-4AE4-4BC9-836E-D7959A9DC8F9}" type="datetime1">
              <a:rPr lang="en-US" smtClean="0"/>
              <a:t>15-Oct-20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907D3B8-FAC0-4088-AF18-9721F62DFE4B}" type="datetime1">
              <a:rPr lang="en-US" smtClean="0"/>
              <a:t>15-Oct-20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299EF81D-506C-4AB5-99A5-29D3A18993C1}" type="datetime1">
              <a:rPr lang="en-US" smtClean="0"/>
              <a:t>15-Oct-20</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2B24C700-2DA2-4F0A-98CD-EBB66A9B3099}"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spring.io/spring/docs/2.5.x/reference/aop.html#aop-ataspectj" TargetMode="External"/><Relationship Id="rId2" Type="http://schemas.openxmlformats.org/officeDocument/2006/relationships/hyperlink" Target="https://docs.spring.io/spring/docs/2.5.x/reference/aop.html#aop-schem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Spring </a:t>
            </a:r>
            <a:r>
              <a:rPr lang="en-US" b="1" dirty="0" smtClean="0"/>
              <a:t>AOP</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2B24C700-2DA2-4F0A-98CD-EBB66A9B3099}" type="slidenum">
              <a:rPr lang="en-US" smtClean="0"/>
              <a:t>1</a:t>
            </a:fld>
            <a:endParaRPr lang="en-US"/>
          </a:p>
        </p:txBody>
      </p:sp>
    </p:spTree>
    <p:extLst>
      <p:ext uri="{BB962C8B-B14F-4D97-AF65-F5344CB8AC3E}">
        <p14:creationId xmlns:p14="http://schemas.microsoft.com/office/powerpoint/2010/main" val="10351113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err="1"/>
              <a:t>Pointcut</a:t>
            </a:r>
            <a:endParaRPr lang="en-US" dirty="0"/>
          </a:p>
        </p:txBody>
      </p:sp>
      <p:sp>
        <p:nvSpPr>
          <p:cNvPr id="3" name="Content Placeholder 2"/>
          <p:cNvSpPr>
            <a:spLocks noGrp="1"/>
          </p:cNvSpPr>
          <p:nvPr>
            <p:ph idx="1"/>
          </p:nvPr>
        </p:nvSpPr>
        <p:spPr/>
        <p:txBody>
          <a:bodyPr/>
          <a:lstStyle/>
          <a:p>
            <a:r>
              <a:rPr lang="en-US" sz="2800" dirty="0"/>
              <a:t>A </a:t>
            </a:r>
            <a:r>
              <a:rPr lang="en-US" sz="2800" dirty="0" err="1"/>
              <a:t>Pointcut</a:t>
            </a:r>
            <a:r>
              <a:rPr lang="en-US" sz="2800" dirty="0"/>
              <a:t> is a predicate that helps match an Advice to be applied by an Aspect at a particular </a:t>
            </a:r>
            <a:r>
              <a:rPr lang="en-US" sz="2800" dirty="0" err="1"/>
              <a:t>JoinPoint</a:t>
            </a:r>
            <a:r>
              <a:rPr lang="en-US" sz="2800" dirty="0"/>
              <a:t>.</a:t>
            </a:r>
          </a:p>
          <a:p>
            <a:r>
              <a:rPr lang="en-US" sz="2800" dirty="0"/>
              <a:t>The Advice is often associated with a </a:t>
            </a:r>
            <a:r>
              <a:rPr lang="en-US" sz="2800" dirty="0" err="1"/>
              <a:t>Pointcut</a:t>
            </a:r>
            <a:r>
              <a:rPr lang="en-US" sz="2800" dirty="0"/>
              <a:t> expression and runs at any </a:t>
            </a:r>
            <a:r>
              <a:rPr lang="en-US" sz="2800" dirty="0" err="1"/>
              <a:t>Joinpoint</a:t>
            </a:r>
            <a:r>
              <a:rPr lang="en-US" sz="2800" dirty="0"/>
              <a:t> matched by the </a:t>
            </a:r>
            <a:r>
              <a:rPr lang="en-US" sz="2800" dirty="0" err="1"/>
              <a:t>Pointcut</a:t>
            </a:r>
            <a:r>
              <a:rPr lang="en-US" sz="2800" dirty="0"/>
              <a:t>.</a:t>
            </a:r>
          </a:p>
          <a:p>
            <a:r>
              <a:rPr lang="en-US" sz="2800" dirty="0"/>
              <a:t>A predicate expression for where advice should be applied</a:t>
            </a:r>
          </a:p>
          <a:p>
            <a:endParaRPr lang="en-US" sz="2800" dirty="0"/>
          </a:p>
        </p:txBody>
      </p:sp>
      <p:sp>
        <p:nvSpPr>
          <p:cNvPr id="4" name="Slide Number Placeholder 3"/>
          <p:cNvSpPr>
            <a:spLocks noGrp="1"/>
          </p:cNvSpPr>
          <p:nvPr>
            <p:ph type="sldNum" sz="quarter" idx="12"/>
          </p:nvPr>
        </p:nvSpPr>
        <p:spPr/>
        <p:txBody>
          <a:bodyPr/>
          <a:lstStyle/>
          <a:p>
            <a:fld id="{2B24C700-2DA2-4F0A-98CD-EBB66A9B3099}" type="slidenum">
              <a:rPr lang="en-US" smtClean="0"/>
              <a:t>10</a:t>
            </a:fld>
            <a:endParaRPr lang="en-US"/>
          </a:p>
        </p:txBody>
      </p:sp>
    </p:spTree>
    <p:extLst>
      <p:ext uri="{BB962C8B-B14F-4D97-AF65-F5344CB8AC3E}">
        <p14:creationId xmlns:p14="http://schemas.microsoft.com/office/powerpoint/2010/main" val="4136241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Pointcut</a:t>
            </a:r>
            <a:r>
              <a:rPr lang="en-US" dirty="0"/>
              <a:t> Expression Language</a:t>
            </a:r>
          </a:p>
        </p:txBody>
      </p:sp>
      <p:sp>
        <p:nvSpPr>
          <p:cNvPr id="4" name="Slide Number Placeholder 3"/>
          <p:cNvSpPr>
            <a:spLocks noGrp="1"/>
          </p:cNvSpPr>
          <p:nvPr>
            <p:ph type="sldNum" sz="quarter" idx="12"/>
          </p:nvPr>
        </p:nvSpPr>
        <p:spPr/>
        <p:txBody>
          <a:bodyPr/>
          <a:lstStyle/>
          <a:p>
            <a:fld id="{2B24C700-2DA2-4F0A-98CD-EBB66A9B3099}" type="slidenum">
              <a:rPr lang="en-US" smtClean="0"/>
              <a:t>11</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78486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81000" y="3657600"/>
            <a:ext cx="6324600" cy="954107"/>
          </a:xfrm>
          <a:prstGeom prst="rect">
            <a:avLst/>
          </a:prstGeom>
        </p:spPr>
        <p:txBody>
          <a:bodyPr wrap="square">
            <a:spAutoFit/>
          </a:bodyPr>
          <a:lstStyle/>
          <a:p>
            <a:pPr marL="285750" indent="-285750">
              <a:buFont typeface="Arial" pitchFamily="34" charset="0"/>
              <a:buChar char="•"/>
            </a:pPr>
            <a:r>
              <a:rPr lang="en-US" sz="2800" dirty="0"/>
              <a:t>The pattern is optional if it has “?”</a:t>
            </a:r>
          </a:p>
          <a:p>
            <a:pPr marL="285750" indent="-285750">
              <a:buFont typeface="Arial" pitchFamily="34" charset="0"/>
              <a:buChar char="•"/>
            </a:pPr>
            <a:r>
              <a:rPr lang="en-US" sz="2800" dirty="0" smtClean="0"/>
              <a:t>Patterns </a:t>
            </a:r>
            <a:r>
              <a:rPr lang="en-US" sz="2800" dirty="0"/>
              <a:t>can use wildcards</a:t>
            </a:r>
          </a:p>
        </p:txBody>
      </p:sp>
    </p:spTree>
    <p:extLst>
      <p:ext uri="{BB962C8B-B14F-4D97-AF65-F5344CB8AC3E}">
        <p14:creationId xmlns:p14="http://schemas.microsoft.com/office/powerpoint/2010/main" val="600080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Pointcut</a:t>
            </a:r>
            <a:r>
              <a:rPr lang="en-US" dirty="0"/>
              <a:t> Expression Examples</a:t>
            </a:r>
          </a:p>
        </p:txBody>
      </p:sp>
      <p:sp>
        <p:nvSpPr>
          <p:cNvPr id="3" name="Content Placeholder 2"/>
          <p:cNvSpPr>
            <a:spLocks noGrp="1"/>
          </p:cNvSpPr>
          <p:nvPr>
            <p:ph idx="1"/>
          </p:nvPr>
        </p:nvSpPr>
        <p:spPr/>
        <p:txBody>
          <a:bodyPr/>
          <a:lstStyle/>
          <a:p>
            <a:r>
              <a:rPr lang="en-US" b="1" i="1" dirty="0"/>
              <a:t>Match on method </a:t>
            </a:r>
            <a:r>
              <a:rPr lang="en-US" b="1" i="1" dirty="0" smtClean="0"/>
              <a:t>names</a:t>
            </a:r>
          </a:p>
          <a:p>
            <a:pPr lvl="1"/>
            <a:r>
              <a:rPr lang="en-US" sz="1800" b="1" dirty="0"/>
              <a:t>Match only </a:t>
            </a:r>
            <a:r>
              <a:rPr lang="en-US" sz="1800" b="1" dirty="0" err="1"/>
              <a:t>addAccount</a:t>
            </a:r>
            <a:r>
              <a:rPr lang="en-US" sz="1800" b="1" dirty="0"/>
              <a:t>() method in </a:t>
            </a:r>
            <a:r>
              <a:rPr lang="en-US" sz="1800" b="1" dirty="0" err="1"/>
              <a:t>AccountDAO</a:t>
            </a:r>
            <a:r>
              <a:rPr lang="en-US" sz="1800" b="1" dirty="0"/>
              <a:t> class</a:t>
            </a:r>
            <a:endParaRPr lang="en-US" sz="1800" b="1" i="1" dirty="0" smtClean="0"/>
          </a:p>
          <a:p>
            <a:pPr lvl="2"/>
            <a:r>
              <a:rPr lang="en-US" sz="1200" b="1" dirty="0">
                <a:solidFill>
                  <a:srgbClr val="FF0000"/>
                </a:solidFill>
              </a:rPr>
              <a:t>@Before("execution(public void </a:t>
            </a:r>
            <a:r>
              <a:rPr lang="en-US" sz="1200" b="1" dirty="0" err="1" smtClean="0">
                <a:solidFill>
                  <a:srgbClr val="FF0000"/>
                </a:solidFill>
              </a:rPr>
              <a:t>com.jasdhir.aopdemo.dao.AccountDAO.addAccount</a:t>
            </a:r>
            <a:r>
              <a:rPr lang="en-US" sz="1200" b="1" dirty="0" smtClean="0">
                <a:solidFill>
                  <a:srgbClr val="FF0000"/>
                </a:solidFill>
              </a:rPr>
              <a:t>())")</a:t>
            </a:r>
          </a:p>
          <a:p>
            <a:pPr lvl="1"/>
            <a:r>
              <a:rPr lang="en-US" sz="1800" b="1" dirty="0"/>
              <a:t>Match any </a:t>
            </a:r>
            <a:r>
              <a:rPr lang="en-US" sz="1800" b="1" dirty="0" err="1"/>
              <a:t>addAccount</a:t>
            </a:r>
            <a:r>
              <a:rPr lang="en-US" sz="1800" b="1" dirty="0"/>
              <a:t>() method in </a:t>
            </a:r>
            <a:r>
              <a:rPr lang="en-US" sz="1800" b="1" dirty="0" smtClean="0"/>
              <a:t>any class</a:t>
            </a:r>
          </a:p>
          <a:p>
            <a:pPr lvl="2"/>
            <a:r>
              <a:rPr lang="en-US" sz="1600" b="1" dirty="0">
                <a:solidFill>
                  <a:srgbClr val="FF0000"/>
                </a:solidFill>
              </a:rPr>
              <a:t>@Before("</a:t>
            </a:r>
            <a:r>
              <a:rPr lang="en-US" sz="1600" b="1" dirty="0" smtClean="0">
                <a:solidFill>
                  <a:srgbClr val="FF0000"/>
                </a:solidFill>
              </a:rPr>
              <a:t>execution(public </a:t>
            </a:r>
            <a:r>
              <a:rPr lang="en-US" sz="1600" b="1" dirty="0">
                <a:solidFill>
                  <a:srgbClr val="FF0000"/>
                </a:solidFill>
              </a:rPr>
              <a:t>void </a:t>
            </a:r>
            <a:r>
              <a:rPr lang="en-US" sz="1600" b="1" dirty="0" err="1">
                <a:solidFill>
                  <a:srgbClr val="FF0000"/>
                </a:solidFill>
              </a:rPr>
              <a:t>addAccount</a:t>
            </a:r>
            <a:r>
              <a:rPr lang="en-US" sz="1600" b="1" dirty="0" smtClean="0">
                <a:solidFill>
                  <a:srgbClr val="FF0000"/>
                </a:solidFill>
              </a:rPr>
              <a:t>())")</a:t>
            </a:r>
          </a:p>
          <a:p>
            <a:pPr lvl="1"/>
            <a:r>
              <a:rPr lang="en-US" sz="2000" b="1" i="1" dirty="0"/>
              <a:t>Match </a:t>
            </a:r>
            <a:r>
              <a:rPr lang="en-US" sz="2000" b="1" i="1" dirty="0" smtClean="0"/>
              <a:t>on </a:t>
            </a:r>
            <a:r>
              <a:rPr lang="en-US" sz="2000" b="1" i="1" dirty="0"/>
              <a:t>method names (using wildcards</a:t>
            </a:r>
            <a:r>
              <a:rPr lang="en-US" sz="2000" b="1" i="1" dirty="0" smtClean="0"/>
              <a:t>)</a:t>
            </a:r>
          </a:p>
          <a:p>
            <a:pPr lvl="2"/>
            <a:r>
              <a:rPr lang="en-US" sz="1600" b="1" dirty="0">
                <a:solidFill>
                  <a:srgbClr val="FF0000"/>
                </a:solidFill>
              </a:rPr>
              <a:t>@</a:t>
            </a:r>
            <a:r>
              <a:rPr lang="en-US" sz="1600" b="1" dirty="0" smtClean="0">
                <a:solidFill>
                  <a:srgbClr val="FF0000"/>
                </a:solidFill>
              </a:rPr>
              <a:t>Before("</a:t>
            </a:r>
            <a:r>
              <a:rPr lang="en-US" sz="1600" b="1" dirty="0">
                <a:solidFill>
                  <a:srgbClr val="FF0000"/>
                </a:solidFill>
              </a:rPr>
              <a:t>execution(public void add</a:t>
            </a:r>
            <a:r>
              <a:rPr lang="en-US" sz="1600" b="1" dirty="0" smtClean="0">
                <a:solidFill>
                  <a:srgbClr val="FF0000"/>
                </a:solidFill>
              </a:rPr>
              <a:t>*())”)</a:t>
            </a:r>
          </a:p>
          <a:p>
            <a:pPr lvl="1"/>
            <a:r>
              <a:rPr lang="en-US" sz="1800" b="1" dirty="0"/>
              <a:t>Use wildcards on modifier and return </a:t>
            </a:r>
            <a:r>
              <a:rPr lang="en-US" sz="1800" b="1" dirty="0" smtClean="0"/>
              <a:t>type</a:t>
            </a:r>
          </a:p>
          <a:p>
            <a:pPr lvl="2"/>
            <a:r>
              <a:rPr lang="en-US" sz="1600" b="1" dirty="0">
                <a:solidFill>
                  <a:srgbClr val="FF0000"/>
                </a:solidFill>
              </a:rPr>
              <a:t>@Before(“execution(* * </a:t>
            </a:r>
            <a:r>
              <a:rPr lang="en-US" sz="1600" b="1" dirty="0" err="1">
                <a:solidFill>
                  <a:srgbClr val="FF0000"/>
                </a:solidFill>
              </a:rPr>
              <a:t>processCreditCard</a:t>
            </a:r>
            <a:r>
              <a:rPr lang="en-US" sz="1600" b="1" dirty="0">
                <a:solidFill>
                  <a:srgbClr val="FF0000"/>
                </a:solidFill>
              </a:rPr>
              <a:t>*())”)</a:t>
            </a:r>
          </a:p>
        </p:txBody>
      </p:sp>
      <p:sp>
        <p:nvSpPr>
          <p:cNvPr id="4" name="Slide Number Placeholder 3"/>
          <p:cNvSpPr>
            <a:spLocks noGrp="1"/>
          </p:cNvSpPr>
          <p:nvPr>
            <p:ph type="sldNum" sz="quarter" idx="12"/>
          </p:nvPr>
        </p:nvSpPr>
        <p:spPr/>
        <p:txBody>
          <a:bodyPr/>
          <a:lstStyle/>
          <a:p>
            <a:fld id="{2B24C700-2DA2-4F0A-98CD-EBB66A9B3099}" type="slidenum">
              <a:rPr lang="en-US" smtClean="0"/>
              <a:t>12</a:t>
            </a:fld>
            <a:endParaRPr lang="en-US"/>
          </a:p>
        </p:txBody>
      </p:sp>
    </p:spTree>
    <p:extLst>
      <p:ext uri="{BB962C8B-B14F-4D97-AF65-F5344CB8AC3E}">
        <p14:creationId xmlns:p14="http://schemas.microsoft.com/office/powerpoint/2010/main" val="2024178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Pattern Wildcards</a:t>
            </a:r>
          </a:p>
        </p:txBody>
      </p:sp>
      <p:sp>
        <p:nvSpPr>
          <p:cNvPr id="3" name="Content Placeholder 2"/>
          <p:cNvSpPr>
            <a:spLocks noGrp="1"/>
          </p:cNvSpPr>
          <p:nvPr>
            <p:ph idx="1"/>
          </p:nvPr>
        </p:nvSpPr>
        <p:spPr/>
        <p:txBody>
          <a:bodyPr/>
          <a:lstStyle/>
          <a:p>
            <a:r>
              <a:rPr lang="en-US" sz="2400" b="1" dirty="0"/>
              <a:t>() </a:t>
            </a:r>
            <a:r>
              <a:rPr lang="en-US" sz="2400" dirty="0"/>
              <a:t>- matches a method with no arguments</a:t>
            </a:r>
          </a:p>
          <a:p>
            <a:r>
              <a:rPr lang="en-US" sz="2400" b="1" dirty="0" smtClean="0"/>
              <a:t>(*) </a:t>
            </a:r>
            <a:r>
              <a:rPr lang="en-US" sz="2400" dirty="0"/>
              <a:t>- matches a method with one argument of any type</a:t>
            </a:r>
          </a:p>
          <a:p>
            <a:r>
              <a:rPr lang="en-US" sz="2400" b="1" dirty="0" smtClean="0"/>
              <a:t>(..) </a:t>
            </a:r>
            <a:r>
              <a:rPr lang="en-US" sz="2400" dirty="0"/>
              <a:t>- matches a method with 0 or more arguments of any </a:t>
            </a:r>
            <a:r>
              <a:rPr lang="en-US" sz="2400" dirty="0" smtClean="0"/>
              <a:t>type</a:t>
            </a:r>
            <a:br>
              <a:rPr lang="en-US" sz="2400" dirty="0" smtClean="0"/>
            </a:br>
            <a:endParaRPr lang="en-US" sz="2400" dirty="0" smtClean="0"/>
          </a:p>
          <a:p>
            <a:r>
              <a:rPr lang="en-US" sz="2400" b="1" dirty="0">
                <a:solidFill>
                  <a:srgbClr val="FF0000"/>
                </a:solidFill>
              </a:rPr>
              <a:t>@Before("execution(* </a:t>
            </a:r>
            <a:r>
              <a:rPr lang="en-US" sz="2400" b="1" dirty="0" err="1">
                <a:solidFill>
                  <a:srgbClr val="FF0000"/>
                </a:solidFill>
              </a:rPr>
              <a:t>addAccount</a:t>
            </a:r>
            <a:r>
              <a:rPr lang="en-US" sz="2400" b="1" dirty="0" smtClean="0">
                <a:solidFill>
                  <a:srgbClr val="FF0000"/>
                </a:solidFill>
              </a:rPr>
              <a:t>())")</a:t>
            </a:r>
          </a:p>
          <a:p>
            <a:r>
              <a:rPr lang="en-US" sz="1800" b="1" dirty="0">
                <a:solidFill>
                  <a:srgbClr val="FF0000"/>
                </a:solidFill>
              </a:rPr>
              <a:t>@Before("execution(* </a:t>
            </a:r>
            <a:r>
              <a:rPr lang="en-US" sz="1800" b="1" dirty="0" err="1" smtClean="0">
                <a:solidFill>
                  <a:srgbClr val="FF0000"/>
                </a:solidFill>
              </a:rPr>
              <a:t>addAccount</a:t>
            </a:r>
            <a:r>
              <a:rPr lang="en-US" sz="1800" b="1" dirty="0" smtClean="0">
                <a:solidFill>
                  <a:srgbClr val="FF0000"/>
                </a:solidFill>
              </a:rPr>
              <a:t>(</a:t>
            </a:r>
            <a:r>
              <a:rPr lang="en-US" sz="1800" b="1" dirty="0" err="1" smtClean="0">
                <a:solidFill>
                  <a:srgbClr val="FF0000"/>
                </a:solidFill>
              </a:rPr>
              <a:t>com.jasdhir.aopdemo.Account</a:t>
            </a:r>
            <a:r>
              <a:rPr lang="en-US" sz="1800" b="1" dirty="0" smtClean="0">
                <a:solidFill>
                  <a:srgbClr val="FF0000"/>
                </a:solidFill>
              </a:rPr>
              <a:t>))")</a:t>
            </a:r>
          </a:p>
          <a:p>
            <a:r>
              <a:rPr lang="en-US" sz="2400" b="1" dirty="0">
                <a:solidFill>
                  <a:srgbClr val="FF0000"/>
                </a:solidFill>
              </a:rPr>
              <a:t>@Before("execution(* </a:t>
            </a:r>
            <a:r>
              <a:rPr lang="en-US" sz="2400" b="1" dirty="0" err="1">
                <a:solidFill>
                  <a:srgbClr val="FF0000"/>
                </a:solidFill>
              </a:rPr>
              <a:t>addAccount</a:t>
            </a:r>
            <a:r>
              <a:rPr lang="en-US" sz="2400" b="1" dirty="0">
                <a:solidFill>
                  <a:srgbClr val="FF0000"/>
                </a:solidFill>
              </a:rPr>
              <a:t>(..))”)</a:t>
            </a:r>
            <a:endParaRPr lang="en-US" sz="2400" dirty="0">
              <a:solidFill>
                <a:srgbClr val="FF0000"/>
              </a:solidFill>
            </a:endParaRPr>
          </a:p>
        </p:txBody>
      </p:sp>
      <p:sp>
        <p:nvSpPr>
          <p:cNvPr id="4" name="Slide Number Placeholder 3"/>
          <p:cNvSpPr>
            <a:spLocks noGrp="1"/>
          </p:cNvSpPr>
          <p:nvPr>
            <p:ph type="sldNum" sz="quarter" idx="12"/>
          </p:nvPr>
        </p:nvSpPr>
        <p:spPr/>
        <p:txBody>
          <a:bodyPr/>
          <a:lstStyle/>
          <a:p>
            <a:fld id="{2B24C700-2DA2-4F0A-98CD-EBB66A9B3099}" type="slidenum">
              <a:rPr lang="en-US" smtClean="0"/>
              <a:t>13</a:t>
            </a:fld>
            <a:endParaRPr lang="en-US"/>
          </a:p>
        </p:txBody>
      </p:sp>
    </p:spTree>
    <p:extLst>
      <p:ext uri="{BB962C8B-B14F-4D97-AF65-F5344CB8AC3E}">
        <p14:creationId xmlns:p14="http://schemas.microsoft.com/office/powerpoint/2010/main" val="1522902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 on Package</a:t>
            </a:r>
          </a:p>
        </p:txBody>
      </p:sp>
      <p:sp>
        <p:nvSpPr>
          <p:cNvPr id="3" name="Content Placeholder 2"/>
          <p:cNvSpPr>
            <a:spLocks noGrp="1"/>
          </p:cNvSpPr>
          <p:nvPr>
            <p:ph idx="1"/>
          </p:nvPr>
        </p:nvSpPr>
        <p:spPr/>
        <p:txBody>
          <a:bodyPr/>
          <a:lstStyle/>
          <a:p>
            <a:pPr marL="0" indent="0">
              <a:buNone/>
            </a:pPr>
            <a:r>
              <a:rPr lang="en-US" sz="2000" b="1" dirty="0"/>
              <a:t>@Before("execution(* </a:t>
            </a:r>
            <a:r>
              <a:rPr lang="en-US" sz="2000" b="1" dirty="0" err="1" smtClean="0"/>
              <a:t>com.jasdhir.aopdemo.dao</a:t>
            </a:r>
            <a:r>
              <a:rPr lang="en-US" sz="2000" b="1" dirty="0"/>
              <a:t>.*.*(..))")</a:t>
            </a:r>
            <a:endParaRPr lang="en-US" sz="2000" dirty="0"/>
          </a:p>
        </p:txBody>
      </p:sp>
      <p:sp>
        <p:nvSpPr>
          <p:cNvPr id="4" name="Slide Number Placeholder 3"/>
          <p:cNvSpPr>
            <a:spLocks noGrp="1"/>
          </p:cNvSpPr>
          <p:nvPr>
            <p:ph type="sldNum" sz="quarter" idx="12"/>
          </p:nvPr>
        </p:nvSpPr>
        <p:spPr/>
        <p:txBody>
          <a:bodyPr/>
          <a:lstStyle/>
          <a:p>
            <a:fld id="{2B24C700-2DA2-4F0A-98CD-EBB66A9B3099}" type="slidenum">
              <a:rPr lang="en-US" smtClean="0"/>
              <a:t>14</a:t>
            </a:fld>
            <a:endParaRPr lang="en-US"/>
          </a:p>
        </p:txBody>
      </p:sp>
    </p:spTree>
    <p:extLst>
      <p:ext uri="{BB962C8B-B14F-4D97-AF65-F5344CB8AC3E}">
        <p14:creationId xmlns:p14="http://schemas.microsoft.com/office/powerpoint/2010/main" val="519294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a </a:t>
            </a:r>
            <a:r>
              <a:rPr lang="en-US" dirty="0" err="1"/>
              <a:t>pointcut</a:t>
            </a:r>
            <a:r>
              <a:rPr lang="en-US" dirty="0"/>
              <a:t> expression</a:t>
            </a:r>
          </a:p>
        </p:txBody>
      </p:sp>
      <p:sp>
        <p:nvSpPr>
          <p:cNvPr id="3" name="Content Placeholder 2"/>
          <p:cNvSpPr>
            <a:spLocks noGrp="1"/>
          </p:cNvSpPr>
          <p:nvPr>
            <p:ph idx="1"/>
          </p:nvPr>
        </p:nvSpPr>
        <p:spPr/>
        <p:txBody>
          <a:bodyPr/>
          <a:lstStyle/>
          <a:p>
            <a:r>
              <a:rPr lang="en-US" sz="2800" dirty="0"/>
              <a:t>Create a </a:t>
            </a:r>
            <a:r>
              <a:rPr lang="en-US" sz="2800" dirty="0" err="1"/>
              <a:t>pointcut</a:t>
            </a:r>
            <a:r>
              <a:rPr lang="en-US" sz="2800" dirty="0"/>
              <a:t> declaration </a:t>
            </a:r>
            <a:r>
              <a:rPr lang="en-US" sz="2800" dirty="0" smtClean="0"/>
              <a:t>once</a:t>
            </a:r>
          </a:p>
          <a:p>
            <a:r>
              <a:rPr lang="en-US" sz="2800" dirty="0"/>
              <a:t>Apply it to </a:t>
            </a:r>
            <a:r>
              <a:rPr lang="en-US" sz="2800" dirty="0" smtClean="0"/>
              <a:t>multiple advices</a:t>
            </a:r>
            <a:br>
              <a:rPr lang="en-US" sz="2800" dirty="0" smtClean="0"/>
            </a:br>
            <a:r>
              <a:rPr lang="en-US" sz="2200" dirty="0" smtClean="0">
                <a:solidFill>
                  <a:srgbClr val="FF0000"/>
                </a:solidFill>
              </a:rPr>
              <a:t>@</a:t>
            </a:r>
            <a:r>
              <a:rPr lang="en-US" sz="2200" dirty="0" err="1" smtClean="0">
                <a:solidFill>
                  <a:srgbClr val="FF0000"/>
                </a:solidFill>
              </a:rPr>
              <a:t>Pointcut</a:t>
            </a:r>
            <a:r>
              <a:rPr lang="en-US" sz="2200" dirty="0">
                <a:solidFill>
                  <a:srgbClr val="FF0000"/>
                </a:solidFill>
              </a:rPr>
              <a:t>("execution(* </a:t>
            </a:r>
            <a:r>
              <a:rPr lang="en-US" sz="2200" dirty="0" err="1" smtClean="0">
                <a:solidFill>
                  <a:srgbClr val="FF0000"/>
                </a:solidFill>
              </a:rPr>
              <a:t>com.jasdhir.aopdemo.dao</a:t>
            </a:r>
            <a:r>
              <a:rPr lang="en-US" sz="2200" dirty="0">
                <a:solidFill>
                  <a:srgbClr val="FF0000"/>
                </a:solidFill>
              </a:rPr>
              <a:t>.*.*(..))")</a:t>
            </a:r>
          </a:p>
          <a:p>
            <a:pPr marL="0" indent="0">
              <a:buNone/>
            </a:pPr>
            <a:r>
              <a:rPr lang="en-US" sz="2800" dirty="0"/>
              <a:t>private void </a:t>
            </a:r>
            <a:r>
              <a:rPr lang="en-US" sz="2800" dirty="0" err="1"/>
              <a:t>forDaoPackage</a:t>
            </a:r>
            <a:r>
              <a:rPr lang="en-US" sz="2800" dirty="0"/>
              <a:t>() {}</a:t>
            </a:r>
          </a:p>
        </p:txBody>
      </p:sp>
      <p:sp>
        <p:nvSpPr>
          <p:cNvPr id="4" name="Slide Number Placeholder 3"/>
          <p:cNvSpPr>
            <a:spLocks noGrp="1"/>
          </p:cNvSpPr>
          <p:nvPr>
            <p:ph type="sldNum" sz="quarter" idx="12"/>
          </p:nvPr>
        </p:nvSpPr>
        <p:spPr/>
        <p:txBody>
          <a:bodyPr/>
          <a:lstStyle/>
          <a:p>
            <a:fld id="{2B24C700-2DA2-4F0A-98CD-EBB66A9B3099}" type="slidenum">
              <a:rPr lang="en-US" smtClean="0"/>
              <a:t>15</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733800"/>
            <a:ext cx="66294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0430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Combining </a:t>
            </a:r>
            <a:r>
              <a:rPr lang="en-US" sz="3600" dirty="0" err="1"/>
              <a:t>Pointcut</a:t>
            </a:r>
            <a:r>
              <a:rPr lang="en-US" sz="3600" dirty="0"/>
              <a:t> Expressions</a:t>
            </a:r>
          </a:p>
        </p:txBody>
      </p:sp>
      <p:sp>
        <p:nvSpPr>
          <p:cNvPr id="3" name="Content Placeholder 2"/>
          <p:cNvSpPr>
            <a:spLocks noGrp="1"/>
          </p:cNvSpPr>
          <p:nvPr>
            <p:ph idx="1"/>
          </p:nvPr>
        </p:nvSpPr>
        <p:spPr/>
        <p:txBody>
          <a:bodyPr/>
          <a:lstStyle/>
          <a:p>
            <a:r>
              <a:rPr lang="en-US" sz="2800" dirty="0"/>
              <a:t>Combine </a:t>
            </a:r>
            <a:r>
              <a:rPr lang="en-US" sz="2800" dirty="0" err="1"/>
              <a:t>pointcut</a:t>
            </a:r>
            <a:r>
              <a:rPr lang="en-US" sz="2800" dirty="0"/>
              <a:t> expressions using logic operators</a:t>
            </a:r>
          </a:p>
          <a:p>
            <a:pPr lvl="1"/>
            <a:r>
              <a:rPr lang="en-US" sz="2400" dirty="0" smtClean="0"/>
              <a:t>AND </a:t>
            </a:r>
            <a:r>
              <a:rPr lang="en-US" sz="2400" dirty="0"/>
              <a:t>(&amp;&amp;)</a:t>
            </a:r>
          </a:p>
          <a:p>
            <a:pPr lvl="1"/>
            <a:r>
              <a:rPr lang="en-US" sz="2400" dirty="0" smtClean="0"/>
              <a:t>OR </a:t>
            </a:r>
            <a:r>
              <a:rPr lang="en-US" sz="2400" dirty="0"/>
              <a:t>(||)</a:t>
            </a:r>
          </a:p>
          <a:p>
            <a:pPr lvl="1"/>
            <a:r>
              <a:rPr lang="en-US" sz="2400" dirty="0" smtClean="0"/>
              <a:t>NOT </a:t>
            </a:r>
            <a:r>
              <a:rPr lang="en-US" sz="2400" dirty="0"/>
              <a:t>(!)</a:t>
            </a:r>
          </a:p>
        </p:txBody>
      </p:sp>
      <p:sp>
        <p:nvSpPr>
          <p:cNvPr id="4" name="Slide Number Placeholder 3"/>
          <p:cNvSpPr>
            <a:spLocks noGrp="1"/>
          </p:cNvSpPr>
          <p:nvPr>
            <p:ph type="sldNum" sz="quarter" idx="12"/>
          </p:nvPr>
        </p:nvSpPr>
        <p:spPr/>
        <p:txBody>
          <a:bodyPr/>
          <a:lstStyle/>
          <a:p>
            <a:fld id="{2B24C700-2DA2-4F0A-98CD-EBB66A9B3099}" type="slidenum">
              <a:rPr lang="en-US" smtClean="0"/>
              <a:t>16</a:t>
            </a:fld>
            <a:endParaRPr lang="en-US"/>
          </a:p>
        </p:txBody>
      </p:sp>
    </p:spTree>
    <p:extLst>
      <p:ext uri="{BB962C8B-B14F-4D97-AF65-F5344CB8AC3E}">
        <p14:creationId xmlns:p14="http://schemas.microsoft.com/office/powerpoint/2010/main" val="23494744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Combining </a:t>
            </a:r>
            <a:r>
              <a:rPr lang="en-US" sz="3600" dirty="0" err="1"/>
              <a:t>Pointcut</a:t>
            </a:r>
            <a:r>
              <a:rPr lang="en-US" sz="3600" dirty="0"/>
              <a:t> Expressions</a:t>
            </a:r>
          </a:p>
        </p:txBody>
      </p:sp>
      <p:sp>
        <p:nvSpPr>
          <p:cNvPr id="3" name="Content Placeholder 2"/>
          <p:cNvSpPr>
            <a:spLocks noGrp="1"/>
          </p:cNvSpPr>
          <p:nvPr>
            <p:ph idx="1"/>
          </p:nvPr>
        </p:nvSpPr>
        <p:spPr/>
        <p:txBody>
          <a:bodyPr/>
          <a:lstStyle/>
          <a:p>
            <a:r>
              <a:rPr lang="en-US" dirty="0" smtClean="0"/>
              <a:t>Works </a:t>
            </a:r>
            <a:r>
              <a:rPr lang="en-US" dirty="0"/>
              <a:t>like an “if” statement</a:t>
            </a:r>
          </a:p>
          <a:p>
            <a:r>
              <a:rPr lang="en-US" dirty="0" smtClean="0"/>
              <a:t>Execution </a:t>
            </a:r>
            <a:r>
              <a:rPr lang="en-US" dirty="0"/>
              <a:t>happens only if it evaluates to true</a:t>
            </a:r>
          </a:p>
        </p:txBody>
      </p:sp>
      <p:sp>
        <p:nvSpPr>
          <p:cNvPr id="4" name="Slide Number Placeholder 3"/>
          <p:cNvSpPr>
            <a:spLocks noGrp="1"/>
          </p:cNvSpPr>
          <p:nvPr>
            <p:ph type="sldNum" sz="quarter" idx="12"/>
          </p:nvPr>
        </p:nvSpPr>
        <p:spPr/>
        <p:txBody>
          <a:bodyPr/>
          <a:lstStyle/>
          <a:p>
            <a:fld id="{2B24C700-2DA2-4F0A-98CD-EBB66A9B3099}" type="slidenum">
              <a:rPr lang="en-US" smtClean="0"/>
              <a:t>17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95600"/>
            <a:ext cx="6534150"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71345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How to control the order of advices being applied?</a:t>
            </a:r>
          </a:p>
        </p:txBody>
      </p:sp>
      <p:sp>
        <p:nvSpPr>
          <p:cNvPr id="4" name="Slide Number Placeholder 3"/>
          <p:cNvSpPr>
            <a:spLocks noGrp="1"/>
          </p:cNvSpPr>
          <p:nvPr>
            <p:ph type="sldNum" sz="quarter" idx="12"/>
          </p:nvPr>
        </p:nvSpPr>
        <p:spPr/>
        <p:txBody>
          <a:bodyPr/>
          <a:lstStyle/>
          <a:p>
            <a:fld id="{2B24C700-2DA2-4F0A-98CD-EBB66A9B3099}" type="slidenum">
              <a:rPr lang="en-US" smtClean="0"/>
              <a:t>18</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8662" y="1986756"/>
            <a:ext cx="7686675"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33057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Control Order</a:t>
            </a:r>
          </a:p>
        </p:txBody>
      </p:sp>
      <p:sp>
        <p:nvSpPr>
          <p:cNvPr id="3" name="Content Placeholder 2"/>
          <p:cNvSpPr>
            <a:spLocks noGrp="1"/>
          </p:cNvSpPr>
          <p:nvPr>
            <p:ph idx="1"/>
          </p:nvPr>
        </p:nvSpPr>
        <p:spPr/>
        <p:txBody>
          <a:bodyPr/>
          <a:lstStyle/>
          <a:p>
            <a:r>
              <a:rPr lang="en-US" sz="2800" dirty="0"/>
              <a:t>Refactor: Place advices in separate Aspects</a:t>
            </a:r>
          </a:p>
          <a:p>
            <a:r>
              <a:rPr lang="en-US" sz="2800" dirty="0" smtClean="0"/>
              <a:t>Control </a:t>
            </a:r>
            <a:r>
              <a:rPr lang="en-US" sz="2800" dirty="0"/>
              <a:t>order on Aspects using the @Order annotation</a:t>
            </a:r>
          </a:p>
          <a:p>
            <a:r>
              <a:rPr lang="en-US" sz="2800" dirty="0" smtClean="0"/>
              <a:t>Guarantees </a:t>
            </a:r>
            <a:r>
              <a:rPr lang="en-US" sz="2800" dirty="0"/>
              <a:t>order of when Aspects are applied</a:t>
            </a:r>
          </a:p>
        </p:txBody>
      </p:sp>
      <p:sp>
        <p:nvSpPr>
          <p:cNvPr id="4" name="Slide Number Placeholder 3"/>
          <p:cNvSpPr>
            <a:spLocks noGrp="1"/>
          </p:cNvSpPr>
          <p:nvPr>
            <p:ph type="sldNum" sz="quarter" idx="12"/>
          </p:nvPr>
        </p:nvSpPr>
        <p:spPr/>
        <p:txBody>
          <a:bodyPr/>
          <a:lstStyle/>
          <a:p>
            <a:fld id="{2B24C700-2DA2-4F0A-98CD-EBB66A9B3099}" type="slidenum">
              <a:rPr lang="en-US" smtClean="0"/>
              <a:t>19</a:t>
            </a:fld>
            <a:endParaRPr lang="en-US"/>
          </a:p>
        </p:txBody>
      </p:sp>
    </p:spTree>
    <p:extLst>
      <p:ext uri="{BB962C8B-B14F-4D97-AF65-F5344CB8AC3E}">
        <p14:creationId xmlns:p14="http://schemas.microsoft.com/office/powerpoint/2010/main" val="2456205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AOP – </a:t>
            </a:r>
            <a:r>
              <a:rPr lang="en-US" dirty="0" smtClean="0"/>
              <a:t>Introduction</a:t>
            </a:r>
            <a:endParaRPr lang="en-US" dirty="0"/>
          </a:p>
        </p:txBody>
      </p:sp>
      <p:sp>
        <p:nvSpPr>
          <p:cNvPr id="3" name="Content Placeholder 2"/>
          <p:cNvSpPr>
            <a:spLocks noGrp="1"/>
          </p:cNvSpPr>
          <p:nvPr>
            <p:ph idx="1"/>
          </p:nvPr>
        </p:nvSpPr>
        <p:spPr/>
        <p:txBody>
          <a:bodyPr/>
          <a:lstStyle/>
          <a:p>
            <a:r>
              <a:rPr lang="en-US" sz="2800" dirty="0"/>
              <a:t>Spring AOP enables Aspect-Oriented Programming in spring applications. </a:t>
            </a:r>
            <a:endParaRPr lang="en-US" sz="2800" dirty="0" smtClean="0"/>
          </a:p>
          <a:p>
            <a:r>
              <a:rPr lang="en-US" sz="2800" dirty="0" smtClean="0"/>
              <a:t>In </a:t>
            </a:r>
            <a:r>
              <a:rPr lang="en-US" sz="2800" dirty="0"/>
              <a:t>AOP, aspects enable the modularization of concerns such as transaction management, logging or security that cut across multiple types and objects (often termed </a:t>
            </a:r>
            <a:r>
              <a:rPr lang="en-US" sz="2800" b="1" dirty="0"/>
              <a:t>crosscutting concerns</a:t>
            </a:r>
            <a:r>
              <a:rPr lang="en-US" sz="2800" dirty="0"/>
              <a:t>).</a:t>
            </a:r>
          </a:p>
          <a:p>
            <a:r>
              <a:rPr lang="en-US" sz="2800" dirty="0"/>
              <a:t>AOP provides the way to dynamically add the cross-cutting concern before, after or around the actual logic using simple pluggable configurations. </a:t>
            </a:r>
          </a:p>
          <a:p>
            <a:endParaRPr lang="en-US" sz="2800" dirty="0"/>
          </a:p>
        </p:txBody>
      </p:sp>
      <p:sp>
        <p:nvSpPr>
          <p:cNvPr id="4" name="Slide Number Placeholder 3"/>
          <p:cNvSpPr>
            <a:spLocks noGrp="1"/>
          </p:cNvSpPr>
          <p:nvPr>
            <p:ph type="sldNum" sz="quarter" idx="12"/>
          </p:nvPr>
        </p:nvSpPr>
        <p:spPr/>
        <p:txBody>
          <a:bodyPr/>
          <a:lstStyle/>
          <a:p>
            <a:fld id="{2B24C700-2DA2-4F0A-98CD-EBB66A9B3099}" type="slidenum">
              <a:rPr lang="en-US" smtClean="0"/>
              <a:t>2</a:t>
            </a:fld>
            <a:endParaRPr lang="en-US"/>
          </a:p>
        </p:txBody>
      </p:sp>
    </p:spTree>
    <p:extLst>
      <p:ext uri="{BB962C8B-B14F-4D97-AF65-F5344CB8AC3E}">
        <p14:creationId xmlns:p14="http://schemas.microsoft.com/office/powerpoint/2010/main" val="23150537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 Place advices in separate Aspects</a:t>
            </a:r>
          </a:p>
        </p:txBody>
      </p:sp>
      <p:sp>
        <p:nvSpPr>
          <p:cNvPr id="4" name="Slide Number Placeholder 3"/>
          <p:cNvSpPr>
            <a:spLocks noGrp="1"/>
          </p:cNvSpPr>
          <p:nvPr>
            <p:ph type="sldNum" sz="quarter" idx="12"/>
          </p:nvPr>
        </p:nvSpPr>
        <p:spPr/>
        <p:txBody>
          <a:bodyPr/>
          <a:lstStyle/>
          <a:p>
            <a:fld id="{2B24C700-2DA2-4F0A-98CD-EBB66A9B3099}" type="slidenum">
              <a:rPr lang="en-US" smtClean="0"/>
              <a:t>20</a:t>
            </a:fld>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69947"/>
            <a:ext cx="8229600" cy="4110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68629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@Order annotation</a:t>
            </a:r>
          </a:p>
        </p:txBody>
      </p:sp>
      <p:sp>
        <p:nvSpPr>
          <p:cNvPr id="3" name="Content Placeholder 2"/>
          <p:cNvSpPr>
            <a:spLocks noGrp="1"/>
          </p:cNvSpPr>
          <p:nvPr>
            <p:ph idx="1"/>
          </p:nvPr>
        </p:nvSpPr>
        <p:spPr/>
        <p:txBody>
          <a:bodyPr/>
          <a:lstStyle/>
          <a:p>
            <a:r>
              <a:rPr lang="en-US" sz="2800" dirty="0"/>
              <a:t>Control order on Aspects using the @Order annotation</a:t>
            </a:r>
          </a:p>
          <a:p>
            <a:r>
              <a:rPr lang="en-US" sz="2800" dirty="0" smtClean="0"/>
              <a:t>Guarantees </a:t>
            </a:r>
            <a:r>
              <a:rPr lang="en-US" sz="2800" dirty="0"/>
              <a:t>order of when Aspects are applied</a:t>
            </a:r>
          </a:p>
          <a:p>
            <a:r>
              <a:rPr lang="en-US" sz="2800" dirty="0" smtClean="0"/>
              <a:t>Lower </a:t>
            </a:r>
            <a:r>
              <a:rPr lang="en-US" sz="2800" dirty="0"/>
              <a:t>numbers have higher precedence</a:t>
            </a:r>
          </a:p>
        </p:txBody>
      </p:sp>
      <p:sp>
        <p:nvSpPr>
          <p:cNvPr id="4" name="Slide Number Placeholder 3"/>
          <p:cNvSpPr>
            <a:spLocks noGrp="1"/>
          </p:cNvSpPr>
          <p:nvPr>
            <p:ph type="sldNum" sz="quarter" idx="12"/>
          </p:nvPr>
        </p:nvSpPr>
        <p:spPr/>
        <p:txBody>
          <a:bodyPr/>
          <a:lstStyle/>
          <a:p>
            <a:fld id="{2B24C700-2DA2-4F0A-98CD-EBB66A9B3099}" type="slidenum">
              <a:rPr lang="en-US" smtClean="0"/>
              <a:t>21</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019550"/>
            <a:ext cx="50292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2211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a:t>
            </a:r>
          </a:p>
        </p:txBody>
      </p:sp>
      <p:sp>
        <p:nvSpPr>
          <p:cNvPr id="3" name="Content Placeholder 2"/>
          <p:cNvSpPr>
            <a:spLocks noGrp="1"/>
          </p:cNvSpPr>
          <p:nvPr>
            <p:ph idx="1"/>
          </p:nvPr>
        </p:nvSpPr>
        <p:spPr/>
        <p:txBody>
          <a:bodyPr/>
          <a:lstStyle/>
          <a:p>
            <a:r>
              <a:rPr lang="en-US" dirty="0"/>
              <a:t>We want the following order:</a:t>
            </a:r>
          </a:p>
          <a:p>
            <a:pPr marL="858837" lvl="1" indent="-514350">
              <a:buFont typeface="+mj-lt"/>
              <a:buAutoNum type="arabicPeriod"/>
            </a:pPr>
            <a:r>
              <a:rPr lang="en-US" dirty="0" err="1" smtClean="0"/>
              <a:t>MyCloudLogAspect</a:t>
            </a:r>
            <a:endParaRPr lang="en-US" dirty="0"/>
          </a:p>
          <a:p>
            <a:pPr marL="858837" lvl="1" indent="-514350">
              <a:buFont typeface="+mj-lt"/>
              <a:buAutoNum type="arabicPeriod"/>
            </a:pPr>
            <a:r>
              <a:rPr lang="en-US" dirty="0" err="1" smtClean="0"/>
              <a:t>MyLoggingDemoAspect</a:t>
            </a:r>
            <a:endParaRPr lang="en-US" dirty="0"/>
          </a:p>
          <a:p>
            <a:pPr marL="858837" lvl="1" indent="-514350">
              <a:buFont typeface="+mj-lt"/>
              <a:buAutoNum type="arabicPeriod"/>
            </a:pPr>
            <a:r>
              <a:rPr lang="en-US" dirty="0" err="1" smtClean="0"/>
              <a:t>MyApiAnalyticsAspect</a:t>
            </a:r>
            <a:endParaRPr lang="en-US" dirty="0"/>
          </a:p>
        </p:txBody>
      </p:sp>
      <p:sp>
        <p:nvSpPr>
          <p:cNvPr id="4" name="Slide Number Placeholder 3"/>
          <p:cNvSpPr>
            <a:spLocks noGrp="1"/>
          </p:cNvSpPr>
          <p:nvPr>
            <p:ph type="sldNum" sz="quarter" idx="12"/>
          </p:nvPr>
        </p:nvSpPr>
        <p:spPr/>
        <p:txBody>
          <a:bodyPr/>
          <a:lstStyle/>
          <a:p>
            <a:fld id="{2B24C700-2DA2-4F0A-98CD-EBB66A9B3099}" type="slidenum">
              <a:rPr lang="en-US" smtClean="0"/>
              <a:t>22</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780503"/>
            <a:ext cx="849015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25916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annotation</a:t>
            </a:r>
          </a:p>
        </p:txBody>
      </p:sp>
      <p:sp>
        <p:nvSpPr>
          <p:cNvPr id="4" name="Slide Number Placeholder 3"/>
          <p:cNvSpPr>
            <a:spLocks noGrp="1"/>
          </p:cNvSpPr>
          <p:nvPr>
            <p:ph type="sldNum" sz="quarter" idx="12"/>
          </p:nvPr>
        </p:nvSpPr>
        <p:spPr/>
        <p:txBody>
          <a:bodyPr/>
          <a:lstStyle/>
          <a:p>
            <a:fld id="{2B24C700-2DA2-4F0A-98CD-EBB66A9B3099}" type="slidenum">
              <a:rPr lang="en-US" smtClean="0"/>
              <a:t>23</a:t>
            </a:fld>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016721"/>
            <a:ext cx="8229600" cy="3816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97228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annotation</a:t>
            </a:r>
          </a:p>
        </p:txBody>
      </p:sp>
      <p:sp>
        <p:nvSpPr>
          <p:cNvPr id="3" name="Content Placeholder 2"/>
          <p:cNvSpPr>
            <a:spLocks noGrp="1"/>
          </p:cNvSpPr>
          <p:nvPr>
            <p:ph idx="1"/>
          </p:nvPr>
        </p:nvSpPr>
        <p:spPr/>
        <p:txBody>
          <a:bodyPr/>
          <a:lstStyle/>
          <a:p>
            <a:r>
              <a:rPr lang="en-US" sz="2400" dirty="0"/>
              <a:t>Lower numbers have higher precedence</a:t>
            </a:r>
          </a:p>
          <a:p>
            <a:r>
              <a:rPr lang="en-US" sz="2400" dirty="0" smtClean="0"/>
              <a:t>Range</a:t>
            </a:r>
            <a:r>
              <a:rPr lang="en-US" sz="2400" dirty="0"/>
              <a:t>: </a:t>
            </a:r>
            <a:r>
              <a:rPr lang="en-US" sz="2400" dirty="0" err="1"/>
              <a:t>Integer.MIN_VALUE</a:t>
            </a:r>
            <a:r>
              <a:rPr lang="en-US" sz="2400" dirty="0"/>
              <a:t> to </a:t>
            </a:r>
            <a:r>
              <a:rPr lang="en-US" sz="2400" dirty="0" err="1"/>
              <a:t>Integer.MAX_VALUE</a:t>
            </a:r>
            <a:endParaRPr lang="en-US" sz="2400" dirty="0"/>
          </a:p>
          <a:p>
            <a:r>
              <a:rPr lang="en-US" sz="2400" dirty="0" smtClean="0"/>
              <a:t>Negative </a:t>
            </a:r>
            <a:r>
              <a:rPr lang="en-US" sz="2400" dirty="0"/>
              <a:t>numbers are allowed</a:t>
            </a:r>
          </a:p>
          <a:p>
            <a:r>
              <a:rPr lang="en-US" sz="2400" dirty="0" smtClean="0"/>
              <a:t>Does </a:t>
            </a:r>
            <a:r>
              <a:rPr lang="en-US" sz="2400" dirty="0"/>
              <a:t>not have to be consecutive</a:t>
            </a:r>
          </a:p>
        </p:txBody>
      </p:sp>
      <p:sp>
        <p:nvSpPr>
          <p:cNvPr id="4" name="Slide Number Placeholder 3"/>
          <p:cNvSpPr>
            <a:spLocks noGrp="1"/>
          </p:cNvSpPr>
          <p:nvPr>
            <p:ph type="sldNum" sz="quarter" idx="12"/>
          </p:nvPr>
        </p:nvSpPr>
        <p:spPr/>
        <p:txBody>
          <a:bodyPr/>
          <a:lstStyle/>
          <a:p>
            <a:fld id="{2B24C700-2DA2-4F0A-98CD-EBB66A9B3099}" type="slidenum">
              <a:rPr lang="en-US" smtClean="0"/>
              <a:t>24</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581400"/>
            <a:ext cx="8839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606" y="5057775"/>
            <a:ext cx="853440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140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additive="base">
                                        <p:cTn id="7" dur="500" fill="hold"/>
                                        <p:tgtEl>
                                          <p:spTgt spid="8195"/>
                                        </p:tgtEl>
                                        <p:attrNameLst>
                                          <p:attrName>ppt_x</p:attrName>
                                        </p:attrNameLst>
                                      </p:cBhvr>
                                      <p:tavLst>
                                        <p:tav tm="0">
                                          <p:val>
                                            <p:strVal val="#ppt_x"/>
                                          </p:val>
                                        </p:tav>
                                        <p:tav tm="100000">
                                          <p:val>
                                            <p:strVal val="#ppt_x"/>
                                          </p:val>
                                        </p:tav>
                                      </p:tavLst>
                                    </p:anim>
                                    <p:anim calcmode="lin" valueType="num">
                                      <p:cBhvr additive="base">
                                        <p:cTn id="8"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Weaving</a:t>
            </a:r>
          </a:p>
        </p:txBody>
      </p:sp>
      <p:sp>
        <p:nvSpPr>
          <p:cNvPr id="3" name="Content Placeholder 2"/>
          <p:cNvSpPr>
            <a:spLocks noGrp="1"/>
          </p:cNvSpPr>
          <p:nvPr>
            <p:ph idx="1"/>
          </p:nvPr>
        </p:nvSpPr>
        <p:spPr/>
        <p:txBody>
          <a:bodyPr/>
          <a:lstStyle/>
          <a:p>
            <a:r>
              <a:rPr lang="en-US" sz="2400" b="1" dirty="0"/>
              <a:t>Weaving</a:t>
            </a:r>
            <a:r>
              <a:rPr lang="en-US" sz="2400" dirty="0"/>
              <a:t> is the process of applying aspects to a target object to create a new </a:t>
            </a:r>
            <a:r>
              <a:rPr lang="en-US" sz="2400" dirty="0" err="1"/>
              <a:t>proxied</a:t>
            </a:r>
            <a:r>
              <a:rPr lang="en-US" sz="2400" dirty="0"/>
              <a:t> object. </a:t>
            </a:r>
            <a:endParaRPr lang="en-US" sz="2400" dirty="0" smtClean="0"/>
          </a:p>
          <a:p>
            <a:r>
              <a:rPr lang="en-US" sz="2400" dirty="0" smtClean="0"/>
              <a:t>The </a:t>
            </a:r>
            <a:r>
              <a:rPr lang="en-US" sz="2400" dirty="0"/>
              <a:t>aspects are woven into the target object at the specified join points</a:t>
            </a:r>
            <a:r>
              <a:rPr lang="en-US" sz="2400" dirty="0" smtClean="0"/>
              <a:t>.</a:t>
            </a:r>
          </a:p>
          <a:p>
            <a:r>
              <a:rPr lang="en-US" sz="2400" dirty="0"/>
              <a:t>Different types of weaving</a:t>
            </a:r>
          </a:p>
          <a:p>
            <a:pPr lvl="1"/>
            <a:r>
              <a:rPr lang="en-US" sz="2000" dirty="0" smtClean="0"/>
              <a:t>Compile-time</a:t>
            </a:r>
            <a:r>
              <a:rPr lang="en-US" sz="2000" dirty="0"/>
              <a:t>, load-time or run-time</a:t>
            </a:r>
          </a:p>
        </p:txBody>
      </p:sp>
      <p:sp>
        <p:nvSpPr>
          <p:cNvPr id="4" name="Slide Number Placeholder 3"/>
          <p:cNvSpPr>
            <a:spLocks noGrp="1"/>
          </p:cNvSpPr>
          <p:nvPr>
            <p:ph type="sldNum" sz="quarter" idx="12"/>
          </p:nvPr>
        </p:nvSpPr>
        <p:spPr/>
        <p:txBody>
          <a:bodyPr/>
          <a:lstStyle/>
          <a:p>
            <a:fld id="{2B24C700-2DA2-4F0A-98CD-EBB66A9B3099}" type="slidenum">
              <a:rPr lang="en-US" smtClean="0"/>
              <a:t>25</a:t>
            </a:fld>
            <a:endParaRPr lang="en-US"/>
          </a:p>
        </p:txBody>
      </p:sp>
    </p:spTree>
    <p:extLst>
      <p:ext uri="{BB962C8B-B14F-4D97-AF65-F5344CB8AC3E}">
        <p14:creationId xmlns:p14="http://schemas.microsoft.com/office/powerpoint/2010/main" val="29659741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Types of advice</a:t>
            </a:r>
            <a:endParaRPr lang="en-US" dirty="0"/>
          </a:p>
        </p:txBody>
      </p:sp>
      <p:sp>
        <p:nvSpPr>
          <p:cNvPr id="3" name="Content Placeholder 2"/>
          <p:cNvSpPr>
            <a:spLocks noGrp="1"/>
          </p:cNvSpPr>
          <p:nvPr>
            <p:ph idx="1"/>
          </p:nvPr>
        </p:nvSpPr>
        <p:spPr/>
        <p:txBody>
          <a:bodyPr/>
          <a:lstStyle/>
          <a:p>
            <a:r>
              <a:rPr lang="en-US" b="1" i="1" dirty="0">
                <a:solidFill>
                  <a:srgbClr val="0070C0"/>
                </a:solidFill>
              </a:rPr>
              <a:t>Before advice</a:t>
            </a:r>
            <a:r>
              <a:rPr lang="en-US" dirty="0"/>
              <a:t>: Advice that executes before a join point, but which does not have the ability to prevent execution flow proceeding to the join point (unless it throws an exception).</a:t>
            </a:r>
          </a:p>
          <a:p>
            <a:r>
              <a:rPr lang="en-US" b="1" i="1" dirty="0">
                <a:solidFill>
                  <a:srgbClr val="0070C0"/>
                </a:solidFill>
              </a:rPr>
              <a:t>After returning advice</a:t>
            </a:r>
            <a:r>
              <a:rPr lang="en-US" dirty="0"/>
              <a:t>: Advice to be executed after a join point completes normally: for example, if a method returns without throwing an exception.</a:t>
            </a:r>
          </a:p>
          <a:p>
            <a:endParaRPr lang="en-US" dirty="0"/>
          </a:p>
        </p:txBody>
      </p:sp>
      <p:sp>
        <p:nvSpPr>
          <p:cNvPr id="4" name="Slide Number Placeholder 3"/>
          <p:cNvSpPr>
            <a:spLocks noGrp="1"/>
          </p:cNvSpPr>
          <p:nvPr>
            <p:ph type="sldNum" sz="quarter" idx="12"/>
          </p:nvPr>
        </p:nvSpPr>
        <p:spPr/>
        <p:txBody>
          <a:bodyPr/>
          <a:lstStyle/>
          <a:p>
            <a:fld id="{2B24C700-2DA2-4F0A-98CD-EBB66A9B3099}" type="slidenum">
              <a:rPr lang="en-US" smtClean="0"/>
              <a:t>26</a:t>
            </a:fld>
            <a:endParaRPr lang="en-US"/>
          </a:p>
        </p:txBody>
      </p:sp>
    </p:spTree>
    <p:extLst>
      <p:ext uri="{BB962C8B-B14F-4D97-AF65-F5344CB8AC3E}">
        <p14:creationId xmlns:p14="http://schemas.microsoft.com/office/powerpoint/2010/main" val="15387350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Types of advice</a:t>
            </a:r>
            <a:endParaRPr lang="en-US" dirty="0"/>
          </a:p>
        </p:txBody>
      </p:sp>
      <p:sp>
        <p:nvSpPr>
          <p:cNvPr id="3" name="Content Placeholder 2"/>
          <p:cNvSpPr>
            <a:spLocks noGrp="1"/>
          </p:cNvSpPr>
          <p:nvPr>
            <p:ph idx="1"/>
          </p:nvPr>
        </p:nvSpPr>
        <p:spPr/>
        <p:txBody>
          <a:bodyPr/>
          <a:lstStyle/>
          <a:p>
            <a:r>
              <a:rPr lang="en-US" b="1" i="1" dirty="0">
                <a:solidFill>
                  <a:srgbClr val="0070C0"/>
                </a:solidFill>
              </a:rPr>
              <a:t>After throwing advice</a:t>
            </a:r>
            <a:r>
              <a:rPr lang="en-US" dirty="0"/>
              <a:t>: Advice to be executed if a method exits by throwing an exception.</a:t>
            </a:r>
          </a:p>
          <a:p>
            <a:r>
              <a:rPr lang="en-US" b="1" i="1" dirty="0">
                <a:solidFill>
                  <a:srgbClr val="0070C0"/>
                </a:solidFill>
              </a:rPr>
              <a:t>After (finally) advice</a:t>
            </a:r>
            <a:r>
              <a:rPr lang="en-US" dirty="0"/>
              <a:t>: Advice to be executed regardless of the means by which a join point exits (normal or exceptional return).</a:t>
            </a:r>
          </a:p>
          <a:p>
            <a:endParaRPr lang="en-US" dirty="0"/>
          </a:p>
        </p:txBody>
      </p:sp>
      <p:sp>
        <p:nvSpPr>
          <p:cNvPr id="4" name="Slide Number Placeholder 3"/>
          <p:cNvSpPr>
            <a:spLocks noGrp="1"/>
          </p:cNvSpPr>
          <p:nvPr>
            <p:ph type="sldNum" sz="quarter" idx="12"/>
          </p:nvPr>
        </p:nvSpPr>
        <p:spPr/>
        <p:txBody>
          <a:bodyPr/>
          <a:lstStyle/>
          <a:p>
            <a:fld id="{2B24C700-2DA2-4F0A-98CD-EBB66A9B3099}" type="slidenum">
              <a:rPr lang="en-US" smtClean="0"/>
              <a:t>27</a:t>
            </a:fld>
            <a:endParaRPr lang="en-US"/>
          </a:p>
        </p:txBody>
      </p:sp>
    </p:spTree>
    <p:extLst>
      <p:ext uri="{BB962C8B-B14F-4D97-AF65-F5344CB8AC3E}">
        <p14:creationId xmlns:p14="http://schemas.microsoft.com/office/powerpoint/2010/main" val="37703301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a:t>Types of advice</a:t>
            </a:r>
            <a:endParaRPr lang="en-US"/>
          </a:p>
        </p:txBody>
      </p:sp>
      <p:sp>
        <p:nvSpPr>
          <p:cNvPr id="3" name="Content Placeholder 2"/>
          <p:cNvSpPr>
            <a:spLocks noGrp="1"/>
          </p:cNvSpPr>
          <p:nvPr>
            <p:ph idx="1"/>
          </p:nvPr>
        </p:nvSpPr>
        <p:spPr/>
        <p:txBody>
          <a:bodyPr/>
          <a:lstStyle/>
          <a:p>
            <a:r>
              <a:rPr lang="en-US" b="1" i="1" dirty="0">
                <a:solidFill>
                  <a:srgbClr val="0070C0"/>
                </a:solidFill>
              </a:rPr>
              <a:t>Around advice</a:t>
            </a:r>
            <a:r>
              <a:rPr lang="en-US" dirty="0"/>
              <a:t>: Advice that surrounds a join point such as a method invocation. This is the most powerful kind of advice. Around advice can perform custom behavior before and after the method invocation. It is also responsible for choosing whether to proceed to the join point or to shortcut the advised method execution by returning its own return value or throwing an exception.</a:t>
            </a:r>
          </a:p>
          <a:p>
            <a:endParaRPr lang="en-US" dirty="0"/>
          </a:p>
        </p:txBody>
      </p:sp>
      <p:sp>
        <p:nvSpPr>
          <p:cNvPr id="4" name="Slide Number Placeholder 3"/>
          <p:cNvSpPr>
            <a:spLocks noGrp="1"/>
          </p:cNvSpPr>
          <p:nvPr>
            <p:ph type="sldNum" sz="quarter" idx="12"/>
          </p:nvPr>
        </p:nvSpPr>
        <p:spPr/>
        <p:txBody>
          <a:bodyPr/>
          <a:lstStyle/>
          <a:p>
            <a:fld id="{2B24C700-2DA2-4F0A-98CD-EBB66A9B3099}" type="slidenum">
              <a:rPr lang="en-US" smtClean="0"/>
              <a:t>28</a:t>
            </a:fld>
            <a:endParaRPr lang="en-US"/>
          </a:p>
        </p:txBody>
      </p:sp>
    </p:spTree>
    <p:extLst>
      <p:ext uri="{BB962C8B-B14F-4D97-AF65-F5344CB8AC3E}">
        <p14:creationId xmlns:p14="http://schemas.microsoft.com/office/powerpoint/2010/main" val="10214290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Spring - MVC </a:t>
            </a:r>
            <a:r>
              <a:rPr lang="en-US" b="0" dirty="0" smtClean="0"/>
              <a:t>Framework</a:t>
            </a:r>
            <a:endParaRPr lang="en-US" dirty="0"/>
          </a:p>
        </p:txBody>
      </p:sp>
      <p:sp>
        <p:nvSpPr>
          <p:cNvPr id="3" name="Content Placeholder 2"/>
          <p:cNvSpPr>
            <a:spLocks noGrp="1"/>
          </p:cNvSpPr>
          <p:nvPr>
            <p:ph idx="1"/>
          </p:nvPr>
        </p:nvSpPr>
        <p:spPr/>
        <p:txBody>
          <a:bodyPr/>
          <a:lstStyle/>
          <a:p>
            <a:r>
              <a:rPr lang="en-US" dirty="0"/>
              <a:t>Framework for building web applications in Java</a:t>
            </a:r>
          </a:p>
          <a:p>
            <a:r>
              <a:rPr lang="en-US" dirty="0" smtClean="0"/>
              <a:t>Based </a:t>
            </a:r>
            <a:r>
              <a:rPr lang="en-US" dirty="0"/>
              <a:t>on Model-View-Controller design pattern</a:t>
            </a:r>
          </a:p>
          <a:p>
            <a:r>
              <a:rPr lang="en-US" dirty="0" smtClean="0"/>
              <a:t>Leverages </a:t>
            </a:r>
            <a:r>
              <a:rPr lang="en-US" dirty="0"/>
              <a:t>features of the Core Spring Framework (</a:t>
            </a:r>
            <a:r>
              <a:rPr lang="en-US" dirty="0" err="1"/>
              <a:t>IoC</a:t>
            </a:r>
            <a:r>
              <a:rPr lang="en-US" dirty="0"/>
              <a:t>, DI)</a:t>
            </a:r>
          </a:p>
        </p:txBody>
      </p:sp>
      <p:sp>
        <p:nvSpPr>
          <p:cNvPr id="4" name="Slide Number Placeholder 3"/>
          <p:cNvSpPr>
            <a:spLocks noGrp="1"/>
          </p:cNvSpPr>
          <p:nvPr>
            <p:ph type="sldNum" sz="quarter" idx="12"/>
          </p:nvPr>
        </p:nvSpPr>
        <p:spPr/>
        <p:txBody>
          <a:bodyPr/>
          <a:lstStyle/>
          <a:p>
            <a:fld id="{2B24C700-2DA2-4F0A-98CD-EBB66A9B3099}" type="slidenum">
              <a:rPr lang="en-US" smtClean="0"/>
              <a:t>29</a:t>
            </a:fld>
            <a:endParaRPr lang="en-US"/>
          </a:p>
        </p:txBody>
      </p:sp>
    </p:spTree>
    <p:extLst>
      <p:ext uri="{BB962C8B-B14F-4D97-AF65-F5344CB8AC3E}">
        <p14:creationId xmlns:p14="http://schemas.microsoft.com/office/powerpoint/2010/main" val="1207743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AOP </a:t>
            </a:r>
            <a:r>
              <a:rPr lang="en-US" dirty="0" smtClean="0"/>
              <a:t>Proxy</a:t>
            </a:r>
            <a:endParaRPr lang="en-US" dirty="0"/>
          </a:p>
        </p:txBody>
      </p:sp>
      <p:sp>
        <p:nvSpPr>
          <p:cNvPr id="3" name="Content Placeholder 2"/>
          <p:cNvSpPr>
            <a:spLocks noGrp="1"/>
          </p:cNvSpPr>
          <p:nvPr>
            <p:ph idx="1"/>
          </p:nvPr>
        </p:nvSpPr>
        <p:spPr/>
        <p:txBody>
          <a:bodyPr/>
          <a:lstStyle/>
          <a:p>
            <a:r>
              <a:rPr lang="en-US" dirty="0"/>
              <a:t>Apply the Proxy design pattern</a:t>
            </a:r>
          </a:p>
        </p:txBody>
      </p:sp>
      <p:sp>
        <p:nvSpPr>
          <p:cNvPr id="4" name="Slide Number Placeholder 3"/>
          <p:cNvSpPr>
            <a:spLocks noGrp="1"/>
          </p:cNvSpPr>
          <p:nvPr>
            <p:ph type="sldNum" sz="quarter" idx="12"/>
          </p:nvPr>
        </p:nvSpPr>
        <p:spPr/>
        <p:txBody>
          <a:bodyPr/>
          <a:lstStyle/>
          <a:p>
            <a:fld id="{2B24C700-2DA2-4F0A-98CD-EBB66A9B3099}" type="slidenum">
              <a:rPr lang="en-US" smtClean="0"/>
              <a:t>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2743200"/>
            <a:ext cx="8915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8969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Spring MVC Application</a:t>
            </a:r>
          </a:p>
        </p:txBody>
      </p:sp>
      <p:sp>
        <p:nvSpPr>
          <p:cNvPr id="3" name="Content Placeholder 2"/>
          <p:cNvSpPr>
            <a:spLocks noGrp="1"/>
          </p:cNvSpPr>
          <p:nvPr>
            <p:ph idx="1"/>
          </p:nvPr>
        </p:nvSpPr>
        <p:spPr/>
        <p:txBody>
          <a:bodyPr/>
          <a:lstStyle/>
          <a:p>
            <a:r>
              <a:rPr lang="en-US" dirty="0"/>
              <a:t>A set of web pages to layout UI components</a:t>
            </a:r>
          </a:p>
          <a:p>
            <a:r>
              <a:rPr lang="en-US" dirty="0" smtClean="0"/>
              <a:t>A </a:t>
            </a:r>
            <a:r>
              <a:rPr lang="en-US" dirty="0"/>
              <a:t>collection of Spring beans (controllers, services, etc…)</a:t>
            </a:r>
          </a:p>
          <a:p>
            <a:r>
              <a:rPr lang="en-US" dirty="0" smtClean="0"/>
              <a:t>Spring </a:t>
            </a:r>
            <a:r>
              <a:rPr lang="en-US" dirty="0"/>
              <a:t>configuration (XML, Annotations or Java)</a:t>
            </a:r>
          </a:p>
        </p:txBody>
      </p:sp>
      <p:sp>
        <p:nvSpPr>
          <p:cNvPr id="4" name="Slide Number Placeholder 3"/>
          <p:cNvSpPr>
            <a:spLocks noGrp="1"/>
          </p:cNvSpPr>
          <p:nvPr>
            <p:ph type="sldNum" sz="quarter" idx="12"/>
          </p:nvPr>
        </p:nvSpPr>
        <p:spPr/>
        <p:txBody>
          <a:bodyPr/>
          <a:lstStyle/>
          <a:p>
            <a:fld id="{2B24C700-2DA2-4F0A-98CD-EBB66A9B3099}" type="slidenum">
              <a:rPr lang="en-US" smtClean="0"/>
              <a:t>30</a:t>
            </a:fld>
            <a:endParaRPr lang="en-US"/>
          </a:p>
        </p:txBody>
      </p:sp>
    </p:spTree>
    <p:extLst>
      <p:ext uri="{BB962C8B-B14F-4D97-AF65-F5344CB8AC3E}">
        <p14:creationId xmlns:p14="http://schemas.microsoft.com/office/powerpoint/2010/main" val="32321561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a:t>
            </a:r>
          </a:p>
        </p:txBody>
      </p:sp>
      <p:sp>
        <p:nvSpPr>
          <p:cNvPr id="4" name="Slide Number Placeholder 3"/>
          <p:cNvSpPr>
            <a:spLocks noGrp="1"/>
          </p:cNvSpPr>
          <p:nvPr>
            <p:ph type="sldNum" sz="quarter" idx="12"/>
          </p:nvPr>
        </p:nvSpPr>
        <p:spPr/>
        <p:txBody>
          <a:bodyPr/>
          <a:lstStyle/>
          <a:p>
            <a:fld id="{2B24C700-2DA2-4F0A-98CD-EBB66A9B3099}" type="slidenum">
              <a:rPr lang="en-US" smtClean="0"/>
              <a:t>31</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676400"/>
            <a:ext cx="6553200" cy="4471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5661720" y="1714320"/>
              <a:ext cx="2268360" cy="2500920"/>
            </p14:xfrm>
          </p:contentPart>
        </mc:Choice>
        <mc:Fallback xmlns="">
          <p:pic>
            <p:nvPicPr>
              <p:cNvPr id="3" name="Ink 2"/>
              <p:cNvPicPr/>
              <p:nvPr/>
            </p:nvPicPr>
            <p:blipFill>
              <a:blip r:embed="rId4"/>
              <a:stretch>
                <a:fillRect/>
              </a:stretch>
            </p:blipFill>
            <p:spPr>
              <a:xfrm>
                <a:off x="5652360" y="1704960"/>
                <a:ext cx="2287080" cy="2519640"/>
              </a:xfrm>
              <a:prstGeom prst="rect">
                <a:avLst/>
              </a:prstGeom>
            </p:spPr>
          </p:pic>
        </mc:Fallback>
      </mc:AlternateContent>
    </p:spTree>
    <p:extLst>
      <p:ext uri="{BB962C8B-B14F-4D97-AF65-F5344CB8AC3E}">
        <p14:creationId xmlns:p14="http://schemas.microsoft.com/office/powerpoint/2010/main" val="27960645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 Front Controller</a:t>
            </a:r>
          </a:p>
        </p:txBody>
      </p:sp>
      <p:sp>
        <p:nvSpPr>
          <p:cNvPr id="3" name="Content Placeholder 2"/>
          <p:cNvSpPr>
            <a:spLocks noGrp="1"/>
          </p:cNvSpPr>
          <p:nvPr>
            <p:ph idx="1"/>
          </p:nvPr>
        </p:nvSpPr>
        <p:spPr/>
        <p:txBody>
          <a:bodyPr/>
          <a:lstStyle/>
          <a:p>
            <a:r>
              <a:rPr lang="en-US" dirty="0"/>
              <a:t>Front controller known as </a:t>
            </a:r>
            <a:r>
              <a:rPr lang="en-US" b="1" dirty="0" err="1"/>
              <a:t>DispatcherServlet</a:t>
            </a:r>
            <a:endParaRPr lang="en-US" b="1" dirty="0"/>
          </a:p>
          <a:p>
            <a:pPr lvl="1"/>
            <a:r>
              <a:rPr lang="en-US" dirty="0" smtClean="0"/>
              <a:t>Part </a:t>
            </a:r>
            <a:r>
              <a:rPr lang="en-US" dirty="0"/>
              <a:t>of the Spring Framework</a:t>
            </a:r>
          </a:p>
          <a:p>
            <a:pPr lvl="1"/>
            <a:r>
              <a:rPr lang="en-US" dirty="0" smtClean="0"/>
              <a:t>Already </a:t>
            </a:r>
            <a:r>
              <a:rPr lang="en-US" dirty="0"/>
              <a:t>developed by Spring </a:t>
            </a:r>
            <a:r>
              <a:rPr lang="en-US" dirty="0" err="1"/>
              <a:t>Dev</a:t>
            </a:r>
            <a:r>
              <a:rPr lang="en-US" dirty="0"/>
              <a:t> Team</a:t>
            </a:r>
          </a:p>
        </p:txBody>
      </p:sp>
      <p:sp>
        <p:nvSpPr>
          <p:cNvPr id="4" name="Slide Number Placeholder 3"/>
          <p:cNvSpPr>
            <a:spLocks noGrp="1"/>
          </p:cNvSpPr>
          <p:nvPr>
            <p:ph type="sldNum" sz="quarter" idx="12"/>
          </p:nvPr>
        </p:nvSpPr>
        <p:spPr/>
        <p:txBody>
          <a:bodyPr/>
          <a:lstStyle/>
          <a:p>
            <a:fld id="{2B24C700-2DA2-4F0A-98CD-EBB66A9B3099}" type="slidenum">
              <a:rPr lang="en-US" smtClean="0"/>
              <a:t>32</a:t>
            </a:fld>
            <a:endParaRPr lang="en-US"/>
          </a:p>
        </p:txBody>
      </p:sp>
    </p:spTree>
    <p:extLst>
      <p:ext uri="{BB962C8B-B14F-4D97-AF65-F5344CB8AC3E}">
        <p14:creationId xmlns:p14="http://schemas.microsoft.com/office/powerpoint/2010/main" val="40358849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a:t>
            </a:r>
          </a:p>
        </p:txBody>
      </p:sp>
      <p:sp>
        <p:nvSpPr>
          <p:cNvPr id="3" name="Content Placeholder 2"/>
          <p:cNvSpPr>
            <a:spLocks noGrp="1"/>
          </p:cNvSpPr>
          <p:nvPr>
            <p:ph idx="1"/>
          </p:nvPr>
        </p:nvSpPr>
        <p:spPr/>
        <p:txBody>
          <a:bodyPr/>
          <a:lstStyle/>
          <a:p>
            <a:r>
              <a:rPr lang="en-US" dirty="0"/>
              <a:t>Code created by developer</a:t>
            </a:r>
          </a:p>
          <a:p>
            <a:r>
              <a:rPr lang="en-US" dirty="0" smtClean="0"/>
              <a:t>Contains </a:t>
            </a:r>
            <a:r>
              <a:rPr lang="en-US" dirty="0"/>
              <a:t>your business logic</a:t>
            </a:r>
          </a:p>
          <a:p>
            <a:pPr lvl="1"/>
            <a:r>
              <a:rPr lang="en-US" dirty="0" smtClean="0"/>
              <a:t>Handle </a:t>
            </a:r>
            <a:r>
              <a:rPr lang="en-US" dirty="0"/>
              <a:t>the request</a:t>
            </a:r>
          </a:p>
          <a:p>
            <a:pPr lvl="1"/>
            <a:r>
              <a:rPr lang="en-US" dirty="0" smtClean="0"/>
              <a:t>Store/retrieve </a:t>
            </a:r>
            <a:r>
              <a:rPr lang="en-US" dirty="0"/>
              <a:t>data (</a:t>
            </a:r>
            <a:r>
              <a:rPr lang="en-US" dirty="0" err="1"/>
              <a:t>db</a:t>
            </a:r>
            <a:r>
              <a:rPr lang="en-US" dirty="0"/>
              <a:t>, web service…)</a:t>
            </a:r>
          </a:p>
          <a:p>
            <a:pPr lvl="1"/>
            <a:r>
              <a:rPr lang="en-US" dirty="0" smtClean="0"/>
              <a:t>Place </a:t>
            </a:r>
            <a:r>
              <a:rPr lang="en-US" dirty="0"/>
              <a:t>data in model</a:t>
            </a:r>
          </a:p>
          <a:p>
            <a:r>
              <a:rPr lang="en-US" dirty="0" smtClean="0"/>
              <a:t>Send </a:t>
            </a:r>
            <a:r>
              <a:rPr lang="en-US" dirty="0"/>
              <a:t>to appropriate view template</a:t>
            </a:r>
          </a:p>
        </p:txBody>
      </p:sp>
      <p:sp>
        <p:nvSpPr>
          <p:cNvPr id="4" name="Slide Number Placeholder 3"/>
          <p:cNvSpPr>
            <a:spLocks noGrp="1"/>
          </p:cNvSpPr>
          <p:nvPr>
            <p:ph type="sldNum" sz="quarter" idx="12"/>
          </p:nvPr>
        </p:nvSpPr>
        <p:spPr/>
        <p:txBody>
          <a:bodyPr/>
          <a:lstStyle/>
          <a:p>
            <a:fld id="{2B24C700-2DA2-4F0A-98CD-EBB66A9B3099}" type="slidenum">
              <a:rPr lang="en-US" smtClean="0"/>
              <a:t>33</a:t>
            </a:fld>
            <a:endParaRPr lang="en-US"/>
          </a:p>
        </p:txBody>
      </p:sp>
    </p:spTree>
    <p:extLst>
      <p:ext uri="{BB962C8B-B14F-4D97-AF65-F5344CB8AC3E}">
        <p14:creationId xmlns:p14="http://schemas.microsoft.com/office/powerpoint/2010/main" val="38744439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a:t>
            </a:r>
          </a:p>
        </p:txBody>
      </p:sp>
      <p:sp>
        <p:nvSpPr>
          <p:cNvPr id="3" name="Content Placeholder 2"/>
          <p:cNvSpPr>
            <a:spLocks noGrp="1"/>
          </p:cNvSpPr>
          <p:nvPr>
            <p:ph idx="1"/>
          </p:nvPr>
        </p:nvSpPr>
        <p:spPr/>
        <p:txBody>
          <a:bodyPr/>
          <a:lstStyle/>
          <a:p>
            <a:r>
              <a:rPr lang="en-US" dirty="0"/>
              <a:t>Model: contains your data</a:t>
            </a:r>
          </a:p>
          <a:p>
            <a:r>
              <a:rPr lang="en-US" dirty="0" smtClean="0"/>
              <a:t>Store/retrieve </a:t>
            </a:r>
            <a:r>
              <a:rPr lang="en-US" dirty="0"/>
              <a:t>data via backend systems</a:t>
            </a:r>
          </a:p>
          <a:p>
            <a:pPr lvl="1"/>
            <a:r>
              <a:rPr lang="en-US" dirty="0" smtClean="0"/>
              <a:t>database</a:t>
            </a:r>
            <a:r>
              <a:rPr lang="en-US" dirty="0"/>
              <a:t>, web service, etc…</a:t>
            </a:r>
          </a:p>
          <a:p>
            <a:pPr lvl="1"/>
            <a:r>
              <a:rPr lang="en-US" dirty="0" smtClean="0"/>
              <a:t>Use </a:t>
            </a:r>
            <a:r>
              <a:rPr lang="en-US" dirty="0"/>
              <a:t>a Spring bean if you like</a:t>
            </a:r>
          </a:p>
          <a:p>
            <a:r>
              <a:rPr lang="en-US" dirty="0" smtClean="0"/>
              <a:t>Place </a:t>
            </a:r>
            <a:r>
              <a:rPr lang="en-US" dirty="0"/>
              <a:t>your data in the model</a:t>
            </a:r>
          </a:p>
          <a:p>
            <a:pPr lvl="1"/>
            <a:r>
              <a:rPr lang="en-US" dirty="0" smtClean="0"/>
              <a:t>Data </a:t>
            </a:r>
            <a:r>
              <a:rPr lang="en-US" dirty="0"/>
              <a:t>can be any Java object/collection</a:t>
            </a:r>
          </a:p>
        </p:txBody>
      </p:sp>
      <p:sp>
        <p:nvSpPr>
          <p:cNvPr id="4" name="Slide Number Placeholder 3"/>
          <p:cNvSpPr>
            <a:spLocks noGrp="1"/>
          </p:cNvSpPr>
          <p:nvPr>
            <p:ph type="sldNum" sz="quarter" idx="12"/>
          </p:nvPr>
        </p:nvSpPr>
        <p:spPr/>
        <p:txBody>
          <a:bodyPr/>
          <a:lstStyle/>
          <a:p>
            <a:fld id="{2B24C700-2DA2-4F0A-98CD-EBB66A9B3099}" type="slidenum">
              <a:rPr lang="en-US" smtClean="0"/>
              <a:t>34</a:t>
            </a:fld>
            <a:endParaRPr lang="en-US"/>
          </a:p>
        </p:txBody>
      </p:sp>
    </p:spTree>
    <p:extLst>
      <p:ext uri="{BB962C8B-B14F-4D97-AF65-F5344CB8AC3E}">
        <p14:creationId xmlns:p14="http://schemas.microsoft.com/office/powerpoint/2010/main" val="42688509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Template</a:t>
            </a:r>
          </a:p>
        </p:txBody>
      </p:sp>
      <p:sp>
        <p:nvSpPr>
          <p:cNvPr id="3" name="Content Placeholder 2"/>
          <p:cNvSpPr>
            <a:spLocks noGrp="1"/>
          </p:cNvSpPr>
          <p:nvPr>
            <p:ph idx="1"/>
          </p:nvPr>
        </p:nvSpPr>
        <p:spPr/>
        <p:txBody>
          <a:bodyPr/>
          <a:lstStyle/>
          <a:p>
            <a:r>
              <a:rPr lang="en-US" dirty="0"/>
              <a:t>Spring MVC is flexible</a:t>
            </a:r>
          </a:p>
          <a:p>
            <a:pPr lvl="1"/>
            <a:r>
              <a:rPr lang="en-US" dirty="0" smtClean="0"/>
              <a:t>Supports </a:t>
            </a:r>
            <a:r>
              <a:rPr lang="en-US" dirty="0"/>
              <a:t>many view templates</a:t>
            </a:r>
          </a:p>
          <a:p>
            <a:pPr lvl="1"/>
            <a:r>
              <a:rPr lang="en-US" dirty="0" smtClean="0"/>
              <a:t>Most </a:t>
            </a:r>
            <a:r>
              <a:rPr lang="en-US" dirty="0"/>
              <a:t>common is </a:t>
            </a:r>
            <a:r>
              <a:rPr lang="en-US" b="1" dirty="0"/>
              <a:t>JSP </a:t>
            </a:r>
            <a:r>
              <a:rPr lang="en-US" dirty="0"/>
              <a:t>+ </a:t>
            </a:r>
            <a:r>
              <a:rPr lang="en-US" b="1" dirty="0"/>
              <a:t>JSTL</a:t>
            </a:r>
          </a:p>
          <a:p>
            <a:r>
              <a:rPr lang="en-US" dirty="0" smtClean="0"/>
              <a:t>Developer </a:t>
            </a:r>
            <a:r>
              <a:rPr lang="en-US" dirty="0"/>
              <a:t>creates a page</a:t>
            </a:r>
          </a:p>
          <a:p>
            <a:pPr lvl="1"/>
            <a:r>
              <a:rPr lang="en-US" dirty="0" smtClean="0"/>
              <a:t>Displays </a:t>
            </a:r>
            <a:r>
              <a:rPr lang="en-US" dirty="0"/>
              <a:t>data</a:t>
            </a:r>
          </a:p>
        </p:txBody>
      </p:sp>
      <p:sp>
        <p:nvSpPr>
          <p:cNvPr id="4" name="Slide Number Placeholder 3"/>
          <p:cNvSpPr>
            <a:spLocks noGrp="1"/>
          </p:cNvSpPr>
          <p:nvPr>
            <p:ph type="sldNum" sz="quarter" idx="12"/>
          </p:nvPr>
        </p:nvSpPr>
        <p:spPr/>
        <p:txBody>
          <a:bodyPr/>
          <a:lstStyle/>
          <a:p>
            <a:fld id="{2B24C700-2DA2-4F0A-98CD-EBB66A9B3099}" type="slidenum">
              <a:rPr lang="en-US" smtClean="0"/>
              <a:t>35</a:t>
            </a:fld>
            <a:endParaRPr lang="en-US"/>
          </a:p>
        </p:txBody>
      </p:sp>
    </p:spTree>
    <p:extLst>
      <p:ext uri="{BB962C8B-B14F-4D97-AF65-F5344CB8AC3E}">
        <p14:creationId xmlns:p14="http://schemas.microsoft.com/office/powerpoint/2010/main" val="25375147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 work </a:t>
            </a:r>
            <a:r>
              <a:rPr lang="en-US" dirty="0" smtClean="0"/>
              <a:t>Flow</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972469"/>
            <a:ext cx="6096000" cy="3905250"/>
          </a:xfrm>
        </p:spPr>
      </p:pic>
      <p:sp>
        <p:nvSpPr>
          <p:cNvPr id="4" name="Slide Number Placeholder 3"/>
          <p:cNvSpPr>
            <a:spLocks noGrp="1"/>
          </p:cNvSpPr>
          <p:nvPr>
            <p:ph type="sldNum" sz="quarter" idx="12"/>
          </p:nvPr>
        </p:nvSpPr>
        <p:spPr/>
        <p:txBody>
          <a:bodyPr/>
          <a:lstStyle/>
          <a:p>
            <a:fld id="{2B24C700-2DA2-4F0A-98CD-EBB66A9B3099}" type="slidenum">
              <a:rPr lang="en-US" smtClean="0"/>
              <a:t>36</a:t>
            </a:fld>
            <a:endParaRPr lang="en-US"/>
          </a:p>
        </p:txBody>
      </p:sp>
    </p:spTree>
    <p:extLst>
      <p:ext uri="{BB962C8B-B14F-4D97-AF65-F5344CB8AC3E}">
        <p14:creationId xmlns:p14="http://schemas.microsoft.com/office/powerpoint/2010/main" val="34630014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 work Flow</a:t>
            </a:r>
          </a:p>
        </p:txBody>
      </p:sp>
      <p:sp>
        <p:nvSpPr>
          <p:cNvPr id="3" name="Content Placeholder 2"/>
          <p:cNvSpPr>
            <a:spLocks noGrp="1"/>
          </p:cNvSpPr>
          <p:nvPr>
            <p:ph idx="1"/>
          </p:nvPr>
        </p:nvSpPr>
        <p:spPr>
          <a:xfrm>
            <a:off x="228600" y="1719263"/>
            <a:ext cx="8229600" cy="4411662"/>
          </a:xfrm>
        </p:spPr>
        <p:txBody>
          <a:bodyPr/>
          <a:lstStyle/>
          <a:p>
            <a:r>
              <a:rPr lang="en-US" sz="2200" dirty="0"/>
              <a:t>The client sends an HTTP request to a specific URL</a:t>
            </a:r>
          </a:p>
          <a:p>
            <a:r>
              <a:rPr lang="en-US" sz="2200" dirty="0" err="1" smtClean="0"/>
              <a:t>DispatcherServlet</a:t>
            </a:r>
            <a:r>
              <a:rPr lang="en-US" sz="2200" dirty="0" smtClean="0"/>
              <a:t> </a:t>
            </a:r>
            <a:r>
              <a:rPr lang="en-US" sz="2200" dirty="0"/>
              <a:t>of Spring MVC receives the request</a:t>
            </a:r>
          </a:p>
          <a:p>
            <a:r>
              <a:rPr lang="en-US" sz="2200" dirty="0" smtClean="0"/>
              <a:t>It </a:t>
            </a:r>
            <a:r>
              <a:rPr lang="en-US" sz="2200" dirty="0"/>
              <a:t>passes the request to a specific controller depending on the URL requested using @Controller and @</a:t>
            </a:r>
            <a:r>
              <a:rPr lang="en-US" sz="2200" dirty="0" err="1"/>
              <a:t>RequestMapping</a:t>
            </a:r>
            <a:r>
              <a:rPr lang="en-US" sz="2200" dirty="0"/>
              <a:t> annotations.</a:t>
            </a:r>
          </a:p>
          <a:p>
            <a:r>
              <a:rPr lang="en-US" sz="2200" dirty="0" smtClean="0"/>
              <a:t>Spring </a:t>
            </a:r>
            <a:r>
              <a:rPr lang="en-US" sz="2200" dirty="0"/>
              <a:t>MVC Controller then returns a logical view name and model to </a:t>
            </a:r>
            <a:r>
              <a:rPr lang="en-US" sz="2200" dirty="0" err="1"/>
              <a:t>DispatcherServlet</a:t>
            </a:r>
            <a:r>
              <a:rPr lang="en-US" sz="2200" dirty="0"/>
              <a:t>.</a:t>
            </a:r>
          </a:p>
          <a:p>
            <a:r>
              <a:rPr lang="en-US" sz="2200" dirty="0" err="1" smtClean="0"/>
              <a:t>DispatcherServlet</a:t>
            </a:r>
            <a:r>
              <a:rPr lang="en-US" sz="2200" dirty="0" smtClean="0"/>
              <a:t> </a:t>
            </a:r>
            <a:r>
              <a:rPr lang="en-US" sz="2200" dirty="0"/>
              <a:t>consults view resolvers until actual View is determined to render the output</a:t>
            </a:r>
          </a:p>
          <a:p>
            <a:r>
              <a:rPr lang="en-US" sz="2200" dirty="0" err="1" smtClean="0"/>
              <a:t>DispatcherServlet</a:t>
            </a:r>
            <a:r>
              <a:rPr lang="en-US" sz="2200" dirty="0" smtClean="0"/>
              <a:t> </a:t>
            </a:r>
            <a:r>
              <a:rPr lang="en-US" sz="2200" dirty="0"/>
              <a:t>contacts the chosen view (like </a:t>
            </a:r>
            <a:r>
              <a:rPr lang="en-US" sz="2200" dirty="0" err="1"/>
              <a:t>Thymeleaf</a:t>
            </a:r>
            <a:r>
              <a:rPr lang="en-US" sz="2200" dirty="0"/>
              <a:t>, </a:t>
            </a:r>
            <a:r>
              <a:rPr lang="en-US" sz="2200" dirty="0" err="1"/>
              <a:t>Freemarker</a:t>
            </a:r>
            <a:r>
              <a:rPr lang="en-US" sz="2200" dirty="0"/>
              <a:t>, JSP) with model data and it renders the output depending on the model data</a:t>
            </a:r>
          </a:p>
          <a:p>
            <a:r>
              <a:rPr lang="en-US" sz="2200" dirty="0" smtClean="0"/>
              <a:t>The </a:t>
            </a:r>
            <a:r>
              <a:rPr lang="en-US" sz="2200" dirty="0"/>
              <a:t>rendered output is returned to the client as a response</a:t>
            </a:r>
          </a:p>
        </p:txBody>
      </p:sp>
      <p:sp>
        <p:nvSpPr>
          <p:cNvPr id="4" name="Slide Number Placeholder 3"/>
          <p:cNvSpPr>
            <a:spLocks noGrp="1"/>
          </p:cNvSpPr>
          <p:nvPr>
            <p:ph type="sldNum" sz="quarter" idx="12"/>
          </p:nvPr>
        </p:nvSpPr>
        <p:spPr/>
        <p:txBody>
          <a:bodyPr/>
          <a:lstStyle/>
          <a:p>
            <a:fld id="{2B24C700-2DA2-4F0A-98CD-EBB66A9B3099}" type="slidenum">
              <a:rPr lang="en-US" smtClean="0"/>
              <a:t>37</a:t>
            </a:fld>
            <a:endParaRPr lang="en-US"/>
          </a:p>
        </p:txBody>
      </p:sp>
    </p:spTree>
    <p:extLst>
      <p:ext uri="{BB962C8B-B14F-4D97-AF65-F5344CB8AC3E}">
        <p14:creationId xmlns:p14="http://schemas.microsoft.com/office/powerpoint/2010/main" val="8957646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 </a:t>
            </a:r>
            <a:r>
              <a:rPr lang="en-US" dirty="0" smtClean="0"/>
              <a:t>Using </a:t>
            </a:r>
            <a:br>
              <a:rPr lang="en-US" dirty="0" smtClean="0"/>
            </a:br>
            <a:r>
              <a:rPr lang="en-US" dirty="0" smtClean="0"/>
              <a:t>XML Configuratio</a:t>
            </a:r>
            <a:r>
              <a:rPr lang="en-US" dirty="0"/>
              <a:t>n</a:t>
            </a:r>
          </a:p>
        </p:txBody>
      </p:sp>
      <p:sp>
        <p:nvSpPr>
          <p:cNvPr id="3" name="Content Placeholder 2"/>
          <p:cNvSpPr>
            <a:spLocks noGrp="1"/>
          </p:cNvSpPr>
          <p:nvPr>
            <p:ph idx="1"/>
          </p:nvPr>
        </p:nvSpPr>
        <p:spPr/>
        <p:txBody>
          <a:bodyPr/>
          <a:lstStyle/>
          <a:p>
            <a:r>
              <a:rPr lang="en-US" dirty="0"/>
              <a:t>In spring MVC all requests go through </a:t>
            </a:r>
            <a:r>
              <a:rPr lang="en-US" dirty="0" err="1"/>
              <a:t>DispatcherServlet</a:t>
            </a:r>
            <a:r>
              <a:rPr lang="en-US" dirty="0"/>
              <a:t> which acts as a front controller. </a:t>
            </a:r>
            <a:endParaRPr lang="en-US" dirty="0" smtClean="0"/>
          </a:p>
          <a:p>
            <a:r>
              <a:rPr lang="en-US" dirty="0" smtClean="0"/>
              <a:t>You </a:t>
            </a:r>
            <a:r>
              <a:rPr lang="en-US" dirty="0"/>
              <a:t>need to configure </a:t>
            </a:r>
            <a:r>
              <a:rPr lang="en-US" dirty="0" err="1"/>
              <a:t>DispatcherServlet</a:t>
            </a:r>
            <a:r>
              <a:rPr lang="en-US" dirty="0"/>
              <a:t> in web.xml with the Servlet mapping for the URL pattern to indicate the URLs served by the </a:t>
            </a:r>
            <a:r>
              <a:rPr lang="en-US" dirty="0" err="1"/>
              <a:t>DispatcherServlet</a:t>
            </a:r>
            <a:r>
              <a:rPr lang="en-US" dirty="0"/>
              <a:t>.</a:t>
            </a:r>
          </a:p>
        </p:txBody>
      </p:sp>
      <p:sp>
        <p:nvSpPr>
          <p:cNvPr id="4" name="Slide Number Placeholder 3"/>
          <p:cNvSpPr>
            <a:spLocks noGrp="1"/>
          </p:cNvSpPr>
          <p:nvPr>
            <p:ph type="sldNum" sz="quarter" idx="12"/>
          </p:nvPr>
        </p:nvSpPr>
        <p:spPr/>
        <p:txBody>
          <a:bodyPr/>
          <a:lstStyle/>
          <a:p>
            <a:fld id="{2B24C700-2DA2-4F0A-98CD-EBB66A9B3099}" type="slidenum">
              <a:rPr lang="en-US" smtClean="0"/>
              <a:t>38</a:t>
            </a:fld>
            <a:endParaRPr lang="en-US"/>
          </a:p>
        </p:txBody>
      </p:sp>
    </p:spTree>
    <p:extLst>
      <p:ext uri="{BB962C8B-B14F-4D97-AF65-F5344CB8AC3E}">
        <p14:creationId xmlns:p14="http://schemas.microsoft.com/office/powerpoint/2010/main" val="17497825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web.xml</a:t>
            </a:r>
          </a:p>
        </p:txBody>
      </p:sp>
      <p:sp>
        <p:nvSpPr>
          <p:cNvPr id="4" name="Slide Number Placeholder 3"/>
          <p:cNvSpPr>
            <a:spLocks noGrp="1"/>
          </p:cNvSpPr>
          <p:nvPr>
            <p:ph type="sldNum" sz="quarter" idx="12"/>
          </p:nvPr>
        </p:nvSpPr>
        <p:spPr/>
        <p:txBody>
          <a:bodyPr/>
          <a:lstStyle/>
          <a:p>
            <a:fld id="{2B24C700-2DA2-4F0A-98CD-EBB66A9B3099}" type="slidenum">
              <a:rPr lang="en-US" smtClean="0"/>
              <a:t>39</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8229600" cy="4114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406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AOP </a:t>
            </a:r>
            <a:r>
              <a:rPr lang="en-US" dirty="0" smtClean="0"/>
              <a:t>Proxy</a:t>
            </a:r>
            <a:endParaRPr lang="en-US" dirty="0"/>
          </a:p>
        </p:txBody>
      </p:sp>
      <p:sp>
        <p:nvSpPr>
          <p:cNvPr id="3" name="Content Placeholder 2"/>
          <p:cNvSpPr>
            <a:spLocks noGrp="1"/>
          </p:cNvSpPr>
          <p:nvPr>
            <p:ph idx="1"/>
          </p:nvPr>
        </p:nvSpPr>
        <p:spPr/>
        <p:txBody>
          <a:bodyPr/>
          <a:lstStyle/>
          <a:p>
            <a:r>
              <a:rPr lang="en-US" sz="2400" dirty="0"/>
              <a:t>A proxy is a well-used design </a:t>
            </a:r>
            <a:r>
              <a:rPr lang="en-US" sz="2400" dirty="0" smtClean="0"/>
              <a:t>pattern.</a:t>
            </a:r>
            <a:r>
              <a:rPr lang="en-US" sz="2400" b="1" dirty="0" smtClean="0"/>
              <a:t> </a:t>
            </a:r>
          </a:p>
          <a:p>
            <a:r>
              <a:rPr lang="en-US" sz="2400" b="1" dirty="0" smtClean="0"/>
              <a:t>A proxy </a:t>
            </a:r>
            <a:r>
              <a:rPr lang="en-US" sz="2400" b="1" dirty="0"/>
              <a:t>is an object that looks like another object, but adds special functionality behind the scene</a:t>
            </a:r>
            <a:r>
              <a:rPr lang="en-US" sz="2400" dirty="0"/>
              <a:t>.</a:t>
            </a:r>
          </a:p>
          <a:p>
            <a:r>
              <a:rPr lang="en-US" sz="2400" dirty="0"/>
              <a:t>Spring AOP is proxy-based. AOP proxy is an object created by the AOP framework in order to implement the aspect contracts in runtime.</a:t>
            </a:r>
          </a:p>
          <a:p>
            <a:r>
              <a:rPr lang="en-US" sz="2400" dirty="0"/>
              <a:t>Spring AOP defaults to using standard JDK dynamic proxies for AOP proxies. </a:t>
            </a:r>
            <a:endParaRPr lang="en-US" sz="2400" dirty="0" smtClean="0"/>
          </a:p>
          <a:p>
            <a:r>
              <a:rPr lang="en-US" sz="2400" dirty="0" smtClean="0"/>
              <a:t>This </a:t>
            </a:r>
            <a:r>
              <a:rPr lang="en-US" sz="2400" dirty="0"/>
              <a:t>enables any interface (or set of interfaces) to be </a:t>
            </a:r>
            <a:r>
              <a:rPr lang="en-US" sz="2400" dirty="0" err="1"/>
              <a:t>proxied</a:t>
            </a:r>
            <a:r>
              <a:rPr lang="en-US" sz="2400" dirty="0"/>
              <a:t>. Spring AOP can also use CGLIB proxies</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2B24C700-2DA2-4F0A-98CD-EBB66A9B3099}" type="slidenum">
              <a:rPr lang="en-US" smtClean="0"/>
              <a:t>4</a:t>
            </a:fld>
            <a:endParaRPr lang="en-US"/>
          </a:p>
        </p:txBody>
      </p:sp>
    </p:spTree>
    <p:extLst>
      <p:ext uri="{BB962C8B-B14F-4D97-AF65-F5344CB8AC3E}">
        <p14:creationId xmlns:p14="http://schemas.microsoft.com/office/powerpoint/2010/main" val="5707966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file for Spring Web MVC </a:t>
            </a:r>
          </a:p>
        </p:txBody>
      </p:sp>
      <p:sp>
        <p:nvSpPr>
          <p:cNvPr id="3" name="Content Placeholder 2"/>
          <p:cNvSpPr>
            <a:spLocks noGrp="1"/>
          </p:cNvSpPr>
          <p:nvPr>
            <p:ph idx="1"/>
          </p:nvPr>
        </p:nvSpPr>
        <p:spPr/>
        <p:txBody>
          <a:bodyPr/>
          <a:lstStyle/>
          <a:p>
            <a:r>
              <a:rPr lang="en-US" dirty="0"/>
              <a:t>Here &lt;servlet-name&gt; is important because </a:t>
            </a:r>
            <a:r>
              <a:rPr lang="en-US" dirty="0" err="1"/>
              <a:t>DispatcherServlet</a:t>
            </a:r>
            <a:r>
              <a:rPr lang="en-US" dirty="0"/>
              <a:t> tries to load the Spring application context from the XML file whose name is &lt;servlet-name&gt;-servlet.xml. </a:t>
            </a:r>
            <a:endParaRPr lang="en-US" dirty="0" smtClean="0"/>
          </a:p>
          <a:p>
            <a:r>
              <a:rPr lang="en-US" dirty="0" smtClean="0"/>
              <a:t>For </a:t>
            </a:r>
            <a:r>
              <a:rPr lang="en-US" dirty="0"/>
              <a:t>example here name is </a:t>
            </a:r>
            <a:r>
              <a:rPr lang="en-US" dirty="0" err="1"/>
              <a:t>mvcexample</a:t>
            </a:r>
            <a:r>
              <a:rPr lang="en-US" dirty="0"/>
              <a:t> so </a:t>
            </a:r>
            <a:r>
              <a:rPr lang="en-US" dirty="0" err="1"/>
              <a:t>DispatcherServlet</a:t>
            </a:r>
            <a:r>
              <a:rPr lang="en-US" dirty="0"/>
              <a:t> will look for the xml named mvcexample-servlet.xml in WEB-INF directory. </a:t>
            </a:r>
            <a:endParaRPr lang="en-US" dirty="0" smtClean="0"/>
          </a:p>
          <a:p>
            <a:r>
              <a:rPr lang="en-US" dirty="0" smtClean="0"/>
              <a:t>So </a:t>
            </a:r>
            <a:r>
              <a:rPr lang="en-US" dirty="0"/>
              <a:t>you need to create mvcexample-servlet.xml file</a:t>
            </a:r>
          </a:p>
        </p:txBody>
      </p:sp>
      <p:sp>
        <p:nvSpPr>
          <p:cNvPr id="4" name="Slide Number Placeholder 3"/>
          <p:cNvSpPr>
            <a:spLocks noGrp="1"/>
          </p:cNvSpPr>
          <p:nvPr>
            <p:ph type="sldNum" sz="quarter" idx="12"/>
          </p:nvPr>
        </p:nvSpPr>
        <p:spPr/>
        <p:txBody>
          <a:bodyPr/>
          <a:lstStyle/>
          <a:p>
            <a:fld id="{2B24C700-2DA2-4F0A-98CD-EBB66A9B3099}" type="slidenum">
              <a:rPr lang="en-US" smtClean="0"/>
              <a:t>40</a:t>
            </a:fld>
            <a:endParaRPr lang="en-US"/>
          </a:p>
        </p:txBody>
      </p:sp>
    </p:spTree>
    <p:extLst>
      <p:ext uri="{BB962C8B-B14F-4D97-AF65-F5344CB8AC3E}">
        <p14:creationId xmlns:p14="http://schemas.microsoft.com/office/powerpoint/2010/main" val="17013799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mvcexample-servlet.xml</a:t>
            </a:r>
          </a:p>
        </p:txBody>
      </p:sp>
      <p:sp>
        <p:nvSpPr>
          <p:cNvPr id="4" name="Slide Number Placeholder 3"/>
          <p:cNvSpPr>
            <a:spLocks noGrp="1"/>
          </p:cNvSpPr>
          <p:nvPr>
            <p:ph type="sldNum" sz="quarter" idx="12"/>
          </p:nvPr>
        </p:nvSpPr>
        <p:spPr/>
        <p:txBody>
          <a:bodyPr/>
          <a:lstStyle/>
          <a:p>
            <a:fld id="{2B24C700-2DA2-4F0A-98CD-EBB66A9B3099}" type="slidenum">
              <a:rPr lang="en-US" smtClean="0"/>
              <a:t>41</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9650" y="1981200"/>
            <a:ext cx="7124700" cy="4132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89970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InternalResourceViewResolver</a:t>
            </a:r>
            <a:endParaRPr lang="en-US" dirty="0"/>
          </a:p>
        </p:txBody>
      </p:sp>
      <p:sp>
        <p:nvSpPr>
          <p:cNvPr id="3" name="Content Placeholder 2"/>
          <p:cNvSpPr>
            <a:spLocks noGrp="1"/>
          </p:cNvSpPr>
          <p:nvPr>
            <p:ph idx="1"/>
          </p:nvPr>
        </p:nvSpPr>
        <p:spPr/>
        <p:txBody>
          <a:bodyPr/>
          <a:lstStyle/>
          <a:p>
            <a:r>
              <a:rPr lang="en-US" sz="2400" dirty="0"/>
              <a:t>The </a:t>
            </a:r>
            <a:r>
              <a:rPr lang="en-US" sz="2400" dirty="0" err="1"/>
              <a:t>InternalResourceViewResolver</a:t>
            </a:r>
            <a:r>
              <a:rPr lang="en-US" sz="2400" dirty="0"/>
              <a:t> is an implementation of </a:t>
            </a:r>
            <a:r>
              <a:rPr lang="en-US" sz="2400" dirty="0" err="1"/>
              <a:t>ViewResolver</a:t>
            </a:r>
            <a:r>
              <a:rPr lang="en-US" sz="2400" dirty="0"/>
              <a:t> </a:t>
            </a:r>
            <a:endParaRPr lang="en-US" sz="2400" dirty="0" smtClean="0"/>
          </a:p>
          <a:p>
            <a:r>
              <a:rPr lang="en-US" sz="2400" dirty="0" smtClean="0"/>
              <a:t>In </a:t>
            </a:r>
            <a:r>
              <a:rPr lang="en-US" sz="2400" dirty="0"/>
              <a:t>the Spring MVC framework which resolves logical view names like "hello" to internal physical resources like Servlet and JSP files e.g. </a:t>
            </a:r>
            <a:r>
              <a:rPr lang="en-US" sz="2400" dirty="0" err="1"/>
              <a:t>jsp</a:t>
            </a:r>
            <a:r>
              <a:rPr lang="en-US" sz="2400" dirty="0"/>
              <a:t> files placed under the WEB-INF folder. </a:t>
            </a:r>
            <a:endParaRPr lang="en-US" sz="2400" dirty="0" smtClean="0"/>
          </a:p>
          <a:p>
            <a:r>
              <a:rPr lang="en-US" sz="2400" dirty="0" smtClean="0"/>
              <a:t>It </a:t>
            </a:r>
            <a:r>
              <a:rPr lang="en-US" sz="2400" dirty="0"/>
              <a:t>is a subclass of </a:t>
            </a:r>
            <a:r>
              <a:rPr lang="en-US" sz="2400" dirty="0" err="1"/>
              <a:t>UrlBasedViewResolver</a:t>
            </a:r>
            <a:r>
              <a:rPr lang="en-US" sz="2400" dirty="0"/>
              <a:t>, which uses "prefix" and "suffix" to convert a logical view name returned from the Spring controller to map to actual, physical views.</a:t>
            </a:r>
          </a:p>
          <a:p>
            <a:pPr marL="0" indent="0">
              <a:buNone/>
            </a:pPr>
            <a:endParaRPr lang="en-US" sz="2400" dirty="0"/>
          </a:p>
        </p:txBody>
      </p:sp>
      <p:sp>
        <p:nvSpPr>
          <p:cNvPr id="4" name="Slide Number Placeholder 3"/>
          <p:cNvSpPr>
            <a:spLocks noGrp="1"/>
          </p:cNvSpPr>
          <p:nvPr>
            <p:ph type="sldNum" sz="quarter" idx="12"/>
          </p:nvPr>
        </p:nvSpPr>
        <p:spPr/>
        <p:txBody>
          <a:bodyPr/>
          <a:lstStyle/>
          <a:p>
            <a:fld id="{2B24C700-2DA2-4F0A-98CD-EBB66A9B3099}" type="slidenum">
              <a:rPr lang="en-US" smtClean="0"/>
              <a:t>42</a:t>
            </a:fld>
            <a:endParaRPr lang="en-US"/>
          </a:p>
        </p:txBody>
      </p:sp>
    </p:spTree>
    <p:extLst>
      <p:ext uri="{BB962C8B-B14F-4D97-AF65-F5344CB8AC3E}">
        <p14:creationId xmlns:p14="http://schemas.microsoft.com/office/powerpoint/2010/main" val="38802511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 Using </a:t>
            </a:r>
            <a:br>
              <a:rPr lang="en-US" dirty="0"/>
            </a:br>
            <a:r>
              <a:rPr lang="en-US" dirty="0" smtClean="0"/>
              <a:t>Java Configuration</a:t>
            </a:r>
            <a:endParaRPr lang="en-US" dirty="0"/>
          </a:p>
        </p:txBody>
      </p:sp>
      <p:sp>
        <p:nvSpPr>
          <p:cNvPr id="3" name="Content Placeholder 2"/>
          <p:cNvSpPr>
            <a:spLocks noGrp="1"/>
          </p:cNvSpPr>
          <p:nvPr>
            <p:ph idx="1"/>
          </p:nvPr>
        </p:nvSpPr>
        <p:spPr/>
        <p:txBody>
          <a:bodyPr/>
          <a:lstStyle/>
          <a:p>
            <a:r>
              <a:rPr lang="en-US" sz="2400" dirty="0"/>
              <a:t>To enable Spring MVC support through a Java configuration class, all we have to do is </a:t>
            </a:r>
            <a:r>
              <a:rPr lang="en-US" sz="2400" b="1" dirty="0"/>
              <a:t>add the </a:t>
            </a:r>
            <a:r>
              <a:rPr lang="en-US" sz="2400" b="1" i="1" dirty="0"/>
              <a:t>@</a:t>
            </a:r>
            <a:r>
              <a:rPr lang="en-US" sz="2400" b="1" i="1" dirty="0" err="1"/>
              <a:t>EnableWebMvc</a:t>
            </a:r>
            <a:r>
              <a:rPr lang="en-US" sz="2400" b="1" dirty="0"/>
              <a:t> </a:t>
            </a:r>
            <a:r>
              <a:rPr lang="en-US" sz="2400" b="1" dirty="0" smtClean="0"/>
              <a:t>annotation</a:t>
            </a:r>
          </a:p>
          <a:p>
            <a:r>
              <a:rPr lang="en-US" sz="2400" dirty="0"/>
              <a:t>This will set up the basic support we need for an MVC project, such as registering controllers and mappings, type converters, validation support, message converters and exception handling.</a:t>
            </a:r>
          </a:p>
          <a:p>
            <a:r>
              <a:rPr lang="en-US" sz="2400" b="1" dirty="0"/>
              <a:t>If we want to customize this configuration, we need to implement the </a:t>
            </a:r>
            <a:r>
              <a:rPr lang="en-US" sz="2400" b="1" i="1" dirty="0" err="1"/>
              <a:t>WebMvcConfigurer</a:t>
            </a:r>
            <a:r>
              <a:rPr lang="en-US" sz="2400" b="1" dirty="0"/>
              <a:t> interface</a:t>
            </a:r>
            <a:endParaRPr lang="en-US" sz="2400" dirty="0"/>
          </a:p>
          <a:p>
            <a:endParaRPr lang="en-US" sz="2400" dirty="0"/>
          </a:p>
        </p:txBody>
      </p:sp>
      <p:sp>
        <p:nvSpPr>
          <p:cNvPr id="4" name="Slide Number Placeholder 3"/>
          <p:cNvSpPr>
            <a:spLocks noGrp="1"/>
          </p:cNvSpPr>
          <p:nvPr>
            <p:ph type="sldNum" sz="quarter" idx="12"/>
          </p:nvPr>
        </p:nvSpPr>
        <p:spPr/>
        <p:txBody>
          <a:bodyPr/>
          <a:lstStyle/>
          <a:p>
            <a:fld id="{2B24C700-2DA2-4F0A-98CD-EBB66A9B3099}" type="slidenum">
              <a:rPr lang="en-US" smtClean="0"/>
              <a:t>43</a:t>
            </a:fld>
            <a:endParaRPr lang="en-US"/>
          </a:p>
        </p:txBody>
      </p:sp>
    </p:spTree>
    <p:extLst>
      <p:ext uri="{BB962C8B-B14F-4D97-AF65-F5344CB8AC3E}">
        <p14:creationId xmlns:p14="http://schemas.microsoft.com/office/powerpoint/2010/main" val="35067102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i="1" dirty="0" err="1"/>
              <a:t>WebMvcConfigurer</a:t>
            </a:r>
            <a:endParaRPr lang="en-US" dirty="0"/>
          </a:p>
        </p:txBody>
      </p:sp>
      <p:sp>
        <p:nvSpPr>
          <p:cNvPr id="3" name="Content Placeholder 2"/>
          <p:cNvSpPr>
            <a:spLocks noGrp="1"/>
          </p:cNvSpPr>
          <p:nvPr>
            <p:ph idx="1"/>
          </p:nvPr>
        </p:nvSpPr>
        <p:spPr/>
        <p:txBody>
          <a:bodyPr/>
          <a:lstStyle/>
          <a:p>
            <a:r>
              <a:rPr lang="en-US" dirty="0"/>
              <a:t>Defines callback methods to customize the Java-based configuration for Spring MVC enabled via @</a:t>
            </a:r>
            <a:r>
              <a:rPr lang="en-US" dirty="0" err="1"/>
              <a:t>EnableWebMvc</a:t>
            </a:r>
            <a:r>
              <a:rPr lang="en-US" dirty="0"/>
              <a:t>.</a:t>
            </a:r>
          </a:p>
          <a:p>
            <a:r>
              <a:rPr lang="en-US" dirty="0"/>
              <a:t>@</a:t>
            </a:r>
            <a:r>
              <a:rPr lang="en-US" dirty="0" err="1"/>
              <a:t>EnableWebMvc</a:t>
            </a:r>
            <a:r>
              <a:rPr lang="en-US" dirty="0"/>
              <a:t>-annotated configuration classes may implement this interface to be called back and given a chance to customize the default configuration.</a:t>
            </a:r>
          </a:p>
        </p:txBody>
      </p:sp>
      <p:sp>
        <p:nvSpPr>
          <p:cNvPr id="4" name="Slide Number Placeholder 3"/>
          <p:cNvSpPr>
            <a:spLocks noGrp="1"/>
          </p:cNvSpPr>
          <p:nvPr>
            <p:ph type="sldNum" sz="quarter" idx="12"/>
          </p:nvPr>
        </p:nvSpPr>
        <p:spPr/>
        <p:txBody>
          <a:bodyPr/>
          <a:lstStyle/>
          <a:p>
            <a:fld id="{2B24C700-2DA2-4F0A-98CD-EBB66A9B3099}" type="slidenum">
              <a:rPr lang="en-US" smtClean="0"/>
              <a:t>44</a:t>
            </a:fld>
            <a:endParaRPr lang="en-US"/>
          </a:p>
        </p:txBody>
      </p:sp>
    </p:spTree>
    <p:extLst>
      <p:ext uri="{BB962C8B-B14F-4D97-AF65-F5344CB8AC3E}">
        <p14:creationId xmlns:p14="http://schemas.microsoft.com/office/powerpoint/2010/main" val="15747066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i="1" dirty="0" err="1"/>
              <a:t>WebMvcConfigurer</a:t>
            </a:r>
            <a:endParaRPr lang="en-US" dirty="0"/>
          </a:p>
        </p:txBody>
      </p:sp>
      <p:sp>
        <p:nvSpPr>
          <p:cNvPr id="4" name="Slide Number Placeholder 3"/>
          <p:cNvSpPr>
            <a:spLocks noGrp="1"/>
          </p:cNvSpPr>
          <p:nvPr>
            <p:ph type="sldNum" sz="quarter" idx="12"/>
          </p:nvPr>
        </p:nvSpPr>
        <p:spPr/>
        <p:txBody>
          <a:bodyPr/>
          <a:lstStyle/>
          <a:p>
            <a:fld id="{2B24C700-2DA2-4F0A-98CD-EBB66A9B3099}" type="slidenum">
              <a:rPr lang="en-US" smtClean="0"/>
              <a:t>45</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715" y="2286000"/>
            <a:ext cx="8106569" cy="2986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66835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dirty="0" err="1"/>
              <a:t>AbstractAnnotationConfigDispatcherServletInitializer</a:t>
            </a:r>
            <a:endParaRPr lang="en-US" sz="2200" dirty="0"/>
          </a:p>
        </p:txBody>
      </p:sp>
      <p:sp>
        <p:nvSpPr>
          <p:cNvPr id="3" name="Content Placeholder 2"/>
          <p:cNvSpPr>
            <a:spLocks noGrp="1"/>
          </p:cNvSpPr>
          <p:nvPr>
            <p:ph idx="1"/>
          </p:nvPr>
        </p:nvSpPr>
        <p:spPr/>
        <p:txBody>
          <a:bodyPr/>
          <a:lstStyle/>
          <a:p>
            <a:r>
              <a:rPr lang="en-US" sz="2400" dirty="0" err="1"/>
              <a:t>WebApplicationInitializer</a:t>
            </a:r>
            <a:r>
              <a:rPr lang="en-US" sz="2400" dirty="0"/>
              <a:t> to register a </a:t>
            </a:r>
            <a:r>
              <a:rPr lang="en-US" sz="2400" dirty="0" err="1"/>
              <a:t>DispatcherServlet</a:t>
            </a:r>
            <a:r>
              <a:rPr lang="en-US" sz="2400" dirty="0"/>
              <a:t> and use Java-based Spring configuration.</a:t>
            </a:r>
          </a:p>
          <a:p>
            <a:r>
              <a:rPr lang="en-US" sz="2400" dirty="0"/>
              <a:t>Implementations are required to implement:</a:t>
            </a:r>
          </a:p>
          <a:p>
            <a:pPr lvl="1"/>
            <a:r>
              <a:rPr lang="en-US" sz="2000" b="1" dirty="0" err="1" smtClean="0"/>
              <a:t>getRootConfigClasses</a:t>
            </a:r>
            <a:r>
              <a:rPr lang="en-US" sz="2000" b="1" dirty="0"/>
              <a:t>()</a:t>
            </a:r>
            <a:r>
              <a:rPr lang="en-US" sz="2000" dirty="0"/>
              <a:t> -- for "root" application context (non-web infrastructure) configuration.</a:t>
            </a:r>
          </a:p>
          <a:p>
            <a:pPr lvl="1"/>
            <a:r>
              <a:rPr lang="en-US" sz="2000" b="1" dirty="0" err="1"/>
              <a:t>getServletConfigClasses</a:t>
            </a:r>
            <a:r>
              <a:rPr lang="en-US" sz="2000" b="1" dirty="0"/>
              <a:t>() </a:t>
            </a:r>
            <a:r>
              <a:rPr lang="en-US" sz="2000" dirty="0"/>
              <a:t>-- for </a:t>
            </a:r>
            <a:r>
              <a:rPr lang="en-US" sz="2000" dirty="0" err="1"/>
              <a:t>DispatcherServlet</a:t>
            </a:r>
            <a:r>
              <a:rPr lang="en-US" sz="2000" dirty="0"/>
              <a:t> application context (Spring </a:t>
            </a:r>
            <a:r>
              <a:rPr lang="en-US" sz="2000" dirty="0" smtClean="0"/>
              <a:t>MVC </a:t>
            </a:r>
            <a:r>
              <a:rPr lang="en-US" sz="2000" dirty="0"/>
              <a:t>infrastructure) </a:t>
            </a:r>
            <a:r>
              <a:rPr lang="en-US" sz="2000" dirty="0" smtClean="0"/>
              <a:t>configuration.</a:t>
            </a:r>
          </a:p>
          <a:p>
            <a:pPr lvl="1"/>
            <a:r>
              <a:rPr lang="en-US" sz="2000" b="1" dirty="0" err="1" smtClean="0"/>
              <a:t>getServletMappings</a:t>
            </a:r>
            <a:r>
              <a:rPr lang="en-US" sz="2000" b="1" dirty="0"/>
              <a:t>()</a:t>
            </a:r>
            <a:r>
              <a:rPr lang="en-US" sz="2000" dirty="0" smtClean="0"/>
              <a:t> - Specify </a:t>
            </a:r>
            <a:r>
              <a:rPr lang="en-US" sz="2000" dirty="0"/>
              <a:t>the servlet mapping(s) for the </a:t>
            </a:r>
            <a:r>
              <a:rPr lang="en-US" sz="2000" dirty="0" err="1"/>
              <a:t>DispatcherServlet</a:t>
            </a:r>
            <a:r>
              <a:rPr lang="en-US" sz="2000" dirty="0"/>
              <a:t> — for example "/", "/app", etc.</a:t>
            </a:r>
          </a:p>
          <a:p>
            <a:endParaRPr lang="en-US" sz="2400" dirty="0"/>
          </a:p>
        </p:txBody>
      </p:sp>
      <p:sp>
        <p:nvSpPr>
          <p:cNvPr id="4" name="Slide Number Placeholder 3"/>
          <p:cNvSpPr>
            <a:spLocks noGrp="1"/>
          </p:cNvSpPr>
          <p:nvPr>
            <p:ph type="sldNum" sz="quarter" idx="12"/>
          </p:nvPr>
        </p:nvSpPr>
        <p:spPr/>
        <p:txBody>
          <a:bodyPr/>
          <a:lstStyle/>
          <a:p>
            <a:fld id="{2B24C700-2DA2-4F0A-98CD-EBB66A9B3099}" type="slidenum">
              <a:rPr lang="en-US" smtClean="0"/>
              <a:t>46</a:t>
            </a:fld>
            <a:endParaRPr lang="en-US"/>
          </a:p>
        </p:txBody>
      </p:sp>
    </p:spTree>
    <p:extLst>
      <p:ext uri="{BB962C8B-B14F-4D97-AF65-F5344CB8AC3E}">
        <p14:creationId xmlns:p14="http://schemas.microsoft.com/office/powerpoint/2010/main" val="37954741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dirty="0" err="1"/>
              <a:t>AbstractAnnotationConfigDispatcherServletInitializer</a:t>
            </a:r>
            <a:endParaRPr lang="en-US" sz="2200" dirty="0"/>
          </a:p>
        </p:txBody>
      </p:sp>
      <p:sp>
        <p:nvSpPr>
          <p:cNvPr id="4" name="Slide Number Placeholder 3"/>
          <p:cNvSpPr>
            <a:spLocks noGrp="1"/>
          </p:cNvSpPr>
          <p:nvPr>
            <p:ph type="sldNum" sz="quarter" idx="12"/>
          </p:nvPr>
        </p:nvSpPr>
        <p:spPr/>
        <p:txBody>
          <a:bodyPr/>
          <a:lstStyle/>
          <a:p>
            <a:fld id="{2B24C700-2DA2-4F0A-98CD-EBB66A9B3099}" type="slidenum">
              <a:rPr lang="en-US" smtClean="0"/>
              <a:t>47</a:t>
            </a:fld>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4633" y="2286000"/>
            <a:ext cx="8554734" cy="2582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04715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for Validation</a:t>
            </a:r>
          </a:p>
        </p:txBody>
      </p:sp>
      <p:sp>
        <p:nvSpPr>
          <p:cNvPr id="3" name="Content Placeholder 2"/>
          <p:cNvSpPr>
            <a:spLocks noGrp="1"/>
          </p:cNvSpPr>
          <p:nvPr>
            <p:ph idx="1"/>
          </p:nvPr>
        </p:nvSpPr>
        <p:spPr/>
        <p:txBody>
          <a:bodyPr/>
          <a:lstStyle/>
          <a:p>
            <a:r>
              <a:rPr lang="en-US" b="1" dirty="0"/>
              <a:t>Check the user input form for</a:t>
            </a:r>
          </a:p>
          <a:p>
            <a:r>
              <a:rPr lang="en-US" b="1" dirty="0"/>
              <a:t>required fields</a:t>
            </a:r>
          </a:p>
          <a:p>
            <a:r>
              <a:rPr lang="en-US" b="1" dirty="0"/>
              <a:t>valid numbers in a range</a:t>
            </a:r>
          </a:p>
          <a:p>
            <a:r>
              <a:rPr lang="en-US" b="1" dirty="0"/>
              <a:t>valid format (postal code)</a:t>
            </a:r>
          </a:p>
          <a:p>
            <a:r>
              <a:rPr lang="en-US" b="1" dirty="0"/>
              <a:t>custom business rule</a:t>
            </a:r>
            <a:endParaRPr lang="en-US" dirty="0"/>
          </a:p>
        </p:txBody>
      </p:sp>
      <p:sp>
        <p:nvSpPr>
          <p:cNvPr id="4" name="Slide Number Placeholder 3"/>
          <p:cNvSpPr>
            <a:spLocks noGrp="1"/>
          </p:cNvSpPr>
          <p:nvPr>
            <p:ph type="sldNum" sz="quarter" idx="12"/>
          </p:nvPr>
        </p:nvSpPr>
        <p:spPr/>
        <p:txBody>
          <a:bodyPr/>
          <a:lstStyle/>
          <a:p>
            <a:fld id="{2B24C700-2DA2-4F0A-98CD-EBB66A9B3099}" type="slidenum">
              <a:rPr lang="en-US" smtClean="0"/>
              <a:t>48</a:t>
            </a:fld>
            <a:endParaRPr lang="en-US"/>
          </a:p>
        </p:txBody>
      </p:sp>
    </p:spTree>
    <p:extLst>
      <p:ext uri="{BB962C8B-B14F-4D97-AF65-F5344CB8AC3E}">
        <p14:creationId xmlns:p14="http://schemas.microsoft.com/office/powerpoint/2010/main" val="5646533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 Standard Bean Validation API</a:t>
            </a:r>
          </a:p>
        </p:txBody>
      </p:sp>
      <p:sp>
        <p:nvSpPr>
          <p:cNvPr id="3" name="Content Placeholder 2"/>
          <p:cNvSpPr>
            <a:spLocks noGrp="1"/>
          </p:cNvSpPr>
          <p:nvPr>
            <p:ph idx="1"/>
          </p:nvPr>
        </p:nvSpPr>
        <p:spPr/>
        <p:txBody>
          <a:bodyPr/>
          <a:lstStyle/>
          <a:p>
            <a:r>
              <a:rPr lang="en-US" dirty="0" smtClean="0"/>
              <a:t>Java </a:t>
            </a:r>
            <a:r>
              <a:rPr lang="en-US" dirty="0"/>
              <a:t>has a standard Bean Validation API</a:t>
            </a:r>
          </a:p>
          <a:p>
            <a:r>
              <a:rPr lang="en-US" dirty="0" smtClean="0"/>
              <a:t>Defines </a:t>
            </a:r>
            <a:r>
              <a:rPr lang="en-US" dirty="0"/>
              <a:t>a metadata model and API for entity validation</a:t>
            </a:r>
          </a:p>
          <a:p>
            <a:r>
              <a:rPr lang="en-US" dirty="0" smtClean="0"/>
              <a:t>Not </a:t>
            </a:r>
            <a:r>
              <a:rPr lang="en-US" dirty="0"/>
              <a:t>tied to either the web tier or the persistence tier</a:t>
            </a:r>
          </a:p>
          <a:p>
            <a:r>
              <a:rPr lang="en-US" dirty="0" smtClean="0"/>
              <a:t>Available </a:t>
            </a:r>
            <a:r>
              <a:rPr lang="en-US" dirty="0"/>
              <a:t>for server-side apps and also client-side </a:t>
            </a:r>
            <a:r>
              <a:rPr lang="en-US" dirty="0" err="1"/>
              <a:t>JavaFX</a:t>
            </a:r>
            <a:r>
              <a:rPr lang="en-US" dirty="0"/>
              <a:t>/Swing apps</a:t>
            </a:r>
          </a:p>
        </p:txBody>
      </p:sp>
      <p:sp>
        <p:nvSpPr>
          <p:cNvPr id="4" name="Slide Number Placeholder 3"/>
          <p:cNvSpPr>
            <a:spLocks noGrp="1"/>
          </p:cNvSpPr>
          <p:nvPr>
            <p:ph type="sldNum" sz="quarter" idx="12"/>
          </p:nvPr>
        </p:nvSpPr>
        <p:spPr/>
        <p:txBody>
          <a:bodyPr/>
          <a:lstStyle/>
          <a:p>
            <a:fld id="{2B24C700-2DA2-4F0A-98CD-EBB66A9B3099}" type="slidenum">
              <a:rPr lang="en-US" smtClean="0"/>
              <a:t>49</a:t>
            </a:fld>
            <a:endParaRPr lang="en-US"/>
          </a:p>
        </p:txBody>
      </p:sp>
    </p:spTree>
    <p:extLst>
      <p:ext uri="{BB962C8B-B14F-4D97-AF65-F5344CB8AC3E}">
        <p14:creationId xmlns:p14="http://schemas.microsoft.com/office/powerpoint/2010/main" val="204108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Aspect, advice</a:t>
            </a:r>
            <a:r>
              <a:rPr lang="en-US" dirty="0"/>
              <a:t>, </a:t>
            </a:r>
            <a:r>
              <a:rPr lang="en-US" dirty="0" err="1"/>
              <a:t>joinpoint</a:t>
            </a:r>
            <a:r>
              <a:rPr lang="en-US" dirty="0"/>
              <a:t> and </a:t>
            </a:r>
            <a:r>
              <a:rPr lang="en-US" dirty="0" err="1" smtClean="0"/>
              <a:t>pointcut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657350"/>
            <a:ext cx="5181600" cy="4701354"/>
          </a:xfrm>
        </p:spPr>
      </p:pic>
      <p:sp>
        <p:nvSpPr>
          <p:cNvPr id="4" name="Slide Number Placeholder 3"/>
          <p:cNvSpPr>
            <a:spLocks noGrp="1"/>
          </p:cNvSpPr>
          <p:nvPr>
            <p:ph type="sldNum" sz="quarter" idx="12"/>
          </p:nvPr>
        </p:nvSpPr>
        <p:spPr/>
        <p:txBody>
          <a:bodyPr/>
          <a:lstStyle/>
          <a:p>
            <a:fld id="{2B24C700-2DA2-4F0A-98CD-EBB66A9B3099}" type="slidenum">
              <a:rPr lang="en-US" smtClean="0"/>
              <a:t>5</a:t>
            </a:fld>
            <a:endParaRPr lang="en-US"/>
          </a:p>
        </p:txBody>
      </p:sp>
    </p:spTree>
    <p:extLst>
      <p:ext uri="{BB962C8B-B14F-4D97-AF65-F5344CB8AC3E}">
        <p14:creationId xmlns:p14="http://schemas.microsoft.com/office/powerpoint/2010/main" val="21534783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Bean Validation Features</a:t>
            </a:r>
          </a:p>
        </p:txBody>
      </p:sp>
      <p:sp>
        <p:nvSpPr>
          <p:cNvPr id="3" name="Content Placeholder 2"/>
          <p:cNvSpPr>
            <a:spLocks noGrp="1"/>
          </p:cNvSpPr>
          <p:nvPr>
            <p:ph idx="1"/>
          </p:nvPr>
        </p:nvSpPr>
        <p:spPr/>
        <p:txBody>
          <a:bodyPr/>
          <a:lstStyle/>
          <a:p>
            <a:r>
              <a:rPr lang="en-US" b="1" dirty="0"/>
              <a:t>Validation Feature</a:t>
            </a:r>
          </a:p>
          <a:p>
            <a:pPr lvl="1"/>
            <a:r>
              <a:rPr lang="en-US" b="1" dirty="0"/>
              <a:t>required</a:t>
            </a:r>
          </a:p>
          <a:p>
            <a:pPr lvl="1"/>
            <a:r>
              <a:rPr lang="en-US" b="1" dirty="0"/>
              <a:t>validate length</a:t>
            </a:r>
          </a:p>
          <a:p>
            <a:pPr lvl="1"/>
            <a:r>
              <a:rPr lang="en-US" b="1" dirty="0"/>
              <a:t>validate numbers</a:t>
            </a:r>
          </a:p>
          <a:p>
            <a:pPr lvl="1"/>
            <a:r>
              <a:rPr lang="en-US" b="1" dirty="0"/>
              <a:t>validate with regular expressions</a:t>
            </a:r>
          </a:p>
          <a:p>
            <a:pPr lvl="1"/>
            <a:r>
              <a:rPr lang="en-US" b="1" dirty="0"/>
              <a:t>custom validation</a:t>
            </a:r>
            <a:endParaRPr lang="en-US" dirty="0"/>
          </a:p>
        </p:txBody>
      </p:sp>
      <p:sp>
        <p:nvSpPr>
          <p:cNvPr id="4" name="Slide Number Placeholder 3"/>
          <p:cNvSpPr>
            <a:spLocks noGrp="1"/>
          </p:cNvSpPr>
          <p:nvPr>
            <p:ph type="sldNum" sz="quarter" idx="12"/>
          </p:nvPr>
        </p:nvSpPr>
        <p:spPr/>
        <p:txBody>
          <a:bodyPr/>
          <a:lstStyle/>
          <a:p>
            <a:fld id="{2B24C700-2DA2-4F0A-98CD-EBB66A9B3099}" type="slidenum">
              <a:rPr lang="en-US" smtClean="0"/>
              <a:t>50</a:t>
            </a:fld>
            <a:endParaRPr lang="en-US"/>
          </a:p>
        </p:txBody>
      </p:sp>
    </p:spTree>
    <p:extLst>
      <p:ext uri="{BB962C8B-B14F-4D97-AF65-F5344CB8AC3E}">
        <p14:creationId xmlns:p14="http://schemas.microsoft.com/office/powerpoint/2010/main" val="1043463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Annotations</a:t>
            </a:r>
          </a:p>
        </p:txBody>
      </p:sp>
      <p:sp>
        <p:nvSpPr>
          <p:cNvPr id="4" name="Slide Number Placeholder 3"/>
          <p:cNvSpPr>
            <a:spLocks noGrp="1"/>
          </p:cNvSpPr>
          <p:nvPr>
            <p:ph type="sldNum" sz="quarter" idx="12"/>
          </p:nvPr>
        </p:nvSpPr>
        <p:spPr/>
        <p:txBody>
          <a:bodyPr/>
          <a:lstStyle/>
          <a:p>
            <a:fld id="{2B24C700-2DA2-4F0A-98CD-EBB66A9B3099}" type="slidenum">
              <a:rPr lang="en-US" smtClean="0"/>
              <a:t>51</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8175" y="2039144"/>
            <a:ext cx="7867650"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3303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a:t>Aspect</a:t>
            </a:r>
            <a:endParaRPr lang="en-US" dirty="0"/>
          </a:p>
        </p:txBody>
      </p:sp>
      <p:sp>
        <p:nvSpPr>
          <p:cNvPr id="3" name="Content Placeholder 2"/>
          <p:cNvSpPr>
            <a:spLocks noGrp="1"/>
          </p:cNvSpPr>
          <p:nvPr>
            <p:ph idx="1"/>
          </p:nvPr>
        </p:nvSpPr>
        <p:spPr/>
        <p:txBody>
          <a:bodyPr/>
          <a:lstStyle/>
          <a:p>
            <a:r>
              <a:rPr lang="en-US" dirty="0"/>
              <a:t>a modularization of a concern that cuts across multiple classes. Transaction management is a good example of a crosscutting concern in J2EE applications. </a:t>
            </a:r>
            <a:endParaRPr lang="en-US" dirty="0" smtClean="0"/>
          </a:p>
          <a:p>
            <a:r>
              <a:rPr lang="en-US" dirty="0" smtClean="0"/>
              <a:t>In </a:t>
            </a:r>
            <a:r>
              <a:rPr lang="en-US" dirty="0"/>
              <a:t>Spring AOP, aspects are implemented using regular classes (the </a:t>
            </a:r>
            <a:r>
              <a:rPr lang="en-US" dirty="0">
                <a:hlinkClick r:id="rId2" tooltip="6.3. Schema-based AOP support"/>
              </a:rPr>
              <a:t>schema-based approach</a:t>
            </a:r>
            <a:r>
              <a:rPr lang="en-US" dirty="0"/>
              <a:t>) or regular classes annotated with the @Aspect annotation (the </a:t>
            </a:r>
            <a:r>
              <a:rPr lang="en-US" dirty="0">
                <a:hlinkClick r:id="rId3" tooltip="6.2. @AspectJ support"/>
              </a:rPr>
              <a:t>@</a:t>
            </a:r>
            <a:r>
              <a:rPr lang="en-US" dirty="0" err="1">
                <a:hlinkClick r:id="rId3" tooltip="6.2. @AspectJ support"/>
              </a:rPr>
              <a:t>AspectJ</a:t>
            </a:r>
            <a:r>
              <a:rPr lang="en-US" dirty="0">
                <a:hlinkClick r:id="rId3" tooltip="6.2. @AspectJ support"/>
              </a:rPr>
              <a:t> style</a:t>
            </a:r>
            <a:r>
              <a:rPr lang="en-US" dirty="0"/>
              <a:t>).</a:t>
            </a:r>
          </a:p>
        </p:txBody>
      </p:sp>
      <p:sp>
        <p:nvSpPr>
          <p:cNvPr id="4" name="Slide Number Placeholder 3"/>
          <p:cNvSpPr>
            <a:spLocks noGrp="1"/>
          </p:cNvSpPr>
          <p:nvPr>
            <p:ph type="sldNum" sz="quarter" idx="12"/>
          </p:nvPr>
        </p:nvSpPr>
        <p:spPr/>
        <p:txBody>
          <a:bodyPr/>
          <a:lstStyle/>
          <a:p>
            <a:fld id="{2B24C700-2DA2-4F0A-98CD-EBB66A9B3099}" type="slidenum">
              <a:rPr lang="en-US" smtClean="0"/>
              <a:t>6</a:t>
            </a:fld>
            <a:endParaRPr lang="en-US"/>
          </a:p>
        </p:txBody>
      </p:sp>
    </p:spTree>
    <p:extLst>
      <p:ext uri="{BB962C8B-B14F-4D97-AF65-F5344CB8AC3E}">
        <p14:creationId xmlns:p14="http://schemas.microsoft.com/office/powerpoint/2010/main" val="1544185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a:t>Join point</a:t>
            </a:r>
            <a:endParaRPr lang="en-US" dirty="0"/>
          </a:p>
        </p:txBody>
      </p:sp>
      <p:sp>
        <p:nvSpPr>
          <p:cNvPr id="3" name="Content Placeholder 2"/>
          <p:cNvSpPr>
            <a:spLocks noGrp="1"/>
          </p:cNvSpPr>
          <p:nvPr>
            <p:ph idx="1"/>
          </p:nvPr>
        </p:nvSpPr>
        <p:spPr/>
        <p:txBody>
          <a:bodyPr/>
          <a:lstStyle/>
          <a:p>
            <a:r>
              <a:rPr lang="en-US" dirty="0"/>
              <a:t>a point during the execution of a program, such as the execution of a method or the handling of an exception. </a:t>
            </a:r>
            <a:endParaRPr lang="en-US" dirty="0" smtClean="0"/>
          </a:p>
          <a:p>
            <a:r>
              <a:rPr lang="en-US" dirty="0" smtClean="0"/>
              <a:t>In </a:t>
            </a:r>
            <a:r>
              <a:rPr lang="en-US" dirty="0"/>
              <a:t>Spring AOP, a join point </a:t>
            </a:r>
            <a:r>
              <a:rPr lang="en-US" i="1" dirty="0"/>
              <a:t>always</a:t>
            </a:r>
            <a:r>
              <a:rPr lang="en-US" dirty="0"/>
              <a:t> represents a method execution.</a:t>
            </a:r>
          </a:p>
        </p:txBody>
      </p:sp>
      <p:sp>
        <p:nvSpPr>
          <p:cNvPr id="4" name="Slide Number Placeholder 3"/>
          <p:cNvSpPr>
            <a:spLocks noGrp="1"/>
          </p:cNvSpPr>
          <p:nvPr>
            <p:ph type="sldNum" sz="quarter" idx="12"/>
          </p:nvPr>
        </p:nvSpPr>
        <p:spPr/>
        <p:txBody>
          <a:bodyPr/>
          <a:lstStyle/>
          <a:p>
            <a:fld id="{2B24C700-2DA2-4F0A-98CD-EBB66A9B3099}" type="slidenum">
              <a:rPr lang="en-US" smtClean="0"/>
              <a:t>7</a:t>
            </a:fld>
            <a:endParaRPr lang="en-US"/>
          </a:p>
        </p:txBody>
      </p:sp>
    </p:spTree>
    <p:extLst>
      <p:ext uri="{BB962C8B-B14F-4D97-AF65-F5344CB8AC3E}">
        <p14:creationId xmlns:p14="http://schemas.microsoft.com/office/powerpoint/2010/main" val="2287742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a:t>Advice</a:t>
            </a:r>
            <a:endParaRPr lang="en-US" dirty="0"/>
          </a:p>
        </p:txBody>
      </p:sp>
      <p:sp>
        <p:nvSpPr>
          <p:cNvPr id="3" name="Content Placeholder 2"/>
          <p:cNvSpPr>
            <a:spLocks noGrp="1"/>
          </p:cNvSpPr>
          <p:nvPr>
            <p:ph idx="1"/>
          </p:nvPr>
        </p:nvSpPr>
        <p:spPr/>
        <p:txBody>
          <a:bodyPr/>
          <a:lstStyle/>
          <a:p>
            <a:r>
              <a:rPr lang="en-US" dirty="0"/>
              <a:t>action taken by an aspect at a particular join point. Different types of advice include "around," "before" and "after" advice.</a:t>
            </a:r>
          </a:p>
        </p:txBody>
      </p:sp>
      <p:sp>
        <p:nvSpPr>
          <p:cNvPr id="4" name="Slide Number Placeholder 3"/>
          <p:cNvSpPr>
            <a:spLocks noGrp="1"/>
          </p:cNvSpPr>
          <p:nvPr>
            <p:ph type="sldNum" sz="quarter" idx="12"/>
          </p:nvPr>
        </p:nvSpPr>
        <p:spPr/>
        <p:txBody>
          <a:bodyPr/>
          <a:lstStyle/>
          <a:p>
            <a:fld id="{2B24C700-2DA2-4F0A-98CD-EBB66A9B3099}" type="slidenum">
              <a:rPr lang="en-US" smtClean="0"/>
              <a:t>8</a:t>
            </a:fld>
            <a:endParaRPr lang="en-US"/>
          </a:p>
        </p:txBody>
      </p:sp>
    </p:spTree>
    <p:extLst>
      <p:ext uri="{BB962C8B-B14F-4D97-AF65-F5344CB8AC3E}">
        <p14:creationId xmlns:p14="http://schemas.microsoft.com/office/powerpoint/2010/main" val="3931850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Advice Types</a:t>
            </a:r>
          </a:p>
        </p:txBody>
      </p:sp>
      <p:sp>
        <p:nvSpPr>
          <p:cNvPr id="3" name="Content Placeholder 2"/>
          <p:cNvSpPr>
            <a:spLocks noGrp="1"/>
          </p:cNvSpPr>
          <p:nvPr>
            <p:ph idx="1"/>
          </p:nvPr>
        </p:nvSpPr>
        <p:spPr/>
        <p:txBody>
          <a:bodyPr/>
          <a:lstStyle/>
          <a:p>
            <a:r>
              <a:rPr lang="en-US" sz="2400" b="1" dirty="0"/>
              <a:t>Before advice</a:t>
            </a:r>
            <a:r>
              <a:rPr lang="en-US" sz="2400" dirty="0"/>
              <a:t>: run before the method</a:t>
            </a:r>
          </a:p>
          <a:p>
            <a:r>
              <a:rPr lang="en-US" sz="2400" b="1" dirty="0" smtClean="0"/>
              <a:t>After </a:t>
            </a:r>
            <a:r>
              <a:rPr lang="en-US" sz="2400" b="1" dirty="0"/>
              <a:t>finally advice</a:t>
            </a:r>
            <a:r>
              <a:rPr lang="en-US" sz="2400" dirty="0"/>
              <a:t>: run after the method (finally)</a:t>
            </a:r>
          </a:p>
          <a:p>
            <a:r>
              <a:rPr lang="en-US" sz="2400" b="1" dirty="0" smtClean="0"/>
              <a:t>After </a:t>
            </a:r>
            <a:r>
              <a:rPr lang="en-US" sz="2400" b="1" dirty="0"/>
              <a:t>returning advice</a:t>
            </a:r>
            <a:r>
              <a:rPr lang="en-US" sz="2400" dirty="0"/>
              <a:t>: run after the method (success execution)</a:t>
            </a:r>
          </a:p>
          <a:p>
            <a:r>
              <a:rPr lang="en-US" sz="2400" b="1" dirty="0" smtClean="0"/>
              <a:t>After </a:t>
            </a:r>
            <a:r>
              <a:rPr lang="en-US" sz="2400" b="1" dirty="0"/>
              <a:t>throwing advice</a:t>
            </a:r>
            <a:r>
              <a:rPr lang="en-US" sz="2400" dirty="0"/>
              <a:t>: run after method (if exception thrown)</a:t>
            </a:r>
          </a:p>
          <a:p>
            <a:r>
              <a:rPr lang="en-US" sz="2400" b="1" dirty="0" smtClean="0"/>
              <a:t>Around </a:t>
            </a:r>
            <a:r>
              <a:rPr lang="en-US" sz="2400" b="1" dirty="0"/>
              <a:t>advice</a:t>
            </a:r>
            <a:r>
              <a:rPr lang="en-US" sz="2400" dirty="0"/>
              <a:t>: run before and after method</a:t>
            </a:r>
          </a:p>
        </p:txBody>
      </p:sp>
      <p:sp>
        <p:nvSpPr>
          <p:cNvPr id="4" name="Slide Number Placeholder 3"/>
          <p:cNvSpPr>
            <a:spLocks noGrp="1"/>
          </p:cNvSpPr>
          <p:nvPr>
            <p:ph type="sldNum" sz="quarter" idx="12"/>
          </p:nvPr>
        </p:nvSpPr>
        <p:spPr/>
        <p:txBody>
          <a:bodyPr/>
          <a:lstStyle/>
          <a:p>
            <a:fld id="{2B24C700-2DA2-4F0A-98CD-EBB66A9B3099}" type="slidenum">
              <a:rPr lang="en-US" smtClean="0"/>
              <a:t>9</a:t>
            </a:fld>
            <a:endParaRPr lang="en-US"/>
          </a:p>
        </p:txBody>
      </p:sp>
    </p:spTree>
    <p:extLst>
      <p:ext uri="{BB962C8B-B14F-4D97-AF65-F5344CB8AC3E}">
        <p14:creationId xmlns:p14="http://schemas.microsoft.com/office/powerpoint/2010/main" val="1979182137"/>
      </p:ext>
    </p:extLst>
  </p:cSld>
  <p:clrMapOvr>
    <a:masterClrMapping/>
  </p:clrMapOvr>
  <p:timing>
    <p:tnLst>
      <p:par>
        <p:cTn id="1" dur="indefinite" restart="never" nodeType="tmRoot"/>
      </p:par>
    </p:tnLst>
  </p:timing>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Learner Template</Template>
  <TotalTime>474</TotalTime>
  <Words>1529</Words>
  <Application>Microsoft Office PowerPoint</Application>
  <PresentationFormat>On-screen Show (4:3)</PresentationFormat>
  <Paragraphs>240</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Learner Template</vt:lpstr>
      <vt:lpstr>Spring AOP</vt:lpstr>
      <vt:lpstr>Spring AOP – Introduction</vt:lpstr>
      <vt:lpstr>Spring AOP Proxy</vt:lpstr>
      <vt:lpstr>Spring AOP Proxy</vt:lpstr>
      <vt:lpstr>What is Aspect, advice, joinpoint and pointcut</vt:lpstr>
      <vt:lpstr>Aspect</vt:lpstr>
      <vt:lpstr>Join point</vt:lpstr>
      <vt:lpstr>Advice</vt:lpstr>
      <vt:lpstr>Advice Types</vt:lpstr>
      <vt:lpstr>Pointcut</vt:lpstr>
      <vt:lpstr>Pointcut Expression Language</vt:lpstr>
      <vt:lpstr>Pointcut Expression Examples</vt:lpstr>
      <vt:lpstr>Parameter Pattern Wildcards</vt:lpstr>
      <vt:lpstr>Match on Package</vt:lpstr>
      <vt:lpstr>reuse a pointcut expression</vt:lpstr>
      <vt:lpstr>Combining Pointcut Expressions</vt:lpstr>
      <vt:lpstr>Combining Pointcut Expressions</vt:lpstr>
      <vt:lpstr>How to control the order of advices being applied?</vt:lpstr>
      <vt:lpstr>To Control Order</vt:lpstr>
      <vt:lpstr>Refactor: Place advices in separate Aspects</vt:lpstr>
      <vt:lpstr>Add @Order annotation</vt:lpstr>
      <vt:lpstr>@Order</vt:lpstr>
      <vt:lpstr>@Order annotation</vt:lpstr>
      <vt:lpstr>@Order annotation</vt:lpstr>
      <vt:lpstr>Weaving</vt:lpstr>
      <vt:lpstr>Types of advice</vt:lpstr>
      <vt:lpstr>Types of advice</vt:lpstr>
      <vt:lpstr>Types of advice</vt:lpstr>
      <vt:lpstr>Spring - MVC Framework</vt:lpstr>
      <vt:lpstr>Components of a Spring MVC Application</vt:lpstr>
      <vt:lpstr>Spring MVC</vt:lpstr>
      <vt:lpstr>Spring MVC Front Controller</vt:lpstr>
      <vt:lpstr>Controller</vt:lpstr>
      <vt:lpstr>Model</vt:lpstr>
      <vt:lpstr>View Template</vt:lpstr>
      <vt:lpstr>Spring MVC work Flow</vt:lpstr>
      <vt:lpstr>Spring MVC work Flow</vt:lpstr>
      <vt:lpstr>Spring MVC Using  XML Configuration</vt:lpstr>
      <vt:lpstr>web.xml</vt:lpstr>
      <vt:lpstr>Configuration file for Spring Web MVC </vt:lpstr>
      <vt:lpstr>mvcexample-servlet.xml</vt:lpstr>
      <vt:lpstr>InternalResourceViewResolver</vt:lpstr>
      <vt:lpstr>Spring MVC Using  Java Configuration</vt:lpstr>
      <vt:lpstr>WebMvcConfigurer</vt:lpstr>
      <vt:lpstr>WebMvcConfigurer</vt:lpstr>
      <vt:lpstr>AbstractAnnotationConfigDispatcherServletInitializer</vt:lpstr>
      <vt:lpstr>AbstractAnnotationConfigDispatcherServletInitializer</vt:lpstr>
      <vt:lpstr>The Need for Validation</vt:lpstr>
      <vt:lpstr>Java’s Standard Bean Validation API</vt:lpstr>
      <vt:lpstr>Bean Validation Features</vt:lpstr>
      <vt:lpstr>Validation Annotations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88</cp:revision>
  <dcterms:created xsi:type="dcterms:W3CDTF">2019-11-14T09:18:16Z</dcterms:created>
  <dcterms:modified xsi:type="dcterms:W3CDTF">2020-10-15T02:41:29Z</dcterms:modified>
</cp:coreProperties>
</file>