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81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4" autoAdjust="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09-16T05:11:3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20117 13146,'-50'0,"1"0,-50-24,24 24,50 0,-49 0,-25 0,49 0,0 0,-24 0,49 0,0 0,1 0,-1 0,-74 24,99 1,-50-25,0 100,26-76,-26 26,25 0,0-26,-24 51,24-1,25 1,-25-75,25 99,0-50,0 1,0-25,0 49,0-49,0 25,0-26,0 1,0 25,0-1,25-49,25 0,24 0,25 0,-24 0,49 0,-25 25,50 25,-75-50,50 49,-49-49,49 50,-50-50,0 0,1 0,24 0,-25 0,26 0,-26 0,0 0,1 0,-26 0,1 0,49-50,-74 50,25-49,-25 49,-1 0,1-50,25 1,-50 24,25 25,-25-50,0 25,0-49,0 0,0 24,0-49,0 24,0 26,-75-26,1 75,24 0,-49 0,24-24,26-1,-26 0,-49 25,25-25,0 0,0 1,74 24,0 0,0 0,1 0,-26-50,25 50,-24 0,24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D8DF-99E4-40DA-91F5-5173B1C92235}" type="datetimeFigureOut">
              <a:rPr lang="en-US" smtClean="0"/>
              <a:t>20-Sep-20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5D72-AF21-4874-9247-772DB012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lation_(database_systems)#Non-repeatable_read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 read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(aka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uncommitted dependency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occurs when a transaction is allowed to read data from a row that has been modified by another running transaction and not yet committed.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non-repeatable read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when, during the course of a transaction, a row is retrieved twice and the values within the row differ between reads.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 read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when, in the course of a transaction, new rows are added or removed by another transaction to the records being read.</a:t>
            </a:r>
          </a:p>
          <a:p>
            <a:r>
              <a:rPr lang="en-US" dirty="0" smtClean="0">
                <a:hlinkClick r:id="rId3"/>
              </a:rPr>
              <a:t>https://en.wikipedia.org/wiki/Isolation_(database_systems)#Non-repeatable_reads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85D72-AF21-4874-9247-772DB012BBF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33D461B-96AB-4CB5-B39D-7D4C9B2BC44D}" type="datetime1">
              <a:rPr lang="en-US" smtClean="0"/>
              <a:t>20-Sep-20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6B726-BBD4-4006-905F-888D0496ED79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CF20DE-28F2-42D4-A662-46C65BAE8018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6DD08C-9BA8-4397-A9B6-97DB5DCEF484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67202-62EB-40AB-95CA-9E7DA20A9505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1D174-2843-4374-9FAE-CF40417BC513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6537E5-28A0-4B9D-BA86-F7033FEE3CDD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6F06A-59F5-41B9-8815-EBC5A604B1F4}" type="datetime1">
              <a:rPr lang="en-US" smtClean="0"/>
              <a:t>20-Sep-20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A66B2-9F64-4F4F-BF77-CABFD065A052}" type="datetime1">
              <a:rPr lang="en-US" smtClean="0"/>
              <a:t>20-Sep-20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05D74-0099-49E2-9FA7-AD002E13CB7C}" type="datetime1">
              <a:rPr lang="en-US" smtClean="0"/>
              <a:t>20-Sep-20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469803-0DCC-488A-B298-A235D62D3CDB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0822B-7FAE-49D4-9D5A-218FC6769FFC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6D916CF-3A42-44AA-86D3-94DDF25327C3}" type="datetime1">
              <a:rPr lang="en-US" smtClean="0"/>
              <a:t>20-Sep-20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DC9005-C953-49CB-ADB3-A56B5A0A45A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springframework%20a:spring-context-support" TargetMode="External"/><Relationship Id="rId2" Type="http://schemas.openxmlformats.org/officeDocument/2006/relationships/hyperlink" Target="https://search.maven.org/search?q=g:org.springframework%20a:spring-con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caching-caffeine" TargetMode="External"/><Relationship Id="rId4" Type="http://schemas.openxmlformats.org/officeDocument/2006/relationships/hyperlink" Target="https://www.baeldung.com/spring-boot-ehcach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JdbcTemplate</a:t>
            </a:r>
            <a:r>
              <a:rPr lang="en-US" b="0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class</a:t>
            </a:r>
            <a:r>
              <a:rPr lang="en-US" dirty="0" smtClean="0"/>
              <a:t> </a:t>
            </a:r>
            <a:r>
              <a:rPr lang="en-US" dirty="0"/>
              <a:t>handles the exception and provides the informative exception messages by the help of </a:t>
            </a:r>
            <a:r>
              <a:rPr lang="en-US" dirty="0" err="1"/>
              <a:t>excepion</a:t>
            </a:r>
            <a:r>
              <a:rPr lang="en-US" dirty="0"/>
              <a:t> classes defined in the </a:t>
            </a:r>
            <a:r>
              <a:rPr lang="en-US" b="1" dirty="0" err="1"/>
              <a:t>org.springframework.dao</a:t>
            </a:r>
            <a:r>
              <a:rPr lang="en-US" dirty="0"/>
              <a:t> package.</a:t>
            </a:r>
          </a:p>
          <a:p>
            <a:r>
              <a:rPr lang="en-US" dirty="0"/>
              <a:t>We can perform all the database operations by the help of </a:t>
            </a:r>
            <a:r>
              <a:rPr lang="en-US" dirty="0" err="1"/>
              <a:t>JdbcTemplate</a:t>
            </a:r>
            <a:r>
              <a:rPr lang="en-US" dirty="0"/>
              <a:t> class such as insertion, </a:t>
            </a:r>
            <a:r>
              <a:rPr lang="en-US" dirty="0" err="1"/>
              <a:t>updation</a:t>
            </a:r>
            <a:r>
              <a:rPr lang="en-US" dirty="0"/>
              <a:t>, deletion and retrieval of the data from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with ORM </a:t>
            </a:r>
            <a:r>
              <a:rPr lang="en-US" b="0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API to easily integrate Spring with ORM frameworks such as Hibernate, JPA(Java Persistence API), JDO(Java Data Objects), Oracle </a:t>
            </a:r>
            <a:r>
              <a:rPr lang="en-US" dirty="0" err="1"/>
              <a:t>Toplink</a:t>
            </a:r>
            <a:r>
              <a:rPr lang="en-US" dirty="0"/>
              <a:t> and </a:t>
            </a:r>
            <a:r>
              <a:rPr lang="en-US" dirty="0" err="1"/>
              <a:t>iBATIS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Hibernate and Spring </a:t>
            </a:r>
            <a:r>
              <a:rPr lang="en-US" b="0" smtClean="0"/>
              <a:t>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</a:t>
            </a:r>
            <a:r>
              <a:rPr lang="en-US" b="0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is crucial for today’s high-performance hungry applications. Adding Caching in a spring based application is rather trivial.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Cache Abstraction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caching abstraction provided by Spring resides in the </a:t>
            </a:r>
            <a:r>
              <a:rPr lang="en-US" i="1" dirty="0">
                <a:hlinkClick r:id="rId2"/>
              </a:rPr>
              <a:t>spring-context</a:t>
            </a:r>
            <a:r>
              <a:rPr lang="en-US" i="1" dirty="0"/>
              <a:t> </a:t>
            </a:r>
            <a:r>
              <a:rPr lang="en-US" dirty="0"/>
              <a:t>module</a:t>
            </a:r>
            <a:r>
              <a:rPr lang="en-US" dirty="0" smtClean="0"/>
              <a:t>.</a:t>
            </a:r>
          </a:p>
          <a:p>
            <a:r>
              <a:rPr lang="en-US" dirty="0"/>
              <a:t>Interestingly, there is another module named </a:t>
            </a:r>
            <a:r>
              <a:rPr lang="en-US" i="1" dirty="0">
                <a:hlinkClick r:id="rId3"/>
              </a:rPr>
              <a:t>spring-context-support</a:t>
            </a:r>
            <a:r>
              <a:rPr lang="en-US" i="1" dirty="0"/>
              <a:t>, </a:t>
            </a:r>
            <a:r>
              <a:rPr lang="en-US" dirty="0"/>
              <a:t>which sits on top of the </a:t>
            </a:r>
            <a:r>
              <a:rPr lang="en-US" i="1" dirty="0"/>
              <a:t>spring-context </a:t>
            </a:r>
            <a:r>
              <a:rPr lang="en-US" dirty="0"/>
              <a:t>module and provides a few more </a:t>
            </a:r>
            <a:r>
              <a:rPr lang="en-US" i="1" dirty="0" err="1"/>
              <a:t>CacheManagers</a:t>
            </a:r>
            <a:r>
              <a:rPr lang="en-US" i="1" dirty="0"/>
              <a:t> </a:t>
            </a:r>
            <a:r>
              <a:rPr lang="en-US" dirty="0"/>
              <a:t>backed by the likes of </a:t>
            </a:r>
            <a:r>
              <a:rPr lang="en-US" dirty="0" err="1">
                <a:hlinkClick r:id="rId4"/>
              </a:rPr>
              <a:t>EhCache</a:t>
            </a:r>
            <a:r>
              <a:rPr lang="en-US" dirty="0"/>
              <a:t> or </a:t>
            </a:r>
            <a:r>
              <a:rPr lang="en-US" dirty="0">
                <a:hlinkClick r:id="rId5"/>
              </a:rPr>
              <a:t>Caffeine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you're going to use those as your cache storage, then use the </a:t>
            </a:r>
            <a:r>
              <a:rPr lang="en-US" i="1" dirty="0"/>
              <a:t>spring-context-support </a:t>
            </a:r>
            <a:r>
              <a:rPr lang="en-US" dirty="0"/>
              <a:t>module instead: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</a:t>
            </a:r>
            <a:r>
              <a:rPr lang="en-US" b="0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framework provides support for transparently adding the caching to an application at the startup time, thereby increasing the application performance</a:t>
            </a:r>
          </a:p>
          <a:p>
            <a:r>
              <a:rPr lang="en-US" dirty="0"/>
              <a:t>This is an abstract framework where spring only provides the layer where other third-party caching implementations can be easily plugged for storing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short, the cache storage is not implemented by the spring framework whereas enabling and caching is supported by the spring out of the box</a:t>
            </a:r>
          </a:p>
          <a:p>
            <a:r>
              <a:rPr lang="en-US" dirty="0"/>
              <a:t>Caching is supported for the methods and it works well if the method returns the same result for the given input for the multiple invocations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Cache Providers in Spring </a:t>
            </a:r>
            <a:r>
              <a:rPr lang="en-US" b="0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(i.e. </a:t>
            </a:r>
            <a:r>
              <a:rPr lang="en-US" dirty="0" err="1"/>
              <a:t>java.util.concurrent.ConcurrentMap</a:t>
            </a:r>
            <a:r>
              <a:rPr lang="en-US" dirty="0"/>
              <a:t>) Based Caches</a:t>
            </a:r>
          </a:p>
          <a:p>
            <a:r>
              <a:rPr lang="en-US" dirty="0" err="1"/>
              <a:t>EhCache</a:t>
            </a:r>
            <a:r>
              <a:rPr lang="en-US" dirty="0"/>
              <a:t> 2.x</a:t>
            </a:r>
          </a:p>
          <a:p>
            <a:r>
              <a:rPr lang="en-US" dirty="0" err="1"/>
              <a:t>Gemfire</a:t>
            </a:r>
            <a:r>
              <a:rPr lang="en-US" dirty="0"/>
              <a:t> Cache</a:t>
            </a:r>
          </a:p>
          <a:p>
            <a:r>
              <a:rPr lang="en-US" dirty="0"/>
              <a:t>Guava Cache</a:t>
            </a:r>
          </a:p>
          <a:p>
            <a:r>
              <a:rPr lang="en-US" dirty="0" err="1"/>
              <a:t>JCache</a:t>
            </a:r>
            <a:r>
              <a:rPr lang="en-US" dirty="0"/>
              <a:t> (JSR 107)</a:t>
            </a:r>
          </a:p>
          <a:p>
            <a:r>
              <a:rPr lang="en-US" dirty="0" err="1"/>
              <a:t>Infinispan</a:t>
            </a:r>
            <a:endParaRPr lang="en-US" dirty="0"/>
          </a:p>
          <a:p>
            <a:r>
              <a:rPr lang="en-US" dirty="0" err="1" smtClean="0"/>
              <a:t>Couchbase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Cache Annotations in Spring </a:t>
            </a:r>
            <a:r>
              <a:rPr lang="en-US" b="0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tag enables the caching because </a:t>
            </a:r>
            <a:r>
              <a:rPr lang="en-US" i="1" dirty="0"/>
              <a:t>caching in spring is not enabled by default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caching feature can be declaratively enabled by simply adding the @</a:t>
            </a:r>
            <a:r>
              <a:rPr lang="en-US" dirty="0" err="1"/>
              <a:t>EnableCaching</a:t>
            </a:r>
            <a:r>
              <a:rPr lang="en-US" dirty="0"/>
              <a:t> annotation to any of the configuration classes. Here is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70866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DAO </a:t>
            </a:r>
            <a:r>
              <a:rPr lang="en-US" b="0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Access Object (DAO) support in Spring is aimed at making it easy to work with data access technologies (such as JDBC, Hibernate, or JPA) in a consistent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Cache Configurations</a:t>
            </a:r>
            <a:r>
              <a:rPr lang="en-US" dirty="0"/>
              <a:t>: This tag configures the cache manager where the backing data is to be stored and retrieved for the quick response</a:t>
            </a:r>
          </a:p>
          <a:p>
            <a:r>
              <a:rPr lang="en-US" b="1" dirty="0"/>
              <a:t>Caching Declarations</a:t>
            </a:r>
            <a:r>
              <a:rPr lang="en-US" dirty="0"/>
              <a:t>: This tag Identifies the methods that have to be cached and defines their caching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@Cacheable annotation is one of the most important and common annotation for caching the requests.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developers annotate a method with @Cacheable annotation and multiple requests are received by the application, then this annotation will not execute the method multiple times, instead, it will send the result from the cached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764820" cy="160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</a:t>
            </a:r>
            <a:r>
              <a:rPr lang="en-US" dirty="0" err="1"/>
              <a:t>CachePut</a:t>
            </a:r>
            <a:r>
              <a:rPr lang="en-US" dirty="0"/>
              <a:t> annotation helps for updating the cache with the latest execution without stopping the method execution. The primary difference between the @Cacheable and the @</a:t>
            </a:r>
            <a:r>
              <a:rPr lang="en-US" dirty="0" err="1"/>
              <a:t>CachePut</a:t>
            </a:r>
            <a:r>
              <a:rPr lang="en-US" dirty="0"/>
              <a:t> annotation is that @Cacheable will skip running the method whereas @</a:t>
            </a:r>
            <a:r>
              <a:rPr lang="en-US" dirty="0" err="1"/>
              <a:t>CachePut</a:t>
            </a:r>
            <a:r>
              <a:rPr lang="en-US" dirty="0"/>
              <a:t> will actually run the method and then put its results in the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8552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46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CacheEvict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</a:t>
            </a:r>
            <a:r>
              <a:rPr lang="en-US" dirty="0" err="1"/>
              <a:t>CacheEvict</a:t>
            </a:r>
            <a:r>
              <a:rPr lang="en-US" dirty="0"/>
              <a:t> annotation is used for removing a single cache or clearing the entire cache from the cache storage so that fresh values can be loaded into the cache again. If developers set the </a:t>
            </a:r>
            <a:r>
              <a:rPr lang="en-US" dirty="0" err="1"/>
              <a:t>allEntries</a:t>
            </a:r>
            <a:r>
              <a:rPr lang="en-US" dirty="0"/>
              <a:t>=true, then the entire cache will be cleared.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689152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9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@Caching annotation is used for grouping the multiple annotations of the same type together when one annotation is not sufficient for the specifying the suitable </a:t>
            </a:r>
            <a:r>
              <a:rPr lang="en-US" dirty="0" smtClean="0"/>
              <a:t>condition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800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1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EhCache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Ehcache</a:t>
            </a:r>
            <a:r>
              <a:rPr lang="en-US" dirty="0"/>
              <a:t> is one of the most popular caching implementation available as the open source caching implementation.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located under the package: </a:t>
            </a:r>
            <a:r>
              <a:rPr lang="en-US" dirty="0" err="1"/>
              <a:t>org.springframework.cache.ehcache</a:t>
            </a:r>
            <a:r>
              <a:rPr lang="en-US" dirty="0"/>
              <a:t>. To use it, developers simply need to declare the appropriate </a:t>
            </a:r>
            <a:r>
              <a:rPr lang="en-US" dirty="0" err="1"/>
              <a:t>CacheManager</a:t>
            </a:r>
            <a:r>
              <a:rPr lang="en-US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EhCache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ehcache.xml should be present in the </a:t>
            </a:r>
            <a:r>
              <a:rPr lang="en-US" dirty="0" err="1"/>
              <a:t>classpath</a:t>
            </a:r>
            <a:r>
              <a:rPr lang="en-US" dirty="0"/>
              <a:t> or any other location where the spring application can load it without any issues. This configuration file provides details about the cache size, file name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Transaction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 logical unit of work that either </a:t>
            </a:r>
            <a:r>
              <a:rPr lang="en-US" dirty="0" smtClean="0"/>
              <a:t>completely </a:t>
            </a:r>
            <a:r>
              <a:rPr lang="en-US" dirty="0"/>
              <a:t>succeeds or fails</a:t>
            </a:r>
            <a:r>
              <a:rPr lang="en-US" dirty="0" smtClean="0"/>
              <a:t>.</a:t>
            </a:r>
          </a:p>
          <a:p>
            <a:r>
              <a:rPr lang="en-US" dirty="0"/>
              <a:t>Spring framework </a:t>
            </a:r>
            <a:r>
              <a:rPr lang="en-US" dirty="0" smtClean="0"/>
              <a:t>provides </a:t>
            </a:r>
            <a:r>
              <a:rPr lang="en-US" dirty="0"/>
              <a:t>an abstraction over the different transaction APIs, providing a consistent programming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abstraction is via </a:t>
            </a:r>
            <a:r>
              <a:rPr lang="en-US" dirty="0" err="1"/>
              <a:t>org.springframework.transaction.PlatformTransactionManager</a:t>
            </a:r>
            <a:r>
              <a:rPr lang="en-US" dirty="0"/>
              <a:t> interface.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Consistent Exception </a:t>
            </a:r>
            <a:r>
              <a:rPr lang="en-US" b="0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Spring provides a convenient translation from technology-specific exceptions, such as </a:t>
            </a:r>
            <a:r>
              <a:rPr lang="en-US" sz="2800" dirty="0" err="1"/>
              <a:t>SQLException</a:t>
            </a:r>
            <a:r>
              <a:rPr lang="en-US" sz="2800" dirty="0"/>
              <a:t> to its own exception class hierarchy, which </a:t>
            </a:r>
            <a:r>
              <a:rPr lang="en-US" sz="2800" dirty="0" smtClean="0"/>
              <a:t>has</a:t>
            </a:r>
            <a:r>
              <a:rPr lang="en-US" sz="2800" dirty="0"/>
              <a:t> </a:t>
            </a:r>
            <a:r>
              <a:rPr lang="en-US" sz="2800" dirty="0" err="1"/>
              <a:t>DataAccessException</a:t>
            </a:r>
            <a:r>
              <a:rPr lang="en-US" sz="2800" dirty="0"/>
              <a:t> as the root exception.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exceptions wrap the original exception so that there is never any risk that you might lose any information about what might have gone wrong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spring managed transaction managers that implement </a:t>
            </a:r>
            <a:r>
              <a:rPr lang="en-US" dirty="0" err="1"/>
              <a:t>PlatformTransactionManager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org.springframework.orm.jpa.JpaTransactionManager</a:t>
            </a:r>
            <a:r>
              <a:rPr lang="en-US" dirty="0"/>
              <a:t> — For JPA transactions</a:t>
            </a:r>
          </a:p>
          <a:p>
            <a:pPr lvl="1"/>
            <a:r>
              <a:rPr lang="en-US" dirty="0"/>
              <a:t>org.springframework.jdbc.datasource.DataSourceTransactionManager — For JDBC transactions</a:t>
            </a:r>
          </a:p>
          <a:p>
            <a:pPr lvl="1"/>
            <a:r>
              <a:rPr lang="en-US" dirty="0"/>
              <a:t>org.springframework.orm.hibernate5.HibernateTransactionManager — For Hibernate transactions and it binds with </a:t>
            </a:r>
            <a:r>
              <a:rPr lang="en-US" dirty="0" err="1"/>
              <a:t>SessionFactory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transactions can be managed by 2 approaches: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rogrammatic </a:t>
            </a:r>
          </a:p>
          <a:p>
            <a:r>
              <a:rPr lang="en-US" dirty="0" smtClean="0"/>
              <a:t>Declarative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Approach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a programmatic approach in 2 ways :</a:t>
            </a:r>
          </a:p>
          <a:p>
            <a:pPr lvl="1"/>
            <a:r>
              <a:rPr lang="en-US" sz="2400" dirty="0"/>
              <a:t>The </a:t>
            </a:r>
            <a:r>
              <a:rPr lang="en-US" sz="2400" dirty="0" err="1"/>
              <a:t>TransactionTemplate</a:t>
            </a:r>
            <a:r>
              <a:rPr lang="en-US" sz="2400" dirty="0"/>
              <a:t> or </a:t>
            </a:r>
            <a:r>
              <a:rPr lang="en-US" sz="2400" dirty="0" err="1"/>
              <a:t>TransactionalOperator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 </a:t>
            </a:r>
            <a:r>
              <a:rPr lang="en-US" sz="2400" dirty="0" err="1"/>
              <a:t>TransactionManager</a:t>
            </a:r>
            <a:r>
              <a:rPr lang="en-US" sz="2400" dirty="0"/>
              <a:t> implementation directly.</a:t>
            </a:r>
          </a:p>
          <a:p>
            <a:r>
              <a:rPr lang="en-US" dirty="0" smtClean="0"/>
              <a:t>The </a:t>
            </a:r>
            <a:r>
              <a:rPr lang="en-US" dirty="0"/>
              <a:t>programmatic approach is not widely used, as the transaction management sits with the business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Approach (@Transactional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declarative approach is widely used because transaction management stays out of business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uses AOP proxies behind to drive transactions around method invocation with appropriate </a:t>
            </a:r>
            <a:r>
              <a:rPr lang="en-US" dirty="0" err="1"/>
              <a:t>TransactionManager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done either with annotation or with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 @</a:t>
            </a:r>
            <a:r>
              <a:rPr lang="en-US" dirty="0" err="1"/>
              <a:t>EnableTransactionManagement</a:t>
            </a:r>
            <a:r>
              <a:rPr lang="en-US" dirty="0"/>
              <a:t> at the top of the configuration class, which has @Configuration annotation</a:t>
            </a:r>
            <a:r>
              <a:rPr lang="en-US" dirty="0" smtClean="0"/>
              <a:t>.</a:t>
            </a:r>
          </a:p>
          <a:p>
            <a:r>
              <a:rPr lang="en-US" dirty="0"/>
              <a:t>&lt;</a:t>
            </a:r>
            <a:r>
              <a:rPr lang="en-US" dirty="0" err="1"/>
              <a:t>tx:annotation-driven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transaction-manager</a:t>
            </a:r>
            <a:r>
              <a:rPr lang="en-US" dirty="0"/>
              <a:t>="</a:t>
            </a:r>
            <a:r>
              <a:rPr lang="en-US" dirty="0" err="1"/>
              <a:t>txManager</a:t>
            </a:r>
            <a:r>
              <a:rPr lang="en-US" dirty="0"/>
              <a:t>"/&gt;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 err="1"/>
              <a:t>datasource</a:t>
            </a:r>
            <a:r>
              <a:rPr lang="en-US" dirty="0"/>
              <a:t> and transaction manager.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@Transactional annotation above the methods and concrete classes.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applied at class level, all the methods will be by default transactional.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 </a:t>
            </a:r>
            <a:r>
              <a:rPr lang="it-IT" dirty="0" smtClean="0"/>
              <a:t>@</a:t>
            </a:r>
            <a:r>
              <a:rPr lang="it-IT" dirty="0"/>
              <a:t>Transactional</a:t>
            </a:r>
            <a:r>
              <a:rPr lang="it-IT" b="0" dirty="0"/>
              <a:t> </a:t>
            </a:r>
            <a:r>
              <a:rPr lang="it-IT" b="0" dirty="0" smtClean="0"/>
              <a:t>- Fine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fine tune the </a:t>
            </a:r>
            <a:r>
              <a:rPr lang="en-US" b="1" dirty="0"/>
              <a:t>@Transactional</a:t>
            </a:r>
            <a:r>
              <a:rPr lang="en-US" dirty="0"/>
              <a:t> annotation by changing the setting of the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REQUIRED — support a current transaction, create a new one if none exist</a:t>
            </a:r>
          </a:p>
          <a:p>
            <a:r>
              <a:rPr lang="en-US" sz="2400" dirty="0"/>
              <a:t>REQUIRES_NEW — create a new transaction and suspend the current </a:t>
            </a:r>
            <a:r>
              <a:rPr lang="en-US" sz="2400" dirty="0" smtClean="0"/>
              <a:t>transaction</a:t>
            </a:r>
            <a:endParaRPr lang="en-US" sz="2400" dirty="0"/>
          </a:p>
          <a:p>
            <a:r>
              <a:rPr lang="en-US" sz="2400" dirty="0"/>
              <a:t>MANDATORY — support a current transaction, throw an exception if none exists</a:t>
            </a:r>
          </a:p>
          <a:p>
            <a:r>
              <a:rPr lang="en-US" sz="2400" dirty="0"/>
              <a:t>NESTED — executes within a nested transaction if a current transaction exists</a:t>
            </a:r>
          </a:p>
          <a:p>
            <a:r>
              <a:rPr lang="en-US" sz="2400" dirty="0"/>
              <a:t>SUPPORTS — supports currents transaction but execute non-</a:t>
            </a:r>
            <a:r>
              <a:rPr lang="en-US" sz="2400" dirty="0" err="1"/>
              <a:t>transactionally</a:t>
            </a:r>
            <a:r>
              <a:rPr lang="en-US" sz="2400" dirty="0"/>
              <a:t> if none exists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DEFAULT — default isolation level of the </a:t>
            </a:r>
            <a:r>
              <a:rPr lang="en-US" sz="2400" dirty="0" err="1"/>
              <a:t>datasource</a:t>
            </a:r>
            <a:endParaRPr lang="en-US" sz="2400" dirty="0"/>
          </a:p>
          <a:p>
            <a:r>
              <a:rPr lang="en-US" sz="2400" dirty="0"/>
              <a:t>READ_COMMITTED — indicates dirty reads to be prevented, non-repeatable, and phantom reads can occur.</a:t>
            </a:r>
          </a:p>
          <a:p>
            <a:r>
              <a:rPr lang="en-US" sz="2400" dirty="0"/>
              <a:t>READ_UNCOMMITTED — indicates that dirty reads, non-repeatable, and phantom reads can occur</a:t>
            </a:r>
          </a:p>
          <a:p>
            <a:r>
              <a:rPr lang="en-US" sz="2400" dirty="0"/>
              <a:t>REPEATABLE_READ — indicates dirty and non-repeatable reads are prevented but phantom reads can occur</a:t>
            </a:r>
          </a:p>
          <a:p>
            <a:r>
              <a:rPr lang="en-US" sz="2400" dirty="0"/>
              <a:t>SERIALIZABLE — indicates dirty read phantom read, and non-repeatable reads are prevented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Consistent Exception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JDBC exceptions, Spring can also wrap JPA- and Hibernate-specific exceptions, converting them to a set of focused runtime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readOnly</a:t>
            </a:r>
            <a:r>
              <a:rPr lang="en-US" sz="2400" b="1" dirty="0"/>
              <a:t> —</a:t>
            </a:r>
            <a:r>
              <a:rPr lang="en-US" sz="2400" dirty="0"/>
              <a:t> whether the transaction is read-only or read/write</a:t>
            </a:r>
          </a:p>
          <a:p>
            <a:r>
              <a:rPr lang="en-US" sz="2400" b="1" dirty="0"/>
              <a:t>timeout —</a:t>
            </a:r>
            <a:r>
              <a:rPr lang="en-US" sz="2400" dirty="0"/>
              <a:t> transaction timeout</a:t>
            </a:r>
          </a:p>
          <a:p>
            <a:r>
              <a:rPr lang="en-US" sz="2400" b="1" dirty="0" err="1"/>
              <a:t>rollbackFor</a:t>
            </a:r>
            <a:r>
              <a:rPr lang="en-US" sz="2400" b="1" dirty="0"/>
              <a:t> —</a:t>
            </a:r>
            <a:r>
              <a:rPr lang="en-US" sz="2400" dirty="0"/>
              <a:t> arrays of exception class objects that must cause a rollback of the transaction</a:t>
            </a:r>
          </a:p>
          <a:p>
            <a:r>
              <a:rPr lang="en-US" sz="2400" b="1" dirty="0" err="1"/>
              <a:t>rollbackForClassName</a:t>
            </a:r>
            <a:r>
              <a:rPr lang="en-US" sz="2400" b="1" dirty="0"/>
              <a:t> — </a:t>
            </a:r>
            <a:r>
              <a:rPr lang="en-US" sz="2400" dirty="0"/>
              <a:t>arrays of exception class names that must cause a rollback of the transaction</a:t>
            </a:r>
          </a:p>
          <a:p>
            <a:r>
              <a:rPr lang="en-US" sz="2400" b="1" dirty="0" err="1"/>
              <a:t>noRollbackFor</a:t>
            </a:r>
            <a:r>
              <a:rPr lang="en-US" sz="2400" b="1" dirty="0"/>
              <a:t> — </a:t>
            </a:r>
            <a:r>
              <a:rPr lang="en-US" sz="2400" dirty="0"/>
              <a:t>arrays of exception class objects that must not cause a rollback of the transaction</a:t>
            </a:r>
          </a:p>
          <a:p>
            <a:r>
              <a:rPr lang="en-US" sz="2400" b="1" dirty="0" err="1"/>
              <a:t>noRollbackForClassName</a:t>
            </a:r>
            <a:r>
              <a:rPr lang="en-US" sz="2400" b="1" dirty="0"/>
              <a:t> —</a:t>
            </a:r>
            <a:r>
              <a:rPr lang="en-US" sz="2400" dirty="0"/>
              <a:t> arrays of exception class names that must not cause a rollback of the transaction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Annotations Used to Configure DAO or Repository </a:t>
            </a:r>
            <a:r>
              <a:rPr lang="en-US" b="0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guarantee that your Data Access Objects (DAOs) or repositories provide exception translation is to use the @Repository annotation.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annotation also lets the component scanning support find and configure your DAOs and repositories without having to provide XML configuration entries for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 Access with </a:t>
            </a:r>
            <a:r>
              <a:rPr lang="en-US" b="0" dirty="0" smtClean="0"/>
              <a:t>JDBC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12478"/>
              </p:ext>
            </p:extLst>
          </p:nvPr>
        </p:nvGraphicFramePr>
        <p:xfrm>
          <a:off x="914400" y="1652348"/>
          <a:ext cx="6934200" cy="4867407"/>
        </p:xfrm>
        <a:graphic>
          <a:graphicData uri="http://schemas.openxmlformats.org/drawingml/2006/table">
            <a:tbl>
              <a:tblPr/>
              <a:tblGrid>
                <a:gridCol w="5257800"/>
                <a:gridCol w="838200"/>
                <a:gridCol w="838200"/>
              </a:tblGrid>
              <a:tr h="30262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Spring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Define connection parameters.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62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Open the connection.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533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Specify the SQL statement.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Declare parameters and provide parameter values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533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Prepare and execute the statement.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5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Set up the loop to iterate through the results (if any).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533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Do the work for each iteration.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62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Process any exception.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0262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Handle transactions.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5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Close the connection, the statement, and the resultset.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8822" marR="58822" marT="29411" marB="29411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4988" y="1652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22360" y="4723920"/>
              <a:ext cx="804240" cy="43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000" y="4714560"/>
                <a:ext cx="82296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1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Choosing an Approach for JDBC Database </a:t>
            </a:r>
            <a:r>
              <a:rPr lang="en-US" b="0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choose among several approaches to form the basis for your JDBC database access. </a:t>
            </a:r>
            <a:endParaRPr lang="en-US" dirty="0" smtClean="0"/>
          </a:p>
          <a:p>
            <a:pPr lvl="1"/>
            <a:r>
              <a:rPr lang="en-US" dirty="0" err="1" smtClean="0"/>
              <a:t>JdbcTemplate</a:t>
            </a:r>
            <a:endParaRPr lang="en-US" dirty="0"/>
          </a:p>
          <a:p>
            <a:pPr lvl="1"/>
            <a:r>
              <a:rPr lang="en-US" dirty="0" err="1"/>
              <a:t>NamedParameterJdbcTemplate</a:t>
            </a:r>
            <a:endParaRPr lang="en-US" dirty="0"/>
          </a:p>
          <a:p>
            <a:pPr lvl="1"/>
            <a:r>
              <a:rPr lang="en-US" dirty="0" err="1"/>
              <a:t>SimpleJdbcTemplate</a:t>
            </a:r>
            <a:endParaRPr lang="en-US" dirty="0"/>
          </a:p>
          <a:p>
            <a:pPr lvl="1"/>
            <a:r>
              <a:rPr lang="en-US" dirty="0" err="1"/>
              <a:t>SimpleJdbcInsert</a:t>
            </a:r>
            <a:r>
              <a:rPr lang="en-US" dirty="0"/>
              <a:t> and </a:t>
            </a:r>
            <a:r>
              <a:rPr lang="en-US" dirty="0" err="1"/>
              <a:t>SimpleJdbcCall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</a:t>
            </a:r>
            <a:r>
              <a:rPr lang="en-US" b="0" dirty="0" err="1" smtClean="0"/>
              <a:t>JdbcTemplate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 </a:t>
            </a:r>
            <a:r>
              <a:rPr lang="en-US" b="1" dirty="0" err="1"/>
              <a:t>JdbcTemplate</a:t>
            </a:r>
            <a:r>
              <a:rPr lang="en-US" dirty="0"/>
              <a:t> is a powerful mechanism to connect to the database and execute SQL queries.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internally uses JDBC </a:t>
            </a:r>
            <a:r>
              <a:rPr lang="en-US" dirty="0" smtClean="0"/>
              <a:t>API, </a:t>
            </a:r>
            <a:r>
              <a:rPr lang="en-US" dirty="0"/>
              <a:t>but eliminates a lot of problems of JDBC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JdbcTemplate</a:t>
            </a:r>
            <a:r>
              <a:rPr lang="en-US" b="0" dirty="0"/>
              <a:t> </a:t>
            </a:r>
            <a:r>
              <a:rPr lang="en-US" b="0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class</a:t>
            </a:r>
            <a:r>
              <a:rPr lang="en-US" dirty="0" smtClean="0"/>
              <a:t> </a:t>
            </a:r>
            <a:r>
              <a:rPr lang="en-US" dirty="0"/>
              <a:t>is the central class in the Spring JDBC support classes.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care of creation and release of resources such as creating and closing of connection object etc.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it will not lead to any problem if you forget to close the connection.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005-C953-49CB-ADB3-A56B5A0A4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563</TotalTime>
  <Words>889</Words>
  <Application>Microsoft Office PowerPoint</Application>
  <PresentationFormat>On-screen Show (4:3)</PresentationFormat>
  <Paragraphs>193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Learner Template</vt:lpstr>
      <vt:lpstr>Spring Data Access</vt:lpstr>
      <vt:lpstr>DAO Support</vt:lpstr>
      <vt:lpstr>Consistent Exception Hierarchy</vt:lpstr>
      <vt:lpstr>Consistent Exception Hierarchy</vt:lpstr>
      <vt:lpstr>Annotations Used to Configure DAO or Repository Classes</vt:lpstr>
      <vt:lpstr>Data Access with JDBC</vt:lpstr>
      <vt:lpstr>Choosing an Approach for JDBC Database Access</vt:lpstr>
      <vt:lpstr>Spring JdbcTemplate</vt:lpstr>
      <vt:lpstr>JdbcTemplate class</vt:lpstr>
      <vt:lpstr>JdbcTemplate class</vt:lpstr>
      <vt:lpstr>Spring with ORM Frameworks</vt:lpstr>
      <vt:lpstr>Hibernate and Spring Integration</vt:lpstr>
      <vt:lpstr>Spring Caching</vt:lpstr>
      <vt:lpstr>The Cache Abstraction?</vt:lpstr>
      <vt:lpstr>Spring Cache</vt:lpstr>
      <vt:lpstr>Spring Cache</vt:lpstr>
      <vt:lpstr>Cache Providers in Spring Framework</vt:lpstr>
      <vt:lpstr>Cache Annotations in Spring Framework</vt:lpstr>
      <vt:lpstr>Enable Cache</vt:lpstr>
      <vt:lpstr>PowerPoint Presentation</vt:lpstr>
      <vt:lpstr>Cacheable</vt:lpstr>
      <vt:lpstr>Cacheable</vt:lpstr>
      <vt:lpstr>CachePut</vt:lpstr>
      <vt:lpstr>CachePut</vt:lpstr>
      <vt:lpstr>CacheEvict</vt:lpstr>
      <vt:lpstr>Caching</vt:lpstr>
      <vt:lpstr>EhCache</vt:lpstr>
      <vt:lpstr>EhCache</vt:lpstr>
      <vt:lpstr>Spring Transaction Management</vt:lpstr>
      <vt:lpstr>Spring Transaction Management</vt:lpstr>
      <vt:lpstr>Spring Transaction Management</vt:lpstr>
      <vt:lpstr>Programmatic Approach:</vt:lpstr>
      <vt:lpstr>Declarative Approach (@Transactional )</vt:lpstr>
      <vt:lpstr>Step -1</vt:lpstr>
      <vt:lpstr>Step - 2</vt:lpstr>
      <vt:lpstr>Step - 3</vt:lpstr>
      <vt:lpstr> @Transactional - Fine tune</vt:lpstr>
      <vt:lpstr>propagation </vt:lpstr>
      <vt:lpstr>isolation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87</cp:revision>
  <dcterms:created xsi:type="dcterms:W3CDTF">2019-11-14T02:59:35Z</dcterms:created>
  <dcterms:modified xsi:type="dcterms:W3CDTF">2020-09-20T16:21:43Z</dcterms:modified>
</cp:coreProperties>
</file>