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7" r:id="rId19"/>
    <p:sldId id="278"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7-17T09:07:01.658"/>
    </inkml:context>
    <inkml:brush xml:id="br0">
      <inkml:brushProperty name="width" value="0.05292" units="cm"/>
      <inkml:brushProperty name="height" value="0.05292" units="cm"/>
      <inkml:brushProperty name="color" value="#FF0000"/>
    </inkml:brush>
  </inkml:definitions>
  <inkml:trace contextRef="#ctx0" brushRef="#br0">16644 11559,'50'25,"49"-25,-24 0,24 0,50 0,-1 0,1 0,0 0,-99 0,49 0,-25 0,-49 0,74 0,-49 0,-25 0,24 0,26 0,-26 0,51 0,-1 0,0 0,25 0,-50 0,26 0,-26 0,1 0,-1 0,-24 0,-1 0,50 0,-74 0,0 0,0 0,24 0,-24 0,25 0,49 0,-25 0,-24 0,0 0,-26 0,76 0,-26-25,25 0,-49-24,24 24,-24 25,0-25,-26 25,26 0,0-50,-26 26,1-1,0 25,0 0,24-25,-24 25,0-25,0 0,0 1,-25-1,24 25,1-25,-25-25,0 1,0 24,0-99,0 0,0 49,0 26,0-50,0 24,0 26,0-51,0 26,-49 24,-51-49,26 0,-50 24,74 26,-24 24,-50-25,0-24,-99 0,24 24,26 0,-26 26,26-26,-1 0,25 26,0-1,50 25,0 0,0 0,24 0,1 0,-1 0,51 0,-1 0,-25 0,1 0,24 0,-50 25,1-1,24-24,1 25,-26 0,26 0,-26-25,-49 74,75-49,24 0,-74 24,74-49,-74 75,49-50,-49 24,74-24,-50 49,26-49,-1 0,25 0,1 0,24 0,-25-1,25 1,0 0,-25-25,25 50,-25-1,25-24,-74 25,74-26,-25 26,25-25,0 0,-25 24,25-24,-25 25,1-1,24-24,0 25,-25-26,25 1,0 0,0 0,0 0,0-1,0 51,0-50,0 24,0 1,0-25,0-1,0 1,0 0,0 25,0-25,0-1,0 1,0 25,0-1,25 1,-25-25,24 0,-24 49,0-49,25-25,0 0,25 25,-50-1,49-24,-49 25,25-25,-25 50,25-50</inkml:trace>
  <inkml:trace contextRef="#ctx0" brushRef="#br0" timeOffset="2825.609">18976 5035,'0'-24,"-25"24,-49-25,-26 0,26 0,-25 0,-25 1,-25 24,0-25,25 0,-25 0,50 25,25 0,-26 0,-24 0,-24 0,24 0,-25 0,0 0,0 0,124 0,-49 0,24 0,1 25,24-25,0 25,-25 0,1-1,49 1,-25-25,0 25,-24 0,-26 49,75-49,-49 25,24-1,0 26,0-26,0 26,-24-1,24 0,0-24,0 49,-24 0,49 1,-25-51,0 26,0-1,25 1,0-26,0 1,0 24,0-24,0-25,0-1,0 26,0-25,0 0,0 24,0-24,0 25,0-26,25 26,25-25,-25 24,49 1,-24-25,-26 25,51-26,-1 1,1 25,24-25,25 24,0 26,-25-26,-24-24,-26-25,50 50,1-1,24 1,-25-25,25 24,-25 26,25-26,-25 1,-24-50,-1 25,1-25,-26 49,-24-49,25 0,-26 0,26 0,-25 0,24 0,26 0,-26 25,26-25,-1 0,1 0,-1 0,0 0,1 0,-25 0,-1 0,1 0,24 0,1-25,-1 25,0-25,26 1,-26-1,-24 25,24-25,0-25,-24 26,24 24,-24-25,0-25,24 25,25-24,-49 24,0 0,-26 0,26 25,-25-49,24 24,1 0,-25 0,24-49,26 24,-26 26,1-26,24 0,-49 1,25 24,-25 0,-1 0,1 0,0 1,25-26,-25 0,-1 50,1-74,0 49,-25-49,0 24,0 1,0-1,0-24,0 24,0 0,0 1,0-1,-25 25,0-24,1 24,24 0,-50 0,50 1,-25-26,-25 25,26-25,-51 1,26-26,-1 26,0-1,1-24,-1 24,1 25,-1-24,0-1,26 50,-76-74,76 49,-51 0,1-74,-25 74,74 25,0-49,-50 49,1-50,74 25,-25 25,0 0,-49 0,24-49,26 49,-51-25,26 0,24 25,-25-50,25 50,-24 0,24-25,0 25,-24 0,24 0,0 0,0 0,-24 0,24 0,0 0,0 0,-49 0,49 0,0 25,0-25,0 25,1-25,-1 0,25 25</inkml:trace>
  <inkml:trace contextRef="#ctx0" brushRef="#br0" timeOffset="5932.181">15727 10443</inkml:trace>
  <inkml:trace contextRef="#ctx0" brushRef="#br0" timeOffset="7280.6663">22027 11633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FE794-B94F-497B-B3E3-B7240E52C317}" type="datetimeFigureOut">
              <a:rPr lang="en-US" smtClean="0"/>
              <a:t>18-Sep-20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6FBA8-CC7F-4A0B-8C95-6CD419727CEE}" type="slidenum">
              <a:rPr lang="en-US" smtClean="0"/>
              <a:t>‹#›</a:t>
            </a:fld>
            <a:endParaRPr lang="en-US"/>
          </a:p>
        </p:txBody>
      </p:sp>
    </p:spTree>
    <p:extLst>
      <p:ext uri="{BB962C8B-B14F-4D97-AF65-F5344CB8AC3E}">
        <p14:creationId xmlns:p14="http://schemas.microsoft.com/office/powerpoint/2010/main" val="40554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smtClean="0"/>
              <a:t>Click to edit Master subtitle style</a:t>
            </a:r>
          </a:p>
        </p:txBody>
      </p:sp>
      <p:sp>
        <p:nvSpPr>
          <p:cNvPr id="66565" name="Rectangle 5"/>
          <p:cNvSpPr>
            <a:spLocks noGrp="1" noChangeArrowheads="1"/>
          </p:cNvSpPr>
          <p:nvPr>
            <p:ph type="dt" sz="half" idx="2"/>
          </p:nvPr>
        </p:nvSpPr>
        <p:spPr/>
        <p:txBody>
          <a:bodyPr/>
          <a:lstStyle>
            <a:lvl1pPr>
              <a:defRPr/>
            </a:lvl1pPr>
          </a:lstStyle>
          <a:p>
            <a:fld id="{ED86DA42-D18B-47FC-A8D9-37E4DDE891A9}" type="datetime1">
              <a:rPr lang="en-US" smtClean="0"/>
              <a:t>18-Sep-20</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B24C700-2DA2-4F0A-98CD-EBB66A9B309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29364F9D-2452-48C9-9817-B9FA477682D3}" type="datetime1">
              <a:rPr lang="en-US" smtClean="0"/>
              <a:t>18-Sep-20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C0D01B31-DC8C-4142-871D-56647BAD6182}" type="datetime1">
              <a:rPr lang="en-US" smtClean="0"/>
              <a:t>18-Sep-20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BDD68F7-46DF-425E-96C4-7CA46F8DB3D9}" type="datetime1">
              <a:rPr lang="en-US" smtClean="0"/>
              <a:t>18-Sep-20</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2ACF5564-6150-49ED-9037-1873BC95A4EC}" type="datetime1">
              <a:rPr lang="en-US" smtClean="0"/>
              <a:t>18-Sep-20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5B34652-ACDD-4A05-8FBB-97CF67F42925}" type="datetime1">
              <a:rPr lang="en-US" smtClean="0"/>
              <a:t>18-Sep-20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1FF206D8-9C02-4F3E-BA89-0188CDA45F2A}" type="datetime1">
              <a:rPr lang="en-US" smtClean="0"/>
              <a:t>18-Sep-20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59AF7E70-4649-4766-B0B1-467254FC84C9}" type="datetime1">
              <a:rPr lang="en-US" smtClean="0"/>
              <a:t>18-Sep-20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4B91D888-500F-4517-8AD5-87E9BB92E2BB}" type="datetime1">
              <a:rPr lang="en-US" smtClean="0"/>
              <a:t>18-Sep-20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946D45-C68C-4111-A104-2E8142D6D4F7}" type="datetime1">
              <a:rPr lang="en-US" smtClean="0"/>
              <a:t>18-Sep-20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4DB8789-4AE4-4BC9-836E-D7959A9DC8F9}" type="datetime1">
              <a:rPr lang="en-US" smtClean="0"/>
              <a:t>18-Sep-20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907D3B8-FAC0-4088-AF18-9721F62DFE4B}" type="datetime1">
              <a:rPr lang="en-US" smtClean="0"/>
              <a:t>18-Sep-20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299EF81D-506C-4AB5-99A5-29D3A18993C1}" type="datetime1">
              <a:rPr lang="en-US" smtClean="0"/>
              <a:t>18-Sep-20</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B24C700-2DA2-4F0A-98CD-EBB66A9B309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spring.io/spring/docs/2.5.x/reference/aop.html#aop-ataspectj" TargetMode="External"/><Relationship Id="rId2" Type="http://schemas.openxmlformats.org/officeDocument/2006/relationships/hyperlink" Target="https://docs.spring.io/spring/docs/2.5.x/reference/aop.html#aop-sche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Spring </a:t>
            </a:r>
            <a:r>
              <a:rPr lang="en-US" b="1" dirty="0" smtClean="0"/>
              <a:t>AOP</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B24C700-2DA2-4F0A-98CD-EBB66A9B3099}" type="slidenum">
              <a:rPr lang="en-US" smtClean="0"/>
              <a:t>1</a:t>
            </a:fld>
            <a:endParaRPr lang="en-US"/>
          </a:p>
        </p:txBody>
      </p:sp>
    </p:spTree>
    <p:extLst>
      <p:ext uri="{BB962C8B-B14F-4D97-AF65-F5344CB8AC3E}">
        <p14:creationId xmlns:p14="http://schemas.microsoft.com/office/powerpoint/2010/main" val="1035111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Types of advice</a:t>
            </a:r>
            <a:endParaRPr lang="en-US"/>
          </a:p>
        </p:txBody>
      </p:sp>
      <p:sp>
        <p:nvSpPr>
          <p:cNvPr id="3" name="Content Placeholder 2"/>
          <p:cNvSpPr>
            <a:spLocks noGrp="1"/>
          </p:cNvSpPr>
          <p:nvPr>
            <p:ph idx="1"/>
          </p:nvPr>
        </p:nvSpPr>
        <p:spPr/>
        <p:txBody>
          <a:bodyPr/>
          <a:lstStyle/>
          <a:p>
            <a:r>
              <a:rPr lang="en-US" b="1" i="1" dirty="0">
                <a:solidFill>
                  <a:srgbClr val="0070C0"/>
                </a:solidFill>
              </a:rPr>
              <a:t>Around advice</a:t>
            </a:r>
            <a:r>
              <a:rPr lang="en-US" dirty="0"/>
              <a:t>: 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10</a:t>
            </a:fld>
            <a:endParaRPr lang="en-US"/>
          </a:p>
        </p:txBody>
      </p:sp>
    </p:spTree>
    <p:extLst>
      <p:ext uri="{BB962C8B-B14F-4D97-AF65-F5344CB8AC3E}">
        <p14:creationId xmlns:p14="http://schemas.microsoft.com/office/powerpoint/2010/main" val="1021429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Spring - MVC </a:t>
            </a:r>
            <a:r>
              <a:rPr lang="en-US" b="0" dirty="0" smtClean="0"/>
              <a:t>Framework</a:t>
            </a:r>
            <a:endParaRPr lang="en-US" dirty="0"/>
          </a:p>
        </p:txBody>
      </p:sp>
      <p:sp>
        <p:nvSpPr>
          <p:cNvPr id="3" name="Content Placeholder 2"/>
          <p:cNvSpPr>
            <a:spLocks noGrp="1"/>
          </p:cNvSpPr>
          <p:nvPr>
            <p:ph idx="1"/>
          </p:nvPr>
        </p:nvSpPr>
        <p:spPr/>
        <p:txBody>
          <a:bodyPr/>
          <a:lstStyle/>
          <a:p>
            <a:r>
              <a:rPr lang="en-US" dirty="0"/>
              <a:t>Framework for building web applications in Java</a:t>
            </a:r>
          </a:p>
          <a:p>
            <a:r>
              <a:rPr lang="en-US" dirty="0" smtClean="0"/>
              <a:t>Based </a:t>
            </a:r>
            <a:r>
              <a:rPr lang="en-US" dirty="0"/>
              <a:t>on Model-View-Controller design pattern</a:t>
            </a:r>
          </a:p>
          <a:p>
            <a:r>
              <a:rPr lang="en-US" dirty="0" smtClean="0"/>
              <a:t>Leverages </a:t>
            </a:r>
            <a:r>
              <a:rPr lang="en-US" dirty="0"/>
              <a:t>features of the Core Spring Framework (</a:t>
            </a:r>
            <a:r>
              <a:rPr lang="en-US" dirty="0" err="1"/>
              <a:t>IoC</a:t>
            </a:r>
            <a:r>
              <a:rPr lang="en-US" dirty="0"/>
              <a:t>, DI)</a:t>
            </a:r>
          </a:p>
        </p:txBody>
      </p:sp>
      <p:sp>
        <p:nvSpPr>
          <p:cNvPr id="4" name="Slide Number Placeholder 3"/>
          <p:cNvSpPr>
            <a:spLocks noGrp="1"/>
          </p:cNvSpPr>
          <p:nvPr>
            <p:ph type="sldNum" sz="quarter" idx="12"/>
          </p:nvPr>
        </p:nvSpPr>
        <p:spPr/>
        <p:txBody>
          <a:bodyPr/>
          <a:lstStyle/>
          <a:p>
            <a:fld id="{2B24C700-2DA2-4F0A-98CD-EBB66A9B3099}" type="slidenum">
              <a:rPr lang="en-US" smtClean="0"/>
              <a:t>11</a:t>
            </a:fld>
            <a:endParaRPr lang="en-US"/>
          </a:p>
        </p:txBody>
      </p:sp>
    </p:spTree>
    <p:extLst>
      <p:ext uri="{BB962C8B-B14F-4D97-AF65-F5344CB8AC3E}">
        <p14:creationId xmlns:p14="http://schemas.microsoft.com/office/powerpoint/2010/main" val="1207743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Spring MVC Application</a:t>
            </a:r>
          </a:p>
        </p:txBody>
      </p:sp>
      <p:sp>
        <p:nvSpPr>
          <p:cNvPr id="3" name="Content Placeholder 2"/>
          <p:cNvSpPr>
            <a:spLocks noGrp="1"/>
          </p:cNvSpPr>
          <p:nvPr>
            <p:ph idx="1"/>
          </p:nvPr>
        </p:nvSpPr>
        <p:spPr/>
        <p:txBody>
          <a:bodyPr/>
          <a:lstStyle/>
          <a:p>
            <a:r>
              <a:rPr lang="en-US" dirty="0"/>
              <a:t>A set of web pages to layout UI components</a:t>
            </a:r>
          </a:p>
          <a:p>
            <a:r>
              <a:rPr lang="en-US" dirty="0" smtClean="0"/>
              <a:t>A </a:t>
            </a:r>
            <a:r>
              <a:rPr lang="en-US" dirty="0"/>
              <a:t>collection of Spring beans (controllers, services, etc…)</a:t>
            </a:r>
          </a:p>
          <a:p>
            <a:r>
              <a:rPr lang="en-US" dirty="0" smtClean="0"/>
              <a:t>Spring </a:t>
            </a:r>
            <a:r>
              <a:rPr lang="en-US" dirty="0"/>
              <a:t>configuration (XML, Annotations or Java)</a:t>
            </a:r>
          </a:p>
        </p:txBody>
      </p:sp>
      <p:sp>
        <p:nvSpPr>
          <p:cNvPr id="4" name="Slide Number Placeholder 3"/>
          <p:cNvSpPr>
            <a:spLocks noGrp="1"/>
          </p:cNvSpPr>
          <p:nvPr>
            <p:ph type="sldNum" sz="quarter" idx="12"/>
          </p:nvPr>
        </p:nvSpPr>
        <p:spPr/>
        <p:txBody>
          <a:bodyPr/>
          <a:lstStyle/>
          <a:p>
            <a:fld id="{2B24C700-2DA2-4F0A-98CD-EBB66A9B3099}" type="slidenum">
              <a:rPr lang="en-US" smtClean="0"/>
              <a:t>12</a:t>
            </a:fld>
            <a:endParaRPr lang="en-US"/>
          </a:p>
        </p:txBody>
      </p:sp>
    </p:spTree>
    <p:extLst>
      <p:ext uri="{BB962C8B-B14F-4D97-AF65-F5344CB8AC3E}">
        <p14:creationId xmlns:p14="http://schemas.microsoft.com/office/powerpoint/2010/main" val="323215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p>
        </p:txBody>
      </p:sp>
      <p:sp>
        <p:nvSpPr>
          <p:cNvPr id="4" name="Slide Number Placeholder 3"/>
          <p:cNvSpPr>
            <a:spLocks noGrp="1"/>
          </p:cNvSpPr>
          <p:nvPr>
            <p:ph type="sldNum" sz="quarter" idx="12"/>
          </p:nvPr>
        </p:nvSpPr>
        <p:spPr/>
        <p:txBody>
          <a:bodyPr/>
          <a:lstStyle/>
          <a:p>
            <a:fld id="{2B24C700-2DA2-4F0A-98CD-EBB66A9B3099}" type="slidenum">
              <a:rPr lang="en-US" smtClean="0"/>
              <a:t>13</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553200" cy="447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661720" y="1714320"/>
              <a:ext cx="2268360" cy="2500920"/>
            </p14:xfrm>
          </p:contentPart>
        </mc:Choice>
        <mc:Fallback xmlns="">
          <p:pic>
            <p:nvPicPr>
              <p:cNvPr id="3" name="Ink 2"/>
              <p:cNvPicPr/>
              <p:nvPr/>
            </p:nvPicPr>
            <p:blipFill>
              <a:blip r:embed="rId4"/>
              <a:stretch>
                <a:fillRect/>
              </a:stretch>
            </p:blipFill>
            <p:spPr>
              <a:xfrm>
                <a:off x="5652360" y="1704960"/>
                <a:ext cx="2287080" cy="2519640"/>
              </a:xfrm>
              <a:prstGeom prst="rect">
                <a:avLst/>
              </a:prstGeom>
            </p:spPr>
          </p:pic>
        </mc:Fallback>
      </mc:AlternateContent>
    </p:spTree>
    <p:extLst>
      <p:ext uri="{BB962C8B-B14F-4D97-AF65-F5344CB8AC3E}">
        <p14:creationId xmlns:p14="http://schemas.microsoft.com/office/powerpoint/2010/main" val="279606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Front Controller</a:t>
            </a:r>
          </a:p>
        </p:txBody>
      </p:sp>
      <p:sp>
        <p:nvSpPr>
          <p:cNvPr id="3" name="Content Placeholder 2"/>
          <p:cNvSpPr>
            <a:spLocks noGrp="1"/>
          </p:cNvSpPr>
          <p:nvPr>
            <p:ph idx="1"/>
          </p:nvPr>
        </p:nvSpPr>
        <p:spPr/>
        <p:txBody>
          <a:bodyPr/>
          <a:lstStyle/>
          <a:p>
            <a:r>
              <a:rPr lang="en-US" dirty="0"/>
              <a:t>Front controller known as </a:t>
            </a:r>
            <a:r>
              <a:rPr lang="en-US" b="1" dirty="0" err="1"/>
              <a:t>DispatcherServlet</a:t>
            </a:r>
            <a:endParaRPr lang="en-US" b="1" dirty="0"/>
          </a:p>
          <a:p>
            <a:pPr lvl="1"/>
            <a:r>
              <a:rPr lang="en-US" dirty="0" smtClean="0"/>
              <a:t>Part </a:t>
            </a:r>
            <a:r>
              <a:rPr lang="en-US" dirty="0"/>
              <a:t>of the Spring Framework</a:t>
            </a:r>
          </a:p>
          <a:p>
            <a:pPr lvl="1"/>
            <a:r>
              <a:rPr lang="en-US" dirty="0" smtClean="0"/>
              <a:t>Already </a:t>
            </a:r>
            <a:r>
              <a:rPr lang="en-US" dirty="0"/>
              <a:t>developed by Spring </a:t>
            </a:r>
            <a:r>
              <a:rPr lang="en-US" dirty="0" err="1"/>
              <a:t>Dev</a:t>
            </a:r>
            <a:r>
              <a:rPr lang="en-US" dirty="0"/>
              <a:t> Team</a:t>
            </a:r>
          </a:p>
        </p:txBody>
      </p:sp>
      <p:sp>
        <p:nvSpPr>
          <p:cNvPr id="4" name="Slide Number Placeholder 3"/>
          <p:cNvSpPr>
            <a:spLocks noGrp="1"/>
          </p:cNvSpPr>
          <p:nvPr>
            <p:ph type="sldNum" sz="quarter" idx="12"/>
          </p:nvPr>
        </p:nvSpPr>
        <p:spPr/>
        <p:txBody>
          <a:bodyPr/>
          <a:lstStyle/>
          <a:p>
            <a:fld id="{2B24C700-2DA2-4F0A-98CD-EBB66A9B3099}" type="slidenum">
              <a:rPr lang="en-US" smtClean="0"/>
              <a:t>14</a:t>
            </a:fld>
            <a:endParaRPr lang="en-US"/>
          </a:p>
        </p:txBody>
      </p:sp>
    </p:spTree>
    <p:extLst>
      <p:ext uri="{BB962C8B-B14F-4D97-AF65-F5344CB8AC3E}">
        <p14:creationId xmlns:p14="http://schemas.microsoft.com/office/powerpoint/2010/main" val="4035884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idx="1"/>
          </p:nvPr>
        </p:nvSpPr>
        <p:spPr/>
        <p:txBody>
          <a:bodyPr/>
          <a:lstStyle/>
          <a:p>
            <a:r>
              <a:rPr lang="en-US" dirty="0"/>
              <a:t>Code created by developer</a:t>
            </a:r>
          </a:p>
          <a:p>
            <a:r>
              <a:rPr lang="en-US" dirty="0" smtClean="0"/>
              <a:t>Contains </a:t>
            </a:r>
            <a:r>
              <a:rPr lang="en-US" dirty="0"/>
              <a:t>your business logic</a:t>
            </a:r>
          </a:p>
          <a:p>
            <a:pPr lvl="1"/>
            <a:r>
              <a:rPr lang="en-US" dirty="0" smtClean="0"/>
              <a:t>Handle </a:t>
            </a:r>
            <a:r>
              <a:rPr lang="en-US" dirty="0"/>
              <a:t>the request</a:t>
            </a:r>
          </a:p>
          <a:p>
            <a:pPr lvl="1"/>
            <a:r>
              <a:rPr lang="en-US" dirty="0" smtClean="0"/>
              <a:t>Store/retrieve </a:t>
            </a:r>
            <a:r>
              <a:rPr lang="en-US" dirty="0"/>
              <a:t>data (</a:t>
            </a:r>
            <a:r>
              <a:rPr lang="en-US" dirty="0" err="1"/>
              <a:t>db</a:t>
            </a:r>
            <a:r>
              <a:rPr lang="en-US" dirty="0"/>
              <a:t>, web service…)</a:t>
            </a:r>
          </a:p>
          <a:p>
            <a:pPr lvl="1"/>
            <a:r>
              <a:rPr lang="en-US" dirty="0" smtClean="0"/>
              <a:t>Place </a:t>
            </a:r>
            <a:r>
              <a:rPr lang="en-US" dirty="0"/>
              <a:t>data in model</a:t>
            </a:r>
          </a:p>
          <a:p>
            <a:r>
              <a:rPr lang="en-US" dirty="0" smtClean="0"/>
              <a:t>Send </a:t>
            </a:r>
            <a:r>
              <a:rPr lang="en-US" dirty="0"/>
              <a:t>to appropriate view template</a:t>
            </a:r>
          </a:p>
        </p:txBody>
      </p:sp>
      <p:sp>
        <p:nvSpPr>
          <p:cNvPr id="4" name="Slide Number Placeholder 3"/>
          <p:cNvSpPr>
            <a:spLocks noGrp="1"/>
          </p:cNvSpPr>
          <p:nvPr>
            <p:ph type="sldNum" sz="quarter" idx="12"/>
          </p:nvPr>
        </p:nvSpPr>
        <p:spPr/>
        <p:txBody>
          <a:bodyPr/>
          <a:lstStyle/>
          <a:p>
            <a:fld id="{2B24C700-2DA2-4F0A-98CD-EBB66A9B3099}" type="slidenum">
              <a:rPr lang="en-US" smtClean="0"/>
              <a:t>15</a:t>
            </a:fld>
            <a:endParaRPr lang="en-US"/>
          </a:p>
        </p:txBody>
      </p:sp>
    </p:spTree>
    <p:extLst>
      <p:ext uri="{BB962C8B-B14F-4D97-AF65-F5344CB8AC3E}">
        <p14:creationId xmlns:p14="http://schemas.microsoft.com/office/powerpoint/2010/main" val="3874443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p:txBody>
          <a:bodyPr/>
          <a:lstStyle/>
          <a:p>
            <a:r>
              <a:rPr lang="en-US" dirty="0"/>
              <a:t>Model: contains your data</a:t>
            </a:r>
          </a:p>
          <a:p>
            <a:r>
              <a:rPr lang="en-US" dirty="0" smtClean="0"/>
              <a:t>Store/retrieve </a:t>
            </a:r>
            <a:r>
              <a:rPr lang="en-US" dirty="0"/>
              <a:t>data via backend systems</a:t>
            </a:r>
          </a:p>
          <a:p>
            <a:pPr lvl="1"/>
            <a:r>
              <a:rPr lang="en-US" dirty="0" smtClean="0"/>
              <a:t>database</a:t>
            </a:r>
            <a:r>
              <a:rPr lang="en-US" dirty="0"/>
              <a:t>, web service, etc…</a:t>
            </a:r>
          </a:p>
          <a:p>
            <a:pPr lvl="1"/>
            <a:r>
              <a:rPr lang="en-US" dirty="0" smtClean="0"/>
              <a:t>Use </a:t>
            </a:r>
            <a:r>
              <a:rPr lang="en-US" dirty="0"/>
              <a:t>a Spring bean if you like</a:t>
            </a:r>
          </a:p>
          <a:p>
            <a:r>
              <a:rPr lang="en-US" dirty="0" smtClean="0"/>
              <a:t>Place </a:t>
            </a:r>
            <a:r>
              <a:rPr lang="en-US" dirty="0"/>
              <a:t>your data in the model</a:t>
            </a:r>
          </a:p>
          <a:p>
            <a:pPr lvl="1"/>
            <a:r>
              <a:rPr lang="en-US" dirty="0" smtClean="0"/>
              <a:t>Data </a:t>
            </a:r>
            <a:r>
              <a:rPr lang="en-US" dirty="0"/>
              <a:t>can be any Java object/collection</a:t>
            </a:r>
          </a:p>
        </p:txBody>
      </p:sp>
      <p:sp>
        <p:nvSpPr>
          <p:cNvPr id="4" name="Slide Number Placeholder 3"/>
          <p:cNvSpPr>
            <a:spLocks noGrp="1"/>
          </p:cNvSpPr>
          <p:nvPr>
            <p:ph type="sldNum" sz="quarter" idx="12"/>
          </p:nvPr>
        </p:nvSpPr>
        <p:spPr/>
        <p:txBody>
          <a:bodyPr/>
          <a:lstStyle/>
          <a:p>
            <a:fld id="{2B24C700-2DA2-4F0A-98CD-EBB66A9B3099}" type="slidenum">
              <a:rPr lang="en-US" smtClean="0"/>
              <a:t>16</a:t>
            </a:fld>
            <a:endParaRPr lang="en-US"/>
          </a:p>
        </p:txBody>
      </p:sp>
    </p:spTree>
    <p:extLst>
      <p:ext uri="{BB962C8B-B14F-4D97-AF65-F5344CB8AC3E}">
        <p14:creationId xmlns:p14="http://schemas.microsoft.com/office/powerpoint/2010/main" val="4268850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Template</a:t>
            </a:r>
          </a:p>
        </p:txBody>
      </p:sp>
      <p:sp>
        <p:nvSpPr>
          <p:cNvPr id="3" name="Content Placeholder 2"/>
          <p:cNvSpPr>
            <a:spLocks noGrp="1"/>
          </p:cNvSpPr>
          <p:nvPr>
            <p:ph idx="1"/>
          </p:nvPr>
        </p:nvSpPr>
        <p:spPr/>
        <p:txBody>
          <a:bodyPr/>
          <a:lstStyle/>
          <a:p>
            <a:r>
              <a:rPr lang="en-US" dirty="0"/>
              <a:t>Spring MVC is flexible</a:t>
            </a:r>
          </a:p>
          <a:p>
            <a:pPr lvl="1"/>
            <a:r>
              <a:rPr lang="en-US" dirty="0" smtClean="0"/>
              <a:t>Supports </a:t>
            </a:r>
            <a:r>
              <a:rPr lang="en-US" dirty="0"/>
              <a:t>many view templates</a:t>
            </a:r>
          </a:p>
          <a:p>
            <a:pPr lvl="1"/>
            <a:r>
              <a:rPr lang="en-US" dirty="0" smtClean="0"/>
              <a:t>Most </a:t>
            </a:r>
            <a:r>
              <a:rPr lang="en-US" dirty="0"/>
              <a:t>common is </a:t>
            </a:r>
            <a:r>
              <a:rPr lang="en-US" b="1" dirty="0"/>
              <a:t>JSP </a:t>
            </a:r>
            <a:r>
              <a:rPr lang="en-US" dirty="0"/>
              <a:t>+ </a:t>
            </a:r>
            <a:r>
              <a:rPr lang="en-US" b="1" dirty="0"/>
              <a:t>JSTL</a:t>
            </a:r>
          </a:p>
          <a:p>
            <a:r>
              <a:rPr lang="en-US" dirty="0" smtClean="0"/>
              <a:t>Developer </a:t>
            </a:r>
            <a:r>
              <a:rPr lang="en-US" dirty="0"/>
              <a:t>creates a page</a:t>
            </a:r>
          </a:p>
          <a:p>
            <a:pPr lvl="1"/>
            <a:r>
              <a:rPr lang="en-US" dirty="0" smtClean="0"/>
              <a:t>Displays </a:t>
            </a:r>
            <a:r>
              <a:rPr lang="en-US" dirty="0"/>
              <a:t>data</a:t>
            </a:r>
          </a:p>
        </p:txBody>
      </p:sp>
      <p:sp>
        <p:nvSpPr>
          <p:cNvPr id="4" name="Slide Number Placeholder 3"/>
          <p:cNvSpPr>
            <a:spLocks noGrp="1"/>
          </p:cNvSpPr>
          <p:nvPr>
            <p:ph type="sldNum" sz="quarter" idx="12"/>
          </p:nvPr>
        </p:nvSpPr>
        <p:spPr/>
        <p:txBody>
          <a:bodyPr/>
          <a:lstStyle/>
          <a:p>
            <a:fld id="{2B24C700-2DA2-4F0A-98CD-EBB66A9B3099}" type="slidenum">
              <a:rPr lang="en-US" smtClean="0"/>
              <a:t>17</a:t>
            </a:fld>
            <a:endParaRPr lang="en-US"/>
          </a:p>
        </p:txBody>
      </p:sp>
    </p:spTree>
    <p:extLst>
      <p:ext uri="{BB962C8B-B14F-4D97-AF65-F5344CB8AC3E}">
        <p14:creationId xmlns:p14="http://schemas.microsoft.com/office/powerpoint/2010/main" val="2537514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work </a:t>
            </a:r>
            <a:r>
              <a:rPr lang="en-US" dirty="0" smtClean="0"/>
              <a:t>Flow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972469"/>
            <a:ext cx="6096000" cy="3905250"/>
          </a:xfrm>
        </p:spPr>
      </p:pic>
      <p:sp>
        <p:nvSpPr>
          <p:cNvPr id="4" name="Slide Number Placeholder 3"/>
          <p:cNvSpPr>
            <a:spLocks noGrp="1"/>
          </p:cNvSpPr>
          <p:nvPr>
            <p:ph type="sldNum" sz="quarter" idx="12"/>
          </p:nvPr>
        </p:nvSpPr>
        <p:spPr/>
        <p:txBody>
          <a:bodyPr/>
          <a:lstStyle/>
          <a:p>
            <a:fld id="{2B24C700-2DA2-4F0A-98CD-EBB66A9B3099}" type="slidenum">
              <a:rPr lang="en-US" smtClean="0"/>
              <a:t>18</a:t>
            </a:fld>
            <a:endParaRPr lang="en-US"/>
          </a:p>
        </p:txBody>
      </p:sp>
    </p:spTree>
    <p:extLst>
      <p:ext uri="{BB962C8B-B14F-4D97-AF65-F5344CB8AC3E}">
        <p14:creationId xmlns:p14="http://schemas.microsoft.com/office/powerpoint/2010/main" val="3463001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work Flow</a:t>
            </a:r>
          </a:p>
        </p:txBody>
      </p:sp>
      <p:sp>
        <p:nvSpPr>
          <p:cNvPr id="3" name="Content Placeholder 2"/>
          <p:cNvSpPr>
            <a:spLocks noGrp="1"/>
          </p:cNvSpPr>
          <p:nvPr>
            <p:ph idx="1"/>
          </p:nvPr>
        </p:nvSpPr>
        <p:spPr>
          <a:xfrm>
            <a:off x="228600" y="1719263"/>
            <a:ext cx="8229600" cy="4411662"/>
          </a:xfrm>
        </p:spPr>
        <p:txBody>
          <a:bodyPr/>
          <a:lstStyle/>
          <a:p>
            <a:r>
              <a:rPr lang="en-US" sz="2200" dirty="0"/>
              <a:t>The client sends an HTTP request to a specific URL</a:t>
            </a:r>
          </a:p>
          <a:p>
            <a:r>
              <a:rPr lang="en-US" sz="2200" dirty="0" err="1" smtClean="0"/>
              <a:t>DispatcherServlet</a:t>
            </a:r>
            <a:r>
              <a:rPr lang="en-US" sz="2200" dirty="0" smtClean="0"/>
              <a:t> </a:t>
            </a:r>
            <a:r>
              <a:rPr lang="en-US" sz="2200" dirty="0"/>
              <a:t>of Spring MVC receives the request</a:t>
            </a:r>
          </a:p>
          <a:p>
            <a:r>
              <a:rPr lang="en-US" sz="2200" dirty="0" smtClean="0"/>
              <a:t>It </a:t>
            </a:r>
            <a:r>
              <a:rPr lang="en-US" sz="2200" dirty="0"/>
              <a:t>passes the request to a specific controller depending on the URL requested using @Controller and @</a:t>
            </a:r>
            <a:r>
              <a:rPr lang="en-US" sz="2200" dirty="0" err="1"/>
              <a:t>RequestMapping</a:t>
            </a:r>
            <a:r>
              <a:rPr lang="en-US" sz="2200" dirty="0"/>
              <a:t> annotations.</a:t>
            </a:r>
          </a:p>
          <a:p>
            <a:r>
              <a:rPr lang="en-US" sz="2200" dirty="0" smtClean="0"/>
              <a:t>Spring </a:t>
            </a:r>
            <a:r>
              <a:rPr lang="en-US" sz="2200" dirty="0"/>
              <a:t>MVC Controller then returns a logical view name and model to </a:t>
            </a:r>
            <a:r>
              <a:rPr lang="en-US" sz="2200" dirty="0" err="1"/>
              <a:t>DispatcherServlet</a:t>
            </a:r>
            <a:r>
              <a:rPr lang="en-US" sz="2200" dirty="0"/>
              <a:t>.</a:t>
            </a:r>
          </a:p>
          <a:p>
            <a:r>
              <a:rPr lang="en-US" sz="2200" dirty="0" err="1" smtClean="0"/>
              <a:t>DispatcherServlet</a:t>
            </a:r>
            <a:r>
              <a:rPr lang="en-US" sz="2200" dirty="0" smtClean="0"/>
              <a:t> </a:t>
            </a:r>
            <a:r>
              <a:rPr lang="en-US" sz="2200" dirty="0"/>
              <a:t>consults view resolvers until actual View is determined to render the output</a:t>
            </a:r>
          </a:p>
          <a:p>
            <a:r>
              <a:rPr lang="en-US" sz="2200" dirty="0" err="1" smtClean="0"/>
              <a:t>DispatcherServlet</a:t>
            </a:r>
            <a:r>
              <a:rPr lang="en-US" sz="2200" dirty="0" smtClean="0"/>
              <a:t> </a:t>
            </a:r>
            <a:r>
              <a:rPr lang="en-US" sz="2200" dirty="0"/>
              <a:t>contacts the chosen view (like </a:t>
            </a:r>
            <a:r>
              <a:rPr lang="en-US" sz="2200" dirty="0" err="1"/>
              <a:t>Thymeleaf</a:t>
            </a:r>
            <a:r>
              <a:rPr lang="en-US" sz="2200" dirty="0"/>
              <a:t>, </a:t>
            </a:r>
            <a:r>
              <a:rPr lang="en-US" sz="2200" dirty="0" err="1"/>
              <a:t>Freemarker</a:t>
            </a:r>
            <a:r>
              <a:rPr lang="en-US" sz="2200" dirty="0"/>
              <a:t>, JSP) with model data and it renders the output depending on the model data</a:t>
            </a:r>
          </a:p>
          <a:p>
            <a:r>
              <a:rPr lang="en-US" sz="2200" dirty="0" smtClean="0"/>
              <a:t>The </a:t>
            </a:r>
            <a:r>
              <a:rPr lang="en-US" sz="2200" dirty="0"/>
              <a:t>rendered output is returned to the client as a response</a:t>
            </a:r>
          </a:p>
        </p:txBody>
      </p:sp>
      <p:sp>
        <p:nvSpPr>
          <p:cNvPr id="4" name="Slide Number Placeholder 3"/>
          <p:cNvSpPr>
            <a:spLocks noGrp="1"/>
          </p:cNvSpPr>
          <p:nvPr>
            <p:ph type="sldNum" sz="quarter" idx="12"/>
          </p:nvPr>
        </p:nvSpPr>
        <p:spPr/>
        <p:txBody>
          <a:bodyPr/>
          <a:lstStyle/>
          <a:p>
            <a:fld id="{2B24C700-2DA2-4F0A-98CD-EBB66A9B3099}" type="slidenum">
              <a:rPr lang="en-US" smtClean="0"/>
              <a:t>19</a:t>
            </a:fld>
            <a:endParaRPr lang="en-US"/>
          </a:p>
        </p:txBody>
      </p:sp>
    </p:spTree>
    <p:extLst>
      <p:ext uri="{BB962C8B-B14F-4D97-AF65-F5344CB8AC3E}">
        <p14:creationId xmlns:p14="http://schemas.microsoft.com/office/powerpoint/2010/main" val="89576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 </a:t>
            </a:r>
            <a:r>
              <a:rPr lang="en-US" dirty="0" smtClean="0"/>
              <a:t>Introduction</a:t>
            </a:r>
            <a:endParaRPr lang="en-US" dirty="0"/>
          </a:p>
        </p:txBody>
      </p:sp>
      <p:sp>
        <p:nvSpPr>
          <p:cNvPr id="3" name="Content Placeholder 2"/>
          <p:cNvSpPr>
            <a:spLocks noGrp="1"/>
          </p:cNvSpPr>
          <p:nvPr>
            <p:ph idx="1"/>
          </p:nvPr>
        </p:nvSpPr>
        <p:spPr/>
        <p:txBody>
          <a:bodyPr/>
          <a:lstStyle/>
          <a:p>
            <a:r>
              <a:rPr lang="en-US" sz="2800" dirty="0"/>
              <a:t>Spring AOP enables Aspect-Oriented Programming in spring applications. </a:t>
            </a:r>
            <a:endParaRPr lang="en-US" sz="2800" dirty="0" smtClean="0"/>
          </a:p>
          <a:p>
            <a:r>
              <a:rPr lang="en-US" sz="2800" dirty="0" smtClean="0"/>
              <a:t>In </a:t>
            </a:r>
            <a:r>
              <a:rPr lang="en-US" sz="2800" dirty="0"/>
              <a:t>AOP, aspects enable the modularization of concerns such as transaction management, logging or security that cut across multiple types and objects (often termed </a:t>
            </a:r>
            <a:r>
              <a:rPr lang="en-US" sz="2800" b="1" dirty="0"/>
              <a:t>crosscutting concerns</a:t>
            </a:r>
            <a:r>
              <a:rPr lang="en-US" sz="2800" dirty="0"/>
              <a:t>).</a:t>
            </a:r>
          </a:p>
          <a:p>
            <a:r>
              <a:rPr lang="en-US" sz="2800" dirty="0"/>
              <a:t>AOP provides the way to dynamically add the cross-cutting concern before, after or around the actual logic using simple pluggable configurations. </a:t>
            </a:r>
          </a:p>
          <a:p>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2</a:t>
            </a:fld>
            <a:endParaRPr lang="en-US"/>
          </a:p>
        </p:txBody>
      </p:sp>
    </p:spTree>
    <p:extLst>
      <p:ext uri="{BB962C8B-B14F-4D97-AF65-F5344CB8AC3E}">
        <p14:creationId xmlns:p14="http://schemas.microsoft.com/office/powerpoint/2010/main" val="2315053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Validation</a:t>
            </a:r>
          </a:p>
        </p:txBody>
      </p:sp>
      <p:sp>
        <p:nvSpPr>
          <p:cNvPr id="3" name="Content Placeholder 2"/>
          <p:cNvSpPr>
            <a:spLocks noGrp="1"/>
          </p:cNvSpPr>
          <p:nvPr>
            <p:ph idx="1"/>
          </p:nvPr>
        </p:nvSpPr>
        <p:spPr/>
        <p:txBody>
          <a:bodyPr/>
          <a:lstStyle/>
          <a:p>
            <a:r>
              <a:rPr lang="en-US" b="1" dirty="0"/>
              <a:t>Check the user input form for</a:t>
            </a:r>
          </a:p>
          <a:p>
            <a:r>
              <a:rPr lang="en-US" b="1" dirty="0"/>
              <a:t>required fields</a:t>
            </a:r>
          </a:p>
          <a:p>
            <a:r>
              <a:rPr lang="en-US" b="1" dirty="0"/>
              <a:t>valid numbers in a range</a:t>
            </a:r>
          </a:p>
          <a:p>
            <a:r>
              <a:rPr lang="en-US" b="1" dirty="0"/>
              <a:t>valid format (postal code)</a:t>
            </a:r>
          </a:p>
          <a:p>
            <a:r>
              <a:rPr lang="en-US" b="1" dirty="0"/>
              <a:t>custom business rule</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20</a:t>
            </a:fld>
            <a:endParaRPr lang="en-US"/>
          </a:p>
        </p:txBody>
      </p:sp>
    </p:spTree>
    <p:extLst>
      <p:ext uri="{BB962C8B-B14F-4D97-AF65-F5344CB8AC3E}">
        <p14:creationId xmlns:p14="http://schemas.microsoft.com/office/powerpoint/2010/main" val="564653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Standard Bean Validation API</a:t>
            </a:r>
          </a:p>
        </p:txBody>
      </p:sp>
      <p:sp>
        <p:nvSpPr>
          <p:cNvPr id="3" name="Content Placeholder 2"/>
          <p:cNvSpPr>
            <a:spLocks noGrp="1"/>
          </p:cNvSpPr>
          <p:nvPr>
            <p:ph idx="1"/>
          </p:nvPr>
        </p:nvSpPr>
        <p:spPr/>
        <p:txBody>
          <a:bodyPr/>
          <a:lstStyle/>
          <a:p>
            <a:r>
              <a:rPr lang="en-US" dirty="0" smtClean="0"/>
              <a:t>Java </a:t>
            </a:r>
            <a:r>
              <a:rPr lang="en-US" dirty="0"/>
              <a:t>has a standard Bean Validation API</a:t>
            </a:r>
          </a:p>
          <a:p>
            <a:r>
              <a:rPr lang="en-US" dirty="0" smtClean="0"/>
              <a:t>Defines </a:t>
            </a:r>
            <a:r>
              <a:rPr lang="en-US" dirty="0"/>
              <a:t>a metadata model and API for entity validation</a:t>
            </a:r>
          </a:p>
          <a:p>
            <a:r>
              <a:rPr lang="en-US" dirty="0" smtClean="0"/>
              <a:t>Not </a:t>
            </a:r>
            <a:r>
              <a:rPr lang="en-US" dirty="0"/>
              <a:t>tied to either the web tier or the persistence tier</a:t>
            </a:r>
          </a:p>
          <a:p>
            <a:r>
              <a:rPr lang="en-US" dirty="0" smtClean="0"/>
              <a:t>Available </a:t>
            </a:r>
            <a:r>
              <a:rPr lang="en-US" dirty="0"/>
              <a:t>for server-side apps and also client-side </a:t>
            </a:r>
            <a:r>
              <a:rPr lang="en-US" dirty="0" err="1"/>
              <a:t>JavaFX</a:t>
            </a:r>
            <a:r>
              <a:rPr lang="en-US" dirty="0"/>
              <a:t>/Swing apps</a:t>
            </a:r>
          </a:p>
        </p:txBody>
      </p:sp>
      <p:sp>
        <p:nvSpPr>
          <p:cNvPr id="4" name="Slide Number Placeholder 3"/>
          <p:cNvSpPr>
            <a:spLocks noGrp="1"/>
          </p:cNvSpPr>
          <p:nvPr>
            <p:ph type="sldNum" sz="quarter" idx="12"/>
          </p:nvPr>
        </p:nvSpPr>
        <p:spPr/>
        <p:txBody>
          <a:bodyPr/>
          <a:lstStyle/>
          <a:p>
            <a:fld id="{2B24C700-2DA2-4F0A-98CD-EBB66A9B3099}" type="slidenum">
              <a:rPr lang="en-US" smtClean="0"/>
              <a:t>21</a:t>
            </a:fld>
            <a:endParaRPr lang="en-US"/>
          </a:p>
        </p:txBody>
      </p:sp>
    </p:spTree>
    <p:extLst>
      <p:ext uri="{BB962C8B-B14F-4D97-AF65-F5344CB8AC3E}">
        <p14:creationId xmlns:p14="http://schemas.microsoft.com/office/powerpoint/2010/main" val="204108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Validation Features</a:t>
            </a:r>
          </a:p>
        </p:txBody>
      </p:sp>
      <p:sp>
        <p:nvSpPr>
          <p:cNvPr id="3" name="Content Placeholder 2"/>
          <p:cNvSpPr>
            <a:spLocks noGrp="1"/>
          </p:cNvSpPr>
          <p:nvPr>
            <p:ph idx="1"/>
          </p:nvPr>
        </p:nvSpPr>
        <p:spPr/>
        <p:txBody>
          <a:bodyPr/>
          <a:lstStyle/>
          <a:p>
            <a:r>
              <a:rPr lang="en-US" b="1" dirty="0"/>
              <a:t>Validation Feature</a:t>
            </a:r>
          </a:p>
          <a:p>
            <a:pPr lvl="1"/>
            <a:r>
              <a:rPr lang="en-US" b="1" dirty="0"/>
              <a:t>required</a:t>
            </a:r>
          </a:p>
          <a:p>
            <a:pPr lvl="1"/>
            <a:r>
              <a:rPr lang="en-US" b="1" dirty="0"/>
              <a:t>validate length</a:t>
            </a:r>
          </a:p>
          <a:p>
            <a:pPr lvl="1"/>
            <a:r>
              <a:rPr lang="en-US" b="1" dirty="0"/>
              <a:t>validate numbers</a:t>
            </a:r>
          </a:p>
          <a:p>
            <a:pPr lvl="1"/>
            <a:r>
              <a:rPr lang="en-US" b="1" dirty="0"/>
              <a:t>validate with regular expressions</a:t>
            </a:r>
          </a:p>
          <a:p>
            <a:pPr lvl="1"/>
            <a:r>
              <a:rPr lang="en-US" b="1" dirty="0"/>
              <a:t>custom validation</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22</a:t>
            </a:fld>
            <a:endParaRPr lang="en-US"/>
          </a:p>
        </p:txBody>
      </p:sp>
    </p:spTree>
    <p:extLst>
      <p:ext uri="{BB962C8B-B14F-4D97-AF65-F5344CB8AC3E}">
        <p14:creationId xmlns:p14="http://schemas.microsoft.com/office/powerpoint/2010/main" val="104346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Annotations</a:t>
            </a:r>
          </a:p>
        </p:txBody>
      </p:sp>
      <p:sp>
        <p:nvSpPr>
          <p:cNvPr id="4" name="Slide Number Placeholder 3"/>
          <p:cNvSpPr>
            <a:spLocks noGrp="1"/>
          </p:cNvSpPr>
          <p:nvPr>
            <p:ph type="sldNum" sz="quarter" idx="12"/>
          </p:nvPr>
        </p:nvSpPr>
        <p:spPr/>
        <p:txBody>
          <a:bodyPr/>
          <a:lstStyle/>
          <a:p>
            <a:fld id="{2B24C700-2DA2-4F0A-98CD-EBB66A9B3099}" type="slidenum">
              <a:rPr lang="en-US" smtClean="0"/>
              <a:t>23</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175" y="2039144"/>
            <a:ext cx="786765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30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Aspect, advice</a:t>
            </a:r>
            <a:r>
              <a:rPr lang="en-US" dirty="0"/>
              <a:t>, </a:t>
            </a:r>
            <a:r>
              <a:rPr lang="en-US" dirty="0" err="1"/>
              <a:t>joinpoint</a:t>
            </a:r>
            <a:r>
              <a:rPr lang="en-US" dirty="0"/>
              <a:t> and </a:t>
            </a:r>
            <a:r>
              <a:rPr lang="en-US" dirty="0" err="1" smtClean="0"/>
              <a:t>pointcut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57350"/>
            <a:ext cx="5181600" cy="4701354"/>
          </a:xfrm>
        </p:spPr>
      </p:pic>
      <p:sp>
        <p:nvSpPr>
          <p:cNvPr id="4" name="Slide Number Placeholder 3"/>
          <p:cNvSpPr>
            <a:spLocks noGrp="1"/>
          </p:cNvSpPr>
          <p:nvPr>
            <p:ph type="sldNum" sz="quarter" idx="12"/>
          </p:nvPr>
        </p:nvSpPr>
        <p:spPr/>
        <p:txBody>
          <a:bodyPr/>
          <a:lstStyle/>
          <a:p>
            <a:fld id="{2B24C700-2DA2-4F0A-98CD-EBB66A9B3099}" type="slidenum">
              <a:rPr lang="en-US" smtClean="0"/>
              <a:t>3</a:t>
            </a:fld>
            <a:endParaRPr lang="en-US"/>
          </a:p>
        </p:txBody>
      </p:sp>
    </p:spTree>
    <p:extLst>
      <p:ext uri="{BB962C8B-B14F-4D97-AF65-F5344CB8AC3E}">
        <p14:creationId xmlns:p14="http://schemas.microsoft.com/office/powerpoint/2010/main" val="2153478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Aspect</a:t>
            </a:r>
            <a:endParaRPr lang="en-US" dirty="0"/>
          </a:p>
        </p:txBody>
      </p:sp>
      <p:sp>
        <p:nvSpPr>
          <p:cNvPr id="3" name="Content Placeholder 2"/>
          <p:cNvSpPr>
            <a:spLocks noGrp="1"/>
          </p:cNvSpPr>
          <p:nvPr>
            <p:ph idx="1"/>
          </p:nvPr>
        </p:nvSpPr>
        <p:spPr/>
        <p:txBody>
          <a:bodyPr/>
          <a:lstStyle/>
          <a:p>
            <a:r>
              <a:rPr lang="en-US" dirty="0"/>
              <a:t>a modularization of a concern that cuts across multiple classes. Transaction management is a good example of a crosscutting concern in J2EE applications. </a:t>
            </a:r>
            <a:endParaRPr lang="en-US" dirty="0" smtClean="0"/>
          </a:p>
          <a:p>
            <a:r>
              <a:rPr lang="en-US" dirty="0" smtClean="0"/>
              <a:t>In </a:t>
            </a:r>
            <a:r>
              <a:rPr lang="en-US" dirty="0"/>
              <a:t>Spring AOP, aspects are implemented using regular classes (the </a:t>
            </a:r>
            <a:r>
              <a:rPr lang="en-US" dirty="0">
                <a:hlinkClick r:id="rId2" tooltip="6.3. Schema-based AOP support"/>
              </a:rPr>
              <a:t>schema-based approach</a:t>
            </a:r>
            <a:r>
              <a:rPr lang="en-US" dirty="0"/>
              <a:t>) or regular classes annotated with the @Aspect annotation (the </a:t>
            </a:r>
            <a:r>
              <a:rPr lang="en-US" dirty="0">
                <a:hlinkClick r:id="rId3" tooltip="6.2. @AspectJ support"/>
              </a:rPr>
              <a:t>@</a:t>
            </a:r>
            <a:r>
              <a:rPr lang="en-US" dirty="0" err="1">
                <a:hlinkClick r:id="rId3" tooltip="6.2. @AspectJ support"/>
              </a:rPr>
              <a:t>AspectJ</a:t>
            </a:r>
            <a:r>
              <a:rPr lang="en-US" dirty="0">
                <a:hlinkClick r:id="rId3" tooltip="6.2. @AspectJ support"/>
              </a:rPr>
              <a:t> style</a:t>
            </a:r>
            <a:r>
              <a:rPr lang="en-US" dirty="0"/>
              <a:t>).</a:t>
            </a:r>
          </a:p>
        </p:txBody>
      </p:sp>
      <p:sp>
        <p:nvSpPr>
          <p:cNvPr id="4" name="Slide Number Placeholder 3"/>
          <p:cNvSpPr>
            <a:spLocks noGrp="1"/>
          </p:cNvSpPr>
          <p:nvPr>
            <p:ph type="sldNum" sz="quarter" idx="12"/>
          </p:nvPr>
        </p:nvSpPr>
        <p:spPr/>
        <p:txBody>
          <a:bodyPr/>
          <a:lstStyle/>
          <a:p>
            <a:fld id="{2B24C700-2DA2-4F0A-98CD-EBB66A9B3099}" type="slidenum">
              <a:rPr lang="en-US" smtClean="0"/>
              <a:t>4</a:t>
            </a:fld>
            <a:endParaRPr lang="en-US"/>
          </a:p>
        </p:txBody>
      </p:sp>
    </p:spTree>
    <p:extLst>
      <p:ext uri="{BB962C8B-B14F-4D97-AF65-F5344CB8AC3E}">
        <p14:creationId xmlns:p14="http://schemas.microsoft.com/office/powerpoint/2010/main" val="1544185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Join point</a:t>
            </a:r>
            <a:endParaRPr lang="en-US" dirty="0"/>
          </a:p>
        </p:txBody>
      </p:sp>
      <p:sp>
        <p:nvSpPr>
          <p:cNvPr id="3" name="Content Placeholder 2"/>
          <p:cNvSpPr>
            <a:spLocks noGrp="1"/>
          </p:cNvSpPr>
          <p:nvPr>
            <p:ph idx="1"/>
          </p:nvPr>
        </p:nvSpPr>
        <p:spPr/>
        <p:txBody>
          <a:bodyPr/>
          <a:lstStyle/>
          <a:p>
            <a:r>
              <a:rPr lang="en-US" dirty="0"/>
              <a:t>a point during the execution of a program, such as the execution of a method or the handling of an exception. </a:t>
            </a:r>
            <a:endParaRPr lang="en-US" dirty="0" smtClean="0"/>
          </a:p>
          <a:p>
            <a:r>
              <a:rPr lang="en-US" dirty="0" smtClean="0"/>
              <a:t>In </a:t>
            </a:r>
            <a:r>
              <a:rPr lang="en-US" dirty="0"/>
              <a:t>Spring AOP, a join point </a:t>
            </a:r>
            <a:r>
              <a:rPr lang="en-US" i="1" dirty="0"/>
              <a:t>always</a:t>
            </a:r>
            <a:r>
              <a:rPr lang="en-US" dirty="0"/>
              <a:t> represents a method execution.</a:t>
            </a:r>
          </a:p>
        </p:txBody>
      </p:sp>
      <p:sp>
        <p:nvSpPr>
          <p:cNvPr id="4" name="Slide Number Placeholder 3"/>
          <p:cNvSpPr>
            <a:spLocks noGrp="1"/>
          </p:cNvSpPr>
          <p:nvPr>
            <p:ph type="sldNum" sz="quarter" idx="12"/>
          </p:nvPr>
        </p:nvSpPr>
        <p:spPr/>
        <p:txBody>
          <a:bodyPr/>
          <a:lstStyle/>
          <a:p>
            <a:fld id="{2B24C700-2DA2-4F0A-98CD-EBB66A9B3099}" type="slidenum">
              <a:rPr lang="en-US" smtClean="0"/>
              <a:t>5</a:t>
            </a:fld>
            <a:endParaRPr lang="en-US"/>
          </a:p>
        </p:txBody>
      </p:sp>
    </p:spTree>
    <p:extLst>
      <p:ext uri="{BB962C8B-B14F-4D97-AF65-F5344CB8AC3E}">
        <p14:creationId xmlns:p14="http://schemas.microsoft.com/office/powerpoint/2010/main" val="2287742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Advice</a:t>
            </a:r>
            <a:endParaRPr lang="en-US" dirty="0"/>
          </a:p>
        </p:txBody>
      </p:sp>
      <p:sp>
        <p:nvSpPr>
          <p:cNvPr id="3" name="Content Placeholder 2"/>
          <p:cNvSpPr>
            <a:spLocks noGrp="1"/>
          </p:cNvSpPr>
          <p:nvPr>
            <p:ph idx="1"/>
          </p:nvPr>
        </p:nvSpPr>
        <p:spPr/>
        <p:txBody>
          <a:bodyPr/>
          <a:lstStyle/>
          <a:p>
            <a:r>
              <a:rPr lang="en-US" dirty="0"/>
              <a:t>action taken by an aspect at a particular join point. Different types of advice include "around," "before" and "after" advice.</a:t>
            </a:r>
          </a:p>
        </p:txBody>
      </p:sp>
      <p:sp>
        <p:nvSpPr>
          <p:cNvPr id="4" name="Slide Number Placeholder 3"/>
          <p:cNvSpPr>
            <a:spLocks noGrp="1"/>
          </p:cNvSpPr>
          <p:nvPr>
            <p:ph type="sldNum" sz="quarter" idx="12"/>
          </p:nvPr>
        </p:nvSpPr>
        <p:spPr/>
        <p:txBody>
          <a:bodyPr/>
          <a:lstStyle/>
          <a:p>
            <a:fld id="{2B24C700-2DA2-4F0A-98CD-EBB66A9B3099}" type="slidenum">
              <a:rPr lang="en-US" smtClean="0"/>
              <a:t>6</a:t>
            </a:fld>
            <a:endParaRPr lang="en-US"/>
          </a:p>
        </p:txBody>
      </p:sp>
    </p:spTree>
    <p:extLst>
      <p:ext uri="{BB962C8B-B14F-4D97-AF65-F5344CB8AC3E}">
        <p14:creationId xmlns:p14="http://schemas.microsoft.com/office/powerpoint/2010/main" val="3931850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err="1"/>
              <a:t>Pointcut</a:t>
            </a:r>
            <a:endParaRPr lang="en-US" dirty="0"/>
          </a:p>
        </p:txBody>
      </p:sp>
      <p:sp>
        <p:nvSpPr>
          <p:cNvPr id="3" name="Content Placeholder 2"/>
          <p:cNvSpPr>
            <a:spLocks noGrp="1"/>
          </p:cNvSpPr>
          <p:nvPr>
            <p:ph idx="1"/>
          </p:nvPr>
        </p:nvSpPr>
        <p:spPr/>
        <p:txBody>
          <a:bodyPr/>
          <a:lstStyle/>
          <a:p>
            <a:r>
              <a:rPr lang="en-US" sz="2600" dirty="0" err="1"/>
              <a:t>Pointcut</a:t>
            </a:r>
            <a:r>
              <a:rPr lang="en-US" sz="2600" dirty="0"/>
              <a:t> is expressions that are matched with join points to determine whether advice needs to be executed or not. </a:t>
            </a:r>
            <a:endParaRPr lang="en-US" sz="2600" dirty="0" smtClean="0"/>
          </a:p>
          <a:p>
            <a:r>
              <a:rPr lang="en-US" sz="2600" dirty="0" err="1" smtClean="0"/>
              <a:t>Pointcut</a:t>
            </a:r>
            <a:r>
              <a:rPr lang="en-US" sz="2600" dirty="0" smtClean="0"/>
              <a:t> </a:t>
            </a:r>
            <a:r>
              <a:rPr lang="en-US" sz="2600" dirty="0"/>
              <a:t>uses different kinds of expressions that are matched with the join points and Spring framework uses the </a:t>
            </a:r>
            <a:r>
              <a:rPr lang="en-US" sz="2600" dirty="0" err="1"/>
              <a:t>AspectJ</a:t>
            </a:r>
            <a:r>
              <a:rPr lang="en-US" sz="2600" dirty="0"/>
              <a:t> </a:t>
            </a:r>
            <a:r>
              <a:rPr lang="en-US" sz="2600" dirty="0" err="1"/>
              <a:t>pointcut</a:t>
            </a:r>
            <a:r>
              <a:rPr lang="en-US" sz="2600" dirty="0"/>
              <a:t> expression language. </a:t>
            </a:r>
            <a:endParaRPr lang="en-US" sz="2600" dirty="0" smtClean="0"/>
          </a:p>
          <a:p>
            <a:r>
              <a:rPr lang="en-US" sz="2600" dirty="0" smtClean="0"/>
              <a:t>The </a:t>
            </a:r>
            <a:r>
              <a:rPr lang="en-US" sz="2600" dirty="0"/>
              <a:t>concept of join points as matched by </a:t>
            </a:r>
            <a:r>
              <a:rPr lang="en-US" sz="2600" dirty="0" err="1"/>
              <a:t>pointcut</a:t>
            </a:r>
            <a:r>
              <a:rPr lang="en-US" sz="2600" dirty="0"/>
              <a:t> expressions is central to AOP, and Spring uses the </a:t>
            </a:r>
            <a:r>
              <a:rPr lang="en-US" sz="2600" dirty="0" err="1"/>
              <a:t>AspectJ</a:t>
            </a:r>
            <a:r>
              <a:rPr lang="en-US" sz="2600" dirty="0"/>
              <a:t> </a:t>
            </a:r>
            <a:r>
              <a:rPr lang="en-US" sz="2600" dirty="0" err="1"/>
              <a:t>pointcut</a:t>
            </a:r>
            <a:r>
              <a:rPr lang="en-US" sz="2600" dirty="0"/>
              <a:t> expression language by default.</a:t>
            </a:r>
          </a:p>
        </p:txBody>
      </p:sp>
      <p:sp>
        <p:nvSpPr>
          <p:cNvPr id="4" name="Slide Number Placeholder 3"/>
          <p:cNvSpPr>
            <a:spLocks noGrp="1"/>
          </p:cNvSpPr>
          <p:nvPr>
            <p:ph type="sldNum" sz="quarter" idx="12"/>
          </p:nvPr>
        </p:nvSpPr>
        <p:spPr/>
        <p:txBody>
          <a:bodyPr/>
          <a:lstStyle/>
          <a:p>
            <a:fld id="{2B24C700-2DA2-4F0A-98CD-EBB66A9B3099}" type="slidenum">
              <a:rPr lang="en-US" smtClean="0"/>
              <a:t>7</a:t>
            </a:fld>
            <a:endParaRPr lang="en-US"/>
          </a:p>
        </p:txBody>
      </p:sp>
    </p:spTree>
    <p:extLst>
      <p:ext uri="{BB962C8B-B14F-4D97-AF65-F5344CB8AC3E}">
        <p14:creationId xmlns:p14="http://schemas.microsoft.com/office/powerpoint/2010/main" val="4136241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Before advice</a:t>
            </a:r>
            <a:r>
              <a:rPr lang="en-US" dirty="0"/>
              <a:t>: Advice that executes before a join point, but which does not have the ability to prevent execution flow proceeding to the join point (unless it throws an exception).</a:t>
            </a:r>
          </a:p>
          <a:p>
            <a:r>
              <a:rPr lang="en-US" b="1" i="1" dirty="0">
                <a:solidFill>
                  <a:srgbClr val="0070C0"/>
                </a:solidFill>
              </a:rPr>
              <a:t>After returning advice</a:t>
            </a:r>
            <a:r>
              <a:rPr lang="en-US" dirty="0"/>
              <a:t>: Advice to be executed after a join point completes normally: for example, if a method returns without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8</a:t>
            </a:fld>
            <a:endParaRPr lang="en-US"/>
          </a:p>
        </p:txBody>
      </p:sp>
    </p:spTree>
    <p:extLst>
      <p:ext uri="{BB962C8B-B14F-4D97-AF65-F5344CB8AC3E}">
        <p14:creationId xmlns:p14="http://schemas.microsoft.com/office/powerpoint/2010/main" val="1538735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After throwing advice</a:t>
            </a:r>
            <a:r>
              <a:rPr lang="en-US" dirty="0"/>
              <a:t>: Advice to be executed if a method exits by throwing an exception.</a:t>
            </a:r>
          </a:p>
          <a:p>
            <a:r>
              <a:rPr lang="en-US" b="1" i="1" dirty="0">
                <a:solidFill>
                  <a:srgbClr val="0070C0"/>
                </a:solidFill>
              </a:rPr>
              <a:t>After (finally) advice</a:t>
            </a:r>
            <a:r>
              <a:rPr lang="en-US" dirty="0"/>
              <a:t>: Advice to be executed regardless of the means by which a join point exits (normal or exceptional return).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9</a:t>
            </a:fld>
            <a:endParaRPr lang="en-US"/>
          </a:p>
        </p:txBody>
      </p:sp>
    </p:spTree>
    <p:extLst>
      <p:ext uri="{BB962C8B-B14F-4D97-AF65-F5344CB8AC3E}">
        <p14:creationId xmlns:p14="http://schemas.microsoft.com/office/powerpoint/2010/main" val="3770330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381</TotalTime>
  <Words>793</Words>
  <Application>Microsoft Office PowerPoint</Application>
  <PresentationFormat>On-screen Show (4:3)</PresentationFormat>
  <Paragraphs>110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Learner Template</vt:lpstr>
      <vt:lpstr>Spring AOP</vt:lpstr>
      <vt:lpstr>Spring AOP – Introduction</vt:lpstr>
      <vt:lpstr>What is Aspect, advice, joinpoint and pointcut</vt:lpstr>
      <vt:lpstr>Aspect</vt:lpstr>
      <vt:lpstr>Join point</vt:lpstr>
      <vt:lpstr>Advice</vt:lpstr>
      <vt:lpstr>Pointcut</vt:lpstr>
      <vt:lpstr>Types of advice</vt:lpstr>
      <vt:lpstr>Types of advice</vt:lpstr>
      <vt:lpstr>Types of advice</vt:lpstr>
      <vt:lpstr>Spring - MVC Framework</vt:lpstr>
      <vt:lpstr>Components of a Spring MVC Application</vt:lpstr>
      <vt:lpstr>Spring MVC</vt:lpstr>
      <vt:lpstr>Spring MVC Front Controller</vt:lpstr>
      <vt:lpstr>Controller</vt:lpstr>
      <vt:lpstr>Model</vt:lpstr>
      <vt:lpstr>View Template</vt:lpstr>
      <vt:lpstr>Spring MVC work Flow</vt:lpstr>
      <vt:lpstr>Spring MVC work Flow</vt:lpstr>
      <vt:lpstr>The Need for Validation</vt:lpstr>
      <vt:lpstr>Java’s Standard Bean Validation API</vt:lpstr>
      <vt:lpstr>Bean Validation Features</vt:lpstr>
      <vt:lpstr>Validation Annotations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37</cp:revision>
  <dcterms:created xsi:type="dcterms:W3CDTF">2019-11-14T09:18:16Z</dcterms:created>
  <dcterms:modified xsi:type="dcterms:W3CDTF">2020-09-18T04:06:05Z</dcterms:modified>
</cp:coreProperties>
</file>