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6" r:id="rId2"/>
  </p:sldMasterIdLst>
  <p:notesMasterIdLst>
    <p:notesMasterId r:id="rId16"/>
  </p:notesMasterIdLst>
  <p:sldIdLst>
    <p:sldId id="256" r:id="rId3"/>
    <p:sldId id="257" r:id="rId4"/>
    <p:sldId id="265" r:id="rId5"/>
    <p:sldId id="258" r:id="rId6"/>
    <p:sldId id="267" r:id="rId7"/>
    <p:sldId id="259" r:id="rId8"/>
    <p:sldId id="268" r:id="rId9"/>
    <p:sldId id="261" r:id="rId10"/>
    <p:sldId id="266" r:id="rId11"/>
    <p:sldId id="260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r-H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Pregled utrošenog vremena po segmentima projekta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1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1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778-4249-85D0-FDA39088898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2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2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778-4249-85D0-FDA39088898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3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3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778-4249-85D0-FDA39088898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4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4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778-4249-85D0-FDA39088898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Backend</c:v>
                </c:pt>
                <c:pt idx="1">
                  <c:v>Frontend</c:v>
                </c:pt>
                <c:pt idx="2">
                  <c:v>Dokumentacija</c:v>
                </c:pt>
                <c:pt idx="3">
                  <c:v>Ostalo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215</c:v>
                </c:pt>
                <c:pt idx="1">
                  <c:v>315</c:v>
                </c:pt>
                <c:pt idx="2">
                  <c:v>161</c:v>
                </c:pt>
                <c:pt idx="3">
                  <c:v>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76-4F00-86B2-6EB8DA61A9F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18.1.2024.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18.1.2024.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792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6E8F5E-7C26-4DBA-9CDF-6E3092DFB447}" type="datetime1">
              <a:rPr lang="hr-HR" smtClean="0"/>
              <a:t>18.1.2024.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33614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18.1.2024.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9898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18.1.2024.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30069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18.1.2024.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73997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18.1.2024.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82371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6E8F5E-7C26-4DBA-9CDF-6E3092DFB447}" type="datetime1">
              <a:rPr lang="hr-HR" smtClean="0"/>
              <a:t>18.1.2024.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6828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6E8F5E-7C26-4DBA-9CDF-6E3092DFB447}" type="datetime1">
              <a:rPr lang="hr-HR" smtClean="0"/>
              <a:t>18.1.2024.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4437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18.1.2024.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04931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18.1.2024.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85234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48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18.1.2024.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6E8F5E-7C26-4DBA-9CDF-6E3092DFB447}" type="datetime1">
              <a:rPr lang="hr-HR" smtClean="0"/>
              <a:t>18.1.2024.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39615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18.1.2024.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46E8F5E-7C26-4DBA-9CDF-6E3092DFB447}" type="datetime1">
              <a:rPr lang="hr-HR" smtClean="0"/>
              <a:t>18.1.2024.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623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8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35594" y="4138840"/>
            <a:ext cx="6507594" cy="1967870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hr-H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Iznajmi Romobil</a:t>
            </a:r>
            <a:b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</a:br>
            <a:endParaRPr lang="hr-HR" sz="54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3F19E03C-A97F-312D-A4FE-2A0197790D41}"/>
              </a:ext>
            </a:extLst>
          </p:cNvPr>
          <p:cNvSpPr txBox="1"/>
          <p:nvPr/>
        </p:nvSpPr>
        <p:spPr>
          <a:xfrm>
            <a:off x="6079866" y="4476444"/>
            <a:ext cx="334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Codeblaze</a:t>
            </a:r>
            <a:endParaRPr lang="hr-HR" sz="36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etal tic-tac-toe game pieces">
            <a:extLst>
              <a:ext uri="{FF2B5EF4-FFF2-40B4-BE49-F238E27FC236}">
                <a16:creationId xmlns:a16="http://schemas.microsoft.com/office/drawing/2014/main" id="{DE6E3618-E936-6CC5-FD5A-CC5FA0494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"/>
          <a:stretch/>
        </p:blipFill>
        <p:spPr>
          <a:xfrm>
            <a:off x="20" y="10"/>
            <a:ext cx="9141468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93" y="0"/>
            <a:ext cx="9143999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hr-HR">
                <a:solidFill>
                  <a:schemeClr val="bg2"/>
                </a:solidFill>
              </a:rPr>
              <a:t>Korišteni alati i tehnologije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3581400"/>
          </a:xfrm>
        </p:spPr>
        <p:txBody>
          <a:bodyPr>
            <a:normAutofit/>
          </a:bodyPr>
          <a:lstStyle/>
          <a:p>
            <a:pPr lvl="1"/>
            <a:r>
              <a:rPr lang="hr-HR">
                <a:solidFill>
                  <a:schemeClr val="bg2"/>
                </a:solidFill>
              </a:rPr>
              <a:t>Frontend: React</a:t>
            </a:r>
          </a:p>
          <a:p>
            <a:pPr lvl="1"/>
            <a:r>
              <a:rPr lang="hr-HR">
                <a:solidFill>
                  <a:schemeClr val="bg2"/>
                </a:solidFill>
              </a:rPr>
              <a:t>Backend: Spring Boot, PostgreSQL</a:t>
            </a:r>
          </a:p>
          <a:p>
            <a:pPr lvl="1"/>
            <a:endParaRPr lang="hr-HR">
              <a:solidFill>
                <a:schemeClr val="bg2"/>
              </a:solidFill>
            </a:endParaRPr>
          </a:p>
          <a:p>
            <a:pPr lvl="1"/>
            <a:r>
              <a:rPr lang="hr-HR">
                <a:solidFill>
                  <a:schemeClr val="bg2"/>
                </a:solidFill>
              </a:rPr>
              <a:t>IntelliJ IDEA</a:t>
            </a:r>
          </a:p>
          <a:p>
            <a:pPr lvl="1"/>
            <a:r>
              <a:rPr lang="hr-HR">
                <a:solidFill>
                  <a:schemeClr val="bg2"/>
                </a:solidFill>
              </a:rPr>
              <a:t>GitHub</a:t>
            </a:r>
          </a:p>
          <a:p>
            <a:pPr lvl="1"/>
            <a:r>
              <a:rPr lang="hr-HR">
                <a:solidFill>
                  <a:schemeClr val="bg2"/>
                </a:solidFill>
              </a:rPr>
              <a:t>Render</a:t>
            </a:r>
          </a:p>
          <a:p>
            <a:pPr lvl="1"/>
            <a:r>
              <a:rPr lang="hr-HR">
                <a:solidFill>
                  <a:schemeClr val="bg2"/>
                </a:solidFill>
              </a:rPr>
              <a:t>Latex</a:t>
            </a:r>
          </a:p>
          <a:p>
            <a:pPr lvl="1"/>
            <a:r>
              <a:rPr lang="hr-HR">
                <a:solidFill>
                  <a:schemeClr val="bg2"/>
                </a:solidFill>
              </a:rPr>
              <a:t>Discord</a:t>
            </a:r>
          </a:p>
          <a:p>
            <a:pPr lvl="1"/>
            <a:r>
              <a:rPr lang="hr-HR">
                <a:solidFill>
                  <a:schemeClr val="bg2"/>
                </a:solidFill>
              </a:rPr>
              <a:t>Docker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4552" y="6453386"/>
            <a:ext cx="1197219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hr-H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6EBF310-DB85-C193-8276-847B291CA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320993"/>
              </p:ext>
            </p:extLst>
          </p:nvPr>
        </p:nvGraphicFramePr>
        <p:xfrm>
          <a:off x="1677799" y="1501629"/>
          <a:ext cx="5863904" cy="4135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489523-404B-D6EF-AC9E-5327DDAFB35B}"/>
              </a:ext>
            </a:extLst>
          </p:cNvPr>
          <p:cNvSpPr txBox="1"/>
          <p:nvPr/>
        </p:nvSpPr>
        <p:spPr>
          <a:xfrm>
            <a:off x="1677799" y="5763238"/>
            <a:ext cx="586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Pregled</a:t>
            </a:r>
            <a:r>
              <a:rPr lang="en-US" i="1" dirty="0"/>
              <a:t> </a:t>
            </a:r>
            <a:r>
              <a:rPr lang="en-US" i="1" dirty="0" err="1"/>
              <a:t>utrošenog</a:t>
            </a:r>
            <a:r>
              <a:rPr lang="en-US" i="1" dirty="0"/>
              <a:t> </a:t>
            </a:r>
            <a:r>
              <a:rPr lang="en-US" i="1" dirty="0" err="1"/>
              <a:t>vremena</a:t>
            </a:r>
            <a:r>
              <a:rPr lang="en-US" i="1" dirty="0"/>
              <a:t> po </a:t>
            </a:r>
            <a:r>
              <a:rPr lang="en-US" i="1" dirty="0" err="1"/>
              <a:t>segmentima</a:t>
            </a:r>
            <a:r>
              <a:rPr lang="en-US" i="1" dirty="0"/>
              <a:t> </a:t>
            </a:r>
            <a:r>
              <a:rPr lang="en-US" i="1" dirty="0" err="1"/>
              <a:t>projekta</a:t>
            </a:r>
            <a:endParaRPr lang="en-US" i="1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618" y="685800"/>
            <a:ext cx="4632582" cy="1485900"/>
          </a:xfrm>
        </p:spPr>
        <p:txBody>
          <a:bodyPr>
            <a:normAutofit/>
          </a:bodyPr>
          <a:lstStyle/>
          <a:p>
            <a:r>
              <a:rPr lang="hr-HR" dirty="0"/>
              <a:t>Naučene lekcije</a:t>
            </a:r>
          </a:p>
        </p:txBody>
      </p:sp>
      <p:pic>
        <p:nvPicPr>
          <p:cNvPr id="6" name="Picture 5" descr="Spotlight on a dark foggy stage">
            <a:extLst>
              <a:ext uri="{FF2B5EF4-FFF2-40B4-BE49-F238E27FC236}">
                <a16:creationId xmlns:a16="http://schemas.microsoft.com/office/drawing/2014/main" id="{7CDA36C1-3D99-5D42-5F07-75D9071CB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62" r="10412" b="-1"/>
          <a:stretch/>
        </p:blipFill>
        <p:spPr>
          <a:xfrm>
            <a:off x="20" y="10"/>
            <a:ext cx="328013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0158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618" y="2286000"/>
            <a:ext cx="4632582" cy="3581400"/>
          </a:xfrm>
        </p:spPr>
        <p:txBody>
          <a:bodyPr>
            <a:normAutofit/>
          </a:bodyPr>
          <a:lstStyle/>
          <a:p>
            <a:r>
              <a:rPr lang="hr-HR" dirty="0"/>
              <a:t>Stečeno znanje </a:t>
            </a:r>
          </a:p>
          <a:p>
            <a:r>
              <a:rPr lang="hr-HR" dirty="0"/>
              <a:t>Timski rad</a:t>
            </a:r>
          </a:p>
          <a:p>
            <a:r>
              <a:rPr lang="hr-HR" dirty="0"/>
              <a:t>Opipljiv konačan produkt</a:t>
            </a:r>
          </a:p>
          <a:p>
            <a:endParaRPr lang="hr-HR" dirty="0"/>
          </a:p>
          <a:p>
            <a:r>
              <a:rPr lang="hr-HR" dirty="0"/>
              <a:t>Podjela posla na manje jedinice</a:t>
            </a:r>
          </a:p>
          <a:p>
            <a:r>
              <a:rPr lang="hr-HR" dirty="0"/>
              <a:t>Korištenje dostupnih materijala</a:t>
            </a:r>
          </a:p>
          <a:p>
            <a:r>
              <a:rPr lang="hr-HR" dirty="0"/>
              <a:t>Bolja struktura projekta na </a:t>
            </a:r>
            <a:r>
              <a:rPr lang="hr-HR" dirty="0" err="1"/>
              <a:t>frontendu</a:t>
            </a:r>
            <a:endParaRPr lang="hr-HR" dirty="0"/>
          </a:p>
          <a:p>
            <a:r>
              <a:rPr lang="hr-HR" dirty="0"/>
              <a:t>Baza podataka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4552" y="6453386"/>
            <a:ext cx="1197219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78417" y="-370056"/>
            <a:ext cx="1756584" cy="3306366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6285591" y="2733391"/>
            <a:ext cx="1755930" cy="3306366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049" y="1380930"/>
            <a:ext cx="7229901" cy="3436590"/>
          </a:xfrm>
        </p:spPr>
        <p:txBody>
          <a:bodyPr anchor="ctr">
            <a:normAutofit/>
          </a:bodyPr>
          <a:lstStyle/>
          <a:p>
            <a:r>
              <a:rPr lang="hr-HR" sz="1800" dirty="0"/>
              <a:t>Marin Kvesić – marin.kvesic@fer.hr</a:t>
            </a:r>
          </a:p>
          <a:p>
            <a:r>
              <a:rPr lang="hr-HR" sz="1800" dirty="0"/>
              <a:t>Matija Jakovac – matija.jakovac@fer.hr</a:t>
            </a:r>
          </a:p>
          <a:p>
            <a:r>
              <a:rPr lang="hr-HR" sz="1800" dirty="0"/>
              <a:t>Jerko </a:t>
            </a:r>
            <a:r>
              <a:rPr lang="hr-HR" sz="1800" dirty="0" err="1"/>
              <a:t>Gunjača</a:t>
            </a:r>
            <a:r>
              <a:rPr lang="hr-HR" sz="1800" dirty="0"/>
              <a:t> – jerko.gunjaca@fer.hr</a:t>
            </a:r>
          </a:p>
          <a:p>
            <a:r>
              <a:rPr lang="hr-HR" sz="1800" dirty="0"/>
              <a:t>Matea Bušić – matea.busic@fer.hr</a:t>
            </a:r>
          </a:p>
          <a:p>
            <a:r>
              <a:rPr lang="hr-HR" sz="1800" dirty="0"/>
              <a:t>Mirna Knez – mirna.knez@fer.hr</a:t>
            </a:r>
          </a:p>
          <a:p>
            <a:r>
              <a:rPr lang="hr-HR" sz="1800" dirty="0"/>
              <a:t>Karla Šoštar – karla.sostar@fer.hr</a:t>
            </a:r>
          </a:p>
          <a:p>
            <a:r>
              <a:rPr lang="hr-HR" sz="1800" dirty="0"/>
              <a:t>Katarina </a:t>
            </a:r>
            <a:r>
              <a:rPr lang="hr-HR" sz="1800" dirty="0" err="1"/>
              <a:t>Đuroković</a:t>
            </a:r>
            <a:r>
              <a:rPr lang="hr-HR" sz="1800" dirty="0"/>
              <a:t> – katarina.durokovic@fer.hr</a:t>
            </a:r>
          </a:p>
          <a:p>
            <a:pPr marL="0" indent="0">
              <a:buNone/>
            </a:pPr>
            <a:endParaRPr lang="hr-HR" sz="1200" dirty="0"/>
          </a:p>
          <a:p>
            <a:pPr marL="0" indent="0">
              <a:buNone/>
            </a:pPr>
            <a:endParaRPr lang="hr-HR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53386"/>
            <a:ext cx="9143999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4552" y="6453386"/>
            <a:ext cx="1197219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>
                <a:solidFill>
                  <a:schemeClr val="bg2"/>
                </a:solidFill>
              </a:rPr>
              <a:pPr>
                <a:spcAft>
                  <a:spcPts val="600"/>
                </a:spcAft>
              </a:pPr>
              <a:t>13</a:t>
            </a:fld>
            <a:endParaRPr lang="hr-H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2898" y="685800"/>
            <a:ext cx="5778873" cy="1485900"/>
          </a:xfrm>
        </p:spPr>
        <p:txBody>
          <a:bodyPr>
            <a:normAutofit/>
          </a:bodyPr>
          <a:lstStyle/>
          <a:p>
            <a:r>
              <a:rPr lang="hr-HR" dirty="0"/>
              <a:t>Sadržaj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228330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1857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898" y="2286000"/>
            <a:ext cx="5778873" cy="3581400"/>
          </a:xfrm>
        </p:spPr>
        <p:txBody>
          <a:bodyPr>
            <a:normAutofit/>
          </a:bodyPr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78485" y="6453386"/>
            <a:ext cx="823286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01" y="5423537"/>
            <a:ext cx="7400499" cy="868081"/>
          </a:xfrm>
        </p:spPr>
        <p:txBody>
          <a:bodyPr anchor="ctr">
            <a:normAutofit/>
          </a:bodyPr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78417" y="-370056"/>
            <a:ext cx="1756584" cy="3306366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6285591" y="2733391"/>
            <a:ext cx="1755930" cy="3306366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23486"/>
            <a:ext cx="7229901" cy="3516753"/>
          </a:xfrm>
        </p:spPr>
        <p:txBody>
          <a:bodyPr anchor="ctr">
            <a:normAutofit/>
          </a:bodyPr>
          <a:lstStyle/>
          <a:p>
            <a:r>
              <a:rPr lang="hr-HR" dirty="0"/>
              <a:t>Marin Kvesić – voditelj, </a:t>
            </a:r>
            <a:r>
              <a:rPr lang="hr-HR" dirty="0" err="1"/>
              <a:t>frontend</a:t>
            </a:r>
            <a:r>
              <a:rPr lang="hr-HR" dirty="0"/>
              <a:t>, </a:t>
            </a:r>
            <a:r>
              <a:rPr lang="hr-HR" dirty="0" err="1"/>
              <a:t>backend</a:t>
            </a:r>
            <a:endParaRPr lang="hr-HR" dirty="0"/>
          </a:p>
          <a:p>
            <a:r>
              <a:rPr lang="hr-HR" dirty="0"/>
              <a:t>Matija Jakovac - </a:t>
            </a:r>
            <a:r>
              <a:rPr lang="hr-HR" dirty="0" err="1"/>
              <a:t>frontend</a:t>
            </a:r>
            <a:r>
              <a:rPr lang="hr-HR" dirty="0"/>
              <a:t>, </a:t>
            </a:r>
            <a:r>
              <a:rPr lang="hr-HR" dirty="0" err="1"/>
              <a:t>backend</a:t>
            </a:r>
            <a:endParaRPr lang="hr-HR" dirty="0"/>
          </a:p>
          <a:p>
            <a:r>
              <a:rPr lang="hr-HR" dirty="0"/>
              <a:t>Jerko </a:t>
            </a:r>
            <a:r>
              <a:rPr lang="hr-HR" dirty="0" err="1"/>
              <a:t>Gunjača</a:t>
            </a:r>
            <a:r>
              <a:rPr lang="hr-HR" dirty="0"/>
              <a:t> - </a:t>
            </a:r>
            <a:r>
              <a:rPr lang="hr-HR" dirty="0" err="1"/>
              <a:t>frontend</a:t>
            </a:r>
            <a:endParaRPr lang="hr-HR" dirty="0"/>
          </a:p>
          <a:p>
            <a:r>
              <a:rPr lang="hr-HR" dirty="0"/>
              <a:t>Matea Bušić – </a:t>
            </a:r>
            <a:r>
              <a:rPr lang="hr-HR" dirty="0" err="1"/>
              <a:t>backend</a:t>
            </a:r>
            <a:r>
              <a:rPr lang="hr-HR" dirty="0"/>
              <a:t>, dokumentacija</a:t>
            </a:r>
          </a:p>
          <a:p>
            <a:r>
              <a:rPr lang="hr-HR" dirty="0"/>
              <a:t>Mirna Knez – </a:t>
            </a:r>
            <a:r>
              <a:rPr lang="hr-HR" dirty="0" err="1"/>
              <a:t>frontend</a:t>
            </a:r>
            <a:r>
              <a:rPr lang="hr-HR" dirty="0"/>
              <a:t>, dokumentacija</a:t>
            </a:r>
          </a:p>
          <a:p>
            <a:r>
              <a:rPr lang="hr-HR" dirty="0"/>
              <a:t>Karla Šoštar - </a:t>
            </a:r>
            <a:r>
              <a:rPr lang="hr-HR" dirty="0" err="1"/>
              <a:t>backend</a:t>
            </a:r>
            <a:r>
              <a:rPr lang="hr-HR" dirty="0"/>
              <a:t>, dokumentacija</a:t>
            </a:r>
          </a:p>
          <a:p>
            <a:r>
              <a:rPr lang="hr-HR" dirty="0"/>
              <a:t>Katarina </a:t>
            </a:r>
            <a:r>
              <a:rPr lang="hr-HR" dirty="0" err="1"/>
              <a:t>Đuroković</a:t>
            </a:r>
            <a:r>
              <a:rPr lang="hr-HR" dirty="0"/>
              <a:t> – </a:t>
            </a:r>
            <a:r>
              <a:rPr lang="hr-HR" dirty="0" err="1"/>
              <a:t>frontend</a:t>
            </a:r>
            <a:r>
              <a:rPr lang="hr-HR" dirty="0"/>
              <a:t>, dokumentacija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53386"/>
            <a:ext cx="9143999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4552" y="6453386"/>
            <a:ext cx="1197219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>
                <a:solidFill>
                  <a:schemeClr val="bg2"/>
                </a:solidFill>
              </a:rPr>
              <a:pPr>
                <a:spcAft>
                  <a:spcPts val="600"/>
                </a:spcAft>
              </a:pPr>
              <a:t>3</a:t>
            </a:fld>
            <a:endParaRPr lang="hr-H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phere of mesh and nodes">
            <a:extLst>
              <a:ext uri="{FF2B5EF4-FFF2-40B4-BE49-F238E27FC236}">
                <a16:creationId xmlns:a16="http://schemas.microsoft.com/office/drawing/2014/main" id="{F588151B-9283-F1FD-C022-054CBC8CC9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"/>
          <a:stretch/>
        </p:blipFill>
        <p:spPr>
          <a:xfrm>
            <a:off x="20" y="10"/>
            <a:ext cx="9141468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93" y="0"/>
            <a:ext cx="9143999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hr-HR">
                <a:solidFill>
                  <a:schemeClr val="bg2"/>
                </a:solidFill>
              </a:rPr>
              <a:t>Opis zadatka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3581400"/>
          </a:xfrm>
        </p:spPr>
        <p:txBody>
          <a:bodyPr>
            <a:normAutofit/>
          </a:bodyPr>
          <a:lstStyle/>
          <a:p>
            <a:r>
              <a:rPr lang="hr-HR">
                <a:solidFill>
                  <a:schemeClr val="bg2"/>
                </a:solidFill>
              </a:rPr>
              <a:t>iznajmljivanje i unajmljivanje romobila putem web aplikacije</a:t>
            </a:r>
          </a:p>
          <a:p>
            <a:r>
              <a:rPr lang="hr-HR">
                <a:solidFill>
                  <a:schemeClr val="bg2"/>
                </a:solidFill>
              </a:rPr>
              <a:t>iskorištavanje električnih romobila</a:t>
            </a:r>
          </a:p>
          <a:p>
            <a:r>
              <a:rPr lang="hr-HR">
                <a:solidFill>
                  <a:schemeClr val="bg2"/>
                </a:solidFill>
              </a:rPr>
              <a:t>dodatni izvor prihoda</a:t>
            </a:r>
          </a:p>
          <a:p>
            <a:r>
              <a:rPr lang="hr-HR">
                <a:solidFill>
                  <a:schemeClr val="bg2"/>
                </a:solidFill>
              </a:rPr>
              <a:t>ekološki prihvatljiviji oblik prijevoza </a:t>
            </a:r>
          </a:p>
          <a:p>
            <a:r>
              <a:rPr lang="hr-HR">
                <a:solidFill>
                  <a:schemeClr val="bg2"/>
                </a:solidFill>
              </a:rPr>
              <a:t>smanjenje prometnog zagušenja</a:t>
            </a:r>
          </a:p>
          <a:p>
            <a:endParaRPr lang="hr-HR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4552" y="6453386"/>
            <a:ext cx="1197219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hr-H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9143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6224730" y="626654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99" y="1010266"/>
            <a:ext cx="7628600" cy="485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6832EBA-3A11-EDFC-A288-6F5BEB4E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822" y="1398896"/>
            <a:ext cx="6994478" cy="1160059"/>
          </a:xfrm>
        </p:spPr>
        <p:txBody>
          <a:bodyPr>
            <a:normAutofit/>
          </a:bodyPr>
          <a:lstStyle/>
          <a:p>
            <a:r>
              <a:rPr lang="hr-HR" dirty="0"/>
              <a:t>Slične aplikacije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81B60BA-6E2A-F66B-E769-E1F03D191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822" y="2739787"/>
            <a:ext cx="6994478" cy="2946779"/>
          </a:xfrm>
        </p:spPr>
        <p:txBody>
          <a:bodyPr>
            <a:normAutofit/>
          </a:bodyPr>
          <a:lstStyle/>
          <a:p>
            <a:r>
              <a:rPr lang="hr-HR"/>
              <a:t>Bird, Lime, Spin </a:t>
            </a:r>
          </a:p>
          <a:p>
            <a:r>
              <a:rPr lang="hr-HR" dirty="0"/>
              <a:t>p</a:t>
            </a:r>
            <a:r>
              <a:rPr lang="hr-HR"/>
              <a:t>ostojeće aplikacije - uglavnom mobilne</a:t>
            </a:r>
          </a:p>
          <a:p>
            <a:r>
              <a:rPr lang="hr-HR"/>
              <a:t>"Iznajmi romobil" - web aplikacija</a:t>
            </a:r>
          </a:p>
          <a:p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AC81665B-B170-3118-D72A-78046DD2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4552" y="6453386"/>
            <a:ext cx="1197219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hr-H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21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24E16E8-84BF-4D4C-A746-2537B1C15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890A3A2-97E0-41D2-BD93-30D3DFA73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18CB90A-6005-4951-84F5-70B5863EF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643" y="4736961"/>
            <a:ext cx="8040514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200" cap="all"/>
              <a:t>Funkcionalni zahtjevi</a:t>
            </a:r>
          </a:p>
        </p:txBody>
      </p:sp>
      <p:pic>
        <p:nvPicPr>
          <p:cNvPr id="6" name="Rezervirano mjesto sadržaja 5" descr="Slika na kojoj se prikazuje tekst, dijagram, snimka zaslona, crta&#10;&#10;Opis je automatski generiran">
            <a:extLst>
              <a:ext uri="{FF2B5EF4-FFF2-40B4-BE49-F238E27FC236}">
                <a16:creationId xmlns:a16="http://schemas.microsoft.com/office/drawing/2014/main" id="{74706AB8-9E56-CC25-435F-850D86ED1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8" r="9541" b="2"/>
          <a:stretch/>
        </p:blipFill>
        <p:spPr>
          <a:xfrm>
            <a:off x="20" y="10"/>
            <a:ext cx="2984901" cy="4187119"/>
          </a:xfrm>
          <a:prstGeom prst="rect">
            <a:avLst/>
          </a:prstGeom>
        </p:spPr>
      </p:pic>
      <p:pic>
        <p:nvPicPr>
          <p:cNvPr id="8" name="Slika 7" descr="Slika na kojoj se prikazuje tekst, dijagram, snimka zaslona, crta&#10;&#10;Opis je automatski generiran">
            <a:extLst>
              <a:ext uri="{FF2B5EF4-FFF2-40B4-BE49-F238E27FC236}">
                <a16:creationId xmlns:a16="http://schemas.microsoft.com/office/drawing/2014/main" id="{E4AF1341-DD56-7B07-9419-1B201D4F35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9" r="2990" b="2"/>
          <a:stretch/>
        </p:blipFill>
        <p:spPr>
          <a:xfrm>
            <a:off x="3070859" y="10"/>
            <a:ext cx="3019635" cy="4187119"/>
          </a:xfrm>
          <a:prstGeom prst="rect">
            <a:avLst/>
          </a:prstGeom>
        </p:spPr>
      </p:pic>
      <p:pic>
        <p:nvPicPr>
          <p:cNvPr id="10" name="Slika 9" descr="Slika na kojoj se prikazuje tekst, dijagram, snimka zaslona, crta&#10;&#10;Opis je automatski generiran">
            <a:extLst>
              <a:ext uri="{FF2B5EF4-FFF2-40B4-BE49-F238E27FC236}">
                <a16:creationId xmlns:a16="http://schemas.microsoft.com/office/drawing/2014/main" id="{C1A93C18-8C46-4E91-1942-121EE92C33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18151" b="2"/>
          <a:stretch/>
        </p:blipFill>
        <p:spPr>
          <a:xfrm>
            <a:off x="6176431" y="10"/>
            <a:ext cx="2967566" cy="418711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326202" y="4446551"/>
            <a:ext cx="1467878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7627" y="5311230"/>
            <a:ext cx="1531699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en-US" sz="1200" smtClean="0"/>
              <a:pPr>
                <a:spcAft>
                  <a:spcPts val="600"/>
                </a:spcAft>
              </a:pPr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491551" y="625230"/>
            <a:ext cx="1910102" cy="1928003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B0182D6-C39C-ECBD-FC19-DED36440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323" y="1327355"/>
            <a:ext cx="2669568" cy="4482564"/>
          </a:xfrm>
        </p:spPr>
        <p:txBody>
          <a:bodyPr>
            <a:normAutofit/>
          </a:bodyPr>
          <a:lstStyle/>
          <a:p>
            <a:r>
              <a:rPr lang="hr-HR" sz="2800" dirty="0"/>
              <a:t>Nefunkcionalni i zahtjevi domene primjene 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5DA85C6-D705-5680-665D-B0C5F5B3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5092" y="1327356"/>
            <a:ext cx="3654508" cy="4482564"/>
          </a:xfrm>
        </p:spPr>
        <p:txBody>
          <a:bodyPr>
            <a:normAutofit/>
          </a:bodyPr>
          <a:lstStyle/>
          <a:p>
            <a:r>
              <a:rPr lang="hr-HR" dirty="0"/>
              <a:t>mogućnost pokretanja na svakome web-pregledniku </a:t>
            </a:r>
          </a:p>
          <a:p>
            <a:r>
              <a:rPr lang="hr-HR" dirty="0"/>
              <a:t>javno dostupna</a:t>
            </a:r>
          </a:p>
          <a:p>
            <a:r>
              <a:rPr lang="hr-HR" dirty="0"/>
              <a:t>rad više korisnika istovremeno</a:t>
            </a:r>
          </a:p>
          <a:p>
            <a:r>
              <a:rPr lang="hr-HR" dirty="0"/>
              <a:t>hrvatska abeceda</a:t>
            </a:r>
          </a:p>
          <a:p>
            <a:r>
              <a:rPr lang="hr-HR" dirty="0"/>
              <a:t>EURO (€)</a:t>
            </a:r>
          </a:p>
          <a:p>
            <a:r>
              <a:rPr lang="hr-HR" dirty="0"/>
              <a:t>jednostavnost</a:t>
            </a:r>
          </a:p>
          <a:p>
            <a:r>
              <a:rPr lang="hr-HR" dirty="0"/>
              <a:t>objektno orijentirani jezici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53386"/>
            <a:ext cx="9143999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09D563AA-4E87-9AFE-6E08-FED8FF31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4552" y="6453386"/>
            <a:ext cx="1197219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hr-H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63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639704"/>
            <a:ext cx="2474684" cy="5577840"/>
          </a:xfrm>
        </p:spPr>
        <p:txBody>
          <a:bodyPr anchor="ctr">
            <a:normAutofit/>
          </a:bodyPr>
          <a:lstStyle/>
          <a:p>
            <a:pPr algn="ctr"/>
            <a:r>
              <a:rPr lang="hr-HR" sz="3700"/>
              <a:t>Arhitektura sustava</a:t>
            </a:r>
          </a:p>
        </p:txBody>
      </p:sp>
      <p:pic>
        <p:nvPicPr>
          <p:cNvPr id="20" name="Rezervirano mjesto sadržaja 19" descr="Slika na kojoj se prikazuje tekst, snimka zaslona, Multimedijski softver, softver&#10;&#10;Opis je automatski generiran">
            <a:extLst>
              <a:ext uri="{FF2B5EF4-FFF2-40B4-BE49-F238E27FC236}">
                <a16:creationId xmlns:a16="http://schemas.microsoft.com/office/drawing/2014/main" id="{246A2F22-4BF5-0AB0-39C0-F66F4FA2B9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360" y="2148305"/>
            <a:ext cx="3696683" cy="2602834"/>
          </a:xfrm>
          <a:prstGeom prst="rect">
            <a:avLst/>
          </a:prstGeom>
        </p:spPr>
      </p:pic>
      <p:sp>
        <p:nvSpPr>
          <p:cNvPr id="4" name="Slide Number Placeholder 3"/>
          <p:cNvSpPr>
            <a:spLocks/>
          </p:cNvSpPr>
          <p:nvPr/>
        </p:nvSpPr>
        <p:spPr>
          <a:xfrm>
            <a:off x="7685736" y="5177013"/>
            <a:ext cx="870096" cy="294059"/>
          </a:xfrm>
          <a:prstGeom prst="rect">
            <a:avLst/>
          </a:prstGeom>
        </p:spPr>
        <p:txBody>
          <a:bodyPr/>
          <a:lstStyle/>
          <a:p>
            <a:pPr defTabSz="329184">
              <a:spcAft>
                <a:spcPts val="600"/>
              </a:spcAft>
            </a:pPr>
            <a:fld id="{FAA41844-C0CA-4144-9D6C-D993F0C0FAB4}" type="slidenum">
              <a:rPr lang="hr-HR" sz="129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329184">
                <a:spcAft>
                  <a:spcPts val="600"/>
                </a:spcAft>
              </a:pPr>
              <a:t>8</a:t>
            </a:fld>
            <a:endParaRPr lang="hr-HR"/>
          </a:p>
        </p:txBody>
      </p:sp>
      <p:pic>
        <p:nvPicPr>
          <p:cNvPr id="22" name="Slika 21">
            <a:extLst>
              <a:ext uri="{FF2B5EF4-FFF2-40B4-BE49-F238E27FC236}">
                <a16:creationId xmlns:a16="http://schemas.microsoft.com/office/drawing/2014/main" id="{F541B98D-FF38-0223-EC4C-C2E59C8098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784" y="1390885"/>
            <a:ext cx="2990787" cy="3869523"/>
          </a:xfrm>
          <a:prstGeom prst="rect">
            <a:avLst/>
          </a:prstGeom>
        </p:spPr>
      </p:pic>
      <p:pic>
        <p:nvPicPr>
          <p:cNvPr id="24" name="Slika 23" descr="Slika na kojoj se prikazuje tekst, snimka zaslona, Multimedijski softver, softver&#10;&#10;Opis je automatski generiran">
            <a:extLst>
              <a:ext uri="{FF2B5EF4-FFF2-40B4-BE49-F238E27FC236}">
                <a16:creationId xmlns:a16="http://schemas.microsoft.com/office/drawing/2014/main" id="{9D711725-8869-F1C7-B04B-82FF8962E3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435" y="1386178"/>
            <a:ext cx="3645484" cy="3799636"/>
          </a:xfrm>
          <a:prstGeom prst="rect">
            <a:avLst/>
          </a:prstGeom>
        </p:spPr>
      </p:pic>
      <p:pic>
        <p:nvPicPr>
          <p:cNvPr id="26" name="Slika 25" descr="Slika na kojoj se prikazuje tekst, snimka zaslona, softver, Multimedijski softver&#10;&#10;Opis je automatski generiran">
            <a:extLst>
              <a:ext uri="{FF2B5EF4-FFF2-40B4-BE49-F238E27FC236}">
                <a16:creationId xmlns:a16="http://schemas.microsoft.com/office/drawing/2014/main" id="{FEECC2E1-10AF-7606-B02B-B3BA8DE8A2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105" y="1390885"/>
            <a:ext cx="4044607" cy="3886524"/>
          </a:xfrm>
          <a:prstGeom prst="rect">
            <a:avLst/>
          </a:prstGeom>
        </p:spPr>
      </p:pic>
      <p:pic>
        <p:nvPicPr>
          <p:cNvPr id="30" name="Slika 29">
            <a:extLst>
              <a:ext uri="{FF2B5EF4-FFF2-40B4-BE49-F238E27FC236}">
                <a16:creationId xmlns:a16="http://schemas.microsoft.com/office/drawing/2014/main" id="{0A22D496-1A57-B4C3-DD80-D830E2FF17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104" y="1495158"/>
            <a:ext cx="4006145" cy="3710552"/>
          </a:xfrm>
          <a:prstGeom prst="rect">
            <a:avLst/>
          </a:prstGeom>
        </p:spPr>
      </p:pic>
      <p:pic>
        <p:nvPicPr>
          <p:cNvPr id="32" name="Slika 31">
            <a:extLst>
              <a:ext uri="{FF2B5EF4-FFF2-40B4-BE49-F238E27FC236}">
                <a16:creationId xmlns:a16="http://schemas.microsoft.com/office/drawing/2014/main" id="{AF3AA4CE-563D-1995-ED86-3AC52AE9E2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104" y="1755149"/>
            <a:ext cx="1610625" cy="319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286000"/>
            <a:ext cx="7273071" cy="35359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hr-HR" sz="2400" dirty="0" err="1"/>
              <a:t>Selenium</a:t>
            </a:r>
            <a:r>
              <a:rPr lang="hr-HR" sz="2400" dirty="0"/>
              <a:t> i </a:t>
            </a:r>
            <a:r>
              <a:rPr lang="hr-HR" sz="2400" dirty="0" err="1"/>
              <a:t>unit</a:t>
            </a:r>
            <a:r>
              <a:rPr lang="hr-HR" sz="2400" dirty="0"/>
              <a:t> testovi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testiranje osnovnih dijelova koda (metoda, funkcija)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provjera ispravnosti postavljanja svojstva unutar </a:t>
            </a:r>
            <a:r>
              <a:rPr lang="hr-HR" sz="2400" dirty="0" err="1"/>
              <a:t>objek</a:t>
            </a:r>
            <a:r>
              <a:rPr lang="en-US" sz="2400" dirty="0"/>
              <a:t>a</a:t>
            </a:r>
            <a:r>
              <a:rPr lang="hr-HR" sz="2400" dirty="0"/>
              <a:t>ta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registracija korisnika, prijava korisnika</a:t>
            </a:r>
          </a:p>
          <a:p>
            <a:pPr>
              <a:lnSpc>
                <a:spcPct val="100000"/>
              </a:lnSpc>
            </a:pPr>
            <a:endParaRPr lang="hr-HR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Žetva">
  <a:themeElements>
    <a:clrScheme name="Žetva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Žetva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Žetv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1682</TotalTime>
  <Words>294</Words>
  <Application>Microsoft Office PowerPoint</Application>
  <PresentationFormat>Prikaz na zaslonu (4:3)</PresentationFormat>
  <Paragraphs>82</Paragraphs>
  <Slides>13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7</vt:i4>
      </vt:variant>
      <vt:variant>
        <vt:lpstr>Tema</vt:lpstr>
      </vt:variant>
      <vt:variant>
        <vt:i4>2</vt:i4>
      </vt:variant>
      <vt:variant>
        <vt:lpstr>Naslovi slajdova</vt:lpstr>
      </vt:variant>
      <vt:variant>
        <vt:i4>13</vt:i4>
      </vt:variant>
    </vt:vector>
  </HeadingPairs>
  <TitlesOfParts>
    <vt:vector size="22" baseType="lpstr">
      <vt:lpstr>Agency FB</vt:lpstr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Žetva</vt:lpstr>
      <vt:lpstr>Iznajmi Romobil </vt:lpstr>
      <vt:lpstr>Sadržaj</vt:lpstr>
      <vt:lpstr>Članovi tima</vt:lpstr>
      <vt:lpstr>Opis zadatka</vt:lpstr>
      <vt:lpstr>Slične aplikacije</vt:lpstr>
      <vt:lpstr>Funkcionalni zahtjevi</vt:lpstr>
      <vt:lpstr>Nefunkcionalni i zahtjevi domene primjene </vt:lpstr>
      <vt:lpstr>Arhitektura sustava</vt:lpstr>
      <vt:lpstr>Ispitivanje sustava</vt:lpstr>
      <vt:lpstr>Korišteni alati i tehnologije</vt:lpstr>
      <vt:lpstr>Organizacija rada</vt:lpstr>
      <vt:lpstr>Naučene lekcije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mirna.knez6@gmail.com</cp:lastModifiedBy>
  <cp:revision>32</cp:revision>
  <dcterms:created xsi:type="dcterms:W3CDTF">2016-01-18T13:10:52Z</dcterms:created>
  <dcterms:modified xsi:type="dcterms:W3CDTF">2024-01-18T20:12:33Z</dcterms:modified>
</cp:coreProperties>
</file>