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2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cgin\Desktop\New%20folder\Data%20xlsx\Manipulated\dailyActivity_merged_edi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cgin\Desktop\New%20folder\Data%20xlsx\Manipulated\dailyActivity_merged_edi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cgin\Desktop\New%20folder\Data%20xlsx\Manipulated\dailyActivity_merged_edit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cgin\Desktop\New%20folder\Data%20xlsx\Manipulated\sleepDay_merged_edit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Percentages (Active Minutes)</a:t>
            </a:r>
          </a:p>
        </c:rich>
      </c:tx>
      <c:layout>
        <c:manualLayout>
          <c:xMode val="edge"/>
          <c:yMode val="edge"/>
          <c:x val="0.19184416952881059"/>
          <c:y val="2.03469165289378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95B-4FA5-B269-B48DC5996C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95B-4FA5-B269-B48DC5996C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95B-4FA5-B269-B48DC5996CA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95B-4FA5-B269-B48DC5996CAB}"/>
              </c:ext>
            </c:extLst>
          </c:dPt>
          <c:dLbls>
            <c:dLbl>
              <c:idx val="0"/>
              <c:layout>
                <c:manualLayout>
                  <c:x val="-4.0084461559342734E-2"/>
                  <c:y val="4.993261485754272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95B-4FA5-B269-B48DC5996CAB}"/>
                </c:ext>
              </c:extLst>
            </c:dLbl>
            <c:dLbl>
              <c:idx val="1"/>
              <c:layout>
                <c:manualLayout>
                  <c:x val="2.6252712994962651E-2"/>
                  <c:y val="1.147662219396795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95B-4FA5-B269-B48DC5996CAB}"/>
                </c:ext>
              </c:extLst>
            </c:dLbl>
            <c:dLbl>
              <c:idx val="2"/>
              <c:layout>
                <c:manualLayout>
                  <c:x val="-4.3618021010517385E-2"/>
                  <c:y val="0.1431926266619585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95B-4FA5-B269-B48DC5996CAB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ActiveMinutes!$B$976:$E$976</c:f>
              <c:strCache>
                <c:ptCount val="4"/>
                <c:pt idx="0">
                  <c:v>VeryActiveMinutes</c:v>
                </c:pt>
                <c:pt idx="1">
                  <c:v>FairlyActiveMinutes</c:v>
                </c:pt>
                <c:pt idx="2">
                  <c:v>LightlyActiveMinutes</c:v>
                </c:pt>
                <c:pt idx="3">
                  <c:v>SedentaryActiveMinutes</c:v>
                </c:pt>
              </c:strCache>
            </c:strRef>
          </c:cat>
          <c:val>
            <c:numRef>
              <c:f>ActiveMinutes!$B$978:$E$978</c:f>
              <c:numCache>
                <c:formatCode>0%</c:formatCode>
                <c:ptCount val="4"/>
                <c:pt idx="0">
                  <c:v>1.7366021081886965E-2</c:v>
                </c:pt>
                <c:pt idx="1">
                  <c:v>1.1130139975629087E-2</c:v>
                </c:pt>
                <c:pt idx="2">
                  <c:v>0.15820493214202166</c:v>
                </c:pt>
                <c:pt idx="3">
                  <c:v>0.81329890680046224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5B-4FA5-B269-B48DC5996CA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926659961645981"/>
          <c:y val="0.32277041734970841"/>
          <c:w val="0.35519439257977709"/>
          <c:h val="0.4768310445835908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Percentages (Active Distance)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82-4F76-9234-75F157B5DC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82-4F76-9234-75F157B5DC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882-4F76-9234-75F157B5DC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882-4F76-9234-75F157B5DCFE}"/>
              </c:ext>
            </c:extLst>
          </c:dPt>
          <c:dLbls>
            <c:dLbl>
              <c:idx val="1"/>
              <c:layout>
                <c:manualLayout>
                  <c:x val="-9.4399467672174872E-2"/>
                  <c:y val="-9.255475883937350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82-4F76-9234-75F157B5DCFE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882-4F76-9234-75F157B5DCFE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ActiveDistance!$B$976:$E$976</c:f>
              <c:strCache>
                <c:ptCount val="4"/>
                <c:pt idx="0">
                  <c:v>VeryActiveDistance</c:v>
                </c:pt>
                <c:pt idx="1">
                  <c:v>ModeratelyActiveDistance</c:v>
                </c:pt>
                <c:pt idx="2">
                  <c:v>LightlyActiveDistance</c:v>
                </c:pt>
                <c:pt idx="3">
                  <c:v>SedentaryActiveDistance</c:v>
                </c:pt>
              </c:strCache>
            </c:strRef>
          </c:cat>
          <c:val>
            <c:numRef>
              <c:f>ActiveDistance!$B$978:$E$978</c:f>
              <c:numCache>
                <c:formatCode>0%</c:formatCode>
                <c:ptCount val="4"/>
                <c:pt idx="0">
                  <c:v>0.27762392672173719</c:v>
                </c:pt>
                <c:pt idx="1">
                  <c:v>0.10485486095624118</c:v>
                </c:pt>
                <c:pt idx="2">
                  <c:v>0.61722442918010689</c:v>
                </c:pt>
                <c:pt idx="3">
                  <c:v>2.967831419146833E-4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82-4F76-9234-75F157B5DCF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288235135776671"/>
          <c:y val="0.32277041734970841"/>
          <c:w val="0.37711764864223335"/>
          <c:h val="0.4768310445835908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Total</a:t>
            </a:r>
            <a:r>
              <a:rPr lang="en-CA" baseline="0" dirty="0"/>
              <a:t> Steps recorded from April 12</a:t>
            </a:r>
            <a:r>
              <a:rPr lang="en-CA" baseline="30000" dirty="0"/>
              <a:t>th</a:t>
            </a:r>
            <a:r>
              <a:rPr lang="en-CA" baseline="0" dirty="0"/>
              <a:t> to May 12</a:t>
            </a:r>
            <a:r>
              <a:rPr lang="en-CA" baseline="30000" dirty="0"/>
              <a:t>th</a:t>
            </a:r>
            <a:endParaRPr lang="en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Dashboard!$R$2:$R$32</c:f>
              <c:strCache>
                <c:ptCount val="31"/>
                <c:pt idx="0">
                  <c:v>2016-4-12</c:v>
                </c:pt>
                <c:pt idx="1">
                  <c:v>2016-4-13</c:v>
                </c:pt>
                <c:pt idx="2">
                  <c:v>2016-4-14</c:v>
                </c:pt>
                <c:pt idx="3">
                  <c:v>2016-4-15</c:v>
                </c:pt>
                <c:pt idx="4">
                  <c:v>2016-4-16</c:v>
                </c:pt>
                <c:pt idx="5">
                  <c:v>2016-4-17</c:v>
                </c:pt>
                <c:pt idx="6">
                  <c:v>2016-4-18</c:v>
                </c:pt>
                <c:pt idx="7">
                  <c:v>2016-4-19</c:v>
                </c:pt>
                <c:pt idx="8">
                  <c:v>2016-4-20</c:v>
                </c:pt>
                <c:pt idx="9">
                  <c:v>2016-4-21</c:v>
                </c:pt>
                <c:pt idx="10">
                  <c:v>2016-4-22</c:v>
                </c:pt>
                <c:pt idx="11">
                  <c:v>2016-4-23</c:v>
                </c:pt>
                <c:pt idx="12">
                  <c:v>2016-4-24</c:v>
                </c:pt>
                <c:pt idx="13">
                  <c:v>2016-4-25</c:v>
                </c:pt>
                <c:pt idx="14">
                  <c:v>2016-4-26</c:v>
                </c:pt>
                <c:pt idx="15">
                  <c:v>2016-4-27</c:v>
                </c:pt>
                <c:pt idx="16">
                  <c:v>2016-4-28</c:v>
                </c:pt>
                <c:pt idx="17">
                  <c:v>2016-4-29</c:v>
                </c:pt>
                <c:pt idx="18">
                  <c:v>2016-4-30</c:v>
                </c:pt>
                <c:pt idx="19">
                  <c:v>2016-5-01</c:v>
                </c:pt>
                <c:pt idx="20">
                  <c:v>2016-5-02</c:v>
                </c:pt>
                <c:pt idx="21">
                  <c:v>2016-5-03</c:v>
                </c:pt>
                <c:pt idx="22">
                  <c:v>2016-5-04</c:v>
                </c:pt>
                <c:pt idx="23">
                  <c:v>2016-5-05</c:v>
                </c:pt>
                <c:pt idx="24">
                  <c:v>2016-5-06</c:v>
                </c:pt>
                <c:pt idx="25">
                  <c:v>2016-5-07</c:v>
                </c:pt>
                <c:pt idx="26">
                  <c:v>2016-5-08</c:v>
                </c:pt>
                <c:pt idx="27">
                  <c:v>2016-5-09</c:v>
                </c:pt>
                <c:pt idx="28">
                  <c:v>2016-5-10</c:v>
                </c:pt>
                <c:pt idx="29">
                  <c:v>2016-5-11</c:v>
                </c:pt>
                <c:pt idx="30">
                  <c:v>2016-5-12</c:v>
                </c:pt>
              </c:strCache>
            </c:strRef>
          </c:cat>
          <c:val>
            <c:numRef>
              <c:f>Dashboard!$S$2:$S$32</c:f>
              <c:numCache>
                <c:formatCode>General</c:formatCode>
                <c:ptCount val="31"/>
                <c:pt idx="0">
                  <c:v>271816</c:v>
                </c:pt>
                <c:pt idx="1">
                  <c:v>237558</c:v>
                </c:pt>
                <c:pt idx="2">
                  <c:v>255538</c:v>
                </c:pt>
                <c:pt idx="3">
                  <c:v>248617</c:v>
                </c:pt>
                <c:pt idx="4">
                  <c:v>277733</c:v>
                </c:pt>
                <c:pt idx="5">
                  <c:v>205096</c:v>
                </c:pt>
                <c:pt idx="6">
                  <c:v>252703</c:v>
                </c:pt>
                <c:pt idx="7">
                  <c:v>257557</c:v>
                </c:pt>
                <c:pt idx="8">
                  <c:v>261215</c:v>
                </c:pt>
                <c:pt idx="9">
                  <c:v>263795</c:v>
                </c:pt>
                <c:pt idx="10">
                  <c:v>238284</c:v>
                </c:pt>
                <c:pt idx="11">
                  <c:v>267124</c:v>
                </c:pt>
                <c:pt idx="12">
                  <c:v>236621</c:v>
                </c:pt>
                <c:pt idx="13">
                  <c:v>253849</c:v>
                </c:pt>
                <c:pt idx="14">
                  <c:v>250688</c:v>
                </c:pt>
                <c:pt idx="15">
                  <c:v>258516</c:v>
                </c:pt>
                <c:pt idx="16">
                  <c:v>242996</c:v>
                </c:pt>
                <c:pt idx="17">
                  <c:v>234289</c:v>
                </c:pt>
                <c:pt idx="18">
                  <c:v>258726</c:v>
                </c:pt>
                <c:pt idx="19">
                  <c:v>206870</c:v>
                </c:pt>
                <c:pt idx="20">
                  <c:v>204434</c:v>
                </c:pt>
                <c:pt idx="21">
                  <c:v>248203</c:v>
                </c:pt>
                <c:pt idx="22">
                  <c:v>196149</c:v>
                </c:pt>
                <c:pt idx="23">
                  <c:v>253200</c:v>
                </c:pt>
                <c:pt idx="24">
                  <c:v>217287</c:v>
                </c:pt>
                <c:pt idx="25">
                  <c:v>207386</c:v>
                </c:pt>
                <c:pt idx="26">
                  <c:v>190334</c:v>
                </c:pt>
                <c:pt idx="27">
                  <c:v>222718</c:v>
                </c:pt>
                <c:pt idx="28">
                  <c:v>206737</c:v>
                </c:pt>
                <c:pt idx="29">
                  <c:v>180468</c:v>
                </c:pt>
                <c:pt idx="30">
                  <c:v>73129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97-4F46-948D-524F2CDAE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49132527"/>
        <c:axId val="849136687"/>
      </c:lineChart>
      <c:catAx>
        <c:axId val="849132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136687"/>
        <c:crosses val="autoZero"/>
        <c:auto val="1"/>
        <c:lblAlgn val="ctr"/>
        <c:lblOffset val="100"/>
        <c:noMultiLvlLbl val="0"/>
      </c:catAx>
      <c:valAx>
        <c:axId val="849136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Total Steps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132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How often users recorded</a:t>
            </a:r>
            <a:r>
              <a:rPr lang="en-CA" baseline="0" dirty="0"/>
              <a:t> their sleep</a:t>
            </a:r>
            <a:endParaRPr lang="en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Sheet1!$A$1:$A$24</c:f>
              <c:numCache>
                <c:formatCode>General</c:formatCode>
                <c:ptCount val="24"/>
                <c:pt idx="0">
                  <c:v>2320127002</c:v>
                </c:pt>
                <c:pt idx="1">
                  <c:v>7007744171</c:v>
                </c:pt>
                <c:pt idx="2">
                  <c:v>1844505072</c:v>
                </c:pt>
                <c:pt idx="3">
                  <c:v>6775888955</c:v>
                </c:pt>
                <c:pt idx="4">
                  <c:v>8053475328</c:v>
                </c:pt>
                <c:pt idx="5">
                  <c:v>1644430081</c:v>
                </c:pt>
                <c:pt idx="6">
                  <c:v>1927972279</c:v>
                </c:pt>
                <c:pt idx="7">
                  <c:v>4558609924</c:v>
                </c:pt>
                <c:pt idx="8">
                  <c:v>4020332650</c:v>
                </c:pt>
                <c:pt idx="9">
                  <c:v>2347167796</c:v>
                </c:pt>
                <c:pt idx="10">
                  <c:v>8792009665</c:v>
                </c:pt>
                <c:pt idx="11">
                  <c:v>6117666160</c:v>
                </c:pt>
                <c:pt idx="12">
                  <c:v>4388161847</c:v>
                </c:pt>
                <c:pt idx="13">
                  <c:v>7086361926</c:v>
                </c:pt>
                <c:pt idx="14">
                  <c:v>1503960366</c:v>
                </c:pt>
                <c:pt idx="15">
                  <c:v>4319703577</c:v>
                </c:pt>
                <c:pt idx="16">
                  <c:v>5577150313</c:v>
                </c:pt>
                <c:pt idx="17">
                  <c:v>4702921684</c:v>
                </c:pt>
                <c:pt idx="18">
                  <c:v>2026352035</c:v>
                </c:pt>
                <c:pt idx="19">
                  <c:v>3977333714</c:v>
                </c:pt>
                <c:pt idx="20">
                  <c:v>4445114986</c:v>
                </c:pt>
                <c:pt idx="21">
                  <c:v>5553957443</c:v>
                </c:pt>
                <c:pt idx="22">
                  <c:v>6962181067</c:v>
                </c:pt>
                <c:pt idx="23">
                  <c:v>8378563200</c:v>
                </c:pt>
              </c:numCache>
            </c:numRef>
          </c:cat>
          <c:val>
            <c:numRef>
              <c:f>Sheet1!$B$1:$B$24</c:f>
              <c:numCache>
                <c:formatCode>0%</c:formatCode>
                <c:ptCount val="24"/>
                <c:pt idx="0">
                  <c:v>3.2258064516129031E-2</c:v>
                </c:pt>
                <c:pt idx="1">
                  <c:v>6.4516129032258063E-2</c:v>
                </c:pt>
                <c:pt idx="2">
                  <c:v>9.6774193548387094E-2</c:v>
                </c:pt>
                <c:pt idx="3">
                  <c:v>9.6774193548387094E-2</c:v>
                </c:pt>
                <c:pt idx="4">
                  <c:v>9.6774193548387094E-2</c:v>
                </c:pt>
                <c:pt idx="5">
                  <c:v>0.12903225806451613</c:v>
                </c:pt>
                <c:pt idx="6">
                  <c:v>0.16129032258064516</c:v>
                </c:pt>
                <c:pt idx="7">
                  <c:v>0.16129032258064516</c:v>
                </c:pt>
                <c:pt idx="8">
                  <c:v>0.25806451612903225</c:v>
                </c:pt>
                <c:pt idx="9">
                  <c:v>0.4838709677419355</c:v>
                </c:pt>
                <c:pt idx="10">
                  <c:v>0.4838709677419355</c:v>
                </c:pt>
                <c:pt idx="11">
                  <c:v>0.58064516129032262</c:v>
                </c:pt>
                <c:pt idx="12">
                  <c:v>0.74193548387096775</c:v>
                </c:pt>
                <c:pt idx="13">
                  <c:v>0.77419354838709675</c:v>
                </c:pt>
                <c:pt idx="14">
                  <c:v>0.80645161290322576</c:v>
                </c:pt>
                <c:pt idx="15">
                  <c:v>0.83870967741935487</c:v>
                </c:pt>
                <c:pt idx="16">
                  <c:v>0.83870967741935487</c:v>
                </c:pt>
                <c:pt idx="17">
                  <c:v>0.87096774193548387</c:v>
                </c:pt>
                <c:pt idx="18">
                  <c:v>0.90322580645161288</c:v>
                </c:pt>
                <c:pt idx="19">
                  <c:v>0.90322580645161288</c:v>
                </c:pt>
                <c:pt idx="20">
                  <c:v>0.90322580645161288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93-4520-889D-7387EEA893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8946367"/>
        <c:axId val="1068948863"/>
      </c:barChart>
      <c:catAx>
        <c:axId val="1068946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User 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8948863"/>
        <c:crosses val="autoZero"/>
        <c:auto val="1"/>
        <c:lblAlgn val="ctr"/>
        <c:lblOffset val="100"/>
        <c:noMultiLvlLbl val="0"/>
      </c:catAx>
      <c:valAx>
        <c:axId val="106894886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Perce</a:t>
                </a:r>
                <a:r>
                  <a:rPr lang="en-CA" baseline="0" dirty="0"/>
                  <a:t>nt of days sleep recorded</a:t>
                </a:r>
                <a:endParaRPr lang="en-C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8946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33C22C-38E5-4C2E-A15B-879383602CCA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D5DD22C-729D-40A6-818F-38E19E6482B6}">
      <dgm:prSet/>
      <dgm:spPr/>
      <dgm:t>
        <a:bodyPr/>
        <a:lstStyle/>
        <a:p>
          <a:r>
            <a:rPr lang="en-CA" dirty="0"/>
            <a:t>Total steps recorded in May has a large amount of blank values</a:t>
          </a:r>
          <a:endParaRPr lang="en-US" dirty="0"/>
        </a:p>
      </dgm:t>
    </dgm:pt>
    <dgm:pt modelId="{83377532-8279-4C87-9BA6-6079491129F8}" type="parTrans" cxnId="{5A22F0EA-2AA1-4996-89ED-2235E9CA6724}">
      <dgm:prSet/>
      <dgm:spPr/>
      <dgm:t>
        <a:bodyPr/>
        <a:lstStyle/>
        <a:p>
          <a:endParaRPr lang="en-US"/>
        </a:p>
      </dgm:t>
    </dgm:pt>
    <dgm:pt modelId="{B21C1055-1F4F-4463-B40C-A509053E6026}" type="sibTrans" cxnId="{5A22F0EA-2AA1-4996-89ED-2235E9CA6724}">
      <dgm:prSet/>
      <dgm:spPr/>
      <dgm:t>
        <a:bodyPr/>
        <a:lstStyle/>
        <a:p>
          <a:endParaRPr lang="en-US"/>
        </a:p>
      </dgm:t>
    </dgm:pt>
    <dgm:pt modelId="{B55AF2E7-E79E-4C8B-B254-D448C53CEE21}">
      <dgm:prSet/>
      <dgm:spPr/>
      <dgm:t>
        <a:bodyPr/>
        <a:lstStyle/>
        <a:p>
          <a:r>
            <a:rPr lang="en-CA" dirty="0"/>
            <a:t>Customers are generally inconsistent with their sleep tracking</a:t>
          </a:r>
          <a:endParaRPr lang="en-US" dirty="0"/>
        </a:p>
      </dgm:t>
    </dgm:pt>
    <dgm:pt modelId="{0EB79980-A15B-48D8-B673-E22A08FBD5C0}" type="parTrans" cxnId="{BE177D54-052C-48E8-917D-066E4122FEB2}">
      <dgm:prSet/>
      <dgm:spPr/>
      <dgm:t>
        <a:bodyPr/>
        <a:lstStyle/>
        <a:p>
          <a:endParaRPr lang="en-US"/>
        </a:p>
      </dgm:t>
    </dgm:pt>
    <dgm:pt modelId="{52A12B8E-62D6-4457-88C5-97CE53343626}" type="sibTrans" cxnId="{BE177D54-052C-48E8-917D-066E4122FEB2}">
      <dgm:prSet/>
      <dgm:spPr/>
      <dgm:t>
        <a:bodyPr/>
        <a:lstStyle/>
        <a:p>
          <a:endParaRPr lang="en-US"/>
        </a:p>
      </dgm:t>
    </dgm:pt>
    <dgm:pt modelId="{8529AC50-7712-4AAE-A89E-88F7582D9A73}" type="pres">
      <dgm:prSet presAssocID="{D833C22C-38E5-4C2E-A15B-879383602CCA}" presName="diagram" presStyleCnt="0">
        <dgm:presLayoutVars>
          <dgm:dir/>
          <dgm:resizeHandles val="exact"/>
        </dgm:presLayoutVars>
      </dgm:prSet>
      <dgm:spPr/>
    </dgm:pt>
    <dgm:pt modelId="{AF4A29F9-D263-4B10-93B2-3A8F6346223A}" type="pres">
      <dgm:prSet presAssocID="{8D5DD22C-729D-40A6-818F-38E19E6482B6}" presName="node" presStyleLbl="node1" presStyleIdx="0" presStyleCnt="2">
        <dgm:presLayoutVars>
          <dgm:bulletEnabled val="1"/>
        </dgm:presLayoutVars>
      </dgm:prSet>
      <dgm:spPr/>
    </dgm:pt>
    <dgm:pt modelId="{4FF07AED-05B0-40F8-855D-E07397ECCC3B}" type="pres">
      <dgm:prSet presAssocID="{B21C1055-1F4F-4463-B40C-A509053E6026}" presName="sibTrans" presStyleCnt="0"/>
      <dgm:spPr/>
    </dgm:pt>
    <dgm:pt modelId="{B491C622-B76F-425A-885D-6BE3440138C6}" type="pres">
      <dgm:prSet presAssocID="{B55AF2E7-E79E-4C8B-B254-D448C53CEE21}" presName="node" presStyleLbl="node1" presStyleIdx="1" presStyleCnt="2">
        <dgm:presLayoutVars>
          <dgm:bulletEnabled val="1"/>
        </dgm:presLayoutVars>
      </dgm:prSet>
      <dgm:spPr/>
    </dgm:pt>
  </dgm:ptLst>
  <dgm:cxnLst>
    <dgm:cxn modelId="{BE177D54-052C-48E8-917D-066E4122FEB2}" srcId="{D833C22C-38E5-4C2E-A15B-879383602CCA}" destId="{B55AF2E7-E79E-4C8B-B254-D448C53CEE21}" srcOrd="1" destOrd="0" parTransId="{0EB79980-A15B-48D8-B673-E22A08FBD5C0}" sibTransId="{52A12B8E-62D6-4457-88C5-97CE53343626}"/>
    <dgm:cxn modelId="{C8BA69AF-66E0-4C5F-9E68-B63A8B20BEEB}" type="presOf" srcId="{B55AF2E7-E79E-4C8B-B254-D448C53CEE21}" destId="{B491C622-B76F-425A-885D-6BE3440138C6}" srcOrd="0" destOrd="0" presId="urn:microsoft.com/office/officeart/2005/8/layout/default"/>
    <dgm:cxn modelId="{B155B8B4-F684-41C7-B65C-EDB548D2FC78}" type="presOf" srcId="{D833C22C-38E5-4C2E-A15B-879383602CCA}" destId="{8529AC50-7712-4AAE-A89E-88F7582D9A73}" srcOrd="0" destOrd="0" presId="urn:microsoft.com/office/officeart/2005/8/layout/default"/>
    <dgm:cxn modelId="{5A22F0EA-2AA1-4996-89ED-2235E9CA6724}" srcId="{D833C22C-38E5-4C2E-A15B-879383602CCA}" destId="{8D5DD22C-729D-40A6-818F-38E19E6482B6}" srcOrd="0" destOrd="0" parTransId="{83377532-8279-4C87-9BA6-6079491129F8}" sibTransId="{B21C1055-1F4F-4463-B40C-A509053E6026}"/>
    <dgm:cxn modelId="{80C7F0FE-6DFF-4CD6-B90F-04FCB52F446B}" type="presOf" srcId="{8D5DD22C-729D-40A6-818F-38E19E6482B6}" destId="{AF4A29F9-D263-4B10-93B2-3A8F6346223A}" srcOrd="0" destOrd="0" presId="urn:microsoft.com/office/officeart/2005/8/layout/default"/>
    <dgm:cxn modelId="{56D1CDFB-F791-4B33-BB90-E9D6C9E6BA93}" type="presParOf" srcId="{8529AC50-7712-4AAE-A89E-88F7582D9A73}" destId="{AF4A29F9-D263-4B10-93B2-3A8F6346223A}" srcOrd="0" destOrd="0" presId="urn:microsoft.com/office/officeart/2005/8/layout/default"/>
    <dgm:cxn modelId="{575BAD8C-AAD1-41A3-91A0-62AE76624833}" type="presParOf" srcId="{8529AC50-7712-4AAE-A89E-88F7582D9A73}" destId="{4FF07AED-05B0-40F8-855D-E07397ECCC3B}" srcOrd="1" destOrd="0" presId="urn:microsoft.com/office/officeart/2005/8/layout/default"/>
    <dgm:cxn modelId="{CC9E771B-4E5F-4FB4-B9B9-3EAF13445A83}" type="presParOf" srcId="{8529AC50-7712-4AAE-A89E-88F7582D9A73}" destId="{B491C622-B76F-425A-885D-6BE3440138C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A29F9-D263-4B10-93B2-3A8F6346223A}">
      <dsp:nvSpPr>
        <dsp:cNvPr id="0" name=""/>
        <dsp:cNvSpPr/>
      </dsp:nvSpPr>
      <dsp:spPr>
        <a:xfrm>
          <a:off x="1046085" y="2753"/>
          <a:ext cx="3826013" cy="22956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Total steps recorded in May has a large amount of blank values</a:t>
          </a:r>
          <a:endParaRPr lang="en-US" sz="3500" kern="1200" dirty="0"/>
        </a:p>
      </dsp:txBody>
      <dsp:txXfrm>
        <a:off x="1046085" y="2753"/>
        <a:ext cx="3826013" cy="2295608"/>
      </dsp:txXfrm>
    </dsp:sp>
    <dsp:sp modelId="{B491C622-B76F-425A-885D-6BE3440138C6}">
      <dsp:nvSpPr>
        <dsp:cNvPr id="0" name=""/>
        <dsp:cNvSpPr/>
      </dsp:nvSpPr>
      <dsp:spPr>
        <a:xfrm>
          <a:off x="1046085" y="2680962"/>
          <a:ext cx="3826013" cy="22956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Customers are generally inconsistent with their sleep tracking</a:t>
          </a:r>
          <a:endParaRPr lang="en-US" sz="3500" kern="1200" dirty="0"/>
        </a:p>
      </dsp:txBody>
      <dsp:txXfrm>
        <a:off x="1046085" y="2680962"/>
        <a:ext cx="3826013" cy="2295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74C9-375F-10BD-1B13-30423260C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D609-2D0E-9942-39D2-2D178B427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F1D2C-4A42-0B70-AB9A-094CB02C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AED-9576-40F4-8FE3-C63BB79565F6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1183-F0D1-7B04-1E6B-2800AD00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67255-E5EB-D94D-2931-ED0E1CDA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3C59-AC94-4047-91C9-B5BCA6A0E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44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F71F-89F9-1AFB-0905-5846C161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7D640-A550-153D-C839-CD66F099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5AE8D-ECBD-8AE1-C6A4-54485AAA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AED-9576-40F4-8FE3-C63BB79565F6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2CA9A-C511-83C0-8E75-B3543B3D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2D18C-8660-DDD0-63B3-B53136AC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3C59-AC94-4047-91C9-B5BCA6A0E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04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93262-7A6B-B848-85AA-3AD1C0432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EBA48-0FAB-E8A9-169C-DABF8F71C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B8331-4A24-AB17-CDE3-70F581BC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AED-9576-40F4-8FE3-C63BB79565F6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537C-A842-8128-81CF-7C8E9385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49CF-7449-1A53-FD5A-76301D33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3C59-AC94-4047-91C9-B5BCA6A0E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55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C727-BECF-C00D-1F6E-782BD2FB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518A-49C9-17B6-2152-60EBADD9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DD745-0F61-6192-7E53-A7955C86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AED-9576-40F4-8FE3-C63BB79565F6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E317-4B8C-1587-A293-E6A1C20A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5AC7-D2AE-CDE1-91C0-DD60E41A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3C59-AC94-4047-91C9-B5BCA6A0E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49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B632-D755-01B4-3C1E-04C081B8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18D67-505B-97DE-4E24-2B72CC221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F2BB3-5972-75E9-6E3C-E24C72B6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AED-9576-40F4-8FE3-C63BB79565F6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46F31-2637-3CF2-2A4B-0BB10CBA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6F6BA-507D-2C54-3E23-C2F21B6A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3C59-AC94-4047-91C9-B5BCA6A0E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64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E3A3-BF81-DF85-BBD1-C1F7E37B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306C-1BA2-9087-D29C-5A36BD4FB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5E976-B799-394A-0069-69F00DEED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14200-76FB-ED44-F610-4537693A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AED-9576-40F4-8FE3-C63BB79565F6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3ACE-1D9E-DDDD-D2AD-0AED0091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5BD9A-64BC-2D72-21BD-BC620B75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3C59-AC94-4047-91C9-B5BCA6A0E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68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5553-BF64-9EE0-FDEB-0D3C220F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3FD67-1F58-C224-D0B5-D0119A2D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C6589-5BC4-3D0D-5737-18097FCC2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9CE5D-7DBD-546B-6637-3FE4C7BDD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53A7D-A0AB-2849-3087-26F0D6EDC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260B6-7A3D-5039-D3CC-D6ED153C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AED-9576-40F4-8FE3-C63BB79565F6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EF582-DAB8-876C-A578-F3C55C4E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4B0A4-684F-EFB5-3808-33655048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3C59-AC94-4047-91C9-B5BCA6A0E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15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4FDB-F0D9-F4C3-AF85-A6CE9E42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F5848-28B8-4F25-1AD8-01BEBB3D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AED-9576-40F4-8FE3-C63BB79565F6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2DCE0-53B8-5E61-7B97-4AEF0795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DB3F5-7BC3-5A58-77F9-486FF277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3C59-AC94-4047-91C9-B5BCA6A0E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89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87B94-6186-8B17-11FF-5FEC7CBA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AED-9576-40F4-8FE3-C63BB79565F6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8DC98-6EBE-406F-A9D7-D30580AC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27D2A-465A-F753-9D9E-5E21AD49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3C59-AC94-4047-91C9-B5BCA6A0E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473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859F-646B-25EF-78B1-0796A9B3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4F870-6582-2C21-D40F-361FC9E2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0623C-9210-586A-BFD2-65B31472A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04BD8-94E1-407C-CE4B-241910FB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AED-9576-40F4-8FE3-C63BB79565F6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674EA-2F76-C544-2672-89947A0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4963-A315-1320-C4A4-0D1EBA3C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3C59-AC94-4047-91C9-B5BCA6A0E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34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8269-A4D9-C7EB-93BF-30D57FDE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D08FB-0503-4478-BF75-717AF287C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A2106-B1DD-1867-4CE1-6B20F2A26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E672B-86B4-8AE8-E359-549407D3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AED-9576-40F4-8FE3-C63BB79565F6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795C5-0724-C15D-43DA-CD116FDB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06E5F-BBE6-E1BD-6A99-F794083C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3C59-AC94-4047-91C9-B5BCA6A0E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25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5BD703-2AC5-E4EA-0072-B3C2C040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6EE41-CA2C-CB4F-03AB-77E0CFD0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C618F-4783-4326-36FB-1820419F6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4AED-9576-40F4-8FE3-C63BB79565F6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025F-0D31-0DC7-1A56-2C732C04C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3009D-D04A-8268-BD6B-08BEB075A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23C59-AC94-4047-91C9-B5BCA6A0E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064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DE716-F7E1-31F6-AFE4-8F0B38E93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5500"/>
              <a:t>Transforming Marketing Strategy with Consumer Insights: A Bellabeat Case Study</a:t>
            </a:r>
            <a:endParaRPr lang="en-CA" sz="5500"/>
          </a:p>
        </p:txBody>
      </p:sp>
    </p:spTree>
    <p:extLst>
      <p:ext uri="{BB962C8B-B14F-4D97-AF65-F5344CB8AC3E}">
        <p14:creationId xmlns:p14="http://schemas.microsoft.com/office/powerpoint/2010/main" val="38058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6B80271-AB52-4E69-AC06-92D993A0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2560" y="323519"/>
            <a:ext cx="6096001" cy="6212748"/>
          </a:xfrm>
          <a:custGeom>
            <a:avLst/>
            <a:gdLst>
              <a:gd name="connsiteX0" fmla="*/ 0 w 6096001"/>
              <a:gd name="connsiteY0" fmla="*/ 0 h 6212748"/>
              <a:gd name="connsiteX1" fmla="*/ 1772102 w 6096001"/>
              <a:gd name="connsiteY1" fmla="*/ 0 h 6212748"/>
              <a:gd name="connsiteX2" fmla="*/ 2514601 w 6096001"/>
              <a:gd name="connsiteY2" fmla="*/ 0 h 6212748"/>
              <a:gd name="connsiteX3" fmla="*/ 2514603 w 6096001"/>
              <a:gd name="connsiteY3" fmla="*/ 0 h 6212748"/>
              <a:gd name="connsiteX4" fmla="*/ 6096001 w 6096001"/>
              <a:gd name="connsiteY4" fmla="*/ 0 h 6212748"/>
              <a:gd name="connsiteX5" fmla="*/ 6096001 w 6096001"/>
              <a:gd name="connsiteY5" fmla="*/ 2864954 h 6212748"/>
              <a:gd name="connsiteX6" fmla="*/ 2652556 w 6096001"/>
              <a:gd name="connsiteY6" fmla="*/ 6212748 h 6212748"/>
              <a:gd name="connsiteX7" fmla="*/ 1772102 w 6096001"/>
              <a:gd name="connsiteY7" fmla="*/ 6212748 h 6212748"/>
              <a:gd name="connsiteX8" fmla="*/ 1772102 w 6096001"/>
              <a:gd name="connsiteY8" fmla="*/ 6210962 h 6212748"/>
              <a:gd name="connsiteX9" fmla="*/ 0 w 6096001"/>
              <a:gd name="connsiteY9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1" h="6212748">
                <a:moveTo>
                  <a:pt x="0" y="0"/>
                </a:moveTo>
                <a:lnTo>
                  <a:pt x="1772102" y="0"/>
                </a:lnTo>
                <a:lnTo>
                  <a:pt x="2514601" y="0"/>
                </a:lnTo>
                <a:lnTo>
                  <a:pt x="2514603" y="0"/>
                </a:lnTo>
                <a:lnTo>
                  <a:pt x="6096001" y="0"/>
                </a:lnTo>
                <a:lnTo>
                  <a:pt x="6096001" y="2864954"/>
                </a:lnTo>
                <a:lnTo>
                  <a:pt x="2652556" y="6212748"/>
                </a:lnTo>
                <a:lnTo>
                  <a:pt x="1772102" y="6212748"/>
                </a:lnTo>
                <a:lnTo>
                  <a:pt x="1772102" y="6210962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85C98-7CD0-5FFC-6941-AF61C88F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4281029" cy="4480726"/>
          </a:xfrm>
        </p:spPr>
        <p:txBody>
          <a:bodyPr>
            <a:normAutofit/>
          </a:bodyPr>
          <a:lstStyle/>
          <a:p>
            <a:pPr algn="r"/>
            <a:r>
              <a:rPr lang="en-CA" sz="6600" dirty="0"/>
              <a:t>Preferred type of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798F-D518-FAC4-FCAB-71779B062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480" y="1188636"/>
            <a:ext cx="4404009" cy="4480727"/>
          </a:xfrm>
        </p:spPr>
        <p:txBody>
          <a:bodyPr anchor="ctr">
            <a:normAutofit/>
          </a:bodyPr>
          <a:lstStyle/>
          <a:p>
            <a:r>
              <a:rPr lang="en-CA" sz="2000" dirty="0"/>
              <a:t>The flow of user preferred activity intensity is as follows:</a:t>
            </a:r>
          </a:p>
          <a:p>
            <a:pPr lvl="1"/>
            <a:r>
              <a:rPr lang="en-CA" sz="1600" dirty="0"/>
              <a:t> Sedentary &gt; Lightly Active &gt; Very Active &gt; Fairly Active</a:t>
            </a:r>
          </a:p>
          <a:p>
            <a:r>
              <a:rPr lang="en-CA" sz="2000" dirty="0"/>
              <a:t>Distance reflects the same:</a:t>
            </a:r>
          </a:p>
          <a:p>
            <a:pPr lvl="1"/>
            <a:r>
              <a:rPr lang="en-CA" sz="1600" dirty="0"/>
              <a:t>Lightly &gt; Highly &gt; Moderately (sedentary kept out as distance while not moving is not important)</a:t>
            </a:r>
          </a:p>
        </p:txBody>
      </p:sp>
    </p:spTree>
    <p:extLst>
      <p:ext uri="{BB962C8B-B14F-4D97-AF65-F5344CB8AC3E}">
        <p14:creationId xmlns:p14="http://schemas.microsoft.com/office/powerpoint/2010/main" val="312775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01E4A7-E03A-7E87-1CAC-F39AEEFB06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074980"/>
              </p:ext>
            </p:extLst>
          </p:nvPr>
        </p:nvGraphicFramePr>
        <p:xfrm>
          <a:off x="1157288" y="2147888"/>
          <a:ext cx="4903788" cy="372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5CF15BF-15BE-CC78-0FEF-4E47FE6067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347209"/>
              </p:ext>
            </p:extLst>
          </p:nvPr>
        </p:nvGraphicFramePr>
        <p:xfrm>
          <a:off x="6127750" y="2147888"/>
          <a:ext cx="4903788" cy="372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9AA0127-F3A3-D504-FFE3-F4041FA4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Trends in user preferences for intensity of activity</a:t>
            </a:r>
            <a:b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9847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76F96-BCEF-46C4-F4D5-51868248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en-CA" sz="4800" dirty="0"/>
              <a:t>Inconsistent data trends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49CE09-7746-0FE4-F5DB-888ED5EAB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717503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50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DA9F4C0-18B9-F60D-0857-3C19C07D01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588197"/>
              </p:ext>
            </p:extLst>
          </p:nvPr>
        </p:nvGraphicFramePr>
        <p:xfrm>
          <a:off x="6096000" y="639763"/>
          <a:ext cx="5459413" cy="275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B12CDB-9FA8-F280-438F-503470C7ED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728237"/>
              </p:ext>
            </p:extLst>
          </p:nvPr>
        </p:nvGraphicFramePr>
        <p:xfrm>
          <a:off x="6096000" y="3463925"/>
          <a:ext cx="5459413" cy="275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4FE6AD6-D3AA-BD71-E95F-7287EBE1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5" y="640080"/>
            <a:ext cx="4876797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Steps Trends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Sleep Tracking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568C8-5AFE-2ADC-E557-5E29CF9A0F2A}"/>
              </a:ext>
            </a:extLst>
          </p:cNvPr>
          <p:cNvSpPr txBox="1"/>
          <p:nvPr/>
        </p:nvSpPr>
        <p:spPr>
          <a:xfrm>
            <a:off x="6096000" y="6157282"/>
            <a:ext cx="5995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*User IDs sorted so that percent tracked is in ascending order</a:t>
            </a:r>
          </a:p>
        </p:txBody>
      </p:sp>
    </p:spTree>
    <p:extLst>
      <p:ext uri="{BB962C8B-B14F-4D97-AF65-F5344CB8AC3E}">
        <p14:creationId xmlns:p14="http://schemas.microsoft.com/office/powerpoint/2010/main" val="346800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B80271-AB52-4E69-AC06-92D993A0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2560" y="323519"/>
            <a:ext cx="6096001" cy="6212748"/>
          </a:xfrm>
          <a:custGeom>
            <a:avLst/>
            <a:gdLst>
              <a:gd name="connsiteX0" fmla="*/ 0 w 6096001"/>
              <a:gd name="connsiteY0" fmla="*/ 0 h 6212748"/>
              <a:gd name="connsiteX1" fmla="*/ 1772102 w 6096001"/>
              <a:gd name="connsiteY1" fmla="*/ 0 h 6212748"/>
              <a:gd name="connsiteX2" fmla="*/ 2514601 w 6096001"/>
              <a:gd name="connsiteY2" fmla="*/ 0 h 6212748"/>
              <a:gd name="connsiteX3" fmla="*/ 2514603 w 6096001"/>
              <a:gd name="connsiteY3" fmla="*/ 0 h 6212748"/>
              <a:gd name="connsiteX4" fmla="*/ 6096001 w 6096001"/>
              <a:gd name="connsiteY4" fmla="*/ 0 h 6212748"/>
              <a:gd name="connsiteX5" fmla="*/ 6096001 w 6096001"/>
              <a:gd name="connsiteY5" fmla="*/ 2864954 h 6212748"/>
              <a:gd name="connsiteX6" fmla="*/ 2652556 w 6096001"/>
              <a:gd name="connsiteY6" fmla="*/ 6212748 h 6212748"/>
              <a:gd name="connsiteX7" fmla="*/ 1772102 w 6096001"/>
              <a:gd name="connsiteY7" fmla="*/ 6212748 h 6212748"/>
              <a:gd name="connsiteX8" fmla="*/ 1772102 w 6096001"/>
              <a:gd name="connsiteY8" fmla="*/ 6210962 h 6212748"/>
              <a:gd name="connsiteX9" fmla="*/ 0 w 6096001"/>
              <a:gd name="connsiteY9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1" h="6212748">
                <a:moveTo>
                  <a:pt x="0" y="0"/>
                </a:moveTo>
                <a:lnTo>
                  <a:pt x="1772102" y="0"/>
                </a:lnTo>
                <a:lnTo>
                  <a:pt x="2514601" y="0"/>
                </a:lnTo>
                <a:lnTo>
                  <a:pt x="2514603" y="0"/>
                </a:lnTo>
                <a:lnTo>
                  <a:pt x="6096001" y="0"/>
                </a:lnTo>
                <a:lnTo>
                  <a:pt x="6096001" y="2864954"/>
                </a:lnTo>
                <a:lnTo>
                  <a:pt x="2652556" y="6212748"/>
                </a:lnTo>
                <a:lnTo>
                  <a:pt x="1772102" y="6212748"/>
                </a:lnTo>
                <a:lnTo>
                  <a:pt x="1772102" y="6210962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CD0E7-DA72-E587-AEB0-3A515CC1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4281029" cy="4480726"/>
          </a:xfrm>
        </p:spPr>
        <p:txBody>
          <a:bodyPr>
            <a:normAutofit/>
          </a:bodyPr>
          <a:lstStyle/>
          <a:p>
            <a:pPr algn="r"/>
            <a:r>
              <a:rPr lang="en-CA" sz="410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53C9-3AEB-AF64-698F-4D83009F7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480" y="1188637"/>
            <a:ext cx="4404009" cy="4480726"/>
          </a:xfrm>
        </p:spPr>
        <p:txBody>
          <a:bodyPr anchor="ctr">
            <a:normAutofit/>
          </a:bodyPr>
          <a:lstStyle/>
          <a:p>
            <a:r>
              <a:rPr lang="en-CA" sz="1700" dirty="0"/>
              <a:t>Preference in light activity intensity should lead to higher catering towards people who prefer walks rather than high intensity training as an example.</a:t>
            </a:r>
          </a:p>
          <a:p>
            <a:r>
              <a:rPr lang="en-CA" sz="1700" dirty="0"/>
              <a:t>Weather could be a factor in the decrease in steps in May however if weather was good, device updates may have negatively impacted users.</a:t>
            </a:r>
          </a:p>
          <a:p>
            <a:r>
              <a:rPr lang="en-CA" sz="1700" dirty="0"/>
              <a:t>Users on average record their sleep 55% of the time, adding alerts to turn on tracking or an option for auto tracking could help with this.</a:t>
            </a:r>
          </a:p>
          <a:p>
            <a:pPr marL="0" indent="0">
              <a:buNone/>
            </a:pP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101029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00708-4C0E-4034-5CC9-5EBD8A35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CA" sz="480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7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234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Transforming Marketing Strategy with Consumer Insights: A Bellabeat Case Study</vt:lpstr>
      <vt:lpstr>Preferred type of Activity</vt:lpstr>
      <vt:lpstr>Trends in user preferences for intensity of activity </vt:lpstr>
      <vt:lpstr>Inconsistent data trends</vt:lpstr>
      <vt:lpstr>Total Steps Trends and  Sleep Tracking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Marketing Strategy with Consumer Insights: A Bellabeat Case Study</dc:title>
  <dc:creator>Kyle McGinn</dc:creator>
  <cp:lastModifiedBy>Kyle McGinn</cp:lastModifiedBy>
  <cp:revision>2</cp:revision>
  <dcterms:created xsi:type="dcterms:W3CDTF">2023-03-26T17:27:15Z</dcterms:created>
  <dcterms:modified xsi:type="dcterms:W3CDTF">2023-03-27T15:19:46Z</dcterms:modified>
</cp:coreProperties>
</file>