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7" r:id="rId6"/>
    <p:sldId id="262" r:id="rId7"/>
    <p:sldId id="268" r:id="rId8"/>
    <p:sldId id="271" r:id="rId9"/>
    <p:sldId id="269" r:id="rId10"/>
    <p:sldId id="263" r:id="rId11"/>
    <p:sldId id="273" r:id="rId12"/>
    <p:sldId id="274" r:id="rId13"/>
    <p:sldId id="272" r:id="rId14"/>
    <p:sldId id="275" r:id="rId15"/>
    <p:sldId id="276" r:id="rId16"/>
    <p:sldId id="279" r:id="rId17"/>
    <p:sldId id="264" r:id="rId18"/>
    <p:sldId id="277" r:id="rId19"/>
    <p:sldId id="280" r:id="rId20"/>
    <p:sldId id="265" r:id="rId21"/>
    <p:sldId id="278" r:id="rId22"/>
    <p:sldId id="281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68D"/>
    <a:srgbClr val="1D1C68"/>
    <a:srgbClr val="EBEBEB"/>
    <a:srgbClr val="333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F3D37-3496-A44A-8343-ED728899321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2501C-6AED-394F-A971-A892DC8F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718AE611-130E-0D2E-E802-8A36716DB9FC}"/>
              </a:ext>
            </a:extLst>
          </p:cNvPr>
          <p:cNvSpPr txBox="1">
            <a:spLocks/>
          </p:cNvSpPr>
          <p:nvPr/>
        </p:nvSpPr>
        <p:spPr>
          <a:xfrm>
            <a:off x="1523999" y="3556001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4CE541A-6BE9-11BD-EA23-8EFFEB67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/>
          </a:prstGeom>
          <a:solidFill>
            <a:schemeClr val="accent1"/>
          </a:solidFill>
          <a:effectLst>
            <a:outerShdw blurRad="152400" dist="177800" dir="2700000" algn="tl" rotWithShape="0">
              <a:prstClr val="black">
                <a:alpha val="28000"/>
              </a:prstClr>
            </a:outerShdw>
          </a:effectLst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B9EEEA-4E55-EBA2-FD56-C7F246D4D4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1211" y="2875826"/>
            <a:ext cx="8029575" cy="8884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Your name here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B7712E16-869E-C669-4D08-61CB38A952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1211" y="4016919"/>
            <a:ext cx="8029574" cy="11623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Your Institution here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F3E5E026-FF93-380A-0369-EE921FD448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81211" y="5446367"/>
            <a:ext cx="8029574" cy="80724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46A339-0CEF-4204-070F-6F207DD8DA16}"/>
              </a:ext>
            </a:extLst>
          </p:cNvPr>
          <p:cNvSpPr txBox="1">
            <a:spLocks/>
          </p:cNvSpPr>
          <p:nvPr userDrawn="1"/>
        </p:nvSpPr>
        <p:spPr>
          <a:xfrm>
            <a:off x="1523999" y="3556001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191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4286-880B-57FC-DB81-FFF3401C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75FE2-4B4A-D8D3-B2FA-EB014F9C6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7FF6-35FE-31D5-39BB-AE226A2B778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B3C307-B990-AD4B-B50D-7E99B8F062FC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6B267-E163-B80C-46EF-94954F74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A2CA-43B7-CFEB-A82E-80508607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ECB1-3895-4A4C-B4FA-05A9A99CBE2F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D12E6-52D2-70A6-FF8A-7D322690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64E2-CD46-217A-CB3F-C1B24128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6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CAB9-FDBF-45A0-942B-6CD2D296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42EA-E749-4D6C-901E-AB3CC35F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7A8DE-4E81-1B9E-C59A-4EAF8473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5A65D-E5D6-D9D8-F2F3-15F0106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DBC31-C26C-5121-C688-D671E483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D2D-11F9-48E3-BDFD-009EB9B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E9E-29C7-4254-9EF1-22FC64B56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693F-2B5D-47A4-9937-F8D0829F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F39FA0-3E19-D526-8868-D57F6306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8C99-19A0-7840-AEE5-660ED0FD4BD4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DBD2E6-2332-1BF3-4E35-20FC2A3C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B3F3F2-4DBF-CF34-23EC-A86421F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40E5-4C34-4241-9607-30A57A5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C258-E6CF-4250-9ADE-3CCF914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3311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D0E3-F2B3-4828-9FE8-79E35EB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920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C978-7416-4BEC-A3E2-5F84F456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3311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EAA7D5A-E2C3-8158-2C65-6FCE700A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2743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6AA4AE-5CBB-E3C2-7214-7D2F7572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1BE-E9A7-5149-938F-8AC72CA20F58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51305C1-B853-FF86-C7D1-E0E9B71E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D36C77-B794-D188-CDB9-829834A7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189-0E78-45C1-8704-51B6FC3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17D2-E09D-B61B-12D8-0D0B70BC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420-0630-9649-B3ED-E8C37B93454A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B204-6B38-8446-1F52-AB40F5CB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69B5B3-B203-68F0-BC8C-939AE8D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A2CA-43B7-CFEB-A82E-80508607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ECB1-3895-4A4C-B4FA-05A9A99CBE2F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D12E6-52D2-70A6-FF8A-7D322690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64E2-CD46-217A-CB3F-C1B24128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0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718AE611-130E-0D2E-E802-8A36716DB9FC}"/>
              </a:ext>
            </a:extLst>
          </p:cNvPr>
          <p:cNvSpPr txBox="1">
            <a:spLocks/>
          </p:cNvSpPr>
          <p:nvPr userDrawn="1"/>
        </p:nvSpPr>
        <p:spPr>
          <a:xfrm>
            <a:off x="1523999" y="3556001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4CE541A-6BE9-11BD-EA23-8EFFEB67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/>
          </a:prstGeom>
          <a:solidFill>
            <a:schemeClr val="accent1"/>
          </a:solidFill>
          <a:effectLst>
            <a:outerShdw blurRad="152400" dist="177800" dir="2700000" algn="tl" rotWithShape="0">
              <a:prstClr val="black">
                <a:alpha val="28000"/>
              </a:prstClr>
            </a:outerShdw>
          </a:effectLst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B9EEEA-4E55-EBA2-FD56-C7F246D4D4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1211" y="2875826"/>
            <a:ext cx="8029575" cy="8884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Your name here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B7712E16-869E-C669-4D08-61CB38A952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1211" y="4016919"/>
            <a:ext cx="8029574" cy="11623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Your Institution here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F3E5E026-FF93-380A-0369-EE921FD448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81211" y="5446367"/>
            <a:ext cx="8029574" cy="80724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7776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40E5-4C34-4241-9607-30A57A5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C258-E6CF-4250-9ADE-3CCF914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D0E3-F2B3-4828-9FE8-79E35EB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C978-7416-4BEC-A3E2-5F84F456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EAA7D5A-E2C3-8158-2C65-6FCE700A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2743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6AA4AE-5CBB-E3C2-7214-7D2F7572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1BE-E9A7-5149-938F-8AC72CA20F58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51305C1-B853-FF86-C7D1-E0E9B71E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D36C77-B794-D188-CDB9-829834A7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189-0E78-45C1-8704-51B6FC3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17D2-E09D-B61B-12D8-0D0B70BC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420-0630-9649-B3ED-E8C37B93454A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B204-6B38-8446-1F52-AB40F5CB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69B5B3-B203-68F0-BC8C-939AE8D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08E9-BC93-4F3C-8000-6931DF2B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2743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7735-0958-4F79-9D87-67DA22BC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the first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9FBB-1B4B-432A-8E9F-8BBCFF5C4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1E52-7DB8-F263-DB4E-89CD576E4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fld id="{4410D096-1298-A54A-A367-F4F59EBF1F81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7ED53F-A44E-D7C1-8A87-59E183446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20306-4F53-CDAC-E5E3-EB005DBEEC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25" y="6331058"/>
            <a:ext cx="3946453" cy="2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3" r:id="rId8"/>
    <p:sldLayoutId id="2147483654" r:id="rId9"/>
    <p:sldLayoutId id="2147483656" r:id="rId10"/>
    <p:sldLayoutId id="21474836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  <a:lvl2pPr marL="685800" indent="-228600" algn="just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546F-192A-309F-AED8-95E90FB4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11" y="604388"/>
            <a:ext cx="10903974" cy="1563935"/>
          </a:xfrm>
        </p:spPr>
        <p:txBody>
          <a:bodyPr/>
          <a:lstStyle/>
          <a:p>
            <a:r>
              <a:rPr lang="en-IN" dirty="0"/>
              <a:t>UK Electricity Consumption Forecasting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35BEF-CAFE-A678-EFF2-84B2D29F4A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81211" y="4241112"/>
            <a:ext cx="8029574" cy="1279794"/>
          </a:xfrm>
        </p:spPr>
        <p:txBody>
          <a:bodyPr>
            <a:normAutofit/>
          </a:bodyPr>
          <a:lstStyle/>
          <a:p>
            <a:r>
              <a:rPr lang="en-IN" sz="3200" dirty="0"/>
              <a:t>Time Series Analysis</a:t>
            </a:r>
          </a:p>
          <a:p>
            <a:r>
              <a:rPr lang="en-IN" sz="2400" b="0" i="0" strike="noStrike" baseline="0" dirty="0">
                <a:latin typeface="LMSans9-Regular"/>
              </a:rPr>
              <a:t>Instructor: </a:t>
            </a:r>
            <a:r>
              <a:rPr lang="en-IN" sz="2400" i="0" strike="noStrike" baseline="0" dirty="0">
                <a:latin typeface="LMSans9-Regular"/>
              </a:rPr>
              <a:t>Dr. M. R. Srinivasan</a:t>
            </a:r>
            <a:endParaRPr lang="en-IN" sz="2400" dirty="0"/>
          </a:p>
          <a:p>
            <a:endParaRPr lang="en-IN" sz="2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91924B-BAB6-769E-8BF8-E45B1EBD385F}"/>
              </a:ext>
            </a:extLst>
          </p:cNvPr>
          <p:cNvSpPr txBox="1">
            <a:spLocks/>
          </p:cNvSpPr>
          <p:nvPr/>
        </p:nvSpPr>
        <p:spPr>
          <a:xfrm>
            <a:off x="3791712" y="2607020"/>
            <a:ext cx="2042733" cy="1024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685800" indent="-22860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Ayush Yadav</a:t>
            </a:r>
          </a:p>
          <a:p>
            <a:r>
              <a:rPr lang="en-IN" sz="2000" dirty="0"/>
              <a:t>(MDS202315)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DB4A724-3089-9987-C712-4DEB504F5001}"/>
              </a:ext>
            </a:extLst>
          </p:cNvPr>
          <p:cNvSpPr txBox="1">
            <a:spLocks/>
          </p:cNvSpPr>
          <p:nvPr/>
        </p:nvSpPr>
        <p:spPr>
          <a:xfrm>
            <a:off x="5945584" y="2645045"/>
            <a:ext cx="2594568" cy="986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685800" indent="-22860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Kalyani Gohokar</a:t>
            </a:r>
          </a:p>
          <a:p>
            <a:r>
              <a:rPr lang="en-IN" sz="2000" dirty="0"/>
              <a:t>(MDS202330)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59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1A010-1185-DC72-B3C3-5136626A6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9586-2579-86AC-2430-9A27AC2A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</p:spPr>
        <p:txBody>
          <a:bodyPr>
            <a:normAutofit fontScale="90000"/>
          </a:bodyPr>
          <a:lstStyle/>
          <a:p>
            <a:r>
              <a:rPr lang="en-IN" dirty="0"/>
              <a:t>Why ADF fails?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354E-6A08-A7C5-F515-FF7A256C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7" y="1997077"/>
            <a:ext cx="10045505" cy="2863846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ADF test looks for a unit root in the time series, the presence of which indicates that the time series exhibits a random walk behaviour, which makes the series non-stationary.</a:t>
            </a:r>
          </a:p>
          <a:p>
            <a:pPr algn="just"/>
            <a:r>
              <a:rPr lang="en-IN" sz="2000" dirty="0"/>
              <a:t>The ADF Statistic is very sensitive to strong seasonal patterns. </a:t>
            </a:r>
          </a:p>
          <a:p>
            <a:pPr algn="just"/>
            <a:r>
              <a:rPr lang="en-IN" sz="2000" dirty="0"/>
              <a:t>Seasonality tends to repeat over specific periods, which is contrary to the random walk behaviour. </a:t>
            </a:r>
          </a:p>
          <a:p>
            <a:pPr algn="just"/>
            <a:r>
              <a:rPr lang="en-IN" sz="2000" dirty="0"/>
              <a:t>This leads to incorrect conclusions.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C12B8-DEC7-1E7B-70B5-11F32120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4088-032B-7024-BD3F-85EDEA2D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109AD-D544-8C97-7F0E-20280CCC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D037F-24CB-A0AD-C1F9-76A1A980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7E26-D7A9-0EAB-5AF1-F00C0484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</p:spPr>
        <p:txBody>
          <a:bodyPr>
            <a:normAutofit fontScale="90000"/>
          </a:bodyPr>
          <a:lstStyle/>
          <a:p>
            <a:r>
              <a:rPr lang="en-IN" dirty="0"/>
              <a:t>After Differencing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9657B0-9FFA-5F2C-7049-6F6EADC03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06" y="1704275"/>
            <a:ext cx="12099294" cy="385600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9B826-2428-50AD-74B2-13C264F4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5F34-91D9-F98A-72B4-7E7023EF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E855-60C8-4216-379C-0D020AE6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5819A-DAA6-EB68-29B8-B6EB6D4F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09E8-01DF-FD91-3B07-3949D377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</p:spPr>
        <p:txBody>
          <a:bodyPr>
            <a:normAutofit fontScale="90000"/>
          </a:bodyPr>
          <a:lstStyle/>
          <a:p>
            <a:r>
              <a:rPr lang="en-IN" dirty="0"/>
              <a:t>After Differencing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BF10-8A6E-77A1-C1CF-7A5A34BE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47ED-7FBB-6D41-749D-2C433BB6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2F7B-4131-C796-6E85-F17E5570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39871-B879-1203-803F-8E88ACEE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4" y="1020182"/>
            <a:ext cx="10903790" cy="358581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BC670-7A80-E046-2A43-42D8CC5DE62F}"/>
              </a:ext>
            </a:extLst>
          </p:cNvPr>
          <p:cNvSpPr txBox="1">
            <a:spLocks/>
          </p:cNvSpPr>
          <p:nvPr/>
        </p:nvSpPr>
        <p:spPr>
          <a:xfrm>
            <a:off x="644104" y="4605992"/>
            <a:ext cx="3058806" cy="185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685800" indent="-22860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KPSS Test</a:t>
            </a:r>
          </a:p>
          <a:p>
            <a:r>
              <a:rPr lang="en-IN" sz="2000" dirty="0"/>
              <a:t>Test Statistic: 0.112</a:t>
            </a:r>
          </a:p>
          <a:p>
            <a:r>
              <a:rPr lang="en-IN" sz="2000" dirty="0"/>
              <a:t>P-value: 0.1</a:t>
            </a:r>
          </a:p>
          <a:p>
            <a:r>
              <a:rPr lang="en-IN" sz="2000" dirty="0"/>
              <a:t>Inference: STATIONARY</a:t>
            </a:r>
          </a:p>
        </p:txBody>
      </p:sp>
    </p:spTree>
    <p:extLst>
      <p:ext uri="{BB962C8B-B14F-4D97-AF65-F5344CB8AC3E}">
        <p14:creationId xmlns:p14="http://schemas.microsoft.com/office/powerpoint/2010/main" val="421889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B7619-FB40-7C61-665C-7A9F96F63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AE0E-7A3B-D0C8-3178-308CCC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26" y="-8626"/>
            <a:ext cx="12192000" cy="907525"/>
          </a:xfrm>
        </p:spPr>
        <p:txBody>
          <a:bodyPr>
            <a:normAutofit fontScale="90000"/>
          </a:bodyPr>
          <a:lstStyle/>
          <a:p>
            <a:r>
              <a:rPr lang="en-IN" dirty="0"/>
              <a:t>SARIMA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F1D9-5F71-A7A5-ECBC-C6ADCE11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250830"/>
            <a:ext cx="11585275" cy="4356340"/>
          </a:xfrm>
        </p:spPr>
        <p:txBody>
          <a:bodyPr>
            <a:normAutofit/>
          </a:bodyPr>
          <a:lstStyle/>
          <a:p>
            <a:pPr algn="just"/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The </a:t>
            </a:r>
            <a:r>
              <a:rPr lang="en-GB" sz="2000" b="1" i="0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SARIMA (Seasonal Autoregressive Integrated Moving Average)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 model is an extension of the ARIMA model that explicitly accounts for seasonality in time series data.</a:t>
            </a:r>
          </a:p>
          <a:p>
            <a:pPr algn="just"/>
            <a:r>
              <a:rPr lang="en-GB" sz="2000" dirty="0">
                <a:latin typeface="CMU Sans Serif Medium" panose="02000603000000000000"/>
              </a:rPr>
              <a:t>SARIMA combines the Auto-Regressive (AR), Moving Average (MA), and differencing components of the ARIMA model, with seasonal counterparts for each of these components, allowing it to model both trend and seasonality.</a:t>
            </a:r>
          </a:p>
          <a:p>
            <a:pPr algn="just"/>
            <a:r>
              <a:rPr lang="en-GB" sz="2000" dirty="0">
                <a:latin typeface="CMU Sans Serif Medium" panose="02000603000000000000"/>
              </a:rPr>
              <a:t>Represented as ARIMA(</a:t>
            </a:r>
            <a:r>
              <a:rPr lang="en-GB" sz="2000" dirty="0" err="1">
                <a:latin typeface="CMU Sans Serif Medium" panose="02000603000000000000"/>
              </a:rPr>
              <a:t>p,d,q</a:t>
            </a:r>
            <a:r>
              <a:rPr lang="en-GB" sz="2000" dirty="0">
                <a:latin typeface="CMU Sans Serif Medium" panose="02000603000000000000"/>
              </a:rPr>
              <a:t>)(P,D,Q)[M], where,</a:t>
            </a:r>
          </a:p>
          <a:p>
            <a:pPr lvl="1"/>
            <a:r>
              <a:rPr lang="en-GB" sz="1800" dirty="0">
                <a:latin typeface="CMU Sans Serif Medium" panose="02000603000000000000"/>
              </a:rPr>
              <a:t>(</a:t>
            </a:r>
            <a:r>
              <a:rPr lang="en-GB" sz="1800" dirty="0" err="1">
                <a:latin typeface="CMU Sans Serif Medium" panose="02000603000000000000"/>
              </a:rPr>
              <a:t>p,d,q</a:t>
            </a:r>
            <a:r>
              <a:rPr lang="en-GB" sz="1800" dirty="0">
                <a:latin typeface="CMU Sans Serif Medium" panose="02000603000000000000"/>
              </a:rPr>
              <a:t>): AR, differencing, and MA components of ARIMA</a:t>
            </a:r>
          </a:p>
          <a:p>
            <a:pPr lvl="1"/>
            <a:r>
              <a:rPr lang="en-GB" sz="1800" dirty="0">
                <a:latin typeface="CMU Sans Serif Medium" panose="02000603000000000000"/>
              </a:rPr>
              <a:t>(</a:t>
            </a:r>
            <a:r>
              <a:rPr lang="en-GB" sz="1800" dirty="0" err="1">
                <a:latin typeface="CMU Sans Serif Medium" panose="02000603000000000000"/>
              </a:rPr>
              <a:t>p,d,q</a:t>
            </a:r>
            <a:r>
              <a:rPr lang="en-GB" sz="1800" dirty="0">
                <a:latin typeface="CMU Sans Serif Medium" panose="02000603000000000000"/>
              </a:rPr>
              <a:t>): AR, differencing, and MA components for Seasonality.</a:t>
            </a:r>
          </a:p>
          <a:p>
            <a:pPr lvl="1"/>
            <a:r>
              <a:rPr lang="en-GB" sz="1800" dirty="0">
                <a:latin typeface="CMU Sans Serif Medium" panose="02000603000000000000"/>
              </a:rPr>
              <a:t>M: Period of Seasonality.</a:t>
            </a:r>
          </a:p>
          <a:p>
            <a:pPr algn="just"/>
            <a:r>
              <a:rPr lang="en-GB" sz="2000" dirty="0">
                <a:latin typeface="CMU Sans Serif Medium" panose="02000603000000000000"/>
              </a:rPr>
              <a:t>Optimization: Use grid search on values for (</a:t>
            </a:r>
            <a:r>
              <a:rPr lang="en-GB" sz="2000" dirty="0" err="1">
                <a:latin typeface="CMU Sans Serif Medium" panose="02000603000000000000"/>
              </a:rPr>
              <a:t>p,d,q,P,Q</a:t>
            </a:r>
            <a:r>
              <a:rPr lang="en-GB" sz="2000" dirty="0">
                <a:latin typeface="CMU Sans Serif Medium" panose="02000603000000000000"/>
              </a:rPr>
              <a:t>) and select the model with the lease AIC (Akaike Information Criteria.</a:t>
            </a:r>
            <a:endParaRPr lang="en-IN" sz="2000" dirty="0">
              <a:latin typeface="CMU Sans Serif Medium" panose="0200060300000000000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EA5A-A424-52BB-CE35-12D73089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72FD-E026-340D-E98F-83339B88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5AC63-8AEB-5BEC-7D05-B37B1D30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E9EE-F118-3D0B-6680-CF4732CD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26" y="-8626"/>
            <a:ext cx="12192000" cy="907525"/>
          </a:xfrm>
        </p:spPr>
        <p:txBody>
          <a:bodyPr>
            <a:normAutofit fontScale="90000"/>
          </a:bodyPr>
          <a:lstStyle/>
          <a:p>
            <a:r>
              <a:rPr lang="en-IN" dirty="0"/>
              <a:t>SARIMA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4FA3-0634-2A39-80DD-7BF4D881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B787-B6D3-0A99-92C9-A09E9D4B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73B2-8F29-0393-CFDF-CE72B60D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A3A8FE-AAC7-C708-A64E-B08CDA5F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464" y="1987984"/>
            <a:ext cx="5733072" cy="2882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106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652D-21AA-AA9A-ACAE-4C74EF5E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DC30-2FCC-3447-F7E0-40F7EEAC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26" y="-8626"/>
            <a:ext cx="12192000" cy="907525"/>
          </a:xfrm>
        </p:spPr>
        <p:txBody>
          <a:bodyPr>
            <a:normAutofit fontScale="90000"/>
          </a:bodyPr>
          <a:lstStyle/>
          <a:p>
            <a:r>
              <a:rPr lang="en-IN" dirty="0"/>
              <a:t>SARIMA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45709-E0F1-9C61-1014-01526B26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3388-621B-9930-B3FA-4098405F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D8FFF-CFC0-A2DB-5CD4-9C516FAF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EC6504-1CDA-97E9-049C-7B286F93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2" t="3019" b="48428"/>
          <a:stretch/>
        </p:blipFill>
        <p:spPr>
          <a:xfrm>
            <a:off x="0" y="1764102"/>
            <a:ext cx="11984283" cy="33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9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8D04-DF7D-E05E-B048-E5CDE7819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F7B5-2F2F-85C9-CAAB-12A15326E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F25314-53AF-2749-F5F0-155FB5E083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SARIMA explicitly models both seasonality and trend using differencing, making it effective for seasonal time series.</a:t>
            </a:r>
          </a:p>
          <a:p>
            <a:pPr algn="just"/>
            <a:r>
              <a:rPr lang="en-GB" sz="2000" dirty="0"/>
              <a:t>It is grounded in statistical theory, providing confidence intervals for forecasts, which are useful for uncertainty quantification.</a:t>
            </a:r>
          </a:p>
          <a:p>
            <a:pPr algn="just"/>
            <a:r>
              <a:rPr lang="en-GB" sz="2000" dirty="0"/>
              <a:t>SARIMA performs well with stationary and seasonal data, particularly when the dataset is relatively small.</a:t>
            </a:r>
            <a:endParaRPr lang="en-IN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D27B5D-FDB6-4251-BC5B-6FC9E29D5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80FFA7-0AFC-057E-94F2-EB461AD254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Can’t handle multiple seasonal patterns within the same time series.</a:t>
            </a:r>
          </a:p>
          <a:p>
            <a:pPr algn="just"/>
            <a:r>
              <a:rPr lang="en-GB" sz="2000" dirty="0"/>
              <a:t>Selecting the correct combination of parameters (p, d, q, P, D, Q) can be challenging and time-consuming.</a:t>
            </a:r>
          </a:p>
          <a:p>
            <a:pPr algn="just"/>
            <a:r>
              <a:rPr lang="en-GB" sz="2000" dirty="0"/>
              <a:t>SARIMA cannot model complex non-linear patterns.</a:t>
            </a:r>
          </a:p>
          <a:p>
            <a:pPr algn="just"/>
            <a:r>
              <a:rPr lang="en-GB" sz="2000" dirty="0"/>
              <a:t>Risk of overfitting.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BA671-9676-DE0D-3E2B-10BC0519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SARIMA Advantages &amp; Disadvantages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E6E1-9190-32C9-C200-AAA24592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06522-A430-7693-6A94-F5373231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8D223-C797-5821-8BE9-E6FC6B51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4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B1956-1A88-559B-1429-A625A9D54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8525-4BBA-D892-32C7-A71C497B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Holt-Winters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1117-3EEF-0CE5-D6B3-56FDEE77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94" y="1519310"/>
            <a:ext cx="10045505" cy="3544395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The Holt-Winters model, also known as Exponential Smoothing is a popular forecasting technique and is used when the data exhibits both trend and seasonality.</a:t>
            </a:r>
          </a:p>
          <a:p>
            <a:pPr algn="just"/>
            <a:r>
              <a:rPr lang="en-IN" sz="2000" dirty="0"/>
              <a:t>This model captures the level, trend, and the seasonality in the data.</a:t>
            </a:r>
          </a:p>
          <a:p>
            <a:pPr algn="just"/>
            <a:r>
              <a:rPr lang="en-IN" sz="2000" dirty="0"/>
              <a:t>Model Description:</a:t>
            </a:r>
          </a:p>
          <a:p>
            <a:pPr lvl="1"/>
            <a:r>
              <a:rPr lang="en-IN" sz="1800" dirty="0"/>
              <a:t>Trend: Additive (the trend is fairly constant over time)</a:t>
            </a:r>
          </a:p>
          <a:p>
            <a:pPr lvl="1"/>
            <a:r>
              <a:rPr lang="en-IN" sz="1800" dirty="0"/>
              <a:t>Seasonality: Additive (the seasonal fluctuations are constant and do not shrink/grow with the level)</a:t>
            </a:r>
          </a:p>
          <a:p>
            <a:pPr lvl="1"/>
            <a:r>
              <a:rPr lang="en-IN" sz="1800" dirty="0"/>
              <a:t>Seasonal Periods: 52</a:t>
            </a:r>
          </a:p>
          <a:p>
            <a:pPr algn="just"/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11F0-D37D-7170-0583-932C4A04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B03D-7A16-905B-ECE6-39D0D8FF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623E-F685-B954-28BF-B22E8A5C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B8AB2-8BFD-8CFF-D186-E932EA63C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9399-6863-1175-6A73-E0F7FBAD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Holt-Winters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F690E-F762-93B1-67FA-99F921F38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42" t="5991" r="1129" b="7259"/>
          <a:stretch/>
        </p:blipFill>
        <p:spPr>
          <a:xfrm>
            <a:off x="749915" y="1209700"/>
            <a:ext cx="10692170" cy="302787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09C7-BE29-6441-11CC-9A48C692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C654-8C64-A0A7-BF01-1020BDC0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84B6D-E992-A4C9-A65C-9D9BC0A2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882E99-4604-FC78-CFC6-F7E2548AABF1}"/>
              </a:ext>
            </a:extLst>
          </p:cNvPr>
          <p:cNvSpPr txBox="1">
            <a:spLocks/>
          </p:cNvSpPr>
          <p:nvPr/>
        </p:nvSpPr>
        <p:spPr>
          <a:xfrm>
            <a:off x="1073247" y="4473175"/>
            <a:ext cx="10045505" cy="1703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685800" indent="-22860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Performance Metrics</a:t>
            </a:r>
          </a:p>
          <a:p>
            <a:r>
              <a:rPr lang="en-IN" sz="2000" dirty="0"/>
              <a:t>AIC: -4420.09</a:t>
            </a:r>
          </a:p>
          <a:p>
            <a:r>
              <a:rPr lang="en-IN" sz="2000" dirty="0"/>
              <a:t>MSE: 0.013</a:t>
            </a:r>
          </a:p>
          <a:p>
            <a:r>
              <a:rPr lang="en-IN" sz="2000" dirty="0"/>
              <a:t>MAE: 0.101</a:t>
            </a:r>
          </a:p>
        </p:txBody>
      </p:sp>
    </p:spTree>
    <p:extLst>
      <p:ext uri="{BB962C8B-B14F-4D97-AF65-F5344CB8AC3E}">
        <p14:creationId xmlns:p14="http://schemas.microsoft.com/office/powerpoint/2010/main" val="177400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88F1B-F948-A2E1-52BD-BC853DBA6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65FA-AC4F-BDBC-C71F-6F91B6644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0F2373-D4FE-CEE7-2F50-25F9900DE8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Holt-Winters explicitly accounts for both trend and seasonal components, making it suitable for periodic data.</a:t>
            </a:r>
          </a:p>
          <a:p>
            <a:pPr algn="just"/>
            <a:r>
              <a:rPr lang="en-GB" sz="2000" dirty="0"/>
              <a:t>Easy to implement and computationally efficient, even for large datasets.</a:t>
            </a:r>
          </a:p>
          <a:p>
            <a:pPr algn="just"/>
            <a:r>
              <a:rPr lang="en-GB" sz="2000" dirty="0"/>
              <a:t>Supports both additive and multiplicative seasonality, providing flexibility.</a:t>
            </a:r>
            <a:endParaRPr lang="en-IN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A632C0-ED55-98C0-624A-2C9738035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65DAEA-D8A9-0E7A-06A5-3CD26F1287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Cannot handle dynamic or changing seasonal patterns effectively</a:t>
            </a:r>
          </a:p>
          <a:p>
            <a:pPr algn="just"/>
            <a:r>
              <a:rPr lang="en-GB" sz="2000" dirty="0"/>
              <a:t>If seasonality is weak or non-existent, Holt-Winters may perform worse than simpler methods like ARIMA or single exponential smoothing.</a:t>
            </a:r>
          </a:p>
          <a:p>
            <a:pPr algn="just"/>
            <a:r>
              <a:rPr lang="en-GB" sz="2000" dirty="0"/>
              <a:t>Holt-Winters cannot handle multiple seasonalities.</a:t>
            </a:r>
          </a:p>
          <a:p>
            <a:pPr marL="0" indent="0" algn="just">
              <a:buNone/>
            </a:pPr>
            <a:endParaRPr lang="en-GB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C940B-308A-CC6C-0DCE-2FF67A6F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Holt-Winters Advantages &amp; Disadvantages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FE63-A2DE-E05E-E98F-9D4E82F0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88FD-23F8-6164-973E-E9C0950D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8AC4-6160-C53E-E1F6-B904643A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432BB-86F2-D2A7-7F52-63D406426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EE5C-5D41-D14E-640A-916F874C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B014-38CA-B20C-CF20-DC35EBBD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94" y="1519310"/>
            <a:ext cx="10045505" cy="42948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The main objective of this project is to develop predictive models for forecasting the demand for electricity in the United Kingdom using time series analysis.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  <a:latin typeface="CMU Sans Serif Medium" panose="02000603000000000000"/>
              </a:rPr>
              <a:t>Specifically, we aim to: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CMU Sans Serif Medium" panose="02000603000000000000"/>
            </a:endParaRPr>
          </a:p>
          <a:p>
            <a:pPr algn="just"/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Analyse historical electricity consumption data to identify patterns like trend and seasonality.</a:t>
            </a:r>
            <a:endParaRPr lang="en-GB" sz="2000" dirty="0">
              <a:solidFill>
                <a:srgbClr val="000000"/>
              </a:solidFill>
              <a:latin typeface="CMU Sans Serif Medium" panose="02000603000000000000"/>
            </a:endParaRPr>
          </a:p>
          <a:p>
            <a:pPr algn="just"/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Build forecasting models using </a:t>
            </a:r>
            <a:r>
              <a:rPr lang="en-GB" sz="2000" b="0" i="1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SARIMA, Holt-Winters,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and </a:t>
            </a:r>
            <a:r>
              <a:rPr lang="en-GB" sz="2000" b="0" i="1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Long Short-Term Memory (LSTM)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 to capture the underlying structure of the time series data.</a:t>
            </a:r>
            <a:endParaRPr lang="en-GB" sz="2000" dirty="0">
              <a:solidFill>
                <a:srgbClr val="000000"/>
              </a:solidFill>
              <a:latin typeface="CMU Sans Serif Medium" panose="02000603000000000000"/>
            </a:endParaRPr>
          </a:p>
          <a:p>
            <a:pPr algn="just"/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Conduct a comparative analysis of these models to determine their strengths, weaknesses, and suitability for electricity demand forecasting.</a:t>
            </a:r>
          </a:p>
          <a:p>
            <a:pPr algn="just"/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Evaluate the models' performance in predicting future electricity demand.</a:t>
            </a:r>
            <a:endParaRPr lang="en-GB" sz="2000" dirty="0">
              <a:solidFill>
                <a:srgbClr val="000000"/>
              </a:solidFill>
              <a:latin typeface="CMU Sans Serif Medium" panose="0200060300000000000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3E78-A8B2-0CC9-38C5-F0B9743F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C250-AD1B-9958-EEA4-57C80C7F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2E5E-AC38-A678-F23B-32B33F2A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8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C10D6-E887-C58B-607A-5F003C1AA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8CAA-7A78-4E3A-6555-33B459EF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Long Short-Term Memory (LSTM)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90AE-ED32-7F35-06BA-F63CFD6F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94" y="1519311"/>
            <a:ext cx="10045505" cy="3811814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LSTM is a specialized deep learning model used for modelling sequential data like text, time series, signal, etc.</a:t>
            </a:r>
          </a:p>
          <a:p>
            <a:pPr algn="just"/>
            <a:r>
              <a:rPr lang="en-IN" sz="2000" dirty="0"/>
              <a:t>LSTM memory cell is a system of gates which control flow of information.</a:t>
            </a:r>
          </a:p>
          <a:p>
            <a:pPr lvl="1"/>
            <a:r>
              <a:rPr lang="en-IN" sz="1800" dirty="0"/>
              <a:t>Forget Gate: Controls which information is discarded from current cell state.</a:t>
            </a:r>
          </a:p>
          <a:p>
            <a:pPr lvl="1"/>
            <a:r>
              <a:rPr lang="en-IN" sz="1800" dirty="0"/>
              <a:t>Input Gate: Controls what new data should be added to the current cell state.</a:t>
            </a:r>
          </a:p>
          <a:p>
            <a:pPr lvl="1"/>
            <a:r>
              <a:rPr lang="en-IN" sz="1800" dirty="0"/>
              <a:t>Output Gate: Controls the information output to the next layer, based on current cell state.</a:t>
            </a:r>
          </a:p>
          <a:p>
            <a:pPr algn="just"/>
            <a:r>
              <a:rPr lang="en-IN" sz="2000" dirty="0"/>
              <a:t>This gated architecture helps the LSTM selectively remember and forget,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making it especially effective for forecasting when the data exhibits intricate patterns such as long-term dependencies, trends, and seasonality.</a:t>
            </a:r>
            <a:endParaRPr lang="en-IN" sz="2400" dirty="0">
              <a:latin typeface="CMU Sans Serif Medium" panose="0200060300000000000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467B-1EF3-2E44-B974-94971670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9F33D-4F5F-DA75-5CAB-8CA453E4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CEB3-7EA5-C06E-7AC7-5905D596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4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DED00-FF57-C550-B965-DB007CC8E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19BE-6BA8-9C42-7350-5D24B9D2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</p:spPr>
        <p:txBody>
          <a:bodyPr>
            <a:normAutofit fontScale="90000"/>
          </a:bodyPr>
          <a:lstStyle/>
          <a:p>
            <a:r>
              <a:rPr lang="en-IN" dirty="0"/>
              <a:t>LSTM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9B45-BD5B-EE60-CDAB-24F797D4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7" y="4460918"/>
            <a:ext cx="10045505" cy="1448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Performance Metrics</a:t>
            </a:r>
          </a:p>
          <a:p>
            <a:r>
              <a:rPr lang="en-IN" sz="2000" dirty="0"/>
              <a:t>MSE: 0.0009</a:t>
            </a:r>
          </a:p>
          <a:p>
            <a:r>
              <a:rPr lang="en-IN" sz="2000" dirty="0"/>
              <a:t>MAE: 0.026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ACB2-C675-DBDD-C712-AF127AE5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DB78-E9A3-E6B7-8A1D-C667B283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B5F2-6806-BA4E-F975-1032B9E0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8A5F54-6AD8-EA43-67E0-4356DBC5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" t="6949" r="1084" b="7354"/>
          <a:stretch/>
        </p:blipFill>
        <p:spPr>
          <a:xfrm>
            <a:off x="156712" y="948906"/>
            <a:ext cx="11878574" cy="33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95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35C4D-9B4A-0902-1413-D9C877E00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2B97-5001-4D01-211E-BAF5A2C91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61A868-F8E0-872D-6F2B-D6175241B1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LSTMs can model intricate patterns and relationships in time series data, such as long-term dependencies and interactions.</a:t>
            </a:r>
          </a:p>
          <a:p>
            <a:pPr algn="just"/>
            <a:r>
              <a:rPr lang="en-GB" sz="2000" dirty="0"/>
              <a:t>Unlike statistical methods, LSTMs do not require the data to be stationary or seasonally adjusted.</a:t>
            </a:r>
          </a:p>
          <a:p>
            <a:pPr algn="just"/>
            <a:r>
              <a:rPr lang="en-GB" sz="2000" dirty="0"/>
              <a:t>LSTMs can handle multivariate time series and integrate additional external features, making them suitable for complex forecasting tasks.</a:t>
            </a:r>
            <a:endParaRPr lang="en-IN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A9E3D2-D137-5852-F93E-5CC115519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D497EB-BDF2-1904-1338-4887349BD5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LSTMs are resource-intensive and require significant computational power and time for training, especially on large datasets.</a:t>
            </a:r>
          </a:p>
          <a:p>
            <a:pPr algn="just"/>
            <a:r>
              <a:rPr lang="en-GB" sz="2000" dirty="0"/>
              <a:t>Deep learning models like LSTMs need large amounts of data to generalize well, which might not always be available.</a:t>
            </a:r>
          </a:p>
          <a:p>
            <a:pPr algn="just"/>
            <a:r>
              <a:rPr lang="en-GB" sz="2000" dirty="0"/>
              <a:t>Tuning the architecture (e.g., number of layers, units, learning rate) and preventing overfitting can be time-consuming.</a:t>
            </a: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8CE00-41A2-4DD0-5DFB-05AB9DEB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LSTM Advantages &amp; Disadvantages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0BFA-B0B7-EADD-D681-5DF0D1DC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8CC1-B569-FC2F-2F26-3A21A92B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1BD1-700C-8986-20D5-E91BA57B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8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9C5B-4227-DE21-DE24-168A6267F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2E4D-15AB-0DF2-569E-80E161A9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Results’ Comparison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6DF9E09-9385-98A8-EEF7-617035E10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531709"/>
              </p:ext>
            </p:extLst>
          </p:nvPr>
        </p:nvGraphicFramePr>
        <p:xfrm>
          <a:off x="1073151" y="2687320"/>
          <a:ext cx="10045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66">
                  <a:extLst>
                    <a:ext uri="{9D8B030D-6E8A-4147-A177-3AD203B41FA5}">
                      <a16:colId xmlns:a16="http://schemas.microsoft.com/office/drawing/2014/main" val="3607399334"/>
                    </a:ext>
                  </a:extLst>
                </a:gridCol>
                <a:gridCol w="3348566">
                  <a:extLst>
                    <a:ext uri="{9D8B030D-6E8A-4147-A177-3AD203B41FA5}">
                      <a16:colId xmlns:a16="http://schemas.microsoft.com/office/drawing/2014/main" val="2946852409"/>
                    </a:ext>
                  </a:extLst>
                </a:gridCol>
                <a:gridCol w="3348566">
                  <a:extLst>
                    <a:ext uri="{9D8B030D-6E8A-4147-A177-3AD203B41FA5}">
                      <a16:colId xmlns:a16="http://schemas.microsoft.com/office/drawing/2014/main" val="417836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3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ARIMA(1,0,2)(1,1,1)[52]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2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Holt Winters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97433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7225-B349-4BC7-0A00-872149F5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0EC7-7F7D-F57B-CAC5-C975D7F3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5A28-CE2B-18F0-6757-652A7A4E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2759-F564-5B9C-8ED8-77A5BEF07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50F9-23EC-EE37-E7E7-913D3D22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D7A9-66ED-7BA7-FADB-CFDE68A4B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94" y="1356755"/>
            <a:ext cx="10045505" cy="2343977"/>
          </a:xfrm>
        </p:spPr>
        <p:txBody>
          <a:bodyPr>
            <a:normAutofit/>
          </a:bodyPr>
          <a:lstStyle/>
          <a:p>
            <a:pPr algn="just"/>
            <a:r>
              <a:rPr lang="en-GB" sz="2000" dirty="0"/>
              <a:t>The dataset contains information on electricity demand in the United Kingdom since 2009, gathered by the National Grid ESO. </a:t>
            </a:r>
          </a:p>
          <a:p>
            <a:pPr algn="just"/>
            <a:r>
              <a:rPr lang="en-GB" sz="2000" dirty="0"/>
              <a:t>The dataset contains </a:t>
            </a:r>
            <a:r>
              <a:rPr lang="en-GB" sz="2000" b="1" dirty="0"/>
              <a:t>weekly</a:t>
            </a:r>
            <a:r>
              <a:rPr lang="en-GB" sz="2000" dirty="0"/>
              <a:t> data for columns like National Demand, Transaction System Demand, and England &amp; Wales Demand. All values are measured in Mega Watts (MW).</a:t>
            </a:r>
          </a:p>
          <a:p>
            <a:pPr algn="just"/>
            <a:r>
              <a:rPr lang="en-GB" sz="2000" dirty="0"/>
              <a:t> We use the National Demand (ND) values for our study.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A84A-007D-0E91-6434-35EABF6E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FEBF-6BF8-6881-C668-4E2E72F7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29CD-AF5C-CB36-777E-2CC729BF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0E55EA-C2D0-5865-7339-B4457796B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73543"/>
              </p:ext>
            </p:extLst>
          </p:nvPr>
        </p:nvGraphicFramePr>
        <p:xfrm>
          <a:off x="2032000" y="389418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06379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428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848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211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Settlement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EWD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6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2009-01-11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15046759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3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2009-01-18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14080079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2009-01-25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14237170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1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2009-02-01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14246472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7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89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8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C2C09-8255-4B7C-35B2-4F7BA92C8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3461-DAD6-329B-1DE4-3A57B906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7563-B2E6-380B-7A5A-F9B3B805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94" y="1519310"/>
            <a:ext cx="10045505" cy="3975715"/>
          </a:xfrm>
        </p:spPr>
        <p:txBody>
          <a:bodyPr>
            <a:normAutofit/>
          </a:bodyPr>
          <a:lstStyle/>
          <a:p>
            <a:r>
              <a:rPr lang="en-IN" sz="2000" b="1" dirty="0"/>
              <a:t>Feature Selection</a:t>
            </a:r>
            <a:r>
              <a:rPr lang="en-IN" sz="2000" dirty="0"/>
              <a:t>: Out of the available features, only National Demand (ND) was considered, and the rest were discarded.</a:t>
            </a:r>
          </a:p>
          <a:p>
            <a:r>
              <a:rPr lang="en-IN" sz="2000" b="1" dirty="0"/>
              <a:t>Transformation</a:t>
            </a:r>
            <a:r>
              <a:rPr lang="en-IN" sz="2000" dirty="0"/>
              <a:t>:</a:t>
            </a:r>
          </a:p>
          <a:p>
            <a:pPr lvl="1"/>
            <a:r>
              <a:rPr lang="en-IN" sz="1600" i="1" dirty="0"/>
              <a:t>Log Transformation</a:t>
            </a:r>
            <a:r>
              <a:rPr lang="en-IN" sz="1600" dirty="0"/>
              <a:t>: 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MU Sans Serif Medium" panose="02000603000000000000"/>
              </a:rPr>
              <a:t>This transformation reduces variance and stabilises the time series, making it easier for the models to capture trends and seasonality.</a:t>
            </a:r>
          </a:p>
          <a:p>
            <a:pPr lvl="1"/>
            <a:r>
              <a:rPr lang="en-IN" sz="1600" i="1" dirty="0">
                <a:latin typeface="CMU Sans Serif Medium" panose="02000603000000000000"/>
              </a:rPr>
              <a:t>Min-Max Scaling</a:t>
            </a:r>
            <a:r>
              <a:rPr lang="en-IN" sz="1600" dirty="0">
                <a:latin typeface="CMU Sans Serif Medium" panose="02000603000000000000"/>
              </a:rPr>
              <a:t>: This transformation was done specifically for the LSTM model. It rescales the values between 0 and 1, suitable for deep learning models.</a:t>
            </a:r>
          </a:p>
          <a:p>
            <a:r>
              <a:rPr lang="en-IN" sz="2000" b="1" dirty="0"/>
              <a:t>Train-Test Split</a:t>
            </a:r>
            <a:r>
              <a:rPr lang="en-IN" sz="2000" dirty="0"/>
              <a:t>: The data from 2009-21 was taken for training (approx. 82%). And the data for 2022-24 was taken for testing the model.</a:t>
            </a:r>
          </a:p>
          <a:p>
            <a:pPr lvl="1"/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AF70-8776-CAA4-D53D-FB9E0B95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D6A03-ED30-1FDB-96C9-6C702D73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072F-CC61-D04D-6931-631B054F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21501-2FA1-CCAF-0B2C-77984193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175C-31E6-081C-C601-764CB2DA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8154-F13A-0287-7E9F-06D6DC61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F8BD-BCFA-481F-10C4-24F0188D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5B3EF-E6A2-1847-A5F4-C06D11B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1CA240-2735-7856-8FB3-ACD1CF888C15}"/>
              </a:ext>
            </a:extLst>
          </p:cNvPr>
          <p:cNvSpPr txBox="1">
            <a:spLocks/>
          </p:cNvSpPr>
          <p:nvPr/>
        </p:nvSpPr>
        <p:spPr>
          <a:xfrm>
            <a:off x="989116" y="4218157"/>
            <a:ext cx="10926915" cy="193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685800" indent="-22860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000" dirty="0"/>
              <a:t>Key observations:</a:t>
            </a:r>
          </a:p>
          <a:p>
            <a:pPr algn="just"/>
            <a:r>
              <a:rPr lang="en-GB" sz="2000" dirty="0"/>
              <a:t>Downwards trend.</a:t>
            </a:r>
          </a:p>
          <a:p>
            <a:pPr algn="just"/>
            <a:r>
              <a:rPr lang="en-GB" sz="2000" dirty="0"/>
              <a:t>Clear seasonal (yearly) fluctuations.</a:t>
            </a:r>
          </a:p>
          <a:p>
            <a:pPr algn="just"/>
            <a:r>
              <a:rPr lang="en-GB" sz="2000" dirty="0"/>
              <a:t>No significant noise/outliers.</a:t>
            </a:r>
          </a:p>
          <a:p>
            <a:pPr algn="just"/>
            <a:endParaRPr lang="en-GB" sz="2000" dirty="0"/>
          </a:p>
        </p:txBody>
      </p:sp>
      <p:pic>
        <p:nvPicPr>
          <p:cNvPr id="16" name="Content Placeholder 15" descr="A graph showing a red line">
            <a:extLst>
              <a:ext uri="{FF2B5EF4-FFF2-40B4-BE49-F238E27FC236}">
                <a16:creationId xmlns:a16="http://schemas.microsoft.com/office/drawing/2014/main" id="{1053D99B-0CCE-5769-F9A4-39C64D7B2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" t="12316" r="5160" b="5759"/>
          <a:stretch/>
        </p:blipFill>
        <p:spPr>
          <a:xfrm>
            <a:off x="391382" y="1048509"/>
            <a:ext cx="11409235" cy="3182667"/>
          </a:xfrm>
        </p:spPr>
      </p:pic>
    </p:spTree>
    <p:extLst>
      <p:ext uri="{BB962C8B-B14F-4D97-AF65-F5344CB8AC3E}">
        <p14:creationId xmlns:p14="http://schemas.microsoft.com/office/powerpoint/2010/main" val="92951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24B49-4F23-3CB5-33A4-707E313FD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FDE9-9309-0068-DB32-DEB606A0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Moving Averages Smoothing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09F52-F4E3-F3C6-CB34-53A3D176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4063-477E-2F5C-7B2F-9F466F3E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EDFB-4052-2956-53A9-5F9DEDAE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1E0C5-0067-108E-7C23-C14621F6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361" b="6153"/>
          <a:stretch/>
        </p:blipFill>
        <p:spPr>
          <a:xfrm>
            <a:off x="0" y="1154188"/>
            <a:ext cx="12192000" cy="28553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839F9B-D12D-A18A-5A59-4A6E3091B75F}"/>
              </a:ext>
            </a:extLst>
          </p:cNvPr>
          <p:cNvSpPr txBox="1">
            <a:spLocks/>
          </p:cNvSpPr>
          <p:nvPr/>
        </p:nvSpPr>
        <p:spPr>
          <a:xfrm>
            <a:off x="632542" y="4009531"/>
            <a:ext cx="10926915" cy="193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685800" indent="-22860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>
                <a:solidFill>
                  <a:srgbClr val="FF0000"/>
                </a:solidFill>
              </a:rPr>
              <a:t>Monthly MA</a:t>
            </a:r>
            <a:r>
              <a:rPr lang="en-GB" sz="2000" dirty="0"/>
              <a:t>: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monthly moving average was used to capture short-term fluctuations and trends. It effectively smooths out weekly variations in the data while retaining more responsive changes in demand.</a:t>
            </a:r>
          </a:p>
          <a:p>
            <a:pPr algn="just"/>
            <a:r>
              <a:rPr lang="en-GB" sz="1800" dirty="0">
                <a:solidFill>
                  <a:srgbClr val="00B050"/>
                </a:solidFill>
                <a:latin typeface="Arial" panose="020B0604020202020204" pitchFamily="34" charset="0"/>
              </a:rPr>
              <a:t>3-Month MA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quarterly moving average, with a larger time window, is better at identifying mid-range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term trends by smoothing out more of the short-term fluctuations.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4431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BC872-DA84-724C-9C91-8DF9CD130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034E-0ED7-7970-95B0-AD121102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Seasonal Decomposition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9C13-7098-3E33-AE5F-B47A2D42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64CF-CB3E-CD8C-CDE8-13FA9E34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11786-F586-14DB-95EB-2EEF80C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9BC905A-C385-AFB5-08A6-D31F529FB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" t="8931" r="5623" b="4222"/>
          <a:stretch/>
        </p:blipFill>
        <p:spPr>
          <a:xfrm>
            <a:off x="1409344" y="1109370"/>
            <a:ext cx="9373311" cy="52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3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BCBA6-0F15-B91C-3A0E-065CBAFB0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F435-E08A-F865-AC88-EE5984A0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ACF and PACF (before differencing)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350F-E047-2D92-1ACF-ACBB4A28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9C08F-7A34-3067-2C44-36C7D35E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1C03-BE77-2705-2860-3F29753C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1C263-D752-AF9E-EE48-E617FC4C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884"/>
            <a:ext cx="12192000" cy="4012142"/>
          </a:xfrm>
          <a:prstGeom prst="rect">
            <a:avLst/>
          </a:prstGeo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D961E0FD-20EF-943B-CD7C-45EC4B2B2A93}"/>
              </a:ext>
            </a:extLst>
          </p:cNvPr>
          <p:cNvSpPr txBox="1">
            <a:spLocks/>
          </p:cNvSpPr>
          <p:nvPr/>
        </p:nvSpPr>
        <p:spPr>
          <a:xfrm>
            <a:off x="3703760" y="5474573"/>
            <a:ext cx="4655238" cy="4730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685800" indent="-22860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000" dirty="0"/>
              <a:t>TIME SERIES IS CLEARLY </a:t>
            </a:r>
            <a:r>
              <a:rPr lang="en-GB" sz="2000" b="1" dirty="0"/>
              <a:t>NON-STATIONARY</a:t>
            </a:r>
            <a:r>
              <a:rPr lang="en-GB" sz="2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55077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DE71-600F-89DC-D11E-4D703EAF9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BDD7B7-88FC-3C98-04A2-5D16ED905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9205"/>
            <a:ext cx="5157787" cy="614486"/>
          </a:xfrm>
        </p:spPr>
        <p:txBody>
          <a:bodyPr/>
          <a:lstStyle/>
          <a:p>
            <a:pPr algn="ctr"/>
            <a:r>
              <a:rPr lang="en-IN" dirty="0"/>
              <a:t>ADF Test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4B660B-6F04-C11D-F3BE-23567CE5FA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000" dirty="0"/>
              <a:t>Tests the presence of unit root in a time series.</a:t>
            </a:r>
          </a:p>
          <a:p>
            <a:pPr algn="just"/>
            <a:r>
              <a:rPr lang="en-IN" sz="2000" b="1" dirty="0"/>
              <a:t>Null Hypothesis: </a:t>
            </a:r>
            <a:r>
              <a:rPr lang="en-GB" sz="2000" dirty="0"/>
              <a:t>The time series has a unit root (series is non-stationary).</a:t>
            </a:r>
          </a:p>
          <a:p>
            <a:pPr algn="just"/>
            <a:r>
              <a:rPr lang="en-GB" sz="2000" b="1" dirty="0"/>
              <a:t>Inference</a:t>
            </a:r>
            <a:r>
              <a:rPr lang="en-GB" sz="2000" dirty="0"/>
              <a:t> – If p-value </a:t>
            </a:r>
            <a:r>
              <a:rPr lang="en-GB" sz="2000" dirty="0">
                <a:latin typeface="Monotype Corsiva" panose="03010101010201010101" pitchFamily="66" charset="0"/>
              </a:rPr>
              <a:t>≤</a:t>
            </a:r>
            <a:r>
              <a:rPr lang="en-GB" sz="2000" dirty="0"/>
              <a:t> 0.05, we reject H</a:t>
            </a:r>
            <a:r>
              <a:rPr lang="en-GB" sz="2000" baseline="-25000" dirty="0"/>
              <a:t>0</a:t>
            </a:r>
            <a:r>
              <a:rPr lang="en-GB" sz="2000" dirty="0"/>
              <a:t>, i.e., the time series is stationary.</a:t>
            </a:r>
          </a:p>
          <a:p>
            <a:pPr algn="just"/>
            <a:r>
              <a:rPr lang="en-GB" sz="2000" b="1" dirty="0"/>
              <a:t>Observation</a:t>
            </a:r>
            <a:endParaRPr lang="en-IN" sz="2000" b="1" dirty="0"/>
          </a:p>
          <a:p>
            <a:pPr lvl="1"/>
            <a:r>
              <a:rPr lang="en-GB" sz="1600" dirty="0"/>
              <a:t>ADF Statistic:  -4.129</a:t>
            </a:r>
          </a:p>
          <a:p>
            <a:pPr lvl="1"/>
            <a:r>
              <a:rPr lang="en-GB" sz="1600" dirty="0"/>
              <a:t>P-value: 0.0009</a:t>
            </a:r>
          </a:p>
          <a:p>
            <a:pPr lvl="1"/>
            <a:r>
              <a:rPr lang="en-GB" sz="1600" dirty="0"/>
              <a:t>Result: STATIONARY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0D2249-E167-FD6E-2D91-A74E664F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9205"/>
            <a:ext cx="5183188" cy="614486"/>
          </a:xfrm>
        </p:spPr>
        <p:txBody>
          <a:bodyPr/>
          <a:lstStyle/>
          <a:p>
            <a:pPr algn="ctr"/>
            <a:r>
              <a:rPr lang="en-IN" dirty="0"/>
              <a:t>KPSS Test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4374C-E73C-9922-9D71-F2F9E7A6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Stationarity Check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3AD7-A792-5D86-0259-A2D45B37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November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42D09-1C00-E227-1A89-E00B5C20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UK Electricity Consumption Forecasting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916F-6578-188A-B7CF-CC087A7B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1B79C835-FCA8-A2FE-ED2F-BEB9CDDBFAC9}"/>
              </a:ext>
            </a:extLst>
          </p:cNvPr>
          <p:cNvSpPr txBox="1">
            <a:spLocks/>
          </p:cNvSpPr>
          <p:nvPr/>
        </p:nvSpPr>
        <p:spPr>
          <a:xfrm>
            <a:off x="6260306" y="2133117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685800" indent="-22860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/>
              <a:t>Tests whether a given time series is stationary around a mean or linear trend.</a:t>
            </a:r>
          </a:p>
          <a:p>
            <a:pPr algn="just"/>
            <a:r>
              <a:rPr lang="en-IN" sz="2000" b="1" dirty="0"/>
              <a:t>Null Hypothesis: </a:t>
            </a:r>
            <a:r>
              <a:rPr lang="en-GB" sz="2000" dirty="0"/>
              <a:t>The time series is stationary around a mean (or a trend).</a:t>
            </a:r>
          </a:p>
          <a:p>
            <a:pPr algn="just"/>
            <a:r>
              <a:rPr lang="en-GB" sz="2000" b="1" dirty="0"/>
              <a:t>Inference</a:t>
            </a:r>
            <a:r>
              <a:rPr lang="en-GB" sz="2000" dirty="0"/>
              <a:t> – If p-value </a:t>
            </a:r>
            <a:r>
              <a:rPr lang="en-GB" sz="2000" dirty="0">
                <a:latin typeface="Monotype Corsiva" panose="03010101010201010101" pitchFamily="66" charset="0"/>
              </a:rPr>
              <a:t>≤</a:t>
            </a:r>
            <a:r>
              <a:rPr lang="en-GB" sz="2000" dirty="0"/>
              <a:t> 0.05, we reject H</a:t>
            </a:r>
            <a:r>
              <a:rPr lang="en-GB" sz="2000" baseline="-25000" dirty="0"/>
              <a:t>0</a:t>
            </a:r>
            <a:r>
              <a:rPr lang="en-GB" sz="2000" dirty="0"/>
              <a:t>, i.e., the time series is non-stationary.</a:t>
            </a:r>
          </a:p>
          <a:p>
            <a:pPr algn="just"/>
            <a:r>
              <a:rPr lang="en-GB" sz="2000" b="1" dirty="0"/>
              <a:t>Observation</a:t>
            </a:r>
            <a:endParaRPr lang="en-IN" sz="2000" b="1" dirty="0"/>
          </a:p>
          <a:p>
            <a:pPr lvl="1"/>
            <a:r>
              <a:rPr lang="en-GB" sz="1600" dirty="0"/>
              <a:t>KPSS Statistic:  2.924</a:t>
            </a:r>
          </a:p>
          <a:p>
            <a:pPr lvl="1"/>
            <a:r>
              <a:rPr lang="en-GB" sz="1600" dirty="0"/>
              <a:t>P-value: 0.01</a:t>
            </a:r>
          </a:p>
          <a:p>
            <a:pPr lvl="1"/>
            <a:r>
              <a:rPr lang="en-GB" sz="1600" dirty="0"/>
              <a:t>Result: NON-STATIONARY</a:t>
            </a:r>
          </a:p>
        </p:txBody>
      </p:sp>
    </p:spTree>
    <p:extLst>
      <p:ext uri="{BB962C8B-B14F-4D97-AF65-F5344CB8AC3E}">
        <p14:creationId xmlns:p14="http://schemas.microsoft.com/office/powerpoint/2010/main" val="1559672457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" id="{721F074C-604C-4843-BFBE-9B67CF8164E2}" vid="{BB55CEE6-A278-5C4D-B21A-218C458FF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2755</TotalTime>
  <Words>1505</Words>
  <Application>Microsoft Office PowerPoint</Application>
  <PresentationFormat>Widescreen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CMU Sans Serif</vt:lpstr>
      <vt:lpstr>CMU Sans Serif Medium</vt:lpstr>
      <vt:lpstr>LMSans9-Regular</vt:lpstr>
      <vt:lpstr>Monotype Corsiva</vt:lpstr>
      <vt:lpstr>beamer</vt:lpstr>
      <vt:lpstr>UK Electricity Consumption Forecasting</vt:lpstr>
      <vt:lpstr>Objective</vt:lpstr>
      <vt:lpstr>Dataset</vt:lpstr>
      <vt:lpstr>Data Pre-processing</vt:lpstr>
      <vt:lpstr>Dataset</vt:lpstr>
      <vt:lpstr>Moving Averages Smoothing</vt:lpstr>
      <vt:lpstr>Seasonal Decomposition</vt:lpstr>
      <vt:lpstr>ACF and PACF (before differencing)</vt:lpstr>
      <vt:lpstr>Stationarity Check</vt:lpstr>
      <vt:lpstr>Why ADF fails?</vt:lpstr>
      <vt:lpstr>After Differencing</vt:lpstr>
      <vt:lpstr>After Differencing</vt:lpstr>
      <vt:lpstr>SARIMA Model</vt:lpstr>
      <vt:lpstr>SARIMA Results</vt:lpstr>
      <vt:lpstr>SARIMA Results</vt:lpstr>
      <vt:lpstr>SARIMA Advantages &amp; Disadvantages</vt:lpstr>
      <vt:lpstr>Holt-Winters Model</vt:lpstr>
      <vt:lpstr>Holt-Winters Results</vt:lpstr>
      <vt:lpstr>Holt-Winters Advantages &amp; Disadvantages</vt:lpstr>
      <vt:lpstr>Long Short-Term Memory (LSTM) Model</vt:lpstr>
      <vt:lpstr>LSTM Results</vt:lpstr>
      <vt:lpstr>LSTM Advantages &amp; Disadvantages</vt:lpstr>
      <vt:lpstr>Results’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Title Here</dc:title>
  <dc:creator>Bryngelson, Spencer H.</dc:creator>
  <cp:lastModifiedBy>Ayush Yadav</cp:lastModifiedBy>
  <cp:revision>22</cp:revision>
  <dcterms:created xsi:type="dcterms:W3CDTF">2022-05-01T20:51:21Z</dcterms:created>
  <dcterms:modified xsi:type="dcterms:W3CDTF">2024-11-18T15:07:23Z</dcterms:modified>
</cp:coreProperties>
</file>