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D9C81-814F-44F6-9CCB-2A03B3AC1945}" type="datetimeFigureOut">
              <a:rPr lang="en-US" smtClean="0"/>
              <a:t>8/3/2019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AA971-6CCC-42D0-B793-530B7C5DD4EC}" type="slidenum">
              <a:rPr lang="en-US" smtClean="0"/>
              <a:t>‹#›</a:t>
            </a:fld>
            <a:endParaRPr lang="en-US"/>
          </a:p>
        </p:txBody>
      </p:sp>
    </p:spTree>
    <p:extLst>
      <p:ext uri="{BB962C8B-B14F-4D97-AF65-F5344CB8AC3E}">
        <p14:creationId xmlns:p14="http://schemas.microsoft.com/office/powerpoint/2010/main" val="1494357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understanding notes for nanoparticle modeling, following the JAC paper.</a:t>
            </a:r>
          </a:p>
        </p:txBody>
      </p:sp>
      <p:sp>
        <p:nvSpPr>
          <p:cNvPr id="4" name="Slide Number Placeholder 3"/>
          <p:cNvSpPr>
            <a:spLocks noGrp="1"/>
          </p:cNvSpPr>
          <p:nvPr>
            <p:ph type="sldNum" sz="quarter" idx="5"/>
          </p:nvPr>
        </p:nvSpPr>
        <p:spPr/>
        <p:txBody>
          <a:bodyPr/>
          <a:lstStyle/>
          <a:p>
            <a:fld id="{E36AA971-6CCC-42D0-B793-530B7C5DD4EC}" type="slidenum">
              <a:rPr lang="en-US" smtClean="0"/>
              <a:t>1</a:t>
            </a:fld>
            <a:endParaRPr lang="en-US"/>
          </a:p>
        </p:txBody>
      </p:sp>
    </p:spTree>
    <p:extLst>
      <p:ext uri="{BB962C8B-B14F-4D97-AF65-F5344CB8AC3E}">
        <p14:creationId xmlns:p14="http://schemas.microsoft.com/office/powerpoint/2010/main" val="488910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understanding notes for nanoparticle modeling, following the JAC paper.</a:t>
            </a:r>
          </a:p>
        </p:txBody>
      </p:sp>
      <p:sp>
        <p:nvSpPr>
          <p:cNvPr id="4" name="Slide Number Placeholder 3"/>
          <p:cNvSpPr>
            <a:spLocks noGrp="1"/>
          </p:cNvSpPr>
          <p:nvPr>
            <p:ph type="sldNum" sz="quarter" idx="5"/>
          </p:nvPr>
        </p:nvSpPr>
        <p:spPr/>
        <p:txBody>
          <a:bodyPr/>
          <a:lstStyle/>
          <a:p>
            <a:fld id="{E36AA971-6CCC-42D0-B793-530B7C5DD4EC}" type="slidenum">
              <a:rPr lang="en-US" smtClean="0"/>
              <a:t>2</a:t>
            </a:fld>
            <a:endParaRPr lang="en-US"/>
          </a:p>
        </p:txBody>
      </p:sp>
    </p:spTree>
    <p:extLst>
      <p:ext uri="{BB962C8B-B14F-4D97-AF65-F5344CB8AC3E}">
        <p14:creationId xmlns:p14="http://schemas.microsoft.com/office/powerpoint/2010/main" val="2200666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Qmin</a:t>
            </a:r>
            <a:r>
              <a:rPr lang="en-US" dirty="0"/>
              <a:t> &amp; </a:t>
            </a:r>
            <a:r>
              <a:rPr lang="en-US" dirty="0" err="1"/>
              <a:t>Qmax</a:t>
            </a:r>
            <a:r>
              <a:rPr lang="en-US" dirty="0"/>
              <a:t> for total scattering modeling.</a:t>
            </a:r>
          </a:p>
        </p:txBody>
      </p:sp>
      <p:sp>
        <p:nvSpPr>
          <p:cNvPr id="4" name="Slide Number Placeholder 3"/>
          <p:cNvSpPr>
            <a:spLocks noGrp="1"/>
          </p:cNvSpPr>
          <p:nvPr>
            <p:ph type="sldNum" sz="quarter" idx="5"/>
          </p:nvPr>
        </p:nvSpPr>
        <p:spPr/>
        <p:txBody>
          <a:bodyPr/>
          <a:lstStyle/>
          <a:p>
            <a:fld id="{E36AA971-6CCC-42D0-B793-530B7C5DD4EC}" type="slidenum">
              <a:rPr lang="en-US" smtClean="0"/>
              <a:t>3</a:t>
            </a:fld>
            <a:endParaRPr lang="en-US"/>
          </a:p>
        </p:txBody>
      </p:sp>
    </p:spTree>
    <p:extLst>
      <p:ext uri="{BB962C8B-B14F-4D97-AF65-F5344CB8AC3E}">
        <p14:creationId xmlns:p14="http://schemas.microsoft.com/office/powerpoint/2010/main" val="1343275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X-ray total scattering normalization.</a:t>
            </a:r>
          </a:p>
        </p:txBody>
      </p:sp>
      <p:sp>
        <p:nvSpPr>
          <p:cNvPr id="4" name="Slide Number Placeholder 3"/>
          <p:cNvSpPr>
            <a:spLocks noGrp="1"/>
          </p:cNvSpPr>
          <p:nvPr>
            <p:ph type="sldNum" sz="quarter" idx="5"/>
          </p:nvPr>
        </p:nvSpPr>
        <p:spPr/>
        <p:txBody>
          <a:bodyPr/>
          <a:lstStyle/>
          <a:p>
            <a:fld id="{E36AA971-6CCC-42D0-B793-530B7C5DD4EC}" type="slidenum">
              <a:rPr lang="en-US" smtClean="0"/>
              <a:t>4</a:t>
            </a:fld>
            <a:endParaRPr lang="en-US"/>
          </a:p>
        </p:txBody>
      </p:sp>
    </p:spTree>
    <p:extLst>
      <p:ext uri="{BB962C8B-B14F-4D97-AF65-F5344CB8AC3E}">
        <p14:creationId xmlns:p14="http://schemas.microsoft.com/office/powerpoint/2010/main" val="328225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E0332-DF02-4740-8CB2-7B0854E1B0D5}"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66DF-BFBA-434F-8364-43C4FB67D5AA}" type="slidenum">
              <a:rPr lang="en-US" smtClean="0"/>
              <a:t>‹#›</a:t>
            </a:fld>
            <a:endParaRPr lang="en-US"/>
          </a:p>
        </p:txBody>
      </p:sp>
    </p:spTree>
    <p:extLst>
      <p:ext uri="{BB962C8B-B14F-4D97-AF65-F5344CB8AC3E}">
        <p14:creationId xmlns:p14="http://schemas.microsoft.com/office/powerpoint/2010/main" val="10089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0332-DF02-4740-8CB2-7B0854E1B0D5}"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66DF-BFBA-434F-8364-43C4FB67D5AA}" type="slidenum">
              <a:rPr lang="en-US" smtClean="0"/>
              <a:t>‹#›</a:t>
            </a:fld>
            <a:endParaRPr lang="en-US"/>
          </a:p>
        </p:txBody>
      </p:sp>
    </p:spTree>
    <p:extLst>
      <p:ext uri="{BB962C8B-B14F-4D97-AF65-F5344CB8AC3E}">
        <p14:creationId xmlns:p14="http://schemas.microsoft.com/office/powerpoint/2010/main" val="219343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0332-DF02-4740-8CB2-7B0854E1B0D5}"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66DF-BFBA-434F-8364-43C4FB67D5AA}" type="slidenum">
              <a:rPr lang="en-US" smtClean="0"/>
              <a:t>‹#›</a:t>
            </a:fld>
            <a:endParaRPr lang="en-US"/>
          </a:p>
        </p:txBody>
      </p:sp>
    </p:spTree>
    <p:extLst>
      <p:ext uri="{BB962C8B-B14F-4D97-AF65-F5344CB8AC3E}">
        <p14:creationId xmlns:p14="http://schemas.microsoft.com/office/powerpoint/2010/main" val="106922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0332-DF02-4740-8CB2-7B0854E1B0D5}"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66DF-BFBA-434F-8364-43C4FB67D5AA}" type="slidenum">
              <a:rPr lang="en-US" smtClean="0"/>
              <a:t>‹#›</a:t>
            </a:fld>
            <a:endParaRPr lang="en-US"/>
          </a:p>
        </p:txBody>
      </p:sp>
    </p:spTree>
    <p:extLst>
      <p:ext uri="{BB962C8B-B14F-4D97-AF65-F5344CB8AC3E}">
        <p14:creationId xmlns:p14="http://schemas.microsoft.com/office/powerpoint/2010/main" val="134932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3E0332-DF02-4740-8CB2-7B0854E1B0D5}"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66DF-BFBA-434F-8364-43C4FB67D5AA}" type="slidenum">
              <a:rPr lang="en-US" smtClean="0"/>
              <a:t>‹#›</a:t>
            </a:fld>
            <a:endParaRPr lang="en-US"/>
          </a:p>
        </p:txBody>
      </p:sp>
    </p:spTree>
    <p:extLst>
      <p:ext uri="{BB962C8B-B14F-4D97-AF65-F5344CB8AC3E}">
        <p14:creationId xmlns:p14="http://schemas.microsoft.com/office/powerpoint/2010/main" val="4269805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E0332-DF02-4740-8CB2-7B0854E1B0D5}"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866DF-BFBA-434F-8364-43C4FB67D5AA}" type="slidenum">
              <a:rPr lang="en-US" smtClean="0"/>
              <a:t>‹#›</a:t>
            </a:fld>
            <a:endParaRPr lang="en-US"/>
          </a:p>
        </p:txBody>
      </p:sp>
    </p:spTree>
    <p:extLst>
      <p:ext uri="{BB962C8B-B14F-4D97-AF65-F5344CB8AC3E}">
        <p14:creationId xmlns:p14="http://schemas.microsoft.com/office/powerpoint/2010/main" val="148857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E0332-DF02-4740-8CB2-7B0854E1B0D5}" type="datetimeFigureOut">
              <a:rPr lang="en-US" smtClean="0"/>
              <a:t>8/3/2019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866DF-BFBA-434F-8364-43C4FB67D5AA}" type="slidenum">
              <a:rPr lang="en-US" smtClean="0"/>
              <a:t>‹#›</a:t>
            </a:fld>
            <a:endParaRPr lang="en-US"/>
          </a:p>
        </p:txBody>
      </p:sp>
    </p:spTree>
    <p:extLst>
      <p:ext uri="{BB962C8B-B14F-4D97-AF65-F5344CB8AC3E}">
        <p14:creationId xmlns:p14="http://schemas.microsoft.com/office/powerpoint/2010/main" val="349197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E0332-DF02-4740-8CB2-7B0854E1B0D5}" type="datetimeFigureOut">
              <a:rPr lang="en-US" smtClean="0"/>
              <a:t>8/3/2019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866DF-BFBA-434F-8364-43C4FB67D5AA}" type="slidenum">
              <a:rPr lang="en-US" smtClean="0"/>
              <a:t>‹#›</a:t>
            </a:fld>
            <a:endParaRPr lang="en-US"/>
          </a:p>
        </p:txBody>
      </p:sp>
    </p:spTree>
    <p:extLst>
      <p:ext uri="{BB962C8B-B14F-4D97-AF65-F5344CB8AC3E}">
        <p14:creationId xmlns:p14="http://schemas.microsoft.com/office/powerpoint/2010/main" val="338433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E0332-DF02-4740-8CB2-7B0854E1B0D5}" type="datetimeFigureOut">
              <a:rPr lang="en-US" smtClean="0"/>
              <a:t>8/3/2019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7866DF-BFBA-434F-8364-43C4FB67D5AA}" type="slidenum">
              <a:rPr lang="en-US" smtClean="0"/>
              <a:t>‹#›</a:t>
            </a:fld>
            <a:endParaRPr lang="en-US"/>
          </a:p>
        </p:txBody>
      </p:sp>
    </p:spTree>
    <p:extLst>
      <p:ext uri="{BB962C8B-B14F-4D97-AF65-F5344CB8AC3E}">
        <p14:creationId xmlns:p14="http://schemas.microsoft.com/office/powerpoint/2010/main" val="289995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3E0332-DF02-4740-8CB2-7B0854E1B0D5}"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866DF-BFBA-434F-8364-43C4FB67D5AA}" type="slidenum">
              <a:rPr lang="en-US" smtClean="0"/>
              <a:t>‹#›</a:t>
            </a:fld>
            <a:endParaRPr lang="en-US"/>
          </a:p>
        </p:txBody>
      </p:sp>
    </p:spTree>
    <p:extLst>
      <p:ext uri="{BB962C8B-B14F-4D97-AF65-F5344CB8AC3E}">
        <p14:creationId xmlns:p14="http://schemas.microsoft.com/office/powerpoint/2010/main" val="247973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3E0332-DF02-4740-8CB2-7B0854E1B0D5}"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866DF-BFBA-434F-8364-43C4FB67D5AA}" type="slidenum">
              <a:rPr lang="en-US" smtClean="0"/>
              <a:t>‹#›</a:t>
            </a:fld>
            <a:endParaRPr lang="en-US"/>
          </a:p>
        </p:txBody>
      </p:sp>
    </p:spTree>
    <p:extLst>
      <p:ext uri="{BB962C8B-B14F-4D97-AF65-F5344CB8AC3E}">
        <p14:creationId xmlns:p14="http://schemas.microsoft.com/office/powerpoint/2010/main" val="186997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E0332-DF02-4740-8CB2-7B0854E1B0D5}" type="datetimeFigureOut">
              <a:rPr lang="en-US" smtClean="0"/>
              <a:t>8/3/2019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866DF-BFBA-434F-8364-43C4FB67D5AA}" type="slidenum">
              <a:rPr lang="en-US" smtClean="0"/>
              <a:t>‹#›</a:t>
            </a:fld>
            <a:endParaRPr lang="en-US"/>
          </a:p>
        </p:txBody>
      </p:sp>
    </p:spTree>
    <p:extLst>
      <p:ext uri="{BB962C8B-B14F-4D97-AF65-F5344CB8AC3E}">
        <p14:creationId xmlns:p14="http://schemas.microsoft.com/office/powerpoint/2010/main" val="3288174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873155-5F75-4A2B-96D1-702F493F9A7E}"/>
              </a:ext>
            </a:extLst>
          </p:cNvPr>
          <p:cNvSpPr txBox="1"/>
          <p:nvPr/>
        </p:nvSpPr>
        <p:spPr>
          <a:xfrm flipH="1">
            <a:off x="-1" y="0"/>
            <a:ext cx="9143999" cy="674030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For the real space consideration for deriving the 0D nanoparticle PDF correction, we are considering uniform distribution of particles (and thus correlations) outside the explicit nanoparticle. Therefore, if following the reciprocal space consideration, we should exclude the small angle scattering from the uniform distribution outside nanoparticle model. Then we will arrive at the demonstration given in the published JAC paper.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more thought to keep in mind is that following the reciprocal space consideration, if all the small angle scattering can be, in principle, considered when Fourier transforming experimental data, no correction is necessary in such an ideal situation (but remember, we still have the ‘-1’ term in the G(r) definition to account for the exclusion of non-zero scattering intensity with Q being exactly 0). Mathematically,</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will become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Furthermore,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first two terms within the square bracket is equivalent to Eqn. (11) in our JAC paper. The inside square bracket is, again, U(r) that we have derived following the real space consideration.</a:t>
            </a:r>
          </a:p>
        </p:txBody>
      </p:sp>
      <p:graphicFrame>
        <p:nvGraphicFramePr>
          <p:cNvPr id="3" name="Object 2">
            <a:extLst>
              <a:ext uri="{FF2B5EF4-FFF2-40B4-BE49-F238E27FC236}">
                <a16:creationId xmlns:a16="http://schemas.microsoft.com/office/drawing/2014/main" id="{3494E566-B740-40D3-A1C0-0D5EB6F27723}"/>
              </a:ext>
            </a:extLst>
          </p:cNvPr>
          <p:cNvGraphicFramePr>
            <a:graphicFrameLocks noChangeAspect="1"/>
          </p:cNvGraphicFramePr>
          <p:nvPr>
            <p:extLst>
              <p:ext uri="{D42A27DB-BD31-4B8C-83A1-F6EECF244321}">
                <p14:modId xmlns:p14="http://schemas.microsoft.com/office/powerpoint/2010/main" val="1747779009"/>
              </p:ext>
            </p:extLst>
          </p:nvPr>
        </p:nvGraphicFramePr>
        <p:xfrm>
          <a:off x="3606004" y="3136730"/>
          <a:ext cx="1931987" cy="371475"/>
        </p:xfrm>
        <a:graphic>
          <a:graphicData uri="http://schemas.openxmlformats.org/presentationml/2006/ole">
            <mc:AlternateContent xmlns:mc="http://schemas.openxmlformats.org/markup-compatibility/2006">
              <mc:Choice xmlns:v="urn:schemas-microsoft-com:vml" Requires="v">
                <p:oleObj spid="_x0000_s1256" name="Equation" r:id="rId4" imgW="1932665" imgH="372053" progId="Equation.DSMT4">
                  <p:embed/>
                </p:oleObj>
              </mc:Choice>
              <mc:Fallback>
                <p:oleObj name="Equation" r:id="rId4" imgW="1932665" imgH="372053" progId="Equation.DSMT4">
                  <p:embed/>
                  <p:pic>
                    <p:nvPicPr>
                      <p:cNvPr id="0" name=""/>
                      <p:cNvPicPr/>
                      <p:nvPr/>
                    </p:nvPicPr>
                    <p:blipFill>
                      <a:blip r:embed="rId5"/>
                      <a:stretch>
                        <a:fillRect/>
                      </a:stretch>
                    </p:blipFill>
                    <p:spPr>
                      <a:xfrm>
                        <a:off x="3606004" y="3136730"/>
                        <a:ext cx="1931987" cy="37147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CF61280-FFC9-4A50-BA02-AD9437A89532}"/>
              </a:ext>
            </a:extLst>
          </p:cNvPr>
          <p:cNvGraphicFramePr>
            <a:graphicFrameLocks noChangeAspect="1"/>
          </p:cNvGraphicFramePr>
          <p:nvPr>
            <p:extLst>
              <p:ext uri="{D42A27DB-BD31-4B8C-83A1-F6EECF244321}">
                <p14:modId xmlns:p14="http://schemas.microsoft.com/office/powerpoint/2010/main" val="4170541185"/>
              </p:ext>
            </p:extLst>
          </p:nvPr>
        </p:nvGraphicFramePr>
        <p:xfrm>
          <a:off x="3702050" y="4038600"/>
          <a:ext cx="1739900" cy="355600"/>
        </p:xfrm>
        <a:graphic>
          <a:graphicData uri="http://schemas.openxmlformats.org/presentationml/2006/ole">
            <mc:AlternateContent xmlns:mc="http://schemas.openxmlformats.org/markup-compatibility/2006">
              <mc:Choice xmlns:v="urn:schemas-microsoft-com:vml" Requires="v">
                <p:oleObj spid="_x0000_s1257" name="Equation" r:id="rId6" imgW="1739880" imgH="355320" progId="Equation.DSMT4">
                  <p:embed/>
                </p:oleObj>
              </mc:Choice>
              <mc:Fallback>
                <p:oleObj name="Equation" r:id="rId6" imgW="1739880" imgH="355320" progId="Equation.DSMT4">
                  <p:embed/>
                  <p:pic>
                    <p:nvPicPr>
                      <p:cNvPr id="0" name=""/>
                      <p:cNvPicPr/>
                      <p:nvPr/>
                    </p:nvPicPr>
                    <p:blipFill>
                      <a:blip r:embed="rId7"/>
                      <a:stretch>
                        <a:fillRect/>
                      </a:stretch>
                    </p:blipFill>
                    <p:spPr>
                      <a:xfrm>
                        <a:off x="3702050" y="4038600"/>
                        <a:ext cx="1739900" cy="3556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46E0FF2-0AAB-4111-9502-1BC5B6719C99}"/>
              </a:ext>
            </a:extLst>
          </p:cNvPr>
          <p:cNvGraphicFramePr>
            <a:graphicFrameLocks noChangeAspect="1"/>
          </p:cNvGraphicFramePr>
          <p:nvPr>
            <p:extLst>
              <p:ext uri="{D42A27DB-BD31-4B8C-83A1-F6EECF244321}">
                <p14:modId xmlns:p14="http://schemas.microsoft.com/office/powerpoint/2010/main" val="3729648919"/>
              </p:ext>
            </p:extLst>
          </p:nvPr>
        </p:nvGraphicFramePr>
        <p:xfrm>
          <a:off x="3263897" y="4842305"/>
          <a:ext cx="2616200" cy="1104900"/>
        </p:xfrm>
        <a:graphic>
          <a:graphicData uri="http://schemas.openxmlformats.org/presentationml/2006/ole">
            <mc:AlternateContent xmlns:mc="http://schemas.openxmlformats.org/markup-compatibility/2006">
              <mc:Choice xmlns:v="urn:schemas-microsoft-com:vml" Requires="v">
                <p:oleObj spid="_x0000_s1258" name="Equation" r:id="rId8" imgW="2616120" imgH="1104840" progId="Equation.DSMT4">
                  <p:embed/>
                </p:oleObj>
              </mc:Choice>
              <mc:Fallback>
                <p:oleObj name="Equation" r:id="rId8" imgW="2616120" imgH="1104840" progId="Equation.DSMT4">
                  <p:embed/>
                  <p:pic>
                    <p:nvPicPr>
                      <p:cNvPr id="0" name=""/>
                      <p:cNvPicPr/>
                      <p:nvPr/>
                    </p:nvPicPr>
                    <p:blipFill>
                      <a:blip r:embed="rId9"/>
                      <a:stretch>
                        <a:fillRect/>
                      </a:stretch>
                    </p:blipFill>
                    <p:spPr>
                      <a:xfrm>
                        <a:off x="3263897" y="4842305"/>
                        <a:ext cx="2616200" cy="1104900"/>
                      </a:xfrm>
                      <a:prstGeom prst="rect">
                        <a:avLst/>
                      </a:prstGeom>
                    </p:spPr>
                  </p:pic>
                </p:oleObj>
              </mc:Fallback>
            </mc:AlternateContent>
          </a:graphicData>
        </a:graphic>
      </p:graphicFrame>
    </p:spTree>
    <p:extLst>
      <p:ext uri="{BB962C8B-B14F-4D97-AF65-F5344CB8AC3E}">
        <p14:creationId xmlns:p14="http://schemas.microsoft.com/office/powerpoint/2010/main" val="56239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E457A6-5CF9-4035-86A2-A04CD2F0CBAD}"/>
              </a:ext>
            </a:extLst>
          </p:cNvPr>
          <p:cNvSpPr/>
          <p:nvPr/>
        </p:nvSpPr>
        <p:spPr>
          <a:xfrm>
            <a:off x="0" y="0"/>
            <a:ext cx="9144000" cy="1477328"/>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Therefore, the last step in the equation above is a bridge between real and reciprocal space consideration, which basically tells that including small angle scattering contribution in the total scattering pattern is equivalent to excluding the contribution to the total scattering pattern from the uniform distribution from outside the nanoparticle (i.e. in this case, equivalently we are measuring an isolated nanoparticle).</a:t>
            </a:r>
          </a:p>
        </p:txBody>
      </p:sp>
    </p:spTree>
    <p:extLst>
      <p:ext uri="{BB962C8B-B14F-4D97-AF65-F5344CB8AC3E}">
        <p14:creationId xmlns:p14="http://schemas.microsoft.com/office/powerpoint/2010/main" val="106807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C7E402-F0D1-4F62-BD02-3FDCE220EA53}"/>
              </a:ext>
            </a:extLst>
          </p:cNvPr>
          <p:cNvSpPr/>
          <p:nvPr/>
        </p:nvSpPr>
        <p:spPr>
          <a:xfrm>
            <a:off x="0" y="0"/>
            <a:ext cx="9144000" cy="1200329"/>
          </a:xfrm>
          <a:prstGeom prst="rect">
            <a:avLst/>
          </a:prstGeom>
        </p:spPr>
        <p:txBody>
          <a:bodyPr wrap="square">
            <a:spAutoFit/>
          </a:bodyPr>
          <a:lstStyle/>
          <a:p>
            <a:pPr algn="just"/>
            <a:r>
              <a:rPr lang="en-US" dirty="0" err="1">
                <a:latin typeface="Times New Roman" panose="02020603050405020304" pitchFamily="18" charset="0"/>
                <a:cs typeface="Times New Roman" panose="02020603050405020304" pitchFamily="18" charset="0"/>
              </a:rPr>
              <a:t>Qmax</a:t>
            </a:r>
            <a:r>
              <a:rPr lang="en-US" dirty="0">
                <a:latin typeface="Times New Roman" panose="02020603050405020304" pitchFamily="18" charset="0"/>
                <a:cs typeface="Times New Roman" panose="02020603050405020304" pitchFamily="18" charset="0"/>
              </a:rPr>
              <a:t> =&gt; real-space resolution, </a:t>
            </a:r>
            <a:r>
              <a:rPr lang="en-US" dirty="0" err="1">
                <a:latin typeface="Times New Roman" panose="02020603050405020304" pitchFamily="18" charset="0"/>
                <a:cs typeface="Times New Roman" panose="02020603050405020304" pitchFamily="18" charset="0"/>
              </a:rPr>
              <a:t>Qmin</a:t>
            </a:r>
            <a:r>
              <a:rPr lang="en-US" dirty="0">
                <a:latin typeface="Times New Roman" panose="02020603050405020304" pitchFamily="18" charset="0"/>
                <a:cs typeface="Times New Roman" panose="02020603050405020304" pitchFamily="18" charset="0"/>
              </a:rPr>
              <a:t> =&gt; small angle scattering. Therefore we have the influence of both </a:t>
            </a:r>
            <a:r>
              <a:rPr lang="en-US" dirty="0" err="1">
                <a:latin typeface="Times New Roman" panose="02020603050405020304" pitchFamily="18" charset="0"/>
                <a:cs typeface="Times New Roman" panose="02020603050405020304" pitchFamily="18" charset="0"/>
              </a:rPr>
              <a:t>Qmin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Qmax</a:t>
            </a:r>
            <a:r>
              <a:rPr lang="en-US" dirty="0">
                <a:latin typeface="Times New Roman" panose="02020603050405020304" pitchFamily="18" charset="0"/>
                <a:cs typeface="Times New Roman" panose="02020603050405020304" pitchFamily="18" charset="0"/>
              </a:rPr>
              <a:t>, which should be considered properly, considering the necessity to keep consistence between experimental data and modeling. For </a:t>
            </a:r>
            <a:r>
              <a:rPr lang="en-US" dirty="0" err="1">
                <a:latin typeface="Times New Roman" panose="02020603050405020304" pitchFamily="18" charset="0"/>
                <a:cs typeface="Times New Roman" panose="02020603050405020304" pitchFamily="18" charset="0"/>
              </a:rPr>
              <a:t>Qmax</a:t>
            </a:r>
            <a:r>
              <a:rPr lang="en-US" dirty="0">
                <a:latin typeface="Times New Roman" panose="02020603050405020304" pitchFamily="18" charset="0"/>
                <a:cs typeface="Times New Roman" panose="02020603050405020304" pitchFamily="18" charset="0"/>
              </a:rPr>
              <a:t>, r spacing should be adjusted accordingly. For </a:t>
            </a:r>
            <a:r>
              <a:rPr lang="en-US" dirty="0" err="1">
                <a:latin typeface="Times New Roman" panose="02020603050405020304" pitchFamily="18" charset="0"/>
                <a:cs typeface="Times New Roman" panose="02020603050405020304" pitchFamily="18" charset="0"/>
              </a:rPr>
              <a:t>Qmin</a:t>
            </a:r>
            <a:r>
              <a:rPr lang="en-US" dirty="0">
                <a:latin typeface="Times New Roman" panose="02020603050405020304" pitchFamily="18" charset="0"/>
                <a:cs typeface="Times New Roman" panose="02020603050405020304" pitchFamily="18" charset="0"/>
              </a:rPr>
              <a:t>, we covered this topic in the published JAC paper.</a:t>
            </a:r>
            <a:endParaRPr lang="en-US" dirty="0"/>
          </a:p>
        </p:txBody>
      </p:sp>
    </p:spTree>
    <p:extLst>
      <p:ext uri="{BB962C8B-B14F-4D97-AF65-F5344CB8AC3E}">
        <p14:creationId xmlns:p14="http://schemas.microsoft.com/office/powerpoint/2010/main" val="428573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B661A6-04AE-4F68-9AF9-B2D296FD44CB}"/>
              </a:ext>
            </a:extLst>
          </p:cNvPr>
          <p:cNvSpPr/>
          <p:nvPr/>
        </p:nvSpPr>
        <p:spPr>
          <a:xfrm>
            <a:off x="0" y="0"/>
            <a:ext cx="9144000" cy="2585323"/>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purpose of normalization for X-ray total scattering reciprocal data is to get rid of the Q dependence of the X-ray scattering  form factor. Ideally, each pair should be divided by its own factor (product of element fractions and form factors). However, in practice, it is not possible to measure each single pair independently, experimentally. Therefore, we have to have some approximate way of normalizing the X-ray total scattering data, namely, &lt;f&gt;^2 and &lt;f^2&gt;. Since the multiplication factor is of the order f^2, it is reasonable to use something that is of the same order to be the normalization factor. From the formulation of either &lt;f&gt;^2 or &lt;f^2&gt;, it can be seen that the normalization factor is calculated to be the ‘expectation value’ of f (then squared) and the ‘expectation value’ of f^2, respectively for &lt;f&gt;^2 and &lt;f^2&gt;.</a:t>
            </a:r>
            <a:endParaRPr lang="en-US" dirty="0"/>
          </a:p>
        </p:txBody>
      </p:sp>
    </p:spTree>
    <p:extLst>
      <p:ext uri="{BB962C8B-B14F-4D97-AF65-F5344CB8AC3E}">
        <p14:creationId xmlns:p14="http://schemas.microsoft.com/office/powerpoint/2010/main" val="3231001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550</Words>
  <Application>Microsoft Office PowerPoint</Application>
  <PresentationFormat>On-screen Show (4:3)</PresentationFormat>
  <Paragraphs>26</Paragraphs>
  <Slides>4</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Calibri</vt:lpstr>
      <vt:lpstr>Calibri Light</vt:lpstr>
      <vt:lpstr>Times New Roman</vt:lpstr>
      <vt:lpstr>Office Theme</vt:lpstr>
      <vt:lpstr>Equation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yuanpeng zhang</dc:creator>
  <cp:lastModifiedBy>Zhang, Yuanpeng</cp:lastModifiedBy>
  <cp:revision>52</cp:revision>
  <dcterms:created xsi:type="dcterms:W3CDTF">2019-01-20T04:49:05Z</dcterms:created>
  <dcterms:modified xsi:type="dcterms:W3CDTF">2019-08-04T02:35:01Z</dcterms:modified>
</cp:coreProperties>
</file>