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60"/>
  </p:normalViewPr>
  <p:slideViewPr>
    <p:cSldViewPr snapToGrid="0">
      <p:cViewPr varScale="1">
        <p:scale>
          <a:sx n="162" d="100"/>
          <a:sy n="162" d="100"/>
        </p:scale>
        <p:origin x="171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BCF5A6-61E1-4E12-8CF5-F0815FA7A927}"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1193-B244-48F5-8C25-AB59DDE31AE9}" type="slidenum">
              <a:rPr lang="en-US" smtClean="0"/>
              <a:t>‹#›</a:t>
            </a:fld>
            <a:endParaRPr lang="en-US"/>
          </a:p>
        </p:txBody>
      </p:sp>
    </p:spTree>
    <p:extLst>
      <p:ext uri="{BB962C8B-B14F-4D97-AF65-F5344CB8AC3E}">
        <p14:creationId xmlns:p14="http://schemas.microsoft.com/office/powerpoint/2010/main" val="18547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CF5A6-61E1-4E12-8CF5-F0815FA7A927}"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1193-B244-48F5-8C25-AB59DDE31AE9}" type="slidenum">
              <a:rPr lang="en-US" smtClean="0"/>
              <a:t>‹#›</a:t>
            </a:fld>
            <a:endParaRPr lang="en-US"/>
          </a:p>
        </p:txBody>
      </p:sp>
    </p:spTree>
    <p:extLst>
      <p:ext uri="{BB962C8B-B14F-4D97-AF65-F5344CB8AC3E}">
        <p14:creationId xmlns:p14="http://schemas.microsoft.com/office/powerpoint/2010/main" val="40669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CF5A6-61E1-4E12-8CF5-F0815FA7A927}"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1193-B244-48F5-8C25-AB59DDE31AE9}" type="slidenum">
              <a:rPr lang="en-US" smtClean="0"/>
              <a:t>‹#›</a:t>
            </a:fld>
            <a:endParaRPr lang="en-US"/>
          </a:p>
        </p:txBody>
      </p:sp>
    </p:spTree>
    <p:extLst>
      <p:ext uri="{BB962C8B-B14F-4D97-AF65-F5344CB8AC3E}">
        <p14:creationId xmlns:p14="http://schemas.microsoft.com/office/powerpoint/2010/main" val="321664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CF5A6-61E1-4E12-8CF5-F0815FA7A927}"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1193-B244-48F5-8C25-AB59DDE31AE9}" type="slidenum">
              <a:rPr lang="en-US" smtClean="0"/>
              <a:t>‹#›</a:t>
            </a:fld>
            <a:endParaRPr lang="en-US"/>
          </a:p>
        </p:txBody>
      </p:sp>
    </p:spTree>
    <p:extLst>
      <p:ext uri="{BB962C8B-B14F-4D97-AF65-F5344CB8AC3E}">
        <p14:creationId xmlns:p14="http://schemas.microsoft.com/office/powerpoint/2010/main" val="388229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BCF5A6-61E1-4E12-8CF5-F0815FA7A927}"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71193-B244-48F5-8C25-AB59DDE31AE9}" type="slidenum">
              <a:rPr lang="en-US" smtClean="0"/>
              <a:t>‹#›</a:t>
            </a:fld>
            <a:endParaRPr lang="en-US"/>
          </a:p>
        </p:txBody>
      </p:sp>
    </p:spTree>
    <p:extLst>
      <p:ext uri="{BB962C8B-B14F-4D97-AF65-F5344CB8AC3E}">
        <p14:creationId xmlns:p14="http://schemas.microsoft.com/office/powerpoint/2010/main" val="300331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BCF5A6-61E1-4E12-8CF5-F0815FA7A927}"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71193-B244-48F5-8C25-AB59DDE31AE9}" type="slidenum">
              <a:rPr lang="en-US" smtClean="0"/>
              <a:t>‹#›</a:t>
            </a:fld>
            <a:endParaRPr lang="en-US"/>
          </a:p>
        </p:txBody>
      </p:sp>
    </p:spTree>
    <p:extLst>
      <p:ext uri="{BB962C8B-B14F-4D97-AF65-F5344CB8AC3E}">
        <p14:creationId xmlns:p14="http://schemas.microsoft.com/office/powerpoint/2010/main" val="189810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BCF5A6-61E1-4E12-8CF5-F0815FA7A927}" type="datetimeFigureOut">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71193-B244-48F5-8C25-AB59DDE31AE9}" type="slidenum">
              <a:rPr lang="en-US" smtClean="0"/>
              <a:t>‹#›</a:t>
            </a:fld>
            <a:endParaRPr lang="en-US"/>
          </a:p>
        </p:txBody>
      </p:sp>
    </p:spTree>
    <p:extLst>
      <p:ext uri="{BB962C8B-B14F-4D97-AF65-F5344CB8AC3E}">
        <p14:creationId xmlns:p14="http://schemas.microsoft.com/office/powerpoint/2010/main" val="3101426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CF5A6-61E1-4E12-8CF5-F0815FA7A927}" type="datetimeFigureOut">
              <a:rPr lang="en-US" smtClean="0"/>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71193-B244-48F5-8C25-AB59DDE31AE9}" type="slidenum">
              <a:rPr lang="en-US" smtClean="0"/>
              <a:t>‹#›</a:t>
            </a:fld>
            <a:endParaRPr lang="en-US"/>
          </a:p>
        </p:txBody>
      </p:sp>
    </p:spTree>
    <p:extLst>
      <p:ext uri="{BB962C8B-B14F-4D97-AF65-F5344CB8AC3E}">
        <p14:creationId xmlns:p14="http://schemas.microsoft.com/office/powerpoint/2010/main" val="1871178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CF5A6-61E1-4E12-8CF5-F0815FA7A927}" type="datetimeFigureOut">
              <a:rPr lang="en-US" smtClean="0"/>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971193-B244-48F5-8C25-AB59DDE31AE9}" type="slidenum">
              <a:rPr lang="en-US" smtClean="0"/>
              <a:t>‹#›</a:t>
            </a:fld>
            <a:endParaRPr lang="en-US"/>
          </a:p>
        </p:txBody>
      </p:sp>
    </p:spTree>
    <p:extLst>
      <p:ext uri="{BB962C8B-B14F-4D97-AF65-F5344CB8AC3E}">
        <p14:creationId xmlns:p14="http://schemas.microsoft.com/office/powerpoint/2010/main" val="287180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BCF5A6-61E1-4E12-8CF5-F0815FA7A927}"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71193-B244-48F5-8C25-AB59DDE31AE9}" type="slidenum">
              <a:rPr lang="en-US" smtClean="0"/>
              <a:t>‹#›</a:t>
            </a:fld>
            <a:endParaRPr lang="en-US"/>
          </a:p>
        </p:txBody>
      </p:sp>
    </p:spTree>
    <p:extLst>
      <p:ext uri="{BB962C8B-B14F-4D97-AF65-F5344CB8AC3E}">
        <p14:creationId xmlns:p14="http://schemas.microsoft.com/office/powerpoint/2010/main" val="206050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BCF5A6-61E1-4E12-8CF5-F0815FA7A927}"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71193-B244-48F5-8C25-AB59DDE31AE9}" type="slidenum">
              <a:rPr lang="en-US" smtClean="0"/>
              <a:t>‹#›</a:t>
            </a:fld>
            <a:endParaRPr lang="en-US"/>
          </a:p>
        </p:txBody>
      </p:sp>
    </p:spTree>
    <p:extLst>
      <p:ext uri="{BB962C8B-B14F-4D97-AF65-F5344CB8AC3E}">
        <p14:creationId xmlns:p14="http://schemas.microsoft.com/office/powerpoint/2010/main" val="313500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CF5A6-61E1-4E12-8CF5-F0815FA7A927}" type="datetimeFigureOut">
              <a:rPr lang="en-US" smtClean="0"/>
              <a:t>11/13/2019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71193-B244-48F5-8C25-AB59DDE31AE9}" type="slidenum">
              <a:rPr lang="en-US" smtClean="0"/>
              <a:t>‹#›</a:t>
            </a:fld>
            <a:endParaRPr lang="en-US"/>
          </a:p>
        </p:txBody>
      </p:sp>
    </p:spTree>
    <p:extLst>
      <p:ext uri="{BB962C8B-B14F-4D97-AF65-F5344CB8AC3E}">
        <p14:creationId xmlns:p14="http://schemas.microsoft.com/office/powerpoint/2010/main" val="3962950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7.bin"/><Relationship Id="rId1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6.wmf"/><Relationship Id="rId17" Type="http://schemas.openxmlformats.org/officeDocument/2006/relationships/oleObject" Target="../embeddings/oleObject9.bin"/><Relationship Id="rId2" Type="http://schemas.openxmlformats.org/officeDocument/2006/relationships/slideLayout" Target="../slideLayouts/slideLayout2.xml"/><Relationship Id="rId16" Type="http://schemas.openxmlformats.org/officeDocument/2006/relationships/image" Target="../media/image8.wmf"/><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5.emf"/><Relationship Id="rId4" Type="http://schemas.openxmlformats.org/officeDocument/2006/relationships/image" Target="../media/image2.wmf"/><Relationship Id="rId9" Type="http://schemas.openxmlformats.org/officeDocument/2006/relationships/oleObject" Target="../embeddings/oleObject5.bin"/><Relationship Id="rId14" Type="http://schemas.openxmlformats.org/officeDocument/2006/relationships/image" Target="../media/image7.w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FF10A261-389B-481C-A694-E9725A18AFC4}"/>
              </a:ext>
            </a:extLst>
          </p:cNvPr>
          <p:cNvGrpSpPr/>
          <p:nvPr/>
        </p:nvGrpSpPr>
        <p:grpSpPr>
          <a:xfrm>
            <a:off x="1773992" y="975478"/>
            <a:ext cx="771110" cy="686991"/>
            <a:chOff x="3398787" y="1118988"/>
            <a:chExt cx="771110" cy="686991"/>
          </a:xfrm>
        </p:grpSpPr>
        <p:sp>
          <p:nvSpPr>
            <p:cNvPr id="59" name="Arrow: Up 58">
              <a:extLst>
                <a:ext uri="{FF2B5EF4-FFF2-40B4-BE49-F238E27FC236}">
                  <a16:creationId xmlns:a16="http://schemas.microsoft.com/office/drawing/2014/main" id="{93DDA88E-8D96-4C8B-B3FA-5E5975E5BAA1}"/>
                </a:ext>
              </a:extLst>
            </p:cNvPr>
            <p:cNvSpPr/>
            <p:nvPr/>
          </p:nvSpPr>
          <p:spPr>
            <a:xfrm>
              <a:off x="3440877" y="1118988"/>
              <a:ext cx="173858" cy="596705"/>
            </a:xfrm>
            <a:prstGeom prst="upArrow">
              <a:avLst>
                <a:gd name="adj1" fmla="val 46077"/>
                <a:gd name="adj2" fmla="val 8334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Up 59">
              <a:extLst>
                <a:ext uri="{FF2B5EF4-FFF2-40B4-BE49-F238E27FC236}">
                  <a16:creationId xmlns:a16="http://schemas.microsoft.com/office/drawing/2014/main" id="{5D463EC9-7C25-4586-AA77-A2CE3BDAAA2F}"/>
                </a:ext>
              </a:extLst>
            </p:cNvPr>
            <p:cNvSpPr/>
            <p:nvPr/>
          </p:nvSpPr>
          <p:spPr>
            <a:xfrm rot="5400000">
              <a:off x="3736695" y="1420697"/>
              <a:ext cx="173858" cy="596705"/>
            </a:xfrm>
            <a:prstGeom prst="upArrow">
              <a:avLst>
                <a:gd name="adj1" fmla="val 46077"/>
                <a:gd name="adj2" fmla="val 8334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Up 60">
              <a:extLst>
                <a:ext uri="{FF2B5EF4-FFF2-40B4-BE49-F238E27FC236}">
                  <a16:creationId xmlns:a16="http://schemas.microsoft.com/office/drawing/2014/main" id="{449D807B-C2F6-413C-BA58-E110E5A3ECAF}"/>
                </a:ext>
              </a:extLst>
            </p:cNvPr>
            <p:cNvSpPr/>
            <p:nvPr/>
          </p:nvSpPr>
          <p:spPr>
            <a:xfrm rot="2700000">
              <a:off x="3697413" y="1073495"/>
              <a:ext cx="173858" cy="771110"/>
            </a:xfrm>
            <a:prstGeom prst="upArrow">
              <a:avLst>
                <a:gd name="adj1" fmla="val 46077"/>
                <a:gd name="adj2" fmla="val 8334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49AC4622-990E-4477-A859-1372DBDBE3D5}"/>
              </a:ext>
            </a:extLst>
          </p:cNvPr>
          <p:cNvGrpSpPr/>
          <p:nvPr/>
        </p:nvGrpSpPr>
        <p:grpSpPr>
          <a:xfrm>
            <a:off x="645586" y="929986"/>
            <a:ext cx="683634" cy="771110"/>
            <a:chOff x="2270381" y="1073496"/>
            <a:chExt cx="683634" cy="771110"/>
          </a:xfrm>
        </p:grpSpPr>
        <p:sp>
          <p:nvSpPr>
            <p:cNvPr id="43" name="Arrow: Up 42">
              <a:extLst>
                <a:ext uri="{FF2B5EF4-FFF2-40B4-BE49-F238E27FC236}">
                  <a16:creationId xmlns:a16="http://schemas.microsoft.com/office/drawing/2014/main" id="{11DC6552-A5FE-4283-8904-21073ECF1708}"/>
                </a:ext>
              </a:extLst>
            </p:cNvPr>
            <p:cNvSpPr/>
            <p:nvPr/>
          </p:nvSpPr>
          <p:spPr>
            <a:xfrm>
              <a:off x="2780157" y="1113964"/>
              <a:ext cx="173858" cy="596705"/>
            </a:xfrm>
            <a:prstGeom prst="upArrow">
              <a:avLst>
                <a:gd name="adj1" fmla="val 46077"/>
                <a:gd name="adj2" fmla="val 8334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Up 43">
              <a:extLst>
                <a:ext uri="{FF2B5EF4-FFF2-40B4-BE49-F238E27FC236}">
                  <a16:creationId xmlns:a16="http://schemas.microsoft.com/office/drawing/2014/main" id="{C7A12920-F67E-43C6-A2B6-84350DFB43CF}"/>
                </a:ext>
              </a:extLst>
            </p:cNvPr>
            <p:cNvSpPr/>
            <p:nvPr/>
          </p:nvSpPr>
          <p:spPr>
            <a:xfrm rot="16200000">
              <a:off x="2481805" y="1419027"/>
              <a:ext cx="173858" cy="596705"/>
            </a:xfrm>
            <a:prstGeom prst="upArrow">
              <a:avLst>
                <a:gd name="adj1" fmla="val 46077"/>
                <a:gd name="adj2" fmla="val 8334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Up 44">
              <a:extLst>
                <a:ext uri="{FF2B5EF4-FFF2-40B4-BE49-F238E27FC236}">
                  <a16:creationId xmlns:a16="http://schemas.microsoft.com/office/drawing/2014/main" id="{D378593A-E130-47E5-B83F-E323A10A4296}"/>
                </a:ext>
              </a:extLst>
            </p:cNvPr>
            <p:cNvSpPr/>
            <p:nvPr/>
          </p:nvSpPr>
          <p:spPr>
            <a:xfrm rot="18900000">
              <a:off x="2523467" y="1073496"/>
              <a:ext cx="173858" cy="771110"/>
            </a:xfrm>
            <a:prstGeom prst="upArrow">
              <a:avLst>
                <a:gd name="adj1" fmla="val 46077"/>
                <a:gd name="adj2" fmla="val 8334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Connector 4">
            <a:extLst>
              <a:ext uri="{FF2B5EF4-FFF2-40B4-BE49-F238E27FC236}">
                <a16:creationId xmlns:a16="http://schemas.microsoft.com/office/drawing/2014/main" id="{DCD0F578-AA07-4705-A676-FFD8A3BBE77E}"/>
              </a:ext>
            </a:extLst>
          </p:cNvPr>
          <p:cNvCxnSpPr>
            <a:cxnSpLocks/>
          </p:cNvCxnSpPr>
          <p:nvPr/>
        </p:nvCxnSpPr>
        <p:spPr>
          <a:xfrm>
            <a:off x="194480" y="1456690"/>
            <a:ext cx="47315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72D8220-01E0-4842-A510-ACD59A5D68E9}"/>
              </a:ext>
            </a:extLst>
          </p:cNvPr>
          <p:cNvCxnSpPr>
            <a:cxnSpLocks/>
          </p:cNvCxnSpPr>
          <p:nvPr/>
        </p:nvCxnSpPr>
        <p:spPr>
          <a:xfrm>
            <a:off x="194480" y="2366327"/>
            <a:ext cx="47315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2F41D4C-B109-4AB3-AF36-2BF8C8CC3A51}"/>
              </a:ext>
            </a:extLst>
          </p:cNvPr>
          <p:cNvCxnSpPr>
            <a:cxnSpLocks/>
          </p:cNvCxnSpPr>
          <p:nvPr/>
        </p:nvCxnSpPr>
        <p:spPr>
          <a:xfrm>
            <a:off x="194480" y="3285490"/>
            <a:ext cx="47315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2F81AF-EC2B-4A36-8A56-9C82DB14373C}"/>
              </a:ext>
            </a:extLst>
          </p:cNvPr>
          <p:cNvCxnSpPr>
            <a:cxnSpLocks/>
          </p:cNvCxnSpPr>
          <p:nvPr/>
        </p:nvCxnSpPr>
        <p:spPr>
          <a:xfrm>
            <a:off x="194480" y="4195465"/>
            <a:ext cx="47315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3FD5024-2E80-4003-A293-A5B042A04BFE}"/>
              </a:ext>
            </a:extLst>
          </p:cNvPr>
          <p:cNvCxnSpPr>
            <a:cxnSpLocks/>
          </p:cNvCxnSpPr>
          <p:nvPr/>
        </p:nvCxnSpPr>
        <p:spPr>
          <a:xfrm>
            <a:off x="1118405" y="766465"/>
            <a:ext cx="0" cy="4200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9F84473-EF03-463D-BED5-5A295938A440}"/>
              </a:ext>
            </a:extLst>
          </p:cNvPr>
          <p:cNvCxnSpPr>
            <a:cxnSpLocks/>
          </p:cNvCxnSpPr>
          <p:nvPr/>
        </p:nvCxnSpPr>
        <p:spPr>
          <a:xfrm>
            <a:off x="2032805" y="766465"/>
            <a:ext cx="0" cy="4200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1FF12D-850C-4D8B-8A41-33223B61C53D}"/>
              </a:ext>
            </a:extLst>
          </p:cNvPr>
          <p:cNvCxnSpPr>
            <a:cxnSpLocks/>
          </p:cNvCxnSpPr>
          <p:nvPr/>
        </p:nvCxnSpPr>
        <p:spPr>
          <a:xfrm>
            <a:off x="2942442" y="766465"/>
            <a:ext cx="0" cy="4200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25EF4DB-5436-4533-AE3C-BBD2404692E0}"/>
              </a:ext>
            </a:extLst>
          </p:cNvPr>
          <p:cNvCxnSpPr>
            <a:cxnSpLocks/>
          </p:cNvCxnSpPr>
          <p:nvPr/>
        </p:nvCxnSpPr>
        <p:spPr>
          <a:xfrm>
            <a:off x="3856842" y="766465"/>
            <a:ext cx="0" cy="4200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B4F92FDC-DFE4-444B-AD0C-967E275C0423}"/>
              </a:ext>
            </a:extLst>
          </p:cNvPr>
          <p:cNvSpPr/>
          <p:nvPr/>
        </p:nvSpPr>
        <p:spPr>
          <a:xfrm>
            <a:off x="1061255" y="1390015"/>
            <a:ext cx="114300" cy="114300"/>
          </a:xfrm>
          <a:prstGeom prst="ellipse">
            <a:avLst/>
          </a:prstGeom>
          <a:solidFill>
            <a:srgbClr val="FFFF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0EE62BD-FDAE-4A93-95DC-06C139677D0B}"/>
              </a:ext>
            </a:extLst>
          </p:cNvPr>
          <p:cNvSpPr/>
          <p:nvPr/>
        </p:nvSpPr>
        <p:spPr>
          <a:xfrm>
            <a:off x="1061255" y="2306795"/>
            <a:ext cx="114300" cy="114300"/>
          </a:xfrm>
          <a:prstGeom prst="ellipse">
            <a:avLst/>
          </a:prstGeom>
          <a:solidFill>
            <a:srgbClr val="FFFF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4A5B6DB-136D-4715-A59B-1F8BDFFC38FF}"/>
              </a:ext>
            </a:extLst>
          </p:cNvPr>
          <p:cNvSpPr/>
          <p:nvPr/>
        </p:nvSpPr>
        <p:spPr>
          <a:xfrm>
            <a:off x="1061255" y="3221535"/>
            <a:ext cx="114300" cy="114300"/>
          </a:xfrm>
          <a:prstGeom prst="ellipse">
            <a:avLst/>
          </a:prstGeom>
          <a:solidFill>
            <a:srgbClr val="FFFF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94EE69E-A809-473A-8DE6-D406DCADF9AA}"/>
              </a:ext>
            </a:extLst>
          </p:cNvPr>
          <p:cNvSpPr/>
          <p:nvPr/>
        </p:nvSpPr>
        <p:spPr>
          <a:xfrm>
            <a:off x="1061255" y="4138315"/>
            <a:ext cx="114300" cy="114300"/>
          </a:xfrm>
          <a:prstGeom prst="ellipse">
            <a:avLst/>
          </a:prstGeom>
          <a:solidFill>
            <a:srgbClr val="FFFF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6EF794F-A8C9-4DC1-A37B-076DFB43DAA5}"/>
              </a:ext>
            </a:extLst>
          </p:cNvPr>
          <p:cNvSpPr/>
          <p:nvPr/>
        </p:nvSpPr>
        <p:spPr>
          <a:xfrm>
            <a:off x="1970892" y="1390015"/>
            <a:ext cx="114300" cy="114300"/>
          </a:xfrm>
          <a:prstGeom prst="ellipse">
            <a:avLst/>
          </a:prstGeom>
          <a:solidFill>
            <a:srgbClr val="FFFF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8A53E62-E5C3-4753-93BB-7193FA007B4D}"/>
              </a:ext>
            </a:extLst>
          </p:cNvPr>
          <p:cNvSpPr/>
          <p:nvPr/>
        </p:nvSpPr>
        <p:spPr>
          <a:xfrm>
            <a:off x="1970892" y="2306795"/>
            <a:ext cx="114300" cy="114300"/>
          </a:xfrm>
          <a:prstGeom prst="ellipse">
            <a:avLst/>
          </a:prstGeom>
          <a:solidFill>
            <a:srgbClr val="FFFF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4C90531-60E6-4AA3-AC36-6D561548B784}"/>
              </a:ext>
            </a:extLst>
          </p:cNvPr>
          <p:cNvSpPr/>
          <p:nvPr/>
        </p:nvSpPr>
        <p:spPr>
          <a:xfrm>
            <a:off x="1970892" y="3221535"/>
            <a:ext cx="114300" cy="114300"/>
          </a:xfrm>
          <a:prstGeom prst="ellipse">
            <a:avLst/>
          </a:prstGeom>
          <a:solidFill>
            <a:srgbClr val="FFFF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5477193-4747-44CD-BBEA-57140EDC0A81}"/>
              </a:ext>
            </a:extLst>
          </p:cNvPr>
          <p:cNvSpPr/>
          <p:nvPr/>
        </p:nvSpPr>
        <p:spPr>
          <a:xfrm>
            <a:off x="1970892" y="4138315"/>
            <a:ext cx="114300" cy="114300"/>
          </a:xfrm>
          <a:prstGeom prst="ellipse">
            <a:avLst/>
          </a:prstGeom>
          <a:solidFill>
            <a:srgbClr val="FFFF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6C6BD1C-C239-41E4-BDAE-B92AA4F0778F}"/>
              </a:ext>
            </a:extLst>
          </p:cNvPr>
          <p:cNvSpPr/>
          <p:nvPr/>
        </p:nvSpPr>
        <p:spPr>
          <a:xfrm>
            <a:off x="2880529" y="1390015"/>
            <a:ext cx="114300" cy="114300"/>
          </a:xfrm>
          <a:prstGeom prst="ellipse">
            <a:avLst/>
          </a:prstGeom>
          <a:solidFill>
            <a:srgbClr val="FFFF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5B6EFB6-CCF7-4049-8DEB-40B914089044}"/>
              </a:ext>
            </a:extLst>
          </p:cNvPr>
          <p:cNvSpPr/>
          <p:nvPr/>
        </p:nvSpPr>
        <p:spPr>
          <a:xfrm>
            <a:off x="2880529" y="2306795"/>
            <a:ext cx="114300" cy="114300"/>
          </a:xfrm>
          <a:prstGeom prst="ellipse">
            <a:avLst/>
          </a:prstGeom>
          <a:solidFill>
            <a:srgbClr val="FFFF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1C19FAA-BE9A-4FF6-92E7-909D24AFA6D4}"/>
              </a:ext>
            </a:extLst>
          </p:cNvPr>
          <p:cNvSpPr/>
          <p:nvPr/>
        </p:nvSpPr>
        <p:spPr>
          <a:xfrm>
            <a:off x="2880529" y="3221535"/>
            <a:ext cx="114300" cy="114300"/>
          </a:xfrm>
          <a:prstGeom prst="ellipse">
            <a:avLst/>
          </a:prstGeom>
          <a:solidFill>
            <a:srgbClr val="FFFF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2FF99F7-09C8-45C7-BED6-2FCBA47D51B0}"/>
              </a:ext>
            </a:extLst>
          </p:cNvPr>
          <p:cNvSpPr/>
          <p:nvPr/>
        </p:nvSpPr>
        <p:spPr>
          <a:xfrm>
            <a:off x="2880529" y="4138315"/>
            <a:ext cx="114300" cy="114300"/>
          </a:xfrm>
          <a:prstGeom prst="ellipse">
            <a:avLst/>
          </a:prstGeom>
          <a:solidFill>
            <a:srgbClr val="FFFF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6634F51-AD88-42A3-8D7F-E6818DDD928D}"/>
              </a:ext>
            </a:extLst>
          </p:cNvPr>
          <p:cNvSpPr/>
          <p:nvPr/>
        </p:nvSpPr>
        <p:spPr>
          <a:xfrm>
            <a:off x="3794929" y="1390015"/>
            <a:ext cx="114300" cy="114300"/>
          </a:xfrm>
          <a:prstGeom prst="ellipse">
            <a:avLst/>
          </a:prstGeom>
          <a:solidFill>
            <a:srgbClr val="FFFF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56181FE-9F66-4183-95DD-05E4E067DB7D}"/>
              </a:ext>
            </a:extLst>
          </p:cNvPr>
          <p:cNvSpPr/>
          <p:nvPr/>
        </p:nvSpPr>
        <p:spPr>
          <a:xfrm>
            <a:off x="3794929" y="2306795"/>
            <a:ext cx="114300" cy="114300"/>
          </a:xfrm>
          <a:prstGeom prst="ellipse">
            <a:avLst/>
          </a:prstGeom>
          <a:solidFill>
            <a:srgbClr val="FFFF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1966ACE-73BD-4E2C-9912-29CDBDF72822}"/>
              </a:ext>
            </a:extLst>
          </p:cNvPr>
          <p:cNvSpPr/>
          <p:nvPr/>
        </p:nvSpPr>
        <p:spPr>
          <a:xfrm>
            <a:off x="3794929" y="3221535"/>
            <a:ext cx="114300" cy="114300"/>
          </a:xfrm>
          <a:prstGeom prst="ellipse">
            <a:avLst/>
          </a:prstGeom>
          <a:solidFill>
            <a:srgbClr val="FFFF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6B8FCA5-B839-473B-AFC5-736092544160}"/>
              </a:ext>
            </a:extLst>
          </p:cNvPr>
          <p:cNvSpPr/>
          <p:nvPr/>
        </p:nvSpPr>
        <p:spPr>
          <a:xfrm>
            <a:off x="3794929" y="4138315"/>
            <a:ext cx="114300" cy="114300"/>
          </a:xfrm>
          <a:prstGeom prst="ellipse">
            <a:avLst/>
          </a:prstGeom>
          <a:solidFill>
            <a:srgbClr val="FFFF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Up 51">
            <a:extLst>
              <a:ext uri="{FF2B5EF4-FFF2-40B4-BE49-F238E27FC236}">
                <a16:creationId xmlns:a16="http://schemas.microsoft.com/office/drawing/2014/main" id="{25A20556-3630-46A7-9872-F9ADC19B2335}"/>
              </a:ext>
            </a:extLst>
          </p:cNvPr>
          <p:cNvSpPr/>
          <p:nvPr/>
        </p:nvSpPr>
        <p:spPr>
          <a:xfrm>
            <a:off x="1208725" y="5604212"/>
            <a:ext cx="173858" cy="596705"/>
          </a:xfrm>
          <a:prstGeom prst="upArrow">
            <a:avLst>
              <a:gd name="adj1" fmla="val 46077"/>
              <a:gd name="adj2" fmla="val 8334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Up 52">
            <a:extLst>
              <a:ext uri="{FF2B5EF4-FFF2-40B4-BE49-F238E27FC236}">
                <a16:creationId xmlns:a16="http://schemas.microsoft.com/office/drawing/2014/main" id="{A0569D6D-15B1-4042-BF00-78CD067865B3}"/>
              </a:ext>
            </a:extLst>
          </p:cNvPr>
          <p:cNvSpPr/>
          <p:nvPr/>
        </p:nvSpPr>
        <p:spPr>
          <a:xfrm rot="16200000">
            <a:off x="1208725" y="6255498"/>
            <a:ext cx="173858" cy="596705"/>
          </a:xfrm>
          <a:prstGeom prst="upArrow">
            <a:avLst>
              <a:gd name="adj1" fmla="val 46077"/>
              <a:gd name="adj2" fmla="val 8334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5D0DFC8-D83B-4AFE-8D86-22E442D86E7D}"/>
              </a:ext>
            </a:extLst>
          </p:cNvPr>
          <p:cNvSpPr txBox="1"/>
          <p:nvPr/>
        </p:nvSpPr>
        <p:spPr>
          <a:xfrm>
            <a:off x="1752600" y="5717898"/>
            <a:ext cx="268099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Ferromagnetic component</a:t>
            </a:r>
          </a:p>
        </p:txBody>
      </p:sp>
      <p:sp>
        <p:nvSpPr>
          <p:cNvPr id="55" name="TextBox 54">
            <a:extLst>
              <a:ext uri="{FF2B5EF4-FFF2-40B4-BE49-F238E27FC236}">
                <a16:creationId xmlns:a16="http://schemas.microsoft.com/office/drawing/2014/main" id="{550397CC-EB07-462F-9F06-CC3360CE2AE4}"/>
              </a:ext>
            </a:extLst>
          </p:cNvPr>
          <p:cNvSpPr txBox="1"/>
          <p:nvPr/>
        </p:nvSpPr>
        <p:spPr>
          <a:xfrm>
            <a:off x="1754967" y="6369184"/>
            <a:ext cx="30251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Antiferromagnetic component</a:t>
            </a:r>
          </a:p>
        </p:txBody>
      </p:sp>
      <p:sp>
        <p:nvSpPr>
          <p:cNvPr id="56" name="Arrow: Up 55">
            <a:extLst>
              <a:ext uri="{FF2B5EF4-FFF2-40B4-BE49-F238E27FC236}">
                <a16:creationId xmlns:a16="http://schemas.microsoft.com/office/drawing/2014/main" id="{22EF8C7F-6465-4A53-A7E7-ECA9F3F8D72D}"/>
              </a:ext>
            </a:extLst>
          </p:cNvPr>
          <p:cNvSpPr/>
          <p:nvPr/>
        </p:nvSpPr>
        <p:spPr>
          <a:xfrm rot="18900000">
            <a:off x="5057056" y="5816712"/>
            <a:ext cx="173858" cy="771110"/>
          </a:xfrm>
          <a:prstGeom prst="upArrow">
            <a:avLst>
              <a:gd name="adj1" fmla="val 46077"/>
              <a:gd name="adj2" fmla="val 8334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81E3DE2-F7E4-4902-B38A-069C49C44DAB}"/>
              </a:ext>
            </a:extLst>
          </p:cNvPr>
          <p:cNvSpPr txBox="1"/>
          <p:nvPr/>
        </p:nvSpPr>
        <p:spPr>
          <a:xfrm>
            <a:off x="6220629" y="6016251"/>
            <a:ext cx="2236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Net magnetic moment</a:t>
            </a:r>
          </a:p>
        </p:txBody>
      </p:sp>
      <p:cxnSp>
        <p:nvCxnSpPr>
          <p:cNvPr id="64" name="Straight Arrow Connector 63">
            <a:extLst>
              <a:ext uri="{FF2B5EF4-FFF2-40B4-BE49-F238E27FC236}">
                <a16:creationId xmlns:a16="http://schemas.microsoft.com/office/drawing/2014/main" id="{76CEB169-7337-4CF5-91A0-BE692D92EA02}"/>
              </a:ext>
            </a:extLst>
          </p:cNvPr>
          <p:cNvCxnSpPr/>
          <p:nvPr/>
        </p:nvCxnSpPr>
        <p:spPr>
          <a:xfrm>
            <a:off x="1409700" y="1266190"/>
            <a:ext cx="342900"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BAB8D8C-3944-4243-B509-DB2BB4335C84}"/>
              </a:ext>
            </a:extLst>
          </p:cNvPr>
          <p:cNvCxnSpPr/>
          <p:nvPr/>
        </p:nvCxnSpPr>
        <p:spPr>
          <a:xfrm flipV="1">
            <a:off x="1530350" y="643890"/>
            <a:ext cx="0" cy="520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EA9936-1D2A-4C44-88D0-6256BF1FF594}"/>
              </a:ext>
            </a:extLst>
          </p:cNvPr>
          <p:cNvCxnSpPr>
            <a:cxnSpLocks/>
          </p:cNvCxnSpPr>
          <p:nvPr/>
        </p:nvCxnSpPr>
        <p:spPr>
          <a:xfrm>
            <a:off x="1530350" y="643890"/>
            <a:ext cx="5530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DB72411-0EF6-4789-9058-F19CAE83B379}"/>
              </a:ext>
            </a:extLst>
          </p:cNvPr>
          <p:cNvCxnSpPr>
            <a:cxnSpLocks/>
          </p:cNvCxnSpPr>
          <p:nvPr/>
        </p:nvCxnSpPr>
        <p:spPr>
          <a:xfrm>
            <a:off x="7061200" y="643890"/>
            <a:ext cx="0" cy="3265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442C4E93-B2BB-446F-8410-21778399B907}"/>
                  </a:ext>
                </a:extLst>
              </p:cNvPr>
              <p:cNvSpPr txBox="1"/>
              <p:nvPr/>
            </p:nvSpPr>
            <p:spPr>
              <a:xfrm>
                <a:off x="4951423" y="970454"/>
                <a:ext cx="4192576" cy="397031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magnetic moments in the initial ‘propagate’ to other unit cells. The way of such propagation is defined by the vector </a:t>
                </a:r>
                <a14:m>
                  <m:oMath xmlns:m="http://schemas.openxmlformats.org/officeDocument/2006/math">
                    <m:r>
                      <a:rPr lang="en-US" b="1" i="1" smtClean="0">
                        <a:latin typeface="Cambria Math" panose="02040503050406030204" pitchFamily="18" charset="0"/>
                        <a:cs typeface="Times New Roman" panose="02020603050405020304" pitchFamily="18" charset="0"/>
                      </a:rPr>
                      <m:t>𝒌</m:t>
                    </m:r>
                  </m:oMath>
                </a14:m>
                <a:r>
                  <a:rPr lang="en-US" dirty="0">
                    <a:latin typeface="Times New Roman" panose="02020603050405020304" pitchFamily="18" charset="0"/>
                    <a:cs typeface="Times New Roman" panose="02020603050405020304" pitchFamily="18" charset="0"/>
                  </a:rPr>
                  <a:t>, which thus is named as </a:t>
                </a:r>
                <a:r>
                  <a:rPr lang="en-US" i="1" dirty="0">
                    <a:latin typeface="Times New Roman" panose="02020603050405020304" pitchFamily="18" charset="0"/>
                    <a:cs typeface="Times New Roman" panose="02020603050405020304" pitchFamily="18" charset="0"/>
                  </a:rPr>
                  <a:t>propagation vector</a:t>
                </a:r>
                <a:r>
                  <a:rPr lang="en-US" dirty="0">
                    <a:latin typeface="Times New Roman" panose="02020603050405020304" pitchFamily="18" charset="0"/>
                    <a:cs typeface="Times New Roman" panose="02020603050405020304" pitchFamily="18" charset="0"/>
                  </a:rPr>
                  <a:t>. Basically, the original magnetic moment vector together with all those propagating to other unit cells form, in real space, a pattern with certain wavelength. Then if focusing on a certain unit cell, the magnetic moments are composed of  various components, each corresponding to its ‘parent’ in the original unit cell and propagating to current unit cell following certain </a:t>
                </a:r>
                <a:r>
                  <a:rPr lang="en-US" i="1" dirty="0">
                    <a:latin typeface="Times New Roman" panose="02020603050405020304" pitchFamily="18" charset="0"/>
                    <a:cs typeface="Times New Roman" panose="02020603050405020304" pitchFamily="18" charset="0"/>
                  </a:rPr>
                  <a:t>propagation vector</a:t>
                </a:r>
                <a:r>
                  <a:rPr lang="en-US" dirty="0">
                    <a:latin typeface="Times New Roman" panose="02020603050405020304" pitchFamily="18" charset="0"/>
                    <a:cs typeface="Times New Roman" panose="02020603050405020304" pitchFamily="18" charset="0"/>
                  </a:rPr>
                  <a:t>.</a:t>
                </a:r>
              </a:p>
            </p:txBody>
          </p:sp>
        </mc:Choice>
        <mc:Fallback xmlns="">
          <p:sp>
            <p:nvSpPr>
              <p:cNvPr id="73" name="TextBox 72">
                <a:extLst>
                  <a:ext uri="{FF2B5EF4-FFF2-40B4-BE49-F238E27FC236}">
                    <a16:creationId xmlns:a16="http://schemas.microsoft.com/office/drawing/2014/main" id="{442C4E93-B2BB-446F-8410-21778399B907}"/>
                  </a:ext>
                </a:extLst>
              </p:cNvPr>
              <p:cNvSpPr txBox="1">
                <a:spLocks noRot="1" noChangeAspect="1" noMove="1" noResize="1" noEditPoints="1" noAdjustHandles="1" noChangeArrowheads="1" noChangeShapeType="1" noTextEdit="1"/>
              </p:cNvSpPr>
              <p:nvPr/>
            </p:nvSpPr>
            <p:spPr>
              <a:xfrm>
                <a:off x="4951423" y="970454"/>
                <a:ext cx="4192576" cy="3970318"/>
              </a:xfrm>
              <a:prstGeom prst="rect">
                <a:avLst/>
              </a:prstGeom>
              <a:blipFill>
                <a:blip r:embed="rId3"/>
                <a:stretch>
                  <a:fillRect l="-1163" t="-768" r="-1308" b="-1536"/>
                </a:stretch>
              </a:blipFill>
            </p:spPr>
            <p:txBody>
              <a:bodyPr/>
              <a:lstStyle/>
              <a:p>
                <a:r>
                  <a:rPr lang="en-US">
                    <a:noFill/>
                  </a:rPr>
                  <a:t> </a:t>
                </a:r>
              </a:p>
            </p:txBody>
          </p:sp>
        </mc:Fallback>
      </mc:AlternateContent>
      <p:sp>
        <p:nvSpPr>
          <p:cNvPr id="77" name="Arrow: Up 76">
            <a:extLst>
              <a:ext uri="{FF2B5EF4-FFF2-40B4-BE49-F238E27FC236}">
                <a16:creationId xmlns:a16="http://schemas.microsoft.com/office/drawing/2014/main" id="{81443928-7E99-40AC-A893-06D98B29F08F}"/>
              </a:ext>
            </a:extLst>
          </p:cNvPr>
          <p:cNvSpPr/>
          <p:nvPr/>
        </p:nvSpPr>
        <p:spPr>
          <a:xfrm rot="2700000">
            <a:off x="5761574" y="5815362"/>
            <a:ext cx="173858" cy="771110"/>
          </a:xfrm>
          <a:prstGeom prst="upArrow">
            <a:avLst>
              <a:gd name="adj1" fmla="val 46077"/>
              <a:gd name="adj2" fmla="val 8334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20B284F4-DCB5-4326-90AB-8D9BF3152D6A}"/>
              </a:ext>
            </a:extLst>
          </p:cNvPr>
          <p:cNvCxnSpPr>
            <a:cxnSpLocks/>
          </p:cNvCxnSpPr>
          <p:nvPr/>
        </p:nvCxnSpPr>
        <p:spPr>
          <a:xfrm>
            <a:off x="1512110" y="1961383"/>
            <a:ext cx="917564" cy="45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7DE80FB-C7A9-43D0-8AF2-41CF06F4DC45}"/>
              </a:ext>
            </a:extLst>
          </p:cNvPr>
          <p:cNvCxnSpPr>
            <a:cxnSpLocks/>
          </p:cNvCxnSpPr>
          <p:nvPr/>
        </p:nvCxnSpPr>
        <p:spPr>
          <a:xfrm>
            <a:off x="2028825" y="1446371"/>
            <a:ext cx="397669" cy="51953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EBDF846-1FA6-4E6F-A0C4-B38FB1724EE6}"/>
              </a:ext>
            </a:extLst>
          </p:cNvPr>
          <p:cNvCxnSpPr>
            <a:cxnSpLocks/>
          </p:cNvCxnSpPr>
          <p:nvPr/>
        </p:nvCxnSpPr>
        <p:spPr>
          <a:xfrm>
            <a:off x="1114426" y="1444762"/>
            <a:ext cx="397669" cy="51953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85" name="Object 84">
            <a:extLst>
              <a:ext uri="{FF2B5EF4-FFF2-40B4-BE49-F238E27FC236}">
                <a16:creationId xmlns:a16="http://schemas.microsoft.com/office/drawing/2014/main" id="{502E8D98-77B2-4987-8AF3-9E53783A715E}"/>
              </a:ext>
            </a:extLst>
          </p:cNvPr>
          <p:cNvGraphicFramePr>
            <a:graphicFrameLocks noChangeAspect="1"/>
          </p:cNvGraphicFramePr>
          <p:nvPr>
            <p:extLst>
              <p:ext uri="{D42A27DB-BD31-4B8C-83A1-F6EECF244321}">
                <p14:modId xmlns:p14="http://schemas.microsoft.com/office/powerpoint/2010/main" val="4031601988"/>
              </p:ext>
            </p:extLst>
          </p:nvPr>
        </p:nvGraphicFramePr>
        <p:xfrm>
          <a:off x="1742900" y="1959840"/>
          <a:ext cx="165100" cy="254000"/>
        </p:xfrm>
        <a:graphic>
          <a:graphicData uri="http://schemas.openxmlformats.org/presentationml/2006/ole">
            <mc:AlternateContent xmlns:mc="http://schemas.openxmlformats.org/markup-compatibility/2006">
              <mc:Choice xmlns:v="urn:schemas-microsoft-com:vml" Requires="v">
                <p:oleObj spid="_x0000_s1089" name="Equation" r:id="rId4" imgW="164880" imgH="253800" progId="Equation.DSMT4">
                  <p:embed/>
                </p:oleObj>
              </mc:Choice>
              <mc:Fallback>
                <p:oleObj name="Equation" r:id="rId4" imgW="164880" imgH="253800" progId="Equation.DSMT4">
                  <p:embed/>
                  <p:pic>
                    <p:nvPicPr>
                      <p:cNvPr id="0" name=""/>
                      <p:cNvPicPr/>
                      <p:nvPr/>
                    </p:nvPicPr>
                    <p:blipFill>
                      <a:blip r:embed="rId5"/>
                      <a:stretch>
                        <a:fillRect/>
                      </a:stretch>
                    </p:blipFill>
                    <p:spPr>
                      <a:xfrm>
                        <a:off x="1742900" y="1959840"/>
                        <a:ext cx="165100" cy="254000"/>
                      </a:xfrm>
                      <a:prstGeom prst="rect">
                        <a:avLst/>
                      </a:prstGeom>
                    </p:spPr>
                  </p:pic>
                </p:oleObj>
              </mc:Fallback>
            </mc:AlternateContent>
          </a:graphicData>
        </a:graphic>
      </p:graphicFrame>
      <p:sp>
        <p:nvSpPr>
          <p:cNvPr id="94" name="Rectangle 93">
            <a:extLst>
              <a:ext uri="{FF2B5EF4-FFF2-40B4-BE49-F238E27FC236}">
                <a16:creationId xmlns:a16="http://schemas.microsoft.com/office/drawing/2014/main" id="{91D874C5-049B-4306-A07F-00E243620067}"/>
              </a:ext>
            </a:extLst>
          </p:cNvPr>
          <p:cNvSpPr/>
          <p:nvPr/>
        </p:nvSpPr>
        <p:spPr>
          <a:xfrm>
            <a:off x="0" y="-1725"/>
            <a:ext cx="207204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Propagation vector</a:t>
            </a:r>
            <a:endParaRPr lang="en-US" b="1" dirty="0"/>
          </a:p>
        </p:txBody>
      </p:sp>
    </p:spTree>
    <p:extLst>
      <p:ext uri="{BB962C8B-B14F-4D97-AF65-F5344CB8AC3E}">
        <p14:creationId xmlns:p14="http://schemas.microsoft.com/office/powerpoint/2010/main" val="263551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976EF50B-E64D-4E08-8F98-C5A24A781221}"/>
              </a:ext>
            </a:extLst>
          </p:cNvPr>
          <p:cNvGraphicFramePr>
            <a:graphicFrameLocks noChangeAspect="1"/>
          </p:cNvGraphicFramePr>
          <p:nvPr>
            <p:extLst>
              <p:ext uri="{D42A27DB-BD31-4B8C-83A1-F6EECF244321}">
                <p14:modId xmlns:p14="http://schemas.microsoft.com/office/powerpoint/2010/main" val="4000322754"/>
              </p:ext>
            </p:extLst>
          </p:nvPr>
        </p:nvGraphicFramePr>
        <p:xfrm>
          <a:off x="3890963" y="1309370"/>
          <a:ext cx="889000" cy="431800"/>
        </p:xfrm>
        <a:graphic>
          <a:graphicData uri="http://schemas.openxmlformats.org/presentationml/2006/ole">
            <mc:AlternateContent xmlns:mc="http://schemas.openxmlformats.org/markup-compatibility/2006">
              <mc:Choice xmlns:v="urn:schemas-microsoft-com:vml" Requires="v">
                <p:oleObj spid="_x0000_s2510" name="Equation" r:id="rId3" imgW="888840" imgH="431640" progId="Equation.DSMT4">
                  <p:embed/>
                </p:oleObj>
              </mc:Choice>
              <mc:Fallback>
                <p:oleObj name="Equation" r:id="rId3" imgW="888840" imgH="431640" progId="Equation.DSMT4">
                  <p:embed/>
                  <p:pic>
                    <p:nvPicPr>
                      <p:cNvPr id="86" name="Object 85">
                        <a:extLst>
                          <a:ext uri="{FF2B5EF4-FFF2-40B4-BE49-F238E27FC236}">
                            <a16:creationId xmlns:a16="http://schemas.microsoft.com/office/drawing/2014/main" id="{1C0423A9-E68B-49C2-992F-D105269C762F}"/>
                          </a:ext>
                        </a:extLst>
                      </p:cNvPr>
                      <p:cNvPicPr/>
                      <p:nvPr/>
                    </p:nvPicPr>
                    <p:blipFill>
                      <a:blip r:embed="rId4"/>
                      <a:stretch>
                        <a:fillRect/>
                      </a:stretch>
                    </p:blipFill>
                    <p:spPr>
                      <a:xfrm>
                        <a:off x="3890963" y="1309370"/>
                        <a:ext cx="889000" cy="4318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B2F1AAB2-1054-4BB7-8B0B-432444F37DFC}"/>
              </a:ext>
            </a:extLst>
          </p:cNvPr>
          <p:cNvGraphicFramePr>
            <a:graphicFrameLocks noChangeAspect="1"/>
          </p:cNvGraphicFramePr>
          <p:nvPr>
            <p:extLst>
              <p:ext uri="{D42A27DB-BD31-4B8C-83A1-F6EECF244321}">
                <p14:modId xmlns:p14="http://schemas.microsoft.com/office/powerpoint/2010/main" val="314846672"/>
              </p:ext>
            </p:extLst>
          </p:nvPr>
        </p:nvGraphicFramePr>
        <p:xfrm>
          <a:off x="5537200" y="1368108"/>
          <a:ext cx="165100" cy="292100"/>
        </p:xfrm>
        <a:graphic>
          <a:graphicData uri="http://schemas.openxmlformats.org/presentationml/2006/ole">
            <mc:AlternateContent xmlns:mc="http://schemas.openxmlformats.org/markup-compatibility/2006">
              <mc:Choice xmlns:v="urn:schemas-microsoft-com:vml" Requires="v">
                <p:oleObj spid="_x0000_s2511" name="Equation" r:id="rId5" imgW="164880" imgH="291960" progId="Equation.DSMT4">
                  <p:embed/>
                </p:oleObj>
              </mc:Choice>
              <mc:Fallback>
                <p:oleObj name="Equation" r:id="rId5" imgW="164880" imgH="291960" progId="Equation.DSMT4">
                  <p:embed/>
                  <p:pic>
                    <p:nvPicPr>
                      <p:cNvPr id="87" name="Object 86">
                        <a:extLst>
                          <a:ext uri="{FF2B5EF4-FFF2-40B4-BE49-F238E27FC236}">
                            <a16:creationId xmlns:a16="http://schemas.microsoft.com/office/drawing/2014/main" id="{B222F915-51C6-4682-9EC9-79E875D79C81}"/>
                          </a:ext>
                        </a:extLst>
                      </p:cNvPr>
                      <p:cNvPicPr/>
                      <p:nvPr/>
                    </p:nvPicPr>
                    <p:blipFill>
                      <a:blip r:embed="rId6"/>
                      <a:stretch>
                        <a:fillRect/>
                      </a:stretch>
                    </p:blipFill>
                    <p:spPr>
                      <a:xfrm>
                        <a:off x="5537200" y="1368108"/>
                        <a:ext cx="165100" cy="2921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0743B09F-0D6F-460A-82E7-E03C71AA92AE}"/>
              </a:ext>
            </a:extLst>
          </p:cNvPr>
          <p:cNvGraphicFramePr>
            <a:graphicFrameLocks noChangeAspect="1"/>
          </p:cNvGraphicFramePr>
          <p:nvPr>
            <p:extLst>
              <p:ext uri="{D42A27DB-BD31-4B8C-83A1-F6EECF244321}">
                <p14:modId xmlns:p14="http://schemas.microsoft.com/office/powerpoint/2010/main" val="1206127325"/>
              </p:ext>
            </p:extLst>
          </p:nvPr>
        </p:nvGraphicFramePr>
        <p:xfrm>
          <a:off x="3909229" y="732807"/>
          <a:ext cx="508000" cy="254000"/>
        </p:xfrm>
        <a:graphic>
          <a:graphicData uri="http://schemas.openxmlformats.org/presentationml/2006/ole">
            <mc:AlternateContent xmlns:mc="http://schemas.openxmlformats.org/markup-compatibility/2006">
              <mc:Choice xmlns:v="urn:schemas-microsoft-com:vml" Requires="v">
                <p:oleObj spid="_x0000_s2512" name="Equation" r:id="rId7" imgW="507960" imgH="253800" progId="Equation.DSMT4">
                  <p:embed/>
                </p:oleObj>
              </mc:Choice>
              <mc:Fallback>
                <p:oleObj name="Equation" r:id="rId7" imgW="507960" imgH="253800" progId="Equation.DSMT4">
                  <p:embed/>
                  <p:pic>
                    <p:nvPicPr>
                      <p:cNvPr id="88" name="Object 87">
                        <a:extLst>
                          <a:ext uri="{FF2B5EF4-FFF2-40B4-BE49-F238E27FC236}">
                            <a16:creationId xmlns:a16="http://schemas.microsoft.com/office/drawing/2014/main" id="{B9F1CBFD-AB6C-4C6B-A909-B149955A6474}"/>
                          </a:ext>
                        </a:extLst>
                      </p:cNvPr>
                      <p:cNvPicPr/>
                      <p:nvPr/>
                    </p:nvPicPr>
                    <p:blipFill>
                      <a:blip r:embed="rId8"/>
                      <a:stretch>
                        <a:fillRect/>
                      </a:stretch>
                    </p:blipFill>
                    <p:spPr>
                      <a:xfrm>
                        <a:off x="3909229" y="732807"/>
                        <a:ext cx="508000" cy="254000"/>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DC5E32E4-C914-4696-83FA-F2AFDB5810BC}"/>
              </a:ext>
            </a:extLst>
          </p:cNvPr>
          <p:cNvSpPr/>
          <p:nvPr/>
        </p:nvSpPr>
        <p:spPr>
          <a:xfrm>
            <a:off x="141560" y="697269"/>
            <a:ext cx="3554135"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propagation vectors for FM and AFM components here are given as:</a:t>
            </a:r>
          </a:p>
        </p:txBody>
      </p:sp>
      <p:sp>
        <p:nvSpPr>
          <p:cNvPr id="8" name="Left Brace 7">
            <a:extLst>
              <a:ext uri="{FF2B5EF4-FFF2-40B4-BE49-F238E27FC236}">
                <a16:creationId xmlns:a16="http://schemas.microsoft.com/office/drawing/2014/main" id="{B31918F0-54C1-4190-8AB2-1E1D6984DF90}"/>
              </a:ext>
            </a:extLst>
          </p:cNvPr>
          <p:cNvSpPr/>
          <p:nvPr/>
        </p:nvSpPr>
        <p:spPr>
          <a:xfrm>
            <a:off x="3659968" y="830591"/>
            <a:ext cx="211795" cy="707032"/>
          </a:xfrm>
          <a:prstGeom prst="leftBrace">
            <a:avLst>
              <a:gd name="adj1" fmla="val 83457"/>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a:extLst>
              <a:ext uri="{FF2B5EF4-FFF2-40B4-BE49-F238E27FC236}">
                <a16:creationId xmlns:a16="http://schemas.microsoft.com/office/drawing/2014/main" id="{955026A7-AD6A-4FC8-AA32-DD17D005A66B}"/>
              </a:ext>
            </a:extLst>
          </p:cNvPr>
          <p:cNvSpPr/>
          <p:nvPr/>
        </p:nvSpPr>
        <p:spPr>
          <a:xfrm>
            <a:off x="4709201" y="1335082"/>
            <a:ext cx="86433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 where</a:t>
            </a:r>
            <a:endParaRPr lang="en-US" dirty="0"/>
          </a:p>
        </p:txBody>
      </p:sp>
      <p:sp>
        <p:nvSpPr>
          <p:cNvPr id="10" name="Rectangle 9">
            <a:extLst>
              <a:ext uri="{FF2B5EF4-FFF2-40B4-BE49-F238E27FC236}">
                <a16:creationId xmlns:a16="http://schemas.microsoft.com/office/drawing/2014/main" id="{844D02C4-E780-42AA-A89B-AEFE00E3886C}"/>
              </a:ext>
            </a:extLst>
          </p:cNvPr>
          <p:cNvSpPr/>
          <p:nvPr/>
        </p:nvSpPr>
        <p:spPr>
          <a:xfrm>
            <a:off x="5696268" y="1337562"/>
            <a:ext cx="2308082"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is the unit vector along </a:t>
            </a:r>
            <a:endParaRPr lang="en-US" dirty="0"/>
          </a:p>
        </p:txBody>
      </p:sp>
      <p:graphicFrame>
        <p:nvGraphicFramePr>
          <p:cNvPr id="11" name="Object 10">
            <a:extLst>
              <a:ext uri="{FF2B5EF4-FFF2-40B4-BE49-F238E27FC236}">
                <a16:creationId xmlns:a16="http://schemas.microsoft.com/office/drawing/2014/main" id="{32AF5112-A282-4C02-BD5D-A73250DB3B56}"/>
              </a:ext>
            </a:extLst>
          </p:cNvPr>
          <p:cNvGraphicFramePr>
            <a:graphicFrameLocks noChangeAspect="1"/>
          </p:cNvGraphicFramePr>
          <p:nvPr>
            <p:extLst>
              <p:ext uri="{D42A27DB-BD31-4B8C-83A1-F6EECF244321}">
                <p14:modId xmlns:p14="http://schemas.microsoft.com/office/powerpoint/2010/main" val="3938013303"/>
              </p:ext>
            </p:extLst>
          </p:nvPr>
        </p:nvGraphicFramePr>
        <p:xfrm>
          <a:off x="7928150" y="1413798"/>
          <a:ext cx="152400" cy="247650"/>
        </p:xfrm>
        <a:graphic>
          <a:graphicData uri="http://schemas.openxmlformats.org/presentationml/2006/ole">
            <mc:AlternateContent xmlns:mc="http://schemas.openxmlformats.org/markup-compatibility/2006">
              <mc:Choice xmlns:v="urn:schemas-microsoft-com:vml" Requires="v">
                <p:oleObj spid="_x0000_s2513" name="Equation" r:id="rId9" imgW="152349" imgH="247786" progId="Equation.DSMT4">
                  <p:embed/>
                </p:oleObj>
              </mc:Choice>
              <mc:Fallback>
                <p:oleObj name="Equation" r:id="rId9" imgW="152349" imgH="247786" progId="Equation.DSMT4">
                  <p:embed/>
                  <p:pic>
                    <p:nvPicPr>
                      <p:cNvPr id="93" name="Object 92">
                        <a:extLst>
                          <a:ext uri="{FF2B5EF4-FFF2-40B4-BE49-F238E27FC236}">
                            <a16:creationId xmlns:a16="http://schemas.microsoft.com/office/drawing/2014/main" id="{6CD18FB1-751C-4082-9467-AC04CB09E367}"/>
                          </a:ext>
                        </a:extLst>
                      </p:cNvPr>
                      <p:cNvPicPr/>
                      <p:nvPr/>
                    </p:nvPicPr>
                    <p:blipFill>
                      <a:blip r:embed="rId10"/>
                      <a:stretch>
                        <a:fillRect/>
                      </a:stretch>
                    </p:blipFill>
                    <p:spPr>
                      <a:xfrm>
                        <a:off x="7928150" y="1413798"/>
                        <a:ext cx="152400" cy="247650"/>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7F70C959-D814-473A-B7C6-8DE3767F4DCF}"/>
              </a:ext>
            </a:extLst>
          </p:cNvPr>
          <p:cNvSpPr/>
          <p:nvPr/>
        </p:nvSpPr>
        <p:spPr>
          <a:xfrm>
            <a:off x="141560" y="1860186"/>
            <a:ext cx="9002440"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Following the propagation vectors given above, the two components propagate from initial unit cell to the neighboring unit cell to the right (see the illustration in previous slide) as follows:</a:t>
            </a:r>
          </a:p>
        </p:txBody>
      </p:sp>
      <p:graphicFrame>
        <p:nvGraphicFramePr>
          <p:cNvPr id="13" name="Object 12">
            <a:extLst>
              <a:ext uri="{FF2B5EF4-FFF2-40B4-BE49-F238E27FC236}">
                <a16:creationId xmlns:a16="http://schemas.microsoft.com/office/drawing/2014/main" id="{50C4CDCB-5A96-4D58-9FC8-C0A1E3A48F0C}"/>
              </a:ext>
            </a:extLst>
          </p:cNvPr>
          <p:cNvGraphicFramePr>
            <a:graphicFrameLocks noChangeAspect="1"/>
          </p:cNvGraphicFramePr>
          <p:nvPr>
            <p:extLst>
              <p:ext uri="{D42A27DB-BD31-4B8C-83A1-F6EECF244321}">
                <p14:modId xmlns:p14="http://schemas.microsoft.com/office/powerpoint/2010/main" val="4233261055"/>
              </p:ext>
            </p:extLst>
          </p:nvPr>
        </p:nvGraphicFramePr>
        <p:xfrm>
          <a:off x="3486991" y="2863620"/>
          <a:ext cx="3361907" cy="470667"/>
        </p:xfrm>
        <a:graphic>
          <a:graphicData uri="http://schemas.openxmlformats.org/presentationml/2006/ole">
            <mc:AlternateContent xmlns:mc="http://schemas.openxmlformats.org/markup-compatibility/2006">
              <mc:Choice xmlns:v="urn:schemas-microsoft-com:vml" Requires="v">
                <p:oleObj spid="_x0000_s2514" name="Equation" r:id="rId11" imgW="1904760" imgH="266400" progId="Equation.DSMT4">
                  <p:embed/>
                </p:oleObj>
              </mc:Choice>
              <mc:Fallback>
                <p:oleObj name="Equation" r:id="rId11" imgW="1904760" imgH="266400" progId="Equation.DSMT4">
                  <p:embed/>
                  <p:pic>
                    <p:nvPicPr>
                      <p:cNvPr id="0" name=""/>
                      <p:cNvPicPr/>
                      <p:nvPr/>
                    </p:nvPicPr>
                    <p:blipFill>
                      <a:blip r:embed="rId12"/>
                      <a:stretch>
                        <a:fillRect/>
                      </a:stretch>
                    </p:blipFill>
                    <p:spPr>
                      <a:xfrm>
                        <a:off x="3486991" y="2863620"/>
                        <a:ext cx="3361907" cy="470667"/>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C5BF6D4E-E204-4B89-8D8E-8E83B460FC7E}"/>
              </a:ext>
            </a:extLst>
          </p:cNvPr>
          <p:cNvGraphicFramePr>
            <a:graphicFrameLocks noChangeAspect="1"/>
          </p:cNvGraphicFramePr>
          <p:nvPr>
            <p:extLst>
              <p:ext uri="{D42A27DB-BD31-4B8C-83A1-F6EECF244321}">
                <p14:modId xmlns:p14="http://schemas.microsoft.com/office/powerpoint/2010/main" val="2841596245"/>
              </p:ext>
            </p:extLst>
          </p:nvPr>
        </p:nvGraphicFramePr>
        <p:xfrm>
          <a:off x="2420191" y="2920580"/>
          <a:ext cx="551609" cy="413707"/>
        </p:xfrm>
        <a:graphic>
          <a:graphicData uri="http://schemas.openxmlformats.org/presentationml/2006/ole">
            <mc:AlternateContent xmlns:mc="http://schemas.openxmlformats.org/markup-compatibility/2006">
              <mc:Choice xmlns:v="urn:schemas-microsoft-com:vml" Requires="v">
                <p:oleObj spid="_x0000_s2515" name="Equation" r:id="rId13" imgW="304560" imgH="228600" progId="Equation.DSMT4">
                  <p:embed/>
                </p:oleObj>
              </mc:Choice>
              <mc:Fallback>
                <p:oleObj name="Equation" r:id="rId13" imgW="304560" imgH="228600" progId="Equation.DSMT4">
                  <p:embed/>
                  <p:pic>
                    <p:nvPicPr>
                      <p:cNvPr id="0" name=""/>
                      <p:cNvPicPr/>
                      <p:nvPr/>
                    </p:nvPicPr>
                    <p:blipFill>
                      <a:blip r:embed="rId14"/>
                      <a:stretch>
                        <a:fillRect/>
                      </a:stretch>
                    </p:blipFill>
                    <p:spPr>
                      <a:xfrm>
                        <a:off x="2420191" y="2920580"/>
                        <a:ext cx="551609" cy="413707"/>
                      </a:xfrm>
                      <a:prstGeom prst="rect">
                        <a:avLst/>
                      </a:prstGeom>
                    </p:spPr>
                  </p:pic>
                </p:oleObj>
              </mc:Fallback>
            </mc:AlternateContent>
          </a:graphicData>
        </a:graphic>
      </p:graphicFrame>
      <p:sp>
        <p:nvSpPr>
          <p:cNvPr id="15" name="Arrow: Up 14">
            <a:extLst>
              <a:ext uri="{FF2B5EF4-FFF2-40B4-BE49-F238E27FC236}">
                <a16:creationId xmlns:a16="http://schemas.microsoft.com/office/drawing/2014/main" id="{CA8EAFDF-22AC-4513-BB23-F2429E3C302B}"/>
              </a:ext>
            </a:extLst>
          </p:cNvPr>
          <p:cNvSpPr/>
          <p:nvPr/>
        </p:nvSpPr>
        <p:spPr>
          <a:xfrm>
            <a:off x="2066422" y="2829080"/>
            <a:ext cx="173858" cy="596705"/>
          </a:xfrm>
          <a:prstGeom prst="upArrow">
            <a:avLst>
              <a:gd name="adj1" fmla="val 46077"/>
              <a:gd name="adj2" fmla="val 8334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e 15">
            <a:extLst>
              <a:ext uri="{FF2B5EF4-FFF2-40B4-BE49-F238E27FC236}">
                <a16:creationId xmlns:a16="http://schemas.microsoft.com/office/drawing/2014/main" id="{14E1612A-A0AA-4258-ACD0-EFB2A61A84FC}"/>
              </a:ext>
            </a:extLst>
          </p:cNvPr>
          <p:cNvSpPr/>
          <p:nvPr/>
        </p:nvSpPr>
        <p:spPr>
          <a:xfrm rot="16200000">
            <a:off x="4457673" y="1909377"/>
            <a:ext cx="190558" cy="3040378"/>
          </a:xfrm>
          <a:prstGeom prst="leftBrace">
            <a:avLst>
              <a:gd name="adj1" fmla="val 169871"/>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row: Up 16">
            <a:extLst>
              <a:ext uri="{FF2B5EF4-FFF2-40B4-BE49-F238E27FC236}">
                <a16:creationId xmlns:a16="http://schemas.microsoft.com/office/drawing/2014/main" id="{D360AA31-3572-4F23-8951-485518E5607D}"/>
              </a:ext>
            </a:extLst>
          </p:cNvPr>
          <p:cNvSpPr/>
          <p:nvPr/>
        </p:nvSpPr>
        <p:spPr>
          <a:xfrm>
            <a:off x="6941880" y="2829080"/>
            <a:ext cx="173858" cy="596705"/>
          </a:xfrm>
          <a:prstGeom prst="upArrow">
            <a:avLst>
              <a:gd name="adj1" fmla="val 46077"/>
              <a:gd name="adj2" fmla="val 8334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8786D99-AA9A-447F-91FC-976D512A36BA}"/>
              </a:ext>
            </a:extLst>
          </p:cNvPr>
          <p:cNvSpPr/>
          <p:nvPr/>
        </p:nvSpPr>
        <p:spPr>
          <a:xfrm>
            <a:off x="3928234" y="3553035"/>
            <a:ext cx="128753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propagation</a:t>
            </a:r>
            <a:endParaRPr lang="en-US" dirty="0"/>
          </a:p>
        </p:txBody>
      </p:sp>
      <p:cxnSp>
        <p:nvCxnSpPr>
          <p:cNvPr id="19" name="Straight Arrow Connector 18">
            <a:extLst>
              <a:ext uri="{FF2B5EF4-FFF2-40B4-BE49-F238E27FC236}">
                <a16:creationId xmlns:a16="http://schemas.microsoft.com/office/drawing/2014/main" id="{59332EAD-DC01-4B26-9E68-C06BD1FF4501}"/>
              </a:ext>
            </a:extLst>
          </p:cNvPr>
          <p:cNvCxnSpPr/>
          <p:nvPr/>
        </p:nvCxnSpPr>
        <p:spPr>
          <a:xfrm>
            <a:off x="3032760" y="3137150"/>
            <a:ext cx="342900"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Object 19">
            <a:extLst>
              <a:ext uri="{FF2B5EF4-FFF2-40B4-BE49-F238E27FC236}">
                <a16:creationId xmlns:a16="http://schemas.microsoft.com/office/drawing/2014/main" id="{F64C34CA-AF26-407C-97E1-410176A7FAA3}"/>
              </a:ext>
            </a:extLst>
          </p:cNvPr>
          <p:cNvGraphicFramePr>
            <a:graphicFrameLocks noChangeAspect="1"/>
          </p:cNvGraphicFramePr>
          <p:nvPr>
            <p:extLst>
              <p:ext uri="{D42A27DB-BD31-4B8C-83A1-F6EECF244321}">
                <p14:modId xmlns:p14="http://schemas.microsoft.com/office/powerpoint/2010/main" val="3261509894"/>
              </p:ext>
            </p:extLst>
          </p:nvPr>
        </p:nvGraphicFramePr>
        <p:xfrm>
          <a:off x="3030267" y="4356525"/>
          <a:ext cx="4327708" cy="653664"/>
        </p:xfrm>
        <a:graphic>
          <a:graphicData uri="http://schemas.openxmlformats.org/presentationml/2006/ole">
            <mc:AlternateContent xmlns:mc="http://schemas.openxmlformats.org/markup-compatibility/2006">
              <mc:Choice xmlns:v="urn:schemas-microsoft-com:vml" Requires="v">
                <p:oleObj spid="_x0000_s2516" name="Equation" r:id="rId15" imgW="2438280" imgH="368280" progId="Equation.DSMT4">
                  <p:embed/>
                </p:oleObj>
              </mc:Choice>
              <mc:Fallback>
                <p:oleObj name="Equation" r:id="rId15" imgW="2438280" imgH="368280" progId="Equation.DSMT4">
                  <p:embed/>
                  <p:pic>
                    <p:nvPicPr>
                      <p:cNvPr id="0" name=""/>
                      <p:cNvPicPr/>
                      <p:nvPr/>
                    </p:nvPicPr>
                    <p:blipFill>
                      <a:blip r:embed="rId16"/>
                      <a:stretch>
                        <a:fillRect/>
                      </a:stretch>
                    </p:blipFill>
                    <p:spPr>
                      <a:xfrm>
                        <a:off x="3030267" y="4356525"/>
                        <a:ext cx="4327708" cy="653664"/>
                      </a:xfrm>
                      <a:prstGeom prst="rect">
                        <a:avLst/>
                      </a:prstGeom>
                    </p:spPr>
                  </p:pic>
                </p:oleObj>
              </mc:Fallback>
            </mc:AlternateContent>
          </a:graphicData>
        </a:graphic>
      </p:graphicFrame>
      <p:sp>
        <p:nvSpPr>
          <p:cNvPr id="21" name="Arrow: Up 20">
            <a:extLst>
              <a:ext uri="{FF2B5EF4-FFF2-40B4-BE49-F238E27FC236}">
                <a16:creationId xmlns:a16="http://schemas.microsoft.com/office/drawing/2014/main" id="{5F8656B5-2BBC-4B2C-9915-B325EC78DC5D}"/>
              </a:ext>
            </a:extLst>
          </p:cNvPr>
          <p:cNvSpPr/>
          <p:nvPr/>
        </p:nvSpPr>
        <p:spPr>
          <a:xfrm rot="16200000">
            <a:off x="1280232" y="4514693"/>
            <a:ext cx="173858" cy="596705"/>
          </a:xfrm>
          <a:prstGeom prst="upArrow">
            <a:avLst>
              <a:gd name="adj1" fmla="val 46077"/>
              <a:gd name="adj2" fmla="val 8334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Object 21">
            <a:extLst>
              <a:ext uri="{FF2B5EF4-FFF2-40B4-BE49-F238E27FC236}">
                <a16:creationId xmlns:a16="http://schemas.microsoft.com/office/drawing/2014/main" id="{21C0D01C-0C8C-4A6D-9C85-778D23C5651B}"/>
              </a:ext>
            </a:extLst>
          </p:cNvPr>
          <p:cNvGraphicFramePr>
            <a:graphicFrameLocks noChangeAspect="1"/>
          </p:cNvGraphicFramePr>
          <p:nvPr>
            <p:extLst>
              <p:ext uri="{D42A27DB-BD31-4B8C-83A1-F6EECF244321}">
                <p14:modId xmlns:p14="http://schemas.microsoft.com/office/powerpoint/2010/main" val="1014013761"/>
              </p:ext>
            </p:extLst>
          </p:nvPr>
        </p:nvGraphicFramePr>
        <p:xfrm>
          <a:off x="1824749" y="4600991"/>
          <a:ext cx="644822" cy="414528"/>
        </p:xfrm>
        <a:graphic>
          <a:graphicData uri="http://schemas.openxmlformats.org/presentationml/2006/ole">
            <mc:AlternateContent xmlns:mc="http://schemas.openxmlformats.org/markup-compatibility/2006">
              <mc:Choice xmlns:v="urn:schemas-microsoft-com:vml" Requires="v">
                <p:oleObj spid="_x0000_s2517" name="Equation" r:id="rId17" imgW="355320" imgH="228600" progId="Equation.DSMT4">
                  <p:embed/>
                </p:oleObj>
              </mc:Choice>
              <mc:Fallback>
                <p:oleObj name="Equation" r:id="rId17" imgW="355320" imgH="228600" progId="Equation.DSMT4">
                  <p:embed/>
                  <p:pic>
                    <p:nvPicPr>
                      <p:cNvPr id="0" name=""/>
                      <p:cNvPicPr/>
                      <p:nvPr/>
                    </p:nvPicPr>
                    <p:blipFill>
                      <a:blip r:embed="rId18"/>
                      <a:stretch>
                        <a:fillRect/>
                      </a:stretch>
                    </p:blipFill>
                    <p:spPr>
                      <a:xfrm>
                        <a:off x="1824749" y="4600991"/>
                        <a:ext cx="644822" cy="414528"/>
                      </a:xfrm>
                      <a:prstGeom prst="rect">
                        <a:avLst/>
                      </a:prstGeom>
                    </p:spPr>
                  </p:pic>
                </p:oleObj>
              </mc:Fallback>
            </mc:AlternateContent>
          </a:graphicData>
        </a:graphic>
      </p:graphicFrame>
      <p:cxnSp>
        <p:nvCxnSpPr>
          <p:cNvPr id="23" name="Straight Arrow Connector 22">
            <a:extLst>
              <a:ext uri="{FF2B5EF4-FFF2-40B4-BE49-F238E27FC236}">
                <a16:creationId xmlns:a16="http://schemas.microsoft.com/office/drawing/2014/main" id="{750166A2-7A44-43B1-8852-7347E53E62ED}"/>
              </a:ext>
            </a:extLst>
          </p:cNvPr>
          <p:cNvCxnSpPr/>
          <p:nvPr/>
        </p:nvCxnSpPr>
        <p:spPr>
          <a:xfrm>
            <a:off x="2578469" y="4808255"/>
            <a:ext cx="342900"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Arrow: Up 23">
            <a:extLst>
              <a:ext uri="{FF2B5EF4-FFF2-40B4-BE49-F238E27FC236}">
                <a16:creationId xmlns:a16="http://schemas.microsoft.com/office/drawing/2014/main" id="{1D99E94B-459D-4FB2-8D89-C9278479872E}"/>
              </a:ext>
            </a:extLst>
          </p:cNvPr>
          <p:cNvSpPr/>
          <p:nvPr/>
        </p:nvSpPr>
        <p:spPr>
          <a:xfrm rot="5400000">
            <a:off x="7695269" y="4509902"/>
            <a:ext cx="173858" cy="596705"/>
          </a:xfrm>
          <a:prstGeom prst="upArrow">
            <a:avLst>
              <a:gd name="adj1" fmla="val 46077"/>
              <a:gd name="adj2" fmla="val 8334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Brace 24">
            <a:extLst>
              <a:ext uri="{FF2B5EF4-FFF2-40B4-BE49-F238E27FC236}">
                <a16:creationId xmlns:a16="http://schemas.microsoft.com/office/drawing/2014/main" id="{51E8FB4E-F6FD-4AF4-814A-4076B6D373C6}"/>
              </a:ext>
            </a:extLst>
          </p:cNvPr>
          <p:cNvSpPr/>
          <p:nvPr/>
        </p:nvSpPr>
        <p:spPr>
          <a:xfrm rot="16200000">
            <a:off x="4324093" y="3253844"/>
            <a:ext cx="190558" cy="3764736"/>
          </a:xfrm>
          <a:prstGeom prst="leftBrace">
            <a:avLst>
              <a:gd name="adj1" fmla="val 169871"/>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a:extLst>
              <a:ext uri="{FF2B5EF4-FFF2-40B4-BE49-F238E27FC236}">
                <a16:creationId xmlns:a16="http://schemas.microsoft.com/office/drawing/2014/main" id="{F9F3121A-212C-4B3A-B56C-F0270492BF46}"/>
              </a:ext>
            </a:extLst>
          </p:cNvPr>
          <p:cNvSpPr/>
          <p:nvPr/>
        </p:nvSpPr>
        <p:spPr>
          <a:xfrm>
            <a:off x="3773463" y="5279501"/>
            <a:ext cx="128753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propagation</a:t>
            </a:r>
            <a:endParaRPr lang="en-US" dirty="0"/>
          </a:p>
        </p:txBody>
      </p:sp>
      <p:sp>
        <p:nvSpPr>
          <p:cNvPr id="27" name="Rectangle 26">
            <a:extLst>
              <a:ext uri="{FF2B5EF4-FFF2-40B4-BE49-F238E27FC236}">
                <a16:creationId xmlns:a16="http://schemas.microsoft.com/office/drawing/2014/main" id="{AA3596F6-ECA4-4130-BC32-1D148F1D4893}"/>
              </a:ext>
            </a:extLst>
          </p:cNvPr>
          <p:cNvSpPr/>
          <p:nvPr/>
        </p:nvSpPr>
        <p:spPr>
          <a:xfrm>
            <a:off x="0" y="-1725"/>
            <a:ext cx="207204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Propagation vector</a:t>
            </a:r>
            <a:endParaRPr lang="en-US" b="1" dirty="0"/>
          </a:p>
        </p:txBody>
      </p:sp>
    </p:spTree>
    <p:extLst>
      <p:ext uri="{BB962C8B-B14F-4D97-AF65-F5344CB8AC3E}">
        <p14:creationId xmlns:p14="http://schemas.microsoft.com/office/powerpoint/2010/main" val="3037326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A51311-F2BA-4C6B-82A4-9DE21F42D49F}"/>
              </a:ext>
            </a:extLst>
          </p:cNvPr>
          <p:cNvSpPr/>
          <p:nvPr/>
        </p:nvSpPr>
        <p:spPr>
          <a:xfrm>
            <a:off x="0" y="-1725"/>
            <a:ext cx="2653355"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IRREP and Basis vectors</a:t>
            </a:r>
            <a:endParaRPr lang="en-US" b="1" dirty="0"/>
          </a:p>
        </p:txBody>
      </p:sp>
      <p:sp>
        <p:nvSpPr>
          <p:cNvPr id="5" name="Rectangle 4">
            <a:extLst>
              <a:ext uri="{FF2B5EF4-FFF2-40B4-BE49-F238E27FC236}">
                <a16:creationId xmlns:a16="http://schemas.microsoft.com/office/drawing/2014/main" id="{5897EE45-1B46-4A3B-AEC4-5468FBF1D933}"/>
              </a:ext>
            </a:extLst>
          </p:cNvPr>
          <p:cNvSpPr/>
          <p:nvPr/>
        </p:nvSpPr>
        <p:spPr>
          <a:xfrm>
            <a:off x="264734" y="367607"/>
            <a:ext cx="8879265" cy="646331"/>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Consider a structure with space group symmetry of C2/c. Suppose we have a Cu atom sitting at the origin (0, 0, 0) and the structure will look at this:</a:t>
            </a:r>
            <a:endParaRPr lang="en-US" dirty="0"/>
          </a:p>
        </p:txBody>
      </p:sp>
      <p:pic>
        <p:nvPicPr>
          <p:cNvPr id="7" name="Picture 6">
            <a:extLst>
              <a:ext uri="{FF2B5EF4-FFF2-40B4-BE49-F238E27FC236}">
                <a16:creationId xmlns:a16="http://schemas.microsoft.com/office/drawing/2014/main" id="{19036400-640E-455C-BFE7-B1EB34BBB4F4}"/>
              </a:ext>
            </a:extLst>
          </p:cNvPr>
          <p:cNvPicPr>
            <a:picLocks noChangeAspect="1"/>
          </p:cNvPicPr>
          <p:nvPr/>
        </p:nvPicPr>
        <p:blipFill rotWithShape="1">
          <a:blip r:embed="rId2">
            <a:extLst>
              <a:ext uri="{28A0092B-C50C-407E-A947-70E740481C1C}">
                <a14:useLocalDpi xmlns:a14="http://schemas.microsoft.com/office/drawing/2010/main" val="0"/>
              </a:ext>
            </a:extLst>
          </a:blip>
          <a:srcRect l="35742" t="23849" r="35806" b="23913"/>
          <a:stretch/>
        </p:blipFill>
        <p:spPr>
          <a:xfrm>
            <a:off x="2955577" y="1013938"/>
            <a:ext cx="3232846" cy="2946948"/>
          </a:xfrm>
          <a:prstGeom prst="rect">
            <a:avLst/>
          </a:prstGeom>
        </p:spPr>
      </p:pic>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E16583FD-8989-4049-AB11-A53CC252081C}"/>
                  </a:ext>
                </a:extLst>
              </p:cNvPr>
              <p:cNvSpPr/>
              <p:nvPr/>
            </p:nvSpPr>
            <p:spPr>
              <a:xfrm>
                <a:off x="264733" y="3960886"/>
                <a:ext cx="8879265" cy="2897781"/>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red Cu atom sitting at the center of the edge is generated by symmetry operation (-x, y, -z+1/2) or (x, -y, z+1/2). The cyan Cu atoms are generated through translation (1/2, 1/2, 0). Translation operations do not change the magnetic moment. Suppose we are going to describe the magnetic ordering with propagation vector </a:t>
                </a:r>
                <a14:m>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a:rPr lang="en-US">
                            <a:latin typeface="Cambria Math" panose="02040503050406030204" pitchFamily="18" charset="0"/>
                            <a:cs typeface="Times New Roman" panose="02020603050405020304" pitchFamily="18" charset="0"/>
                          </a:rPr>
                          <m:t>0</m:t>
                        </m:r>
                      </m:e>
                    </m:acc>
                  </m:oMath>
                </a14:m>
                <a:r>
                  <a:rPr lang="en-US" dirty="0">
                    <a:latin typeface="Times New Roman" panose="02020603050405020304" pitchFamily="18" charset="0"/>
                    <a:cs typeface="Times New Roman" panose="02020603050405020304" pitchFamily="18" charset="0"/>
                  </a:rPr>
                  <a:t>, and in this case we only need to worry about the two red Cu atoms (or the two cyan Cu atoms). In another word, we need 6 parameters to describe the magnetic structure in this case, namely, 3 components for each red/cyan Cu atom – the degree of freedom per magnetic structure concerns in this case is 6.</a:t>
                </a:r>
              </a:p>
              <a:p>
                <a:pPr algn="just"/>
                <a:r>
                  <a:rPr lang="en-US" dirty="0">
                    <a:latin typeface="Times New Roman" panose="02020603050405020304" pitchFamily="18" charset="0"/>
                    <a:cs typeface="Times New Roman" panose="02020603050405020304" pitchFamily="18" charset="0"/>
                  </a:rPr>
                  <a:t>For k=0 1D IRREP, we know that the invariant subspace is 1D, namely we only have one basis vector (say, </a:t>
                </a:r>
                <a14:m>
                  <m:oMath xmlns:m="http://schemas.openxmlformats.org/officeDocument/2006/math">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𝑚</m:t>
                        </m:r>
                      </m:e>
                    </m:acc>
                    <m:r>
                      <a:rPr lang="en-US" b="0" i="1" dirty="0" smtClean="0">
                        <a:latin typeface="Cambria Math" panose="02040503050406030204" pitchFamily="18" charset="0"/>
                        <a:cs typeface="Times New Roman" panose="02020603050405020304" pitchFamily="18" charset="0"/>
                      </a:rPr>
                      <m:t>=(</m:t>
                    </m:r>
                    <m:sSub>
                      <m:sSubPr>
                        <m:ctrlPr>
                          <a:rPr lang="en-US" b="0"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𝑢</m:t>
                        </m:r>
                      </m:e>
                      <m:sub>
                        <m:r>
                          <a:rPr lang="en-US" b="0" i="1" dirty="0" smtClean="0">
                            <a:latin typeface="Cambria Math" panose="02040503050406030204" pitchFamily="18" charset="0"/>
                            <a:cs typeface="Times New Roman" panose="02020603050405020304" pitchFamily="18" charset="0"/>
                          </a:rPr>
                          <m:t>1</m:t>
                        </m:r>
                      </m:sub>
                    </m:sSub>
                    <m:r>
                      <a:rPr lang="en-US" b="0" i="1" dirty="0" smtClean="0">
                        <a:latin typeface="Cambria Math" panose="02040503050406030204" pitchFamily="18" charset="0"/>
                        <a:cs typeface="Times New Roman" panose="02020603050405020304" pitchFamily="18" charset="0"/>
                      </a:rPr>
                      <m:t>, </m:t>
                    </m:r>
                    <m:sSub>
                      <m:sSubPr>
                        <m:ctrlPr>
                          <a:rPr lang="en-US" b="0"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𝑣</m:t>
                        </m:r>
                      </m:e>
                      <m:sub>
                        <m:r>
                          <a:rPr lang="en-US" b="0" i="1" dirty="0" smtClean="0">
                            <a:latin typeface="Cambria Math" panose="02040503050406030204" pitchFamily="18" charset="0"/>
                            <a:cs typeface="Times New Roman" panose="02020603050405020304" pitchFamily="18" charset="0"/>
                          </a:rPr>
                          <m:t>1</m:t>
                        </m:r>
                      </m:sub>
                    </m:sSub>
                    <m:r>
                      <a:rPr lang="en-US" b="0" i="1" dirty="0" smtClean="0">
                        <a:latin typeface="Cambria Math" panose="02040503050406030204" pitchFamily="18" charset="0"/>
                        <a:cs typeface="Times New Roman" panose="02020603050405020304" pitchFamily="18" charset="0"/>
                      </a:rPr>
                      <m:t>, </m:t>
                    </m:r>
                    <m:sSub>
                      <m:sSubPr>
                        <m:ctrlPr>
                          <a:rPr lang="en-US" b="0"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𝑤</m:t>
                        </m:r>
                      </m:e>
                      <m:sub>
                        <m:r>
                          <a:rPr lang="en-US" b="0" i="1" dirty="0" smtClean="0">
                            <a:latin typeface="Cambria Math" panose="02040503050406030204" pitchFamily="18" charset="0"/>
                            <a:cs typeface="Times New Roman" panose="02020603050405020304" pitchFamily="18" charset="0"/>
                          </a:rPr>
                          <m:t>1</m:t>
                        </m:r>
                      </m:sub>
                    </m:sSub>
                    <m:r>
                      <a:rPr lang="en-US" b="0" i="1" dirty="0" smtClean="0">
                        <a:latin typeface="Cambria Math" panose="02040503050406030204" pitchFamily="18" charset="0"/>
                        <a:cs typeface="Times New Roman" panose="02020603050405020304" pitchFamily="18" charset="0"/>
                      </a:rPr>
                      <m:t>,</m:t>
                    </m:r>
                    <m:sSub>
                      <m:sSubPr>
                        <m:ctrlPr>
                          <a:rPr lang="en-US" b="0"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𝑢</m:t>
                        </m:r>
                      </m:e>
                      <m:sub>
                        <m:r>
                          <a:rPr lang="en-US" b="0" i="1" dirty="0" smtClean="0">
                            <a:latin typeface="Cambria Math" panose="02040503050406030204" pitchFamily="18" charset="0"/>
                            <a:cs typeface="Times New Roman" panose="02020603050405020304" pitchFamily="18" charset="0"/>
                          </a:rPr>
                          <m:t>2</m:t>
                        </m:r>
                      </m:sub>
                    </m:sSub>
                    <m:r>
                      <a:rPr lang="en-US" b="0" i="1" dirty="0" smtClean="0">
                        <a:latin typeface="Cambria Math" panose="02040503050406030204" pitchFamily="18" charset="0"/>
                        <a:cs typeface="Times New Roman" panose="02020603050405020304" pitchFamily="18" charset="0"/>
                      </a:rPr>
                      <m:t>,</m:t>
                    </m:r>
                    <m:sSub>
                      <m:sSubPr>
                        <m:ctrlPr>
                          <a:rPr lang="en-US" b="0"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𝑣</m:t>
                        </m:r>
                      </m:e>
                      <m:sub>
                        <m:r>
                          <a:rPr lang="en-US" b="0" i="1" dirty="0" smtClean="0">
                            <a:latin typeface="Cambria Math" panose="02040503050406030204" pitchFamily="18" charset="0"/>
                            <a:cs typeface="Times New Roman" panose="02020603050405020304" pitchFamily="18" charset="0"/>
                          </a:rPr>
                          <m:t>2</m:t>
                        </m:r>
                      </m:sub>
                    </m:sSub>
                    <m:r>
                      <a:rPr lang="en-US" b="0" i="1" dirty="0" smtClean="0">
                        <a:latin typeface="Cambria Math" panose="02040503050406030204" pitchFamily="18" charset="0"/>
                        <a:cs typeface="Times New Roman" panose="02020603050405020304" pitchFamily="18" charset="0"/>
                      </a:rPr>
                      <m:t>,</m:t>
                    </m:r>
                    <m:sSub>
                      <m:sSubPr>
                        <m:ctrlPr>
                          <a:rPr lang="en-US" b="0"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𝑤</m:t>
                        </m:r>
                      </m:e>
                      <m:sub>
                        <m:r>
                          <a:rPr lang="en-US" b="0" i="1" dirty="0" smtClean="0">
                            <a:latin typeface="Cambria Math" panose="02040503050406030204" pitchFamily="18" charset="0"/>
                            <a:cs typeface="Times New Roman" panose="02020603050405020304" pitchFamily="18" charset="0"/>
                          </a:rPr>
                          <m:t>2</m:t>
                        </m:r>
                      </m:sub>
                    </m:sSub>
                    <m:r>
                      <a:rPr lang="en-US" b="0" i="1" dirty="0" smtClean="0">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and any operation of the space group will transform the magnetic moment vector of the whole system to either </a:t>
                </a:r>
                <a14:m>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𝑚</m:t>
                        </m:r>
                      </m:e>
                    </m:acc>
                  </m:oMath>
                </a14:m>
                <a:r>
                  <a:rPr lang="en-US" dirty="0">
                    <a:latin typeface="Times New Roman" panose="02020603050405020304" pitchFamily="18" charset="0"/>
                    <a:cs typeface="Times New Roman" panose="02020603050405020304" pitchFamily="18" charset="0"/>
                  </a:rPr>
                  <a:t> or </a:t>
                </a:r>
                <a14:m>
                  <m:oMath xmlns:m="http://schemas.openxmlformats.org/officeDocument/2006/math">
                    <m:r>
                      <a:rPr lang="en-US" b="0" i="0" smtClean="0">
                        <a:latin typeface="Cambria Math" panose="02040503050406030204" pitchFamily="18" charset="0"/>
                        <a:cs typeface="Times New Roman" panose="02020603050405020304" pitchFamily="18" charset="0"/>
                      </a:rPr>
                      <m:t>−</m:t>
                    </m:r>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𝑚</m:t>
                        </m:r>
                      </m:e>
                    </m:acc>
                  </m:oMath>
                </a14:m>
                <a:r>
                  <a:rPr lang="en-US" dirty="0">
                    <a:latin typeface="Times New Roman" panose="02020603050405020304" pitchFamily="18" charset="0"/>
                    <a:cs typeface="Times New Roman" panose="02020603050405020304" pitchFamily="18" charset="0"/>
                  </a:rPr>
                  <a:t>.</a:t>
                </a:r>
              </a:p>
            </p:txBody>
          </p:sp>
        </mc:Choice>
        <mc:Fallback>
          <p:sp>
            <p:nvSpPr>
              <p:cNvPr id="8" name="Rectangle 7">
                <a:extLst>
                  <a:ext uri="{FF2B5EF4-FFF2-40B4-BE49-F238E27FC236}">
                    <a16:creationId xmlns:a16="http://schemas.microsoft.com/office/drawing/2014/main" id="{E16583FD-8989-4049-AB11-A53CC252081C}"/>
                  </a:ext>
                </a:extLst>
              </p:cNvPr>
              <p:cNvSpPr>
                <a:spLocks noRot="1" noChangeAspect="1" noMove="1" noResize="1" noEditPoints="1" noAdjustHandles="1" noChangeArrowheads="1" noChangeShapeType="1" noTextEdit="1"/>
              </p:cNvSpPr>
              <p:nvPr/>
            </p:nvSpPr>
            <p:spPr>
              <a:xfrm>
                <a:off x="264733" y="3960886"/>
                <a:ext cx="8879265" cy="2897781"/>
              </a:xfrm>
              <a:prstGeom prst="rect">
                <a:avLst/>
              </a:prstGeom>
              <a:blipFill>
                <a:blip r:embed="rId3"/>
                <a:stretch>
                  <a:fillRect l="-549" t="-1263" r="-618" b="-2526"/>
                </a:stretch>
              </a:blipFill>
            </p:spPr>
            <p:txBody>
              <a:bodyPr/>
              <a:lstStyle/>
              <a:p>
                <a:r>
                  <a:rPr lang="en-US">
                    <a:noFill/>
                  </a:rPr>
                  <a:t> </a:t>
                </a:r>
              </a:p>
            </p:txBody>
          </p:sp>
        </mc:Fallback>
      </mc:AlternateContent>
    </p:spTree>
    <p:extLst>
      <p:ext uri="{BB962C8B-B14F-4D97-AF65-F5344CB8AC3E}">
        <p14:creationId xmlns:p14="http://schemas.microsoft.com/office/powerpoint/2010/main" val="860686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D0F52E-B90C-41A2-AF6A-3398FCFE5DCF}"/>
              </a:ext>
            </a:extLst>
          </p:cNvPr>
          <p:cNvSpPr/>
          <p:nvPr/>
        </p:nvSpPr>
        <p:spPr>
          <a:xfrm>
            <a:off x="0" y="-1725"/>
            <a:ext cx="2653355"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IRREP and Basis vectors</a:t>
            </a:r>
            <a:endParaRPr lang="en-US" b="1" dirty="0"/>
          </a:p>
        </p:txBody>
      </p:sp>
      <p:sp>
        <p:nvSpPr>
          <p:cNvPr id="3" name="Rectangle 2">
            <a:extLst>
              <a:ext uri="{FF2B5EF4-FFF2-40B4-BE49-F238E27FC236}">
                <a16:creationId xmlns:a16="http://schemas.microsoft.com/office/drawing/2014/main" id="{9F3784C2-C417-4C15-8C3C-E3F185507A46}"/>
              </a:ext>
            </a:extLst>
          </p:cNvPr>
          <p:cNvSpPr/>
          <p:nvPr/>
        </p:nvSpPr>
        <p:spPr>
          <a:xfrm>
            <a:off x="264734" y="367607"/>
            <a:ext cx="8879265" cy="646331"/>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Now we are going to look at how we can build up the basis vector for describing the magnetic structure. Here following are the four operations contained in the space group:</a:t>
            </a:r>
            <a:endParaRPr lang="en-US" dirty="0"/>
          </a:p>
        </p:txBody>
      </p:sp>
      <p:sp>
        <p:nvSpPr>
          <p:cNvPr id="2" name="Rectangle: Rounded Corners 1">
            <a:extLst>
              <a:ext uri="{FF2B5EF4-FFF2-40B4-BE49-F238E27FC236}">
                <a16:creationId xmlns:a16="http://schemas.microsoft.com/office/drawing/2014/main" id="{D5A106E1-5B7B-4C87-AB2E-6BC7AAAD8012}"/>
              </a:ext>
            </a:extLst>
          </p:cNvPr>
          <p:cNvSpPr/>
          <p:nvPr/>
        </p:nvSpPr>
        <p:spPr>
          <a:xfrm>
            <a:off x="264734" y="1383270"/>
            <a:ext cx="1065403" cy="4613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latin typeface="Times New Roman" panose="02020603050405020304" pitchFamily="18" charset="0"/>
                <a:cs typeface="Times New Roman" panose="02020603050405020304" pitchFamily="18" charset="0"/>
              </a:rPr>
              <a:t>(x, y, z)</a:t>
            </a:r>
          </a:p>
        </p:txBody>
      </p:sp>
      <p:sp>
        <p:nvSpPr>
          <p:cNvPr id="5" name="Rectangle: Rounded Corners 4">
            <a:extLst>
              <a:ext uri="{FF2B5EF4-FFF2-40B4-BE49-F238E27FC236}">
                <a16:creationId xmlns:a16="http://schemas.microsoft.com/office/drawing/2014/main" id="{68C61A9D-9C8A-496E-9EEA-D9968F02374B}"/>
              </a:ext>
            </a:extLst>
          </p:cNvPr>
          <p:cNvSpPr/>
          <p:nvPr/>
        </p:nvSpPr>
        <p:spPr>
          <a:xfrm>
            <a:off x="2328523" y="1383270"/>
            <a:ext cx="1507584" cy="4613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latin typeface="Times New Roman" panose="02020603050405020304" pitchFamily="18" charset="0"/>
                <a:cs typeface="Times New Roman" panose="02020603050405020304" pitchFamily="18" charset="0"/>
              </a:rPr>
              <a:t>(-x, y, -z+1/2)</a:t>
            </a:r>
          </a:p>
        </p:txBody>
      </p:sp>
      <p:sp>
        <p:nvSpPr>
          <p:cNvPr id="6" name="Rectangle: Rounded Corners 5">
            <a:extLst>
              <a:ext uri="{FF2B5EF4-FFF2-40B4-BE49-F238E27FC236}">
                <a16:creationId xmlns:a16="http://schemas.microsoft.com/office/drawing/2014/main" id="{718662D1-D732-4FEE-A442-AD03722C9C44}"/>
              </a:ext>
            </a:extLst>
          </p:cNvPr>
          <p:cNvSpPr/>
          <p:nvPr/>
        </p:nvSpPr>
        <p:spPr>
          <a:xfrm>
            <a:off x="4834493" y="1383270"/>
            <a:ext cx="1157681" cy="4613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latin typeface="Times New Roman" panose="02020603050405020304" pitchFamily="18" charset="0"/>
                <a:cs typeface="Times New Roman" panose="02020603050405020304" pitchFamily="18" charset="0"/>
              </a:rPr>
              <a:t>(-x, -y, -z)</a:t>
            </a:r>
          </a:p>
        </p:txBody>
      </p:sp>
      <p:sp>
        <p:nvSpPr>
          <p:cNvPr id="7" name="Rectangle: Rounded Corners 6">
            <a:extLst>
              <a:ext uri="{FF2B5EF4-FFF2-40B4-BE49-F238E27FC236}">
                <a16:creationId xmlns:a16="http://schemas.microsoft.com/office/drawing/2014/main" id="{FFD9EAAE-BD38-4C2E-AF2F-5F23A6183387}"/>
              </a:ext>
            </a:extLst>
          </p:cNvPr>
          <p:cNvSpPr/>
          <p:nvPr/>
        </p:nvSpPr>
        <p:spPr>
          <a:xfrm>
            <a:off x="6990560" y="1383270"/>
            <a:ext cx="1433119" cy="4613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latin typeface="Times New Roman" panose="02020603050405020304" pitchFamily="18" charset="0"/>
                <a:cs typeface="Times New Roman" panose="02020603050405020304" pitchFamily="18" charset="0"/>
              </a:rPr>
              <a:t>(x, -y, z+1/2)</a:t>
            </a:r>
          </a:p>
        </p:txBody>
      </p:sp>
      <p:sp>
        <p:nvSpPr>
          <p:cNvPr id="9" name="Rectangle: Rounded Corners 8">
            <a:extLst>
              <a:ext uri="{FF2B5EF4-FFF2-40B4-BE49-F238E27FC236}">
                <a16:creationId xmlns:a16="http://schemas.microsoft.com/office/drawing/2014/main" id="{D2F0BF20-8A45-41EB-A956-58124D8894E1}"/>
              </a:ext>
            </a:extLst>
          </p:cNvPr>
          <p:cNvSpPr/>
          <p:nvPr/>
        </p:nvSpPr>
        <p:spPr>
          <a:xfrm>
            <a:off x="261274" y="2768852"/>
            <a:ext cx="1065403" cy="4613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latin typeface="Times New Roman" panose="02020603050405020304" pitchFamily="18" charset="0"/>
                <a:cs typeface="Times New Roman" panose="02020603050405020304" pitchFamily="18" charset="0"/>
              </a:rPr>
              <a:t>Identity</a:t>
            </a:r>
          </a:p>
        </p:txBody>
      </p:sp>
      <p:sp>
        <p:nvSpPr>
          <p:cNvPr id="10" name="Rectangle: Rounded Corners 9">
            <a:extLst>
              <a:ext uri="{FF2B5EF4-FFF2-40B4-BE49-F238E27FC236}">
                <a16:creationId xmlns:a16="http://schemas.microsoft.com/office/drawing/2014/main" id="{9A515E0C-5661-46B3-9E97-4B70185327D6}"/>
              </a:ext>
            </a:extLst>
          </p:cNvPr>
          <p:cNvSpPr/>
          <p:nvPr/>
        </p:nvSpPr>
        <p:spPr>
          <a:xfrm>
            <a:off x="1850350" y="2768852"/>
            <a:ext cx="2463929" cy="4613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latin typeface="Times New Roman" panose="02020603050405020304" pitchFamily="18" charset="0"/>
                <a:cs typeface="Times New Roman" panose="02020603050405020304" pitchFamily="18" charset="0"/>
              </a:rPr>
              <a:t>Rotation + Translation</a:t>
            </a:r>
          </a:p>
        </p:txBody>
      </p:sp>
      <p:sp>
        <p:nvSpPr>
          <p:cNvPr id="11" name="Rectangle: Rounded Corners 10">
            <a:extLst>
              <a:ext uri="{FF2B5EF4-FFF2-40B4-BE49-F238E27FC236}">
                <a16:creationId xmlns:a16="http://schemas.microsoft.com/office/drawing/2014/main" id="{2F8DC74D-ADDB-4595-B6CD-53E6E1C01CC4}"/>
              </a:ext>
            </a:extLst>
          </p:cNvPr>
          <p:cNvSpPr/>
          <p:nvPr/>
        </p:nvSpPr>
        <p:spPr>
          <a:xfrm>
            <a:off x="4834492" y="2777726"/>
            <a:ext cx="1157681" cy="4613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latin typeface="Times New Roman" panose="02020603050405020304" pitchFamily="18" charset="0"/>
                <a:cs typeface="Times New Roman" panose="02020603050405020304" pitchFamily="18" charset="0"/>
              </a:rPr>
              <a:t>Inversion</a:t>
            </a:r>
          </a:p>
        </p:txBody>
      </p:sp>
      <p:sp>
        <p:nvSpPr>
          <p:cNvPr id="12" name="Rectangle: Rounded Corners 11">
            <a:extLst>
              <a:ext uri="{FF2B5EF4-FFF2-40B4-BE49-F238E27FC236}">
                <a16:creationId xmlns:a16="http://schemas.microsoft.com/office/drawing/2014/main" id="{5EDE87E7-F517-4C07-B7CE-BFF97A7D3A4D}"/>
              </a:ext>
            </a:extLst>
          </p:cNvPr>
          <p:cNvSpPr/>
          <p:nvPr/>
        </p:nvSpPr>
        <p:spPr>
          <a:xfrm>
            <a:off x="6559743" y="2768852"/>
            <a:ext cx="2294752" cy="4613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latin typeface="Times New Roman" panose="02020603050405020304" pitchFamily="18" charset="0"/>
                <a:cs typeface="Times New Roman" panose="02020603050405020304" pitchFamily="18" charset="0"/>
              </a:rPr>
              <a:t>Mirror + Translation</a:t>
            </a:r>
          </a:p>
        </p:txBody>
      </p:sp>
      <p:cxnSp>
        <p:nvCxnSpPr>
          <p:cNvPr id="14" name="Straight Arrow Connector 13">
            <a:extLst>
              <a:ext uri="{FF2B5EF4-FFF2-40B4-BE49-F238E27FC236}">
                <a16:creationId xmlns:a16="http://schemas.microsoft.com/office/drawing/2014/main" id="{6684D427-6231-48A1-A1CC-619D2D59CF2B}"/>
              </a:ext>
            </a:extLst>
          </p:cNvPr>
          <p:cNvCxnSpPr>
            <a:stCxn id="2" idx="2"/>
            <a:endCxn id="9" idx="0"/>
          </p:cNvCxnSpPr>
          <p:nvPr/>
        </p:nvCxnSpPr>
        <p:spPr>
          <a:xfrm flipH="1">
            <a:off x="793976" y="1844664"/>
            <a:ext cx="3460" cy="92418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48F0258-0CCB-4A47-AAAF-74B659F2E592}"/>
              </a:ext>
            </a:extLst>
          </p:cNvPr>
          <p:cNvCxnSpPr>
            <a:stCxn id="5" idx="2"/>
            <a:endCxn id="10" idx="0"/>
          </p:cNvCxnSpPr>
          <p:nvPr/>
        </p:nvCxnSpPr>
        <p:spPr>
          <a:xfrm>
            <a:off x="3082315" y="1844664"/>
            <a:ext cx="0" cy="92418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7C60430-CC01-4247-B425-73D55F77F2AA}"/>
              </a:ext>
            </a:extLst>
          </p:cNvPr>
          <p:cNvCxnSpPr>
            <a:stCxn id="6" idx="2"/>
            <a:endCxn id="11" idx="0"/>
          </p:cNvCxnSpPr>
          <p:nvPr/>
        </p:nvCxnSpPr>
        <p:spPr>
          <a:xfrm flipH="1">
            <a:off x="5413333" y="1844664"/>
            <a:ext cx="1" cy="93306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48871D2-AE4C-4699-9494-4411F90BE446}"/>
              </a:ext>
            </a:extLst>
          </p:cNvPr>
          <p:cNvCxnSpPr>
            <a:stCxn id="7" idx="2"/>
            <a:endCxn id="12" idx="0"/>
          </p:cNvCxnSpPr>
          <p:nvPr/>
        </p:nvCxnSpPr>
        <p:spPr>
          <a:xfrm flipH="1">
            <a:off x="7707119" y="1844664"/>
            <a:ext cx="1" cy="92418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355CF2B-8E64-49BA-B97E-BA22D0D8C2AE}"/>
              </a:ext>
            </a:extLst>
          </p:cNvPr>
          <p:cNvSpPr/>
          <p:nvPr/>
        </p:nvSpPr>
        <p:spPr>
          <a:xfrm>
            <a:off x="261274" y="3429000"/>
            <a:ext cx="8882726" cy="923330"/>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special members here concerning magnetic moment are inversion and mirror operations, i.e. the way that inversion and mirror operates on magnetic moments (which are axial vectors) is different from the situation where they operate on polar vectors, as shown below:</a:t>
            </a:r>
            <a:endParaRPr lang="en-US" dirty="0"/>
          </a:p>
        </p:txBody>
      </p:sp>
      <p:grpSp>
        <p:nvGrpSpPr>
          <p:cNvPr id="33" name="Group 32">
            <a:extLst>
              <a:ext uri="{FF2B5EF4-FFF2-40B4-BE49-F238E27FC236}">
                <a16:creationId xmlns:a16="http://schemas.microsoft.com/office/drawing/2014/main" id="{571DACD8-1FC1-4670-ACA7-B627C5FB5E4F}"/>
              </a:ext>
            </a:extLst>
          </p:cNvPr>
          <p:cNvGrpSpPr/>
          <p:nvPr/>
        </p:nvGrpSpPr>
        <p:grpSpPr>
          <a:xfrm>
            <a:off x="874285" y="4814582"/>
            <a:ext cx="1952129" cy="1597613"/>
            <a:chOff x="888760" y="4441275"/>
            <a:chExt cx="1952129" cy="1597613"/>
          </a:xfrm>
        </p:grpSpPr>
        <p:sp>
          <p:nvSpPr>
            <p:cNvPr id="22" name="Oval 21">
              <a:extLst>
                <a:ext uri="{FF2B5EF4-FFF2-40B4-BE49-F238E27FC236}">
                  <a16:creationId xmlns:a16="http://schemas.microsoft.com/office/drawing/2014/main" id="{0E4A5905-95CE-4D60-B386-8CE4F6F9E6A4}"/>
                </a:ext>
              </a:extLst>
            </p:cNvPr>
            <p:cNvSpPr/>
            <p:nvPr/>
          </p:nvSpPr>
          <p:spPr>
            <a:xfrm>
              <a:off x="1779043" y="5213542"/>
              <a:ext cx="109057" cy="1090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B0C88C29-69CC-4E72-947D-DF03D7C0199B}"/>
                </a:ext>
              </a:extLst>
            </p:cNvPr>
            <p:cNvSpPr/>
            <p:nvPr/>
          </p:nvSpPr>
          <p:spPr>
            <a:xfrm rot="18977516">
              <a:off x="2197371" y="4441275"/>
              <a:ext cx="643518" cy="29431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AD14ECF2-854D-490F-9F66-05FF79004FDC}"/>
                </a:ext>
              </a:extLst>
            </p:cNvPr>
            <p:cNvSpPr/>
            <p:nvPr/>
          </p:nvSpPr>
          <p:spPr>
            <a:xfrm rot="18977516">
              <a:off x="888760" y="5744575"/>
              <a:ext cx="643518" cy="29431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Rounded Corners 33">
            <a:extLst>
              <a:ext uri="{FF2B5EF4-FFF2-40B4-BE49-F238E27FC236}">
                <a16:creationId xmlns:a16="http://schemas.microsoft.com/office/drawing/2014/main" id="{C7EB7457-E99E-42EA-8B42-9CF69EC75746}"/>
              </a:ext>
            </a:extLst>
          </p:cNvPr>
          <p:cNvSpPr/>
          <p:nvPr/>
        </p:nvSpPr>
        <p:spPr>
          <a:xfrm rot="21071515">
            <a:off x="4380002" y="5065739"/>
            <a:ext cx="3802446" cy="1151277"/>
          </a:xfrm>
          <a:prstGeom prst="roundRect">
            <a:avLst>
              <a:gd name="adj" fmla="val 0"/>
            </a:avLst>
          </a:prstGeom>
          <a:solidFill>
            <a:srgbClr val="FF0000"/>
          </a:soli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B8D274B0-FCE5-4D1F-B7E3-1BF87465B936}"/>
              </a:ext>
            </a:extLst>
          </p:cNvPr>
          <p:cNvSpPr/>
          <p:nvPr/>
        </p:nvSpPr>
        <p:spPr>
          <a:xfrm rot="16200000">
            <a:off x="4810666" y="4798923"/>
            <a:ext cx="643518" cy="29431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0EC9514D-E49B-42EA-B577-EC26F7478325}"/>
              </a:ext>
            </a:extLst>
          </p:cNvPr>
          <p:cNvSpPr/>
          <p:nvPr/>
        </p:nvSpPr>
        <p:spPr>
          <a:xfrm rot="16200000">
            <a:off x="4810667" y="6189519"/>
            <a:ext cx="643518" cy="29431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C5CFC326-BD94-4CBE-B983-B0C66F1BE58F}"/>
              </a:ext>
            </a:extLst>
          </p:cNvPr>
          <p:cNvSpPr/>
          <p:nvPr/>
        </p:nvSpPr>
        <p:spPr>
          <a:xfrm>
            <a:off x="6782404" y="4936591"/>
            <a:ext cx="643518" cy="29431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7D6C4511-F680-469E-BC4A-59836E3C1C29}"/>
              </a:ext>
            </a:extLst>
          </p:cNvPr>
          <p:cNvSpPr/>
          <p:nvPr/>
        </p:nvSpPr>
        <p:spPr>
          <a:xfrm rot="10800000">
            <a:off x="6782404" y="6042362"/>
            <a:ext cx="643518" cy="29431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E6229E-FF8C-44D0-940A-979A818B2F0C}"/>
              </a:ext>
            </a:extLst>
          </p:cNvPr>
          <p:cNvSpPr/>
          <p:nvPr/>
        </p:nvSpPr>
        <p:spPr>
          <a:xfrm>
            <a:off x="1850350" y="5567866"/>
            <a:ext cx="167866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Inversion center</a:t>
            </a:r>
            <a:endParaRPr lang="en-US" dirty="0"/>
          </a:p>
        </p:txBody>
      </p:sp>
      <p:sp>
        <p:nvSpPr>
          <p:cNvPr id="40" name="Rectangle 39">
            <a:extLst>
              <a:ext uri="{FF2B5EF4-FFF2-40B4-BE49-F238E27FC236}">
                <a16:creationId xmlns:a16="http://schemas.microsoft.com/office/drawing/2014/main" id="{7B7CD0C6-149E-4739-98E8-E49494002B1D}"/>
              </a:ext>
            </a:extLst>
          </p:cNvPr>
          <p:cNvSpPr/>
          <p:nvPr/>
        </p:nvSpPr>
        <p:spPr>
          <a:xfrm>
            <a:off x="7852793" y="5645584"/>
            <a:ext cx="135806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Mirror plane</a:t>
            </a:r>
            <a:endParaRPr lang="en-US" dirty="0"/>
          </a:p>
        </p:txBody>
      </p:sp>
      <p:sp>
        <p:nvSpPr>
          <p:cNvPr id="42" name="Rectangle 41">
            <a:extLst>
              <a:ext uri="{FF2B5EF4-FFF2-40B4-BE49-F238E27FC236}">
                <a16:creationId xmlns:a16="http://schemas.microsoft.com/office/drawing/2014/main" id="{408A6AFA-BE11-4D8C-B5DC-B1536D8EE826}"/>
              </a:ext>
            </a:extLst>
          </p:cNvPr>
          <p:cNvSpPr/>
          <p:nvPr/>
        </p:nvSpPr>
        <p:spPr>
          <a:xfrm>
            <a:off x="2940082" y="4566701"/>
            <a:ext cx="187102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Magnetic moment</a:t>
            </a:r>
            <a:endParaRPr lang="en-US" dirty="0"/>
          </a:p>
        </p:txBody>
      </p:sp>
    </p:spTree>
    <p:extLst>
      <p:ext uri="{BB962C8B-B14F-4D97-AF65-F5344CB8AC3E}">
        <p14:creationId xmlns:p14="http://schemas.microsoft.com/office/powerpoint/2010/main" val="243445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9E85B5-B021-48AD-B39F-D0A836A8E17B}"/>
              </a:ext>
            </a:extLst>
          </p:cNvPr>
          <p:cNvSpPr/>
          <p:nvPr/>
        </p:nvSpPr>
        <p:spPr>
          <a:xfrm>
            <a:off x="0" y="-1725"/>
            <a:ext cx="2653355"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IRREP and Basis vectors</a:t>
            </a:r>
            <a:endParaRPr lang="en-US" b="1" dirty="0"/>
          </a:p>
        </p:txBody>
      </p:sp>
      <p:sp>
        <p:nvSpPr>
          <p:cNvPr id="5" name="Rectangle 4">
            <a:extLst>
              <a:ext uri="{FF2B5EF4-FFF2-40B4-BE49-F238E27FC236}">
                <a16:creationId xmlns:a16="http://schemas.microsoft.com/office/drawing/2014/main" id="{AFE393EE-005A-4509-9B35-BAB370A37558}"/>
              </a:ext>
            </a:extLst>
          </p:cNvPr>
          <p:cNvSpPr/>
          <p:nvPr/>
        </p:nvSpPr>
        <p:spPr>
          <a:xfrm>
            <a:off x="264734" y="367607"/>
            <a:ext cx="8879265" cy="646331"/>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We start from the magnetic moment (u, v, w) of Cu atom sitting at (0, 0, 0) and operate each operator of the space group (first, consider none of the members is primed) on it:</a:t>
            </a:r>
            <a:endParaRPr lang="en-US" dirty="0"/>
          </a:p>
        </p:txBody>
      </p:sp>
      <p:sp>
        <p:nvSpPr>
          <p:cNvPr id="6" name="Rectangle: Rounded Corners 5">
            <a:extLst>
              <a:ext uri="{FF2B5EF4-FFF2-40B4-BE49-F238E27FC236}">
                <a16:creationId xmlns:a16="http://schemas.microsoft.com/office/drawing/2014/main" id="{6511E3E5-394F-4165-A900-0C70BAE40C13}"/>
              </a:ext>
            </a:extLst>
          </p:cNvPr>
          <p:cNvSpPr/>
          <p:nvPr/>
        </p:nvSpPr>
        <p:spPr>
          <a:xfrm>
            <a:off x="268194" y="1383270"/>
            <a:ext cx="1065403" cy="4613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latin typeface="Times New Roman" panose="02020603050405020304" pitchFamily="18" charset="0"/>
                <a:cs typeface="Times New Roman" panose="02020603050405020304" pitchFamily="18" charset="0"/>
              </a:rPr>
              <a:t>(x, y, z)</a:t>
            </a:r>
          </a:p>
        </p:txBody>
      </p:sp>
      <p:sp>
        <p:nvSpPr>
          <p:cNvPr id="7" name="Rectangle: Rounded Corners 6">
            <a:extLst>
              <a:ext uri="{FF2B5EF4-FFF2-40B4-BE49-F238E27FC236}">
                <a16:creationId xmlns:a16="http://schemas.microsoft.com/office/drawing/2014/main" id="{3169EE1E-0E16-4F03-8530-340B29B16D96}"/>
              </a:ext>
            </a:extLst>
          </p:cNvPr>
          <p:cNvSpPr/>
          <p:nvPr/>
        </p:nvSpPr>
        <p:spPr>
          <a:xfrm>
            <a:off x="2331983" y="1383270"/>
            <a:ext cx="1507584" cy="4613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latin typeface="Times New Roman" panose="02020603050405020304" pitchFamily="18" charset="0"/>
                <a:cs typeface="Times New Roman" panose="02020603050405020304" pitchFamily="18" charset="0"/>
              </a:rPr>
              <a:t>(-x, y, -z+1/2)</a:t>
            </a:r>
          </a:p>
        </p:txBody>
      </p:sp>
      <p:sp>
        <p:nvSpPr>
          <p:cNvPr id="8" name="Rectangle: Rounded Corners 7">
            <a:extLst>
              <a:ext uri="{FF2B5EF4-FFF2-40B4-BE49-F238E27FC236}">
                <a16:creationId xmlns:a16="http://schemas.microsoft.com/office/drawing/2014/main" id="{AC182C89-3FD3-4F23-B4AC-78204AAA14A5}"/>
              </a:ext>
            </a:extLst>
          </p:cNvPr>
          <p:cNvSpPr/>
          <p:nvPr/>
        </p:nvSpPr>
        <p:spPr>
          <a:xfrm>
            <a:off x="4837953" y="1383270"/>
            <a:ext cx="1157681" cy="4613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latin typeface="Times New Roman" panose="02020603050405020304" pitchFamily="18" charset="0"/>
                <a:cs typeface="Times New Roman" panose="02020603050405020304" pitchFamily="18" charset="0"/>
              </a:rPr>
              <a:t>(-x, -y, -z)</a:t>
            </a:r>
          </a:p>
        </p:txBody>
      </p:sp>
      <p:sp>
        <p:nvSpPr>
          <p:cNvPr id="9" name="Rectangle: Rounded Corners 8">
            <a:extLst>
              <a:ext uri="{FF2B5EF4-FFF2-40B4-BE49-F238E27FC236}">
                <a16:creationId xmlns:a16="http://schemas.microsoft.com/office/drawing/2014/main" id="{CEAE34C3-D72B-48CB-B50F-DD469BC6CA39}"/>
              </a:ext>
            </a:extLst>
          </p:cNvPr>
          <p:cNvSpPr/>
          <p:nvPr/>
        </p:nvSpPr>
        <p:spPr>
          <a:xfrm>
            <a:off x="6994020" y="1383270"/>
            <a:ext cx="1433119" cy="4613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latin typeface="Times New Roman" panose="02020603050405020304" pitchFamily="18" charset="0"/>
                <a:cs typeface="Times New Roman" panose="02020603050405020304" pitchFamily="18" charset="0"/>
              </a:rPr>
              <a:t>(x, -y, z+1/2)</a:t>
            </a:r>
          </a:p>
        </p:txBody>
      </p:sp>
      <p:sp>
        <p:nvSpPr>
          <p:cNvPr id="10" name="Rectangle: Rounded Corners 9">
            <a:extLst>
              <a:ext uri="{FF2B5EF4-FFF2-40B4-BE49-F238E27FC236}">
                <a16:creationId xmlns:a16="http://schemas.microsoft.com/office/drawing/2014/main" id="{2C1C9FE6-CADB-407D-881C-FB3AD6C54ED3}"/>
              </a:ext>
            </a:extLst>
          </p:cNvPr>
          <p:cNvSpPr/>
          <p:nvPr/>
        </p:nvSpPr>
        <p:spPr>
          <a:xfrm>
            <a:off x="264734" y="2374569"/>
            <a:ext cx="1065403" cy="4613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latin typeface="Times New Roman" panose="02020603050405020304" pitchFamily="18" charset="0"/>
                <a:cs typeface="Times New Roman" panose="02020603050405020304" pitchFamily="18" charset="0"/>
              </a:rPr>
              <a:t>Identity</a:t>
            </a:r>
          </a:p>
        </p:txBody>
      </p:sp>
      <p:sp>
        <p:nvSpPr>
          <p:cNvPr id="11" name="Rectangle: Rounded Corners 10">
            <a:extLst>
              <a:ext uri="{FF2B5EF4-FFF2-40B4-BE49-F238E27FC236}">
                <a16:creationId xmlns:a16="http://schemas.microsoft.com/office/drawing/2014/main" id="{9F5679FB-A5EE-418C-BA4D-B4D1653B38DD}"/>
              </a:ext>
            </a:extLst>
          </p:cNvPr>
          <p:cNvSpPr/>
          <p:nvPr/>
        </p:nvSpPr>
        <p:spPr>
          <a:xfrm>
            <a:off x="1853810" y="2374569"/>
            <a:ext cx="2463929" cy="4613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latin typeface="Times New Roman" panose="02020603050405020304" pitchFamily="18" charset="0"/>
                <a:cs typeface="Times New Roman" panose="02020603050405020304" pitchFamily="18" charset="0"/>
              </a:rPr>
              <a:t>Rotation + Translation</a:t>
            </a:r>
          </a:p>
        </p:txBody>
      </p:sp>
      <p:sp>
        <p:nvSpPr>
          <p:cNvPr id="12" name="Rectangle: Rounded Corners 11">
            <a:extLst>
              <a:ext uri="{FF2B5EF4-FFF2-40B4-BE49-F238E27FC236}">
                <a16:creationId xmlns:a16="http://schemas.microsoft.com/office/drawing/2014/main" id="{837D246F-B2C3-45FF-BC20-09024B400BD9}"/>
              </a:ext>
            </a:extLst>
          </p:cNvPr>
          <p:cNvSpPr/>
          <p:nvPr/>
        </p:nvSpPr>
        <p:spPr>
          <a:xfrm>
            <a:off x="4837952" y="2383443"/>
            <a:ext cx="1157681" cy="4613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latin typeface="Times New Roman" panose="02020603050405020304" pitchFamily="18" charset="0"/>
                <a:cs typeface="Times New Roman" panose="02020603050405020304" pitchFamily="18" charset="0"/>
              </a:rPr>
              <a:t>Inversion</a:t>
            </a:r>
          </a:p>
        </p:txBody>
      </p:sp>
      <p:sp>
        <p:nvSpPr>
          <p:cNvPr id="13" name="Rectangle: Rounded Corners 12">
            <a:extLst>
              <a:ext uri="{FF2B5EF4-FFF2-40B4-BE49-F238E27FC236}">
                <a16:creationId xmlns:a16="http://schemas.microsoft.com/office/drawing/2014/main" id="{2D4C71BD-B405-4BEB-9964-5759BDDD0BFD}"/>
              </a:ext>
            </a:extLst>
          </p:cNvPr>
          <p:cNvSpPr/>
          <p:nvPr/>
        </p:nvSpPr>
        <p:spPr>
          <a:xfrm>
            <a:off x="6563203" y="2374569"/>
            <a:ext cx="2294752" cy="461394"/>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latin typeface="Times New Roman" panose="02020603050405020304" pitchFamily="18" charset="0"/>
                <a:cs typeface="Times New Roman" panose="02020603050405020304" pitchFamily="18" charset="0"/>
              </a:rPr>
              <a:t>Mirror + Translation</a:t>
            </a:r>
          </a:p>
        </p:txBody>
      </p:sp>
      <p:cxnSp>
        <p:nvCxnSpPr>
          <p:cNvPr id="14" name="Straight Arrow Connector 13">
            <a:extLst>
              <a:ext uri="{FF2B5EF4-FFF2-40B4-BE49-F238E27FC236}">
                <a16:creationId xmlns:a16="http://schemas.microsoft.com/office/drawing/2014/main" id="{E8494F0C-FC7F-4680-9522-48796203ACDE}"/>
              </a:ext>
            </a:extLst>
          </p:cNvPr>
          <p:cNvCxnSpPr>
            <a:stCxn id="6" idx="2"/>
            <a:endCxn id="10" idx="0"/>
          </p:cNvCxnSpPr>
          <p:nvPr/>
        </p:nvCxnSpPr>
        <p:spPr>
          <a:xfrm flipH="1">
            <a:off x="797436" y="1844664"/>
            <a:ext cx="3460" cy="52990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E9E1F00-A054-4792-A00A-93C1584EEAEE}"/>
              </a:ext>
            </a:extLst>
          </p:cNvPr>
          <p:cNvCxnSpPr>
            <a:stCxn id="7" idx="2"/>
            <a:endCxn id="11" idx="0"/>
          </p:cNvCxnSpPr>
          <p:nvPr/>
        </p:nvCxnSpPr>
        <p:spPr>
          <a:xfrm>
            <a:off x="3085775" y="1844664"/>
            <a:ext cx="0" cy="52990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070CDE7-4999-4AB0-A4BA-30E6D2F0F3C8}"/>
              </a:ext>
            </a:extLst>
          </p:cNvPr>
          <p:cNvCxnSpPr>
            <a:stCxn id="8" idx="2"/>
            <a:endCxn id="12" idx="0"/>
          </p:cNvCxnSpPr>
          <p:nvPr/>
        </p:nvCxnSpPr>
        <p:spPr>
          <a:xfrm flipH="1">
            <a:off x="5416793" y="1844664"/>
            <a:ext cx="1" cy="538779"/>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5298D8-ED36-452C-829B-2937FBC27B54}"/>
              </a:ext>
            </a:extLst>
          </p:cNvPr>
          <p:cNvCxnSpPr>
            <a:stCxn id="9" idx="2"/>
            <a:endCxn id="13" idx="0"/>
          </p:cNvCxnSpPr>
          <p:nvPr/>
        </p:nvCxnSpPr>
        <p:spPr>
          <a:xfrm flipH="1">
            <a:off x="7710579" y="1844664"/>
            <a:ext cx="1" cy="52990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AF653A7-DDD1-4F0E-B374-B000D1813CEC}"/>
              </a:ext>
            </a:extLst>
          </p:cNvPr>
          <p:cNvSpPr/>
          <p:nvPr/>
        </p:nvSpPr>
        <p:spPr>
          <a:xfrm>
            <a:off x="4096036" y="3429000"/>
            <a:ext cx="95192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(u, v, w)</a:t>
            </a:r>
            <a:endParaRPr lang="en-US" dirty="0"/>
          </a:p>
        </p:txBody>
      </p:sp>
      <p:cxnSp>
        <p:nvCxnSpPr>
          <p:cNvPr id="19" name="Straight Arrow Connector 18">
            <a:extLst>
              <a:ext uri="{FF2B5EF4-FFF2-40B4-BE49-F238E27FC236}">
                <a16:creationId xmlns:a16="http://schemas.microsoft.com/office/drawing/2014/main" id="{EED2B95F-3B4F-49C1-A5B9-116B19BAA3BC}"/>
              </a:ext>
            </a:extLst>
          </p:cNvPr>
          <p:cNvCxnSpPr>
            <a:cxnSpLocks/>
            <a:stCxn id="10" idx="2"/>
            <a:endCxn id="18" idx="0"/>
          </p:cNvCxnSpPr>
          <p:nvPr/>
        </p:nvCxnSpPr>
        <p:spPr>
          <a:xfrm>
            <a:off x="797436" y="2835963"/>
            <a:ext cx="3774564" cy="593037"/>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D89CC8-77D0-4A3D-9B45-0954A9199684}"/>
              </a:ext>
            </a:extLst>
          </p:cNvPr>
          <p:cNvCxnSpPr>
            <a:cxnSpLocks/>
            <a:stCxn id="11" idx="2"/>
            <a:endCxn id="18" idx="0"/>
          </p:cNvCxnSpPr>
          <p:nvPr/>
        </p:nvCxnSpPr>
        <p:spPr>
          <a:xfrm>
            <a:off x="3085775" y="2835963"/>
            <a:ext cx="1486225" cy="593037"/>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C26F394-7571-456C-AD2C-2ACA28C4600F}"/>
              </a:ext>
            </a:extLst>
          </p:cNvPr>
          <p:cNvCxnSpPr>
            <a:cxnSpLocks/>
            <a:stCxn id="12" idx="2"/>
            <a:endCxn id="18" idx="0"/>
          </p:cNvCxnSpPr>
          <p:nvPr/>
        </p:nvCxnSpPr>
        <p:spPr>
          <a:xfrm flipH="1">
            <a:off x="4572000" y="2844837"/>
            <a:ext cx="844793" cy="584163"/>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244FD36-1BFC-40E1-8144-F5080DE15AE6}"/>
              </a:ext>
            </a:extLst>
          </p:cNvPr>
          <p:cNvCxnSpPr>
            <a:cxnSpLocks/>
            <a:stCxn id="13" idx="2"/>
            <a:endCxn id="18" idx="0"/>
          </p:cNvCxnSpPr>
          <p:nvPr/>
        </p:nvCxnSpPr>
        <p:spPr>
          <a:xfrm flipH="1">
            <a:off x="4572000" y="2835963"/>
            <a:ext cx="3138579" cy="593037"/>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CE817F9-6AA7-4EC9-95C0-7E2E122715D9}"/>
              </a:ext>
            </a:extLst>
          </p:cNvPr>
          <p:cNvSpPr/>
          <p:nvPr/>
        </p:nvSpPr>
        <p:spPr>
          <a:xfrm>
            <a:off x="321471" y="4407932"/>
            <a:ext cx="95192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(u, v, w)</a:t>
            </a:r>
            <a:endParaRPr lang="en-US" dirty="0"/>
          </a:p>
        </p:txBody>
      </p:sp>
      <p:sp>
        <p:nvSpPr>
          <p:cNvPr id="32" name="Rectangle 31">
            <a:extLst>
              <a:ext uri="{FF2B5EF4-FFF2-40B4-BE49-F238E27FC236}">
                <a16:creationId xmlns:a16="http://schemas.microsoft.com/office/drawing/2014/main" id="{3F6FD492-D080-4BF7-A4ED-CFE26C6E7447}"/>
              </a:ext>
            </a:extLst>
          </p:cNvPr>
          <p:cNvSpPr/>
          <p:nvPr/>
        </p:nvSpPr>
        <p:spPr>
          <a:xfrm>
            <a:off x="2532866" y="4407932"/>
            <a:ext cx="1105816"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(-u, v, -w)</a:t>
            </a:r>
            <a:endParaRPr lang="en-US" dirty="0"/>
          </a:p>
        </p:txBody>
      </p:sp>
      <p:sp>
        <p:nvSpPr>
          <p:cNvPr id="33" name="Rectangle 32">
            <a:extLst>
              <a:ext uri="{FF2B5EF4-FFF2-40B4-BE49-F238E27FC236}">
                <a16:creationId xmlns:a16="http://schemas.microsoft.com/office/drawing/2014/main" id="{5200BF69-2684-4A74-871C-E360A0B9DE45}"/>
              </a:ext>
            </a:extLst>
          </p:cNvPr>
          <p:cNvSpPr/>
          <p:nvPr/>
        </p:nvSpPr>
        <p:spPr>
          <a:xfrm>
            <a:off x="4940828" y="4407931"/>
            <a:ext cx="95192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(u, v, w)</a:t>
            </a:r>
            <a:endParaRPr lang="en-US" dirty="0"/>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70C1668-0EC3-45C6-B5C2-EBC836949D3A}"/>
                  </a:ext>
                </a:extLst>
              </p:cNvPr>
              <p:cNvSpPr/>
              <p:nvPr/>
            </p:nvSpPr>
            <p:spPr>
              <a:xfrm>
                <a:off x="7074315" y="4407931"/>
                <a:ext cx="127252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(-u, v, -w)‡</a:t>
                </a:r>
                <a14:m>
                  <m:oMath xmlns:m="http://schemas.openxmlformats.org/officeDocument/2006/math">
                    <m:r>
                      <a:rPr lang="en-US" b="0" i="1" smtClean="0">
                        <a:latin typeface="Cambria Math" panose="02040503050406030204" pitchFamily="18" charset="0"/>
                        <a:cs typeface="Times New Roman" panose="02020603050405020304" pitchFamily="18" charset="0"/>
                      </a:rPr>
                      <m:t> </m:t>
                    </m:r>
                  </m:oMath>
                </a14:m>
                <a:endParaRPr lang="en-US" dirty="0"/>
              </a:p>
            </p:txBody>
          </p:sp>
        </mc:Choice>
        <mc:Fallback xmlns="">
          <p:sp>
            <p:nvSpPr>
              <p:cNvPr id="34" name="Rectangle 33">
                <a:extLst>
                  <a:ext uri="{FF2B5EF4-FFF2-40B4-BE49-F238E27FC236}">
                    <a16:creationId xmlns:a16="http://schemas.microsoft.com/office/drawing/2014/main" id="{070C1668-0EC3-45C6-B5C2-EBC836949D3A}"/>
                  </a:ext>
                </a:extLst>
              </p:cNvPr>
              <p:cNvSpPr>
                <a:spLocks noRot="1" noChangeAspect="1" noMove="1" noResize="1" noEditPoints="1" noAdjustHandles="1" noChangeArrowheads="1" noChangeShapeType="1" noTextEdit="1"/>
              </p:cNvSpPr>
              <p:nvPr/>
            </p:nvSpPr>
            <p:spPr>
              <a:xfrm>
                <a:off x="7074315" y="4407931"/>
                <a:ext cx="1272528" cy="369332"/>
              </a:xfrm>
              <a:prstGeom prst="rect">
                <a:avLst/>
              </a:prstGeom>
              <a:blipFill>
                <a:blip r:embed="rId2"/>
                <a:stretch>
                  <a:fillRect l="-3828" t="-9836" b="-22951"/>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6FA0C6A9-840A-4823-924E-770159408BF6}"/>
              </a:ext>
            </a:extLst>
          </p:cNvPr>
          <p:cNvCxnSpPr>
            <a:cxnSpLocks/>
            <a:stCxn id="18" idx="2"/>
            <a:endCxn id="31" idx="0"/>
          </p:cNvCxnSpPr>
          <p:nvPr/>
        </p:nvCxnSpPr>
        <p:spPr>
          <a:xfrm flipH="1">
            <a:off x="797435" y="3798332"/>
            <a:ext cx="3774565" cy="60960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286A9F4-12C1-4D18-A429-F6379B10EB79}"/>
              </a:ext>
            </a:extLst>
          </p:cNvPr>
          <p:cNvCxnSpPr>
            <a:cxnSpLocks/>
            <a:stCxn id="18" idx="2"/>
            <a:endCxn id="32" idx="0"/>
          </p:cNvCxnSpPr>
          <p:nvPr/>
        </p:nvCxnSpPr>
        <p:spPr>
          <a:xfrm flipH="1">
            <a:off x="3085774" y="3798332"/>
            <a:ext cx="1486226" cy="60960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9C14A39-25E2-4B0D-A59E-4FA9A4BB90FA}"/>
              </a:ext>
            </a:extLst>
          </p:cNvPr>
          <p:cNvCxnSpPr>
            <a:cxnSpLocks/>
            <a:stCxn id="18" idx="2"/>
            <a:endCxn id="33" idx="0"/>
          </p:cNvCxnSpPr>
          <p:nvPr/>
        </p:nvCxnSpPr>
        <p:spPr>
          <a:xfrm>
            <a:off x="4572000" y="3798332"/>
            <a:ext cx="844792" cy="609599"/>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241F9FD-7E8F-48CF-BB71-1934EADC0328}"/>
              </a:ext>
            </a:extLst>
          </p:cNvPr>
          <p:cNvCxnSpPr>
            <a:cxnSpLocks/>
            <a:stCxn id="18" idx="2"/>
            <a:endCxn id="34" idx="0"/>
          </p:cNvCxnSpPr>
          <p:nvPr/>
        </p:nvCxnSpPr>
        <p:spPr>
          <a:xfrm>
            <a:off x="4572000" y="3798332"/>
            <a:ext cx="3138579" cy="609599"/>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6A500EC9-8990-4E98-88DC-19DED33D9B67}"/>
              </a:ext>
            </a:extLst>
          </p:cNvPr>
          <p:cNvSpPr/>
          <p:nvPr/>
        </p:nvSpPr>
        <p:spPr>
          <a:xfrm>
            <a:off x="-1" y="6334780"/>
            <a:ext cx="9144000" cy="523220"/>
          </a:xfrm>
          <a:prstGeom prst="rect">
            <a:avLst/>
          </a:prstGeom>
        </p:spPr>
        <p:txBody>
          <a:bodyPr wrap="square">
            <a:spAutoFit/>
          </a:bodyPr>
          <a:lstStyle/>
          <a:p>
            <a:pPr algn="just"/>
            <a:r>
              <a:rPr lang="en-US" sz="1400" dirty="0">
                <a:latin typeface="Times New Roman" panose="02020603050405020304" pitchFamily="18" charset="0"/>
                <a:cs typeface="Times New Roman" panose="02020603050405020304" pitchFamily="18" charset="0"/>
              </a:rPr>
              <a:t>‡ Here in this case, the mirror plane is perpendicular to the y-axis therefore the mirror reflection does not change the y component but inverse both the x and y component. Refer to the illustration at the bottom right corner in previous slide.</a:t>
            </a:r>
            <a:endParaRPr lang="en-US" sz="1400" dirty="0"/>
          </a:p>
        </p:txBody>
      </p:sp>
      <p:sp>
        <p:nvSpPr>
          <p:cNvPr id="52" name="Rectangle 51">
            <a:extLst>
              <a:ext uri="{FF2B5EF4-FFF2-40B4-BE49-F238E27FC236}">
                <a16:creationId xmlns:a16="http://schemas.microsoft.com/office/drawing/2014/main" id="{4843A4DF-CC0F-453F-9A86-914635C3A0FA}"/>
              </a:ext>
            </a:extLst>
          </p:cNvPr>
          <p:cNvSpPr/>
          <p:nvPr/>
        </p:nvSpPr>
        <p:spPr>
          <a:xfrm>
            <a:off x="1775159" y="5550085"/>
            <a:ext cx="2621230"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Cu atom sitting at (0, 0, 0)</a:t>
            </a:r>
            <a:endParaRPr lang="en-US" dirty="0"/>
          </a:p>
        </p:txBody>
      </p:sp>
      <p:cxnSp>
        <p:nvCxnSpPr>
          <p:cNvPr id="53" name="Straight Arrow Connector 52">
            <a:extLst>
              <a:ext uri="{FF2B5EF4-FFF2-40B4-BE49-F238E27FC236}">
                <a16:creationId xmlns:a16="http://schemas.microsoft.com/office/drawing/2014/main" id="{1FB48706-993B-48E2-BE44-03B5F3B51D2C}"/>
              </a:ext>
            </a:extLst>
          </p:cNvPr>
          <p:cNvCxnSpPr>
            <a:cxnSpLocks/>
            <a:stCxn id="31" idx="2"/>
            <a:endCxn id="52" idx="0"/>
          </p:cNvCxnSpPr>
          <p:nvPr/>
        </p:nvCxnSpPr>
        <p:spPr>
          <a:xfrm>
            <a:off x="797435" y="4777264"/>
            <a:ext cx="2288339" cy="77282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DB680B3-5CBF-4241-8AF3-A2BAF0DE574D}"/>
              </a:ext>
            </a:extLst>
          </p:cNvPr>
          <p:cNvCxnSpPr>
            <a:cxnSpLocks/>
            <a:stCxn id="33" idx="2"/>
            <a:endCxn id="52" idx="0"/>
          </p:cNvCxnSpPr>
          <p:nvPr/>
        </p:nvCxnSpPr>
        <p:spPr>
          <a:xfrm flipH="1">
            <a:off x="3085774" y="4777263"/>
            <a:ext cx="2331018" cy="77282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40FD7174-3188-4D4D-9D6F-140690ED8BC9}"/>
              </a:ext>
            </a:extLst>
          </p:cNvPr>
          <p:cNvSpPr/>
          <p:nvPr/>
        </p:nvSpPr>
        <p:spPr>
          <a:xfrm>
            <a:off x="4740905" y="5550084"/>
            <a:ext cx="280076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Cu atom sitting at (0, 0, 1/2)</a:t>
            </a:r>
            <a:endParaRPr lang="en-US" dirty="0"/>
          </a:p>
        </p:txBody>
      </p:sp>
      <p:cxnSp>
        <p:nvCxnSpPr>
          <p:cNvPr id="64" name="Straight Arrow Connector 63">
            <a:extLst>
              <a:ext uri="{FF2B5EF4-FFF2-40B4-BE49-F238E27FC236}">
                <a16:creationId xmlns:a16="http://schemas.microsoft.com/office/drawing/2014/main" id="{DE2CB6FD-E4A4-4711-AE21-32E0ABF9F0C8}"/>
              </a:ext>
            </a:extLst>
          </p:cNvPr>
          <p:cNvCxnSpPr>
            <a:cxnSpLocks/>
            <a:stCxn id="32" idx="2"/>
            <a:endCxn id="63" idx="0"/>
          </p:cNvCxnSpPr>
          <p:nvPr/>
        </p:nvCxnSpPr>
        <p:spPr>
          <a:xfrm>
            <a:off x="3085774" y="4777264"/>
            <a:ext cx="3055515" cy="77282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C18FF1D-1139-4779-8FAC-E2A238F9B349}"/>
              </a:ext>
            </a:extLst>
          </p:cNvPr>
          <p:cNvCxnSpPr>
            <a:cxnSpLocks/>
            <a:stCxn id="34" idx="2"/>
            <a:endCxn id="63" idx="0"/>
          </p:cNvCxnSpPr>
          <p:nvPr/>
        </p:nvCxnSpPr>
        <p:spPr>
          <a:xfrm flipH="1">
            <a:off x="6141289" y="4777263"/>
            <a:ext cx="1569290" cy="77282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89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346D76-2BFC-4156-A7B7-1D9F9F71E61B}"/>
              </a:ext>
            </a:extLst>
          </p:cNvPr>
          <p:cNvSpPr/>
          <p:nvPr/>
        </p:nvSpPr>
        <p:spPr>
          <a:xfrm>
            <a:off x="0" y="-1725"/>
            <a:ext cx="2653355"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IRREP and Basis vectors</a:t>
            </a:r>
            <a:endParaRPr lang="en-US" b="1" dirty="0"/>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8333E010-2350-4387-92CA-CB205F9018D7}"/>
                  </a:ext>
                </a:extLst>
              </p:cNvPr>
              <p:cNvSpPr/>
              <p:nvPr/>
            </p:nvSpPr>
            <p:spPr>
              <a:xfrm>
                <a:off x="264734" y="367607"/>
                <a:ext cx="8879265" cy="6109365"/>
              </a:xfrm>
              <a:prstGeom prst="rect">
                <a:avLst/>
              </a:prstGeom>
            </p:spPr>
            <p:txBody>
              <a:bodyPr wrap="square">
                <a:spAutoFit/>
              </a:bodyPr>
              <a:lstStyle/>
              <a:p>
                <a:pPr algn="just"/>
                <a:r>
                  <a:rPr lang="en-US" sz="1700" dirty="0">
                    <a:latin typeface="Times New Roman" panose="02020603050405020304" pitchFamily="18" charset="0"/>
                    <a:cs typeface="Times New Roman" panose="02020603050405020304" pitchFamily="18" charset="0"/>
                  </a:rPr>
                  <a:t>We now turn into the representation space and as said before, for 1D IRREP, there is only one basis vector in the corresponding invariant subspace. We are going to work out how the basis vector can be found. Taking the </a:t>
                </a:r>
                <a14:m>
                  <m:oMath xmlns:m="http://schemas.openxmlformats.org/officeDocument/2006/math">
                    <m:sSub>
                      <m:sSubPr>
                        <m:ctrlPr>
                          <a:rPr lang="en-US" sz="1700" b="0" i="1" smtClean="0">
                            <a:latin typeface="Cambria Math" panose="02040503050406030204" pitchFamily="18" charset="0"/>
                            <a:cs typeface="Times New Roman" panose="02020603050405020304" pitchFamily="18" charset="0"/>
                          </a:rPr>
                        </m:ctrlPr>
                      </m:sSubPr>
                      <m:e>
                        <m:r>
                          <m:rPr>
                            <m:sty m:val="p"/>
                          </m:rPr>
                          <a:rPr lang="en-US" sz="1700" b="0" i="0" smtClean="0">
                            <a:latin typeface="Cambria Math" panose="02040503050406030204" pitchFamily="18" charset="0"/>
                            <a:cs typeface="Times New Roman" panose="02020603050405020304" pitchFamily="18" charset="0"/>
                          </a:rPr>
                          <m:t>Γ</m:t>
                        </m:r>
                      </m:e>
                      <m:sub>
                        <m:r>
                          <a:rPr lang="en-US" sz="1700" b="0" i="1" smtClean="0">
                            <a:latin typeface="Cambria Math" panose="02040503050406030204" pitchFamily="18" charset="0"/>
                            <a:cs typeface="Times New Roman" panose="02020603050405020304" pitchFamily="18" charset="0"/>
                          </a:rPr>
                          <m:t>1</m:t>
                        </m:r>
                      </m:sub>
                    </m:sSub>
                  </m:oMath>
                </a14:m>
                <a:r>
                  <a:rPr lang="en-US" sz="1700" dirty="0">
                    <a:latin typeface="Times New Roman" panose="02020603050405020304" pitchFamily="18" charset="0"/>
                    <a:cs typeface="Times New Roman" panose="02020603050405020304" pitchFamily="18" charset="0"/>
                  </a:rPr>
                  <a:t> IRREP as the example, every operator in the space group is represented by 1. According its definition, the representation matrix (here in this specific case, a single number – 1, for each operator) specifies how each basis vector is obtained through linear combination of the basis vectors of the corresponding invariant subspace. Therefore, if assuming the overall magnetic moment vector is given as (u, v, w, x, y, z) – refer to previous slide for the number of independent parameters here (i.e. why 6 of them) – operating any operator in the space group will always give back the vector itself, in the case of </a:t>
                </a:r>
                <a14:m>
                  <m:oMath xmlns:m="http://schemas.openxmlformats.org/officeDocument/2006/math">
                    <m:sSub>
                      <m:sSubPr>
                        <m:ctrlPr>
                          <a:rPr lang="en-US" sz="1700" i="1">
                            <a:latin typeface="Cambria Math" panose="02040503050406030204" pitchFamily="18" charset="0"/>
                            <a:cs typeface="Times New Roman" panose="02020603050405020304" pitchFamily="18" charset="0"/>
                          </a:rPr>
                        </m:ctrlPr>
                      </m:sSubPr>
                      <m:e>
                        <m:r>
                          <m:rPr>
                            <m:sty m:val="p"/>
                          </m:rPr>
                          <a:rPr lang="en-US" sz="1700">
                            <a:latin typeface="Cambria Math" panose="02040503050406030204" pitchFamily="18" charset="0"/>
                            <a:cs typeface="Times New Roman" panose="02020603050405020304" pitchFamily="18" charset="0"/>
                          </a:rPr>
                          <m:t>Γ</m:t>
                        </m:r>
                      </m:e>
                      <m:sub>
                        <m:r>
                          <a:rPr lang="en-US" sz="1700" i="1">
                            <a:latin typeface="Cambria Math" panose="02040503050406030204" pitchFamily="18" charset="0"/>
                            <a:cs typeface="Times New Roman" panose="02020603050405020304" pitchFamily="18" charset="0"/>
                          </a:rPr>
                          <m:t>1</m:t>
                        </m:r>
                      </m:sub>
                    </m:sSub>
                  </m:oMath>
                </a14:m>
                <a:r>
                  <a:rPr lang="en-US" sz="1700" dirty="0">
                    <a:latin typeface="Times New Roman" panose="02020603050405020304" pitchFamily="18" charset="0"/>
                    <a:cs typeface="Times New Roman" panose="02020603050405020304" pitchFamily="18" charset="0"/>
                  </a:rPr>
                  <a:t> IRREP. Then based on the result given in previous slide, we can figure out the relationship between the 6 parameters here. The first operator tells nothing since it leaves everything unchanged, i.e. each of the 6 parameters can be of any value. The second operator does tell us something – its operation brings the Cu atom sitting at (0, 0, 0) to the position (0, 0, 1/2) and vice versa and accordingly the magnetic moment of the Cu atom now at (0, 0, 1/2) [which is originally located at (0, 0, 0) and with magnetic moment of (u, v, w)] becomes (-u, v, -w). Meanwhile, the magnetic moment of the Cu atom now at (0, 0, 0) [which is originally located at (0, 0, 1/2) and with magnetic moment of (x, y, z)] becomes (-x, y, -z). Following such an operation, the overall magnetic moment vector should now be given as (-x, y, -z, -u, v, -w). However, we already know that for the </a:t>
                </a:r>
                <a14:m>
                  <m:oMath xmlns:m="http://schemas.openxmlformats.org/officeDocument/2006/math">
                    <m:sSub>
                      <m:sSubPr>
                        <m:ctrlPr>
                          <a:rPr lang="en-US" sz="1700" i="1">
                            <a:latin typeface="Cambria Math" panose="02040503050406030204" pitchFamily="18" charset="0"/>
                            <a:cs typeface="Times New Roman" panose="02020603050405020304" pitchFamily="18" charset="0"/>
                          </a:rPr>
                        </m:ctrlPr>
                      </m:sSubPr>
                      <m:e>
                        <m:r>
                          <m:rPr>
                            <m:sty m:val="p"/>
                          </m:rPr>
                          <a:rPr lang="en-US" sz="1700">
                            <a:latin typeface="Cambria Math" panose="02040503050406030204" pitchFamily="18" charset="0"/>
                            <a:cs typeface="Times New Roman" panose="02020603050405020304" pitchFamily="18" charset="0"/>
                          </a:rPr>
                          <m:t>Γ</m:t>
                        </m:r>
                      </m:e>
                      <m:sub>
                        <m:r>
                          <a:rPr lang="en-US" sz="1700" i="1">
                            <a:latin typeface="Cambria Math" panose="02040503050406030204" pitchFamily="18" charset="0"/>
                            <a:cs typeface="Times New Roman" panose="02020603050405020304" pitchFamily="18" charset="0"/>
                          </a:rPr>
                          <m:t>1</m:t>
                        </m:r>
                      </m:sub>
                    </m:sSub>
                  </m:oMath>
                </a14:m>
                <a:r>
                  <a:rPr lang="en-US" sz="1700" dirty="0">
                    <a:latin typeface="Times New Roman" panose="02020603050405020304" pitchFamily="18" charset="0"/>
                    <a:cs typeface="Times New Roman" panose="02020603050405020304" pitchFamily="18" charset="0"/>
                  </a:rPr>
                  <a:t> IRREP, the resulted overall vector following the second operation should be (u, v, w, x, y, z). For sure, the results given by the two approaches should be identical and therefore we should have x=-u, y=v and z=-w. The third operator tells nothing for the moment (it does tell something, which we will come back to later) and the fourth operators tells the same thing as the second one. Therefore, we know that for the </a:t>
                </a:r>
                <a14:m>
                  <m:oMath xmlns:m="http://schemas.openxmlformats.org/officeDocument/2006/math">
                    <m:sSub>
                      <m:sSubPr>
                        <m:ctrlPr>
                          <a:rPr lang="en-US" sz="1700" i="1">
                            <a:latin typeface="Cambria Math" panose="02040503050406030204" pitchFamily="18" charset="0"/>
                            <a:cs typeface="Times New Roman" panose="02020603050405020304" pitchFamily="18" charset="0"/>
                          </a:rPr>
                        </m:ctrlPr>
                      </m:sSubPr>
                      <m:e>
                        <m:r>
                          <m:rPr>
                            <m:sty m:val="p"/>
                          </m:rPr>
                          <a:rPr lang="en-US" sz="1700">
                            <a:latin typeface="Cambria Math" panose="02040503050406030204" pitchFamily="18" charset="0"/>
                            <a:cs typeface="Times New Roman" panose="02020603050405020304" pitchFamily="18" charset="0"/>
                          </a:rPr>
                          <m:t>Γ</m:t>
                        </m:r>
                      </m:e>
                      <m:sub>
                        <m:r>
                          <a:rPr lang="en-US" sz="1700" i="1">
                            <a:latin typeface="Cambria Math" panose="02040503050406030204" pitchFamily="18" charset="0"/>
                            <a:cs typeface="Times New Roman" panose="02020603050405020304" pitchFamily="18" charset="0"/>
                          </a:rPr>
                          <m:t>1</m:t>
                        </m:r>
                      </m:sub>
                    </m:sSub>
                  </m:oMath>
                </a14:m>
                <a:r>
                  <a:rPr lang="en-US" sz="1700" dirty="0">
                    <a:latin typeface="Times New Roman" panose="02020603050405020304" pitchFamily="18" charset="0"/>
                    <a:cs typeface="Times New Roman" panose="02020603050405020304" pitchFamily="18" charset="0"/>
                  </a:rPr>
                  <a:t> IRREP, the corresponding basis vector is (u, v, w, -u, v, -w).</a:t>
                </a:r>
                <a:endParaRPr lang="en-US" sz="1700" dirty="0"/>
              </a:p>
            </p:txBody>
          </p:sp>
        </mc:Choice>
        <mc:Fallback>
          <p:sp>
            <p:nvSpPr>
              <p:cNvPr id="5" name="Rectangle 4">
                <a:extLst>
                  <a:ext uri="{FF2B5EF4-FFF2-40B4-BE49-F238E27FC236}">
                    <a16:creationId xmlns:a16="http://schemas.microsoft.com/office/drawing/2014/main" id="{8333E010-2350-4387-92CA-CB205F9018D7}"/>
                  </a:ext>
                </a:extLst>
              </p:cNvPr>
              <p:cNvSpPr>
                <a:spLocks noRot="1" noChangeAspect="1" noMove="1" noResize="1" noEditPoints="1" noAdjustHandles="1" noChangeArrowheads="1" noChangeShapeType="1" noTextEdit="1"/>
              </p:cNvSpPr>
              <p:nvPr/>
            </p:nvSpPr>
            <p:spPr>
              <a:xfrm>
                <a:off x="264734" y="367607"/>
                <a:ext cx="8879265" cy="6109365"/>
              </a:xfrm>
              <a:prstGeom prst="rect">
                <a:avLst/>
              </a:prstGeom>
              <a:blipFill>
                <a:blip r:embed="rId2"/>
                <a:stretch>
                  <a:fillRect l="-412" t="-200" r="-480" b="-399"/>
                </a:stretch>
              </a:blipFill>
            </p:spPr>
            <p:txBody>
              <a:bodyPr/>
              <a:lstStyle/>
              <a:p>
                <a:r>
                  <a:rPr lang="en-US">
                    <a:noFill/>
                  </a:rPr>
                  <a:t> </a:t>
                </a:r>
              </a:p>
            </p:txBody>
          </p:sp>
        </mc:Fallback>
      </mc:AlternateContent>
    </p:spTree>
    <p:extLst>
      <p:ext uri="{BB962C8B-B14F-4D97-AF65-F5344CB8AC3E}">
        <p14:creationId xmlns:p14="http://schemas.microsoft.com/office/powerpoint/2010/main" val="243603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125D38-635F-4D80-89C4-53E241DE194F}"/>
              </a:ext>
            </a:extLst>
          </p:cNvPr>
          <p:cNvSpPr/>
          <p:nvPr/>
        </p:nvSpPr>
        <p:spPr>
          <a:xfrm>
            <a:off x="0" y="-1725"/>
            <a:ext cx="2653355"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IRREP and Basis vectors</a:t>
            </a:r>
            <a:endParaRPr lang="en-US" b="1" dirty="0"/>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704D6C8C-0D1D-48AF-8085-8DDC3DB6F21C}"/>
                  </a:ext>
                </a:extLst>
              </p:cNvPr>
              <p:cNvSpPr/>
              <p:nvPr/>
            </p:nvSpPr>
            <p:spPr>
              <a:xfrm>
                <a:off x="264734" y="367607"/>
                <a:ext cx="8879265" cy="5847755"/>
              </a:xfrm>
              <a:prstGeom prst="rect">
                <a:avLst/>
              </a:prstGeom>
            </p:spPr>
            <p:txBody>
              <a:bodyPr wrap="square">
                <a:spAutoFit/>
              </a:bodyPr>
              <a:lstStyle/>
              <a:p>
                <a:pPr algn="just"/>
                <a:r>
                  <a:rPr lang="en-US" sz="1700" dirty="0">
                    <a:latin typeface="Times New Roman" panose="02020603050405020304" pitchFamily="18" charset="0"/>
                    <a:cs typeface="Times New Roman" panose="02020603050405020304" pitchFamily="18" charset="0"/>
                  </a:rPr>
                  <a:t>Now, lets look at another IRREP – the </a:t>
                </a:r>
                <a14:m>
                  <m:oMath xmlns:m="http://schemas.openxmlformats.org/officeDocument/2006/math">
                    <m:sSub>
                      <m:sSubPr>
                        <m:ctrlPr>
                          <a:rPr lang="en-US" sz="1700" i="1">
                            <a:latin typeface="Cambria Math" panose="02040503050406030204" pitchFamily="18" charset="0"/>
                            <a:cs typeface="Times New Roman" panose="02020603050405020304" pitchFamily="18" charset="0"/>
                          </a:rPr>
                        </m:ctrlPr>
                      </m:sSubPr>
                      <m:e>
                        <m:r>
                          <m:rPr>
                            <m:sty m:val="p"/>
                          </m:rPr>
                          <a:rPr lang="en-US" sz="1700">
                            <a:latin typeface="Cambria Math" panose="02040503050406030204" pitchFamily="18" charset="0"/>
                            <a:cs typeface="Times New Roman" panose="02020603050405020304" pitchFamily="18" charset="0"/>
                          </a:rPr>
                          <m:t>Γ</m:t>
                        </m:r>
                      </m:e>
                      <m:sub>
                        <m:r>
                          <a:rPr lang="en-US" sz="1700" b="0" i="1" smtClean="0">
                            <a:latin typeface="Cambria Math" panose="02040503050406030204" pitchFamily="18" charset="0"/>
                            <a:cs typeface="Times New Roman" panose="02020603050405020304" pitchFamily="18" charset="0"/>
                          </a:rPr>
                          <m:t>3</m:t>
                        </m:r>
                      </m:sub>
                    </m:sSub>
                  </m:oMath>
                </a14:m>
                <a:r>
                  <a:rPr lang="en-US" sz="1700" dirty="0">
                    <a:latin typeface="Times New Roman" panose="02020603050405020304" pitchFamily="18" charset="0"/>
                    <a:cs typeface="Times New Roman" panose="02020603050405020304" pitchFamily="18" charset="0"/>
                  </a:rPr>
                  <a:t> IRREP, for which the first and third operators are still represented by 1 but the second and forth operators are represented by -1. Here we go the opposite way – we start from the IRREP. Again, the first and third operators are not interesting now and we focus on the second one first. The operation of the corresponding representative on the assumed basis vector (u, v, w, x, y, z) gives (-u, -v, -w, -x, -y, -z). Then following the operation given in the 5</a:t>
                </a:r>
                <a:r>
                  <a:rPr lang="en-US" sz="1700" baseline="30000" dirty="0">
                    <a:latin typeface="Times New Roman" panose="02020603050405020304" pitchFamily="18" charset="0"/>
                    <a:cs typeface="Times New Roman" panose="02020603050405020304" pitchFamily="18" charset="0"/>
                  </a:rPr>
                  <a:t>th</a:t>
                </a:r>
                <a:r>
                  <a:rPr lang="en-US" sz="1700" dirty="0">
                    <a:latin typeface="Times New Roman" panose="02020603050405020304" pitchFamily="18" charset="0"/>
                    <a:cs typeface="Times New Roman" panose="02020603050405020304" pitchFamily="18" charset="0"/>
                  </a:rPr>
                  <a:t> slide as before, we should get (-x, y, -z, -u, v, -w). Equating the two results gives x=u, y=-v and z=w. Then we realize that the operation of the second operator on the Cu atom sitting at (0, 0, 0) [with the magnetic moment of (u, v, w)] now brings it to (0, 0, 1/2) while changing its magnetic moment to (u, -v, w). This means apart from the operation of the symmetry element in the group [which changes the magnetic moment to (-u, v, -w) as before], we also have another operation taking its effect in this case – the time reversal operation, i.e. the corresponding symmetry element is primed in this case. After all, the basis vector in this case is (u, v, w, u, -v, w).</a:t>
                </a:r>
              </a:p>
              <a:p>
                <a:pPr algn="just"/>
                <a:r>
                  <a:rPr lang="en-US" sz="1700" dirty="0">
                    <a:latin typeface="Times New Roman" panose="02020603050405020304" pitchFamily="18" charset="0"/>
                    <a:cs typeface="Times New Roman" panose="02020603050405020304" pitchFamily="18" charset="0"/>
                  </a:rPr>
                  <a:t>Then we look at the third operator and realize that in both </a:t>
                </a:r>
                <a14:m>
                  <m:oMath xmlns:m="http://schemas.openxmlformats.org/officeDocument/2006/math">
                    <m:sSub>
                      <m:sSubPr>
                        <m:ctrlPr>
                          <a:rPr lang="en-US" sz="1700" i="1">
                            <a:latin typeface="Cambria Math" panose="02040503050406030204" pitchFamily="18" charset="0"/>
                            <a:cs typeface="Times New Roman" panose="02020603050405020304" pitchFamily="18" charset="0"/>
                          </a:rPr>
                        </m:ctrlPr>
                      </m:sSubPr>
                      <m:e>
                        <m:r>
                          <m:rPr>
                            <m:sty m:val="p"/>
                          </m:rPr>
                          <a:rPr lang="en-US" sz="1700">
                            <a:latin typeface="Cambria Math" panose="02040503050406030204" pitchFamily="18" charset="0"/>
                            <a:cs typeface="Times New Roman" panose="02020603050405020304" pitchFamily="18" charset="0"/>
                          </a:rPr>
                          <m:t>Γ</m:t>
                        </m:r>
                      </m:e>
                      <m:sub>
                        <m:r>
                          <a:rPr lang="en-US" sz="1700" b="0" i="1" smtClean="0">
                            <a:latin typeface="Cambria Math" panose="02040503050406030204" pitchFamily="18" charset="0"/>
                            <a:cs typeface="Times New Roman" panose="02020603050405020304" pitchFamily="18" charset="0"/>
                          </a:rPr>
                          <m:t>1</m:t>
                        </m:r>
                      </m:sub>
                    </m:sSub>
                  </m:oMath>
                </a14:m>
                <a:r>
                  <a:rPr lang="en-US" sz="17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700" i="1">
                            <a:latin typeface="Cambria Math" panose="02040503050406030204" pitchFamily="18" charset="0"/>
                            <a:cs typeface="Times New Roman" panose="02020603050405020304" pitchFamily="18" charset="0"/>
                          </a:rPr>
                        </m:ctrlPr>
                      </m:sSubPr>
                      <m:e>
                        <m:r>
                          <m:rPr>
                            <m:sty m:val="p"/>
                          </m:rPr>
                          <a:rPr lang="en-US" sz="1700">
                            <a:latin typeface="Cambria Math" panose="02040503050406030204" pitchFamily="18" charset="0"/>
                            <a:cs typeface="Times New Roman" panose="02020603050405020304" pitchFamily="18" charset="0"/>
                          </a:rPr>
                          <m:t>Γ</m:t>
                        </m:r>
                      </m:e>
                      <m:sub>
                        <m:r>
                          <a:rPr lang="en-US" sz="1700" b="0" i="1" smtClean="0">
                            <a:latin typeface="Cambria Math" panose="02040503050406030204" pitchFamily="18" charset="0"/>
                            <a:cs typeface="Times New Roman" panose="02020603050405020304" pitchFamily="18" charset="0"/>
                          </a:rPr>
                          <m:t>3</m:t>
                        </m:r>
                      </m:sub>
                    </m:sSub>
                  </m:oMath>
                </a14:m>
                <a:r>
                  <a:rPr lang="en-US" sz="1700" dirty="0">
                    <a:latin typeface="Times New Roman" panose="02020603050405020304" pitchFamily="18" charset="0"/>
                    <a:cs typeface="Times New Roman" panose="02020603050405020304" pitchFamily="18" charset="0"/>
                  </a:rPr>
                  <a:t> IRREPs, the corresponding representative is 1. It turns out that for a given IRREP to be associated with magnetic ordering for this specific space group, the third operator can only be 1 but NOT -1. Why? Suppose we have the third operator being represented by -1. We know that the third operator (inversion) leaves the Cu atom sitting at (0, 0, 0) where it is, and we also know that inversion operation does not change the magnetic moment. Then with the assumption of the inversion operator being represented by -1 (i.e. associated with time reversal operation), we know that the magnetic moment on the Cu atom sitting at (0, 0, 0) is both (u, v, w) (before the symmetry operation) and (-u, -v, -w) (after the symmetry operation) at the same time. This gives the result of u=v=w=0, which basically means we don’t have net magnetic moment, i.e. we have paramagnetic ordering in this case.</a:t>
                </a:r>
                <a:endParaRPr lang="en-US" sz="1700" dirty="0"/>
              </a:p>
            </p:txBody>
          </p:sp>
        </mc:Choice>
        <mc:Fallback>
          <p:sp>
            <p:nvSpPr>
              <p:cNvPr id="5" name="Rectangle 4">
                <a:extLst>
                  <a:ext uri="{FF2B5EF4-FFF2-40B4-BE49-F238E27FC236}">
                    <a16:creationId xmlns:a16="http://schemas.microsoft.com/office/drawing/2014/main" id="{704D6C8C-0D1D-48AF-8085-8DDC3DB6F21C}"/>
                  </a:ext>
                </a:extLst>
              </p:cNvPr>
              <p:cNvSpPr>
                <a:spLocks noRot="1" noChangeAspect="1" noMove="1" noResize="1" noEditPoints="1" noAdjustHandles="1" noChangeArrowheads="1" noChangeShapeType="1" noTextEdit="1"/>
              </p:cNvSpPr>
              <p:nvPr/>
            </p:nvSpPr>
            <p:spPr>
              <a:xfrm>
                <a:off x="264734" y="367607"/>
                <a:ext cx="8879265" cy="5847755"/>
              </a:xfrm>
              <a:prstGeom prst="rect">
                <a:avLst/>
              </a:prstGeom>
              <a:blipFill>
                <a:blip r:embed="rId2"/>
                <a:stretch>
                  <a:fillRect l="-412" t="-208" r="-480" b="-417"/>
                </a:stretch>
              </a:blipFill>
            </p:spPr>
            <p:txBody>
              <a:bodyPr/>
              <a:lstStyle/>
              <a:p>
                <a:r>
                  <a:rPr lang="en-US">
                    <a:noFill/>
                  </a:rPr>
                  <a:t> </a:t>
                </a:r>
              </a:p>
            </p:txBody>
          </p:sp>
        </mc:Fallback>
      </mc:AlternateContent>
    </p:spTree>
    <p:extLst>
      <p:ext uri="{BB962C8B-B14F-4D97-AF65-F5344CB8AC3E}">
        <p14:creationId xmlns:p14="http://schemas.microsoft.com/office/powerpoint/2010/main" val="2808990233"/>
      </p:ext>
    </p:extLst>
  </p:cSld>
  <p:clrMapOvr>
    <a:masterClrMapping/>
  </p:clrMapOvr>
</p:sld>
</file>

<file path=ppt/theme/theme1.xml><?xml version="1.0" encoding="utf-8"?>
<a:theme xmlns:a="http://schemas.openxmlformats.org/drawingml/2006/main" name="Slides_ZYP">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s_ZYP" id="{4FEE3F1D-E523-4F0D-8F61-D28F001F9BB9}" vid="{AAF01031-4B2E-4E10-AC62-67B5607A5A16}"/>
    </a:ext>
  </a:extLst>
</a:theme>
</file>

<file path=docProps/app.xml><?xml version="1.0" encoding="utf-8"?>
<Properties xmlns="http://schemas.openxmlformats.org/officeDocument/2006/extended-properties" xmlns:vt="http://schemas.openxmlformats.org/officeDocument/2006/docPropsVTypes">
  <Template>Default Theme</Template>
  <TotalTime>491</TotalTime>
  <Words>1813</Words>
  <Application>Microsoft Office PowerPoint</Application>
  <PresentationFormat>On-screen Show (4:3)</PresentationFormat>
  <Paragraphs>53</Paragraphs>
  <Slides>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4" baseType="lpstr">
      <vt:lpstr>Arial</vt:lpstr>
      <vt:lpstr>Calibri</vt:lpstr>
      <vt:lpstr>Calibri Light</vt:lpstr>
      <vt:lpstr>Cambria Math</vt:lpstr>
      <vt:lpstr>Times New Roman</vt:lpstr>
      <vt:lpstr>Slides_ZYP</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yuanpeng zhang</dc:creator>
  <cp:lastModifiedBy>yuanpeng zhang</cp:lastModifiedBy>
  <cp:revision>66</cp:revision>
  <dcterms:created xsi:type="dcterms:W3CDTF">2019-10-30T16:06:46Z</dcterms:created>
  <dcterms:modified xsi:type="dcterms:W3CDTF">2019-11-13T14:31:56Z</dcterms:modified>
</cp:coreProperties>
</file>