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 id="2147483954" r:id="rId5"/>
  </p:sldMasterIdLst>
  <p:notesMasterIdLst>
    <p:notesMasterId r:id="rId9"/>
  </p:notesMasterIdLst>
  <p:sldIdLst>
    <p:sldId id="257" r:id="rId6"/>
    <p:sldId id="258" r:id="rId7"/>
    <p:sldId id="259"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DD4E8"/>
    <a:srgbClr val="306DBE"/>
    <a:srgbClr val="E8EBF4"/>
    <a:srgbClr val="A91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32" autoAdjust="0"/>
  </p:normalViewPr>
  <p:slideViewPr>
    <p:cSldViewPr showGuides="1">
      <p:cViewPr varScale="1">
        <p:scale>
          <a:sx n="139" d="100"/>
          <a:sy n="139" d="100"/>
        </p:scale>
        <p:origin x="1770"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19" d="100"/>
          <a:sy n="119" d="100"/>
        </p:scale>
        <p:origin x="492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343E370-527F-4E31-B2DE-5CDB0B4824FF}" type="datetimeFigureOut">
              <a:rPr lang="en-US" smtClean="0"/>
              <a:t>5/9/2018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EF95333-F1FA-4AEC-8D8D-C7964B83682D}" type="slidenum">
              <a:rPr lang="en-US" smtClean="0"/>
              <a:t>‹#›</a:t>
            </a:fld>
            <a:endParaRPr lang="en-US"/>
          </a:p>
        </p:txBody>
      </p:sp>
    </p:spTree>
    <p:extLst>
      <p:ext uri="{BB962C8B-B14F-4D97-AF65-F5344CB8AC3E}">
        <p14:creationId xmlns:p14="http://schemas.microsoft.com/office/powerpoint/2010/main" val="31691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userDrawn="1"/>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hasCustomPrompt="1"/>
          </p:nvPr>
        </p:nvSpPr>
        <p:spPr>
          <a:xfrm>
            <a:off x="192024" y="254995"/>
            <a:ext cx="4160172" cy="1281120"/>
          </a:xfrm>
        </p:spPr>
        <p:txBody>
          <a:bodyPr/>
          <a:lstStyle>
            <a:lvl1pPr algn="l">
              <a:defRPr>
                <a:solidFill>
                  <a:schemeClr val="tx2"/>
                </a:solidFill>
              </a:defRPr>
            </a:lvl1pPr>
          </a:lstStyle>
          <a:p>
            <a:r>
              <a:rPr lang="en-US" dirty="0"/>
              <a:t>Performance of neutron detector tools</a:t>
            </a:r>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userDrawn="1"/>
        </p:nvSpPr>
        <p:spPr>
          <a:xfrm>
            <a:off x="202278" y="6293793"/>
            <a:ext cx="2114681" cy="400110"/>
          </a:xfrm>
          <a:prstGeom prst="rect">
            <a:avLst/>
          </a:prstGeom>
          <a:noFill/>
        </p:spPr>
        <p:txBody>
          <a:bodyPr wrap="none" rtlCol="0">
            <a:spAutoFit/>
          </a:bodyPr>
          <a:lstStyle/>
          <a:p>
            <a:r>
              <a:rPr lang="en-US" sz="1000" b="0" dirty="0">
                <a:solidFill>
                  <a:schemeClr val="tx2"/>
                </a:solidFill>
              </a:rPr>
              <a:t>ORNL is managed by UT-Battelle </a:t>
            </a:r>
            <a:br>
              <a:rPr lang="en-US" sz="1000" b="0" dirty="0">
                <a:solidFill>
                  <a:schemeClr val="tx2"/>
                </a:solidFill>
              </a:rPr>
            </a:br>
            <a:r>
              <a:rPr lang="en-US" sz="1000" b="0" dirty="0">
                <a:solidFill>
                  <a:schemeClr val="tx2"/>
                </a:solidFill>
              </a:rPr>
              <a:t>for the US Department of Energy</a:t>
            </a:r>
          </a:p>
        </p:txBody>
      </p:sp>
      <p:pic>
        <p:nvPicPr>
          <p:cNvPr id="11" name="Picture 10"/>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391337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387" y="256032"/>
            <a:ext cx="8628678" cy="496290"/>
          </a:xfrm>
        </p:spPr>
        <p:txBody>
          <a:bodyPr/>
          <a:lstStyle>
            <a:lvl1pPr>
              <a:defRPr/>
            </a:lvl1pPr>
          </a:lstStyle>
          <a:p>
            <a:r>
              <a:rPr lang="en-US" dirty="0"/>
              <a:t>The obvious solution</a:t>
            </a:r>
          </a:p>
        </p:txBody>
      </p:sp>
      <p:sp>
        <p:nvSpPr>
          <p:cNvPr id="3" name="Text Placeholder 2"/>
          <p:cNvSpPr>
            <a:spLocks noGrp="1"/>
          </p:cNvSpPr>
          <p:nvPr>
            <p:ph type="body" idx="1" hasCustomPrompt="1"/>
          </p:nvPr>
        </p:nvSpPr>
        <p:spPr>
          <a:xfrm>
            <a:off x="195948" y="1444752"/>
            <a:ext cx="4192528" cy="460248"/>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 extension</a:t>
            </a:r>
          </a:p>
        </p:txBody>
      </p:sp>
      <p:sp>
        <p:nvSpPr>
          <p:cNvPr id="4" name="Content Placeholder 3"/>
          <p:cNvSpPr>
            <a:spLocks noGrp="1"/>
          </p:cNvSpPr>
          <p:nvPr>
            <p:ph sz="half" idx="2" hasCustomPrompt="1"/>
          </p:nvPr>
        </p:nvSpPr>
        <p:spPr>
          <a:xfrm>
            <a:off x="195948" y="2270334"/>
            <a:ext cx="4192528" cy="3674610"/>
          </a:xfrm>
        </p:spPr>
        <p:txBody>
          <a:bodyPr/>
          <a:lstStyle>
            <a:lvl1pPr>
              <a:defRPr sz="2400"/>
            </a:lvl1pPr>
            <a:lvl2pPr>
              <a:defRPr sz="2000" baseline="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dirty="0"/>
              <a:t>PVA data</a:t>
            </a:r>
          </a:p>
          <a:p>
            <a:pPr lvl="1"/>
            <a:r>
              <a:rPr lang="en-US" dirty="0"/>
              <a:t>Receive &amp; unpack</a:t>
            </a:r>
          </a:p>
          <a:p>
            <a:pPr lvl="1"/>
            <a:r>
              <a:rPr lang="en-US" dirty="0"/>
              <a:t>EPICS v4.5 direct API</a:t>
            </a:r>
          </a:p>
          <a:p>
            <a:pPr lvl="0"/>
            <a:r>
              <a:rPr lang="en-US" dirty="0"/>
              <a:t>Generate plot data</a:t>
            </a:r>
          </a:p>
          <a:p>
            <a:pPr lvl="1"/>
            <a:r>
              <a:rPr lang="en-US" dirty="0" err="1"/>
              <a:t>numpy</a:t>
            </a:r>
            <a:r>
              <a:rPr lang="en-US" dirty="0"/>
              <a:t> array</a:t>
            </a:r>
          </a:p>
          <a:p>
            <a:pPr lvl="1"/>
            <a:r>
              <a:rPr lang="en-US" dirty="0"/>
              <a:t>Plot-ready data</a:t>
            </a:r>
          </a:p>
          <a:p>
            <a:pPr lvl="0"/>
            <a:endParaRPr lang="en-US" dirty="0"/>
          </a:p>
        </p:txBody>
      </p:sp>
      <p:sp>
        <p:nvSpPr>
          <p:cNvPr id="5" name="Text Placeholder 4"/>
          <p:cNvSpPr>
            <a:spLocks noGrp="1"/>
          </p:cNvSpPr>
          <p:nvPr>
            <p:ph type="body" sz="quarter" idx="3" hasCustomPrompt="1"/>
          </p:nvPr>
        </p:nvSpPr>
        <p:spPr>
          <a:xfrm>
            <a:off x="4645025" y="1444752"/>
            <a:ext cx="4194175" cy="460248"/>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Python</a:t>
            </a:r>
          </a:p>
        </p:txBody>
      </p:sp>
      <p:sp>
        <p:nvSpPr>
          <p:cNvPr id="6" name="Content Placeholder 5"/>
          <p:cNvSpPr>
            <a:spLocks noGrp="1"/>
          </p:cNvSpPr>
          <p:nvPr>
            <p:ph sz="quarter" idx="4" hasCustomPrompt="1"/>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Detectors setup</a:t>
            </a:r>
          </a:p>
          <a:p>
            <a:pPr lvl="0"/>
            <a:r>
              <a:rPr lang="en-US" dirty="0"/>
              <a:t>C extension </a:t>
            </a:r>
            <a:r>
              <a:rPr lang="en-US" dirty="0" err="1"/>
              <a:t>init</a:t>
            </a:r>
            <a:endParaRPr lang="en-US" dirty="0"/>
          </a:p>
          <a:p>
            <a:pPr lvl="0"/>
            <a:r>
              <a:rPr lang="en-US" dirty="0"/>
              <a:t>GUI</a:t>
            </a:r>
          </a:p>
          <a:p>
            <a:pPr lvl="1"/>
            <a:r>
              <a:rPr lang="en-US" dirty="0" err="1"/>
              <a:t>matplotlib</a:t>
            </a:r>
            <a:endParaRPr lang="en-US" dirty="0"/>
          </a:p>
        </p:txBody>
      </p:sp>
    </p:spTree>
    <p:extLst>
      <p:ext uri="{BB962C8B-B14F-4D97-AF65-F5344CB8AC3E}">
        <p14:creationId xmlns:p14="http://schemas.microsoft.com/office/powerpoint/2010/main" val="67072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pic>
        <p:nvPicPr>
          <p:cNvPr id="4" name="Picture 3" descr="python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838200"/>
            <a:ext cx="2794000" cy="1885950"/>
          </a:xfrm>
          <a:prstGeom prst="rect">
            <a:avLst/>
          </a:prstGeom>
        </p:spPr>
      </p:pic>
      <p:sp>
        <p:nvSpPr>
          <p:cNvPr id="2" name="Title 1"/>
          <p:cNvSpPr>
            <a:spLocks noGrp="1"/>
          </p:cNvSpPr>
          <p:nvPr>
            <p:ph type="title" hasCustomPrompt="1"/>
          </p:nvPr>
        </p:nvSpPr>
        <p:spPr>
          <a:xfrm>
            <a:off x="192024" y="256032"/>
            <a:ext cx="8636290" cy="496290"/>
          </a:xfrm>
        </p:spPr>
        <p:txBody>
          <a:bodyPr/>
          <a:lstStyle/>
          <a:p>
            <a:r>
              <a:rPr lang="en-US" dirty="0"/>
              <a:t>Benefits</a:t>
            </a:r>
          </a:p>
        </p:txBody>
      </p:sp>
      <p:sp>
        <p:nvSpPr>
          <p:cNvPr id="3" name="Content Placeholder 2"/>
          <p:cNvSpPr>
            <a:spLocks noGrp="1"/>
          </p:cNvSpPr>
          <p:nvPr>
            <p:ph idx="1" hasCustomPrompt="1"/>
          </p:nvPr>
        </p:nvSpPr>
        <p:spPr>
          <a:xfrm>
            <a:off x="201168" y="1443385"/>
            <a:ext cx="8642640" cy="4195415"/>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Higher throughput</a:t>
            </a:r>
          </a:p>
          <a:p>
            <a:pPr lvl="0"/>
            <a:r>
              <a:rPr lang="en-US" dirty="0"/>
              <a:t>Multi-threaded receive &amp; processing</a:t>
            </a:r>
          </a:p>
          <a:p>
            <a:pPr lvl="0"/>
            <a:r>
              <a:rPr lang="en-US" dirty="0"/>
              <a:t>Robustness</a:t>
            </a:r>
          </a:p>
        </p:txBody>
      </p:sp>
      <p:pic>
        <p:nvPicPr>
          <p:cNvPr id="5" name="Picture 4" descr="speed_limi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3800" y="1600200"/>
            <a:ext cx="1107830" cy="1371600"/>
          </a:xfrm>
          <a:prstGeom prst="rect">
            <a:avLst/>
          </a:prstGeom>
        </p:spPr>
      </p:pic>
      <p:pic>
        <p:nvPicPr>
          <p:cNvPr id="6" name="Picture 5" descr="downloa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35007" y="1600200"/>
            <a:ext cx="1107831" cy="1371600"/>
          </a:xfrm>
          <a:prstGeom prst="rect">
            <a:avLst/>
          </a:prstGeom>
        </p:spPr>
      </p:pic>
    </p:spTree>
    <p:extLst>
      <p:ext uri="{BB962C8B-B14F-4D97-AF65-F5344CB8AC3E}">
        <p14:creationId xmlns:p14="http://schemas.microsoft.com/office/powerpoint/2010/main" val="292337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242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p>
            <a:r>
              <a:rPr lang="en-US" dirty="0"/>
              <a:t>Data </a:t>
            </a:r>
            <a:r>
              <a:rPr lang="en-US" dirty="0" err="1"/>
              <a:t>througput</a:t>
            </a:r>
            <a:endParaRPr lang="en-US" dirty="0"/>
          </a:p>
        </p:txBody>
      </p:sp>
      <p:sp>
        <p:nvSpPr>
          <p:cNvPr id="3" name="Content Placeholder 2"/>
          <p:cNvSpPr>
            <a:spLocks noGrp="1"/>
          </p:cNvSpPr>
          <p:nvPr>
            <p:ph idx="1" hasCustomPrompt="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 </a:t>
            </a:r>
          </a:p>
        </p:txBody>
      </p:sp>
    </p:spTree>
    <p:extLst>
      <p:ext uri="{BB962C8B-B14F-4D97-AF65-F5344CB8AC3E}">
        <p14:creationId xmlns:p14="http://schemas.microsoft.com/office/powerpoint/2010/main" val="1209220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Rectangle 2"/>
          <p:cNvSpPr/>
          <p:nvPr userDrawn="1"/>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a:t>Click to edit Master title style</a:t>
            </a: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userDrawn="1"/>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109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33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sp>
        <p:nvSpPr>
          <p:cNvPr id="2" name="Title 1"/>
          <p:cNvSpPr>
            <a:spLocks noGrp="1"/>
          </p:cNvSpPr>
          <p:nvPr>
            <p:ph type="ctrTitle" hasCustomPrompt="1"/>
          </p:nvPr>
        </p:nvSpPr>
        <p:spPr>
          <a:xfrm>
            <a:off x="192024" y="254995"/>
            <a:ext cx="4160172" cy="1281120"/>
          </a:xfrm>
        </p:spPr>
        <p:txBody>
          <a:bodyPr/>
          <a:lstStyle>
            <a:lvl1pPr algn="l">
              <a:defRPr>
                <a:solidFill>
                  <a:schemeClr val="tx2"/>
                </a:solidFill>
              </a:defRPr>
            </a:lvl1pPr>
          </a:lstStyle>
          <a:p>
            <a:r>
              <a:rPr lang="en-US" dirty="0"/>
              <a:t>Performance of neutron detector tools</a:t>
            </a:r>
          </a:p>
        </p:txBody>
      </p:sp>
      <p:sp>
        <p:nvSpPr>
          <p:cNvPr id="3" name="Subtitle 2"/>
          <p:cNvSpPr>
            <a:spLocks noGrp="1"/>
          </p:cNvSpPr>
          <p:nvPr>
            <p:ph type="subTitle" idx="1"/>
          </p:nvPr>
        </p:nvSpPr>
        <p:spPr>
          <a:xfrm>
            <a:off x="193224" y="1761403"/>
            <a:ext cx="3255297" cy="757130"/>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0" name="TextBox 9"/>
          <p:cNvSpPr txBox="1"/>
          <p:nvPr/>
        </p:nvSpPr>
        <p:spPr>
          <a:xfrm>
            <a:off x="202278" y="6293793"/>
            <a:ext cx="2114681" cy="400110"/>
          </a:xfrm>
          <a:prstGeom prst="rect">
            <a:avLst/>
          </a:prstGeom>
          <a:noFill/>
        </p:spPr>
        <p:txBody>
          <a:bodyPr wrap="none" rtlCol="0">
            <a:spAutoFit/>
          </a:bodyPr>
          <a:lstStyle/>
          <a:p>
            <a:r>
              <a:rPr lang="en-US" sz="1000" b="0" dirty="0">
                <a:solidFill>
                  <a:schemeClr val="tx2"/>
                </a:solidFill>
              </a:rPr>
              <a:t>ORNL is managed by UT-Battelle </a:t>
            </a:r>
            <a:br>
              <a:rPr lang="en-US" sz="1000" b="0" dirty="0">
                <a:solidFill>
                  <a:schemeClr val="tx2"/>
                </a:solidFill>
              </a:rPr>
            </a:br>
            <a:r>
              <a:rPr lang="en-US" sz="1000" b="0" dirty="0">
                <a:solidFill>
                  <a:schemeClr val="tx2"/>
                </a:solidFill>
              </a:rPr>
              <a:t>for the US Department of Energy</a:t>
            </a:r>
          </a:p>
        </p:txBody>
      </p:sp>
      <p:pic>
        <p:nvPicPr>
          <p:cNvPr id="11" name="Picture 10"/>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9" name="Rectangle 8"/>
          <p:cNvSpPr/>
          <p:nvPr userDrawn="1"/>
        </p:nvSpPr>
        <p:spPr bwMode="auto">
          <a:xfrm>
            <a:off x="5791200" y="0"/>
            <a:ext cx="3365146"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13033" y="660860"/>
            <a:ext cx="4626280" cy="4663439"/>
          </a:xfrm>
          <a:prstGeom prst="rect">
            <a:avLst/>
          </a:prstGeom>
        </p:spPr>
      </p:pic>
      <p:sp>
        <p:nvSpPr>
          <p:cNvPr id="16" name="TextBox 15"/>
          <p:cNvSpPr txBox="1"/>
          <p:nvPr userDrawn="1"/>
        </p:nvSpPr>
        <p:spPr>
          <a:xfrm>
            <a:off x="202278" y="6293793"/>
            <a:ext cx="2114681" cy="400110"/>
          </a:xfrm>
          <a:prstGeom prst="rect">
            <a:avLst/>
          </a:prstGeom>
          <a:noFill/>
        </p:spPr>
        <p:txBody>
          <a:bodyPr wrap="none" rtlCol="0">
            <a:spAutoFit/>
          </a:bodyPr>
          <a:lstStyle/>
          <a:p>
            <a:r>
              <a:rPr lang="en-US" sz="1000" b="0" dirty="0">
                <a:solidFill>
                  <a:schemeClr val="tx2"/>
                </a:solidFill>
              </a:rPr>
              <a:t>ORNL is managed by UT-Battelle </a:t>
            </a:r>
            <a:br>
              <a:rPr lang="en-US" sz="1000" b="0" dirty="0">
                <a:solidFill>
                  <a:schemeClr val="tx2"/>
                </a:solidFill>
              </a:rPr>
            </a:br>
            <a:r>
              <a:rPr lang="en-US" sz="1000" b="0" dirty="0">
                <a:solidFill>
                  <a:schemeClr val="tx2"/>
                </a:solidFill>
              </a:rPr>
              <a:t>for the US Department of Energy</a:t>
            </a:r>
          </a:p>
        </p:txBody>
      </p:sp>
      <p:pic>
        <p:nvPicPr>
          <p:cNvPr id="17" name="Picture 16"/>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Tree>
    <p:extLst>
      <p:ext uri="{BB962C8B-B14F-4D97-AF65-F5344CB8AC3E}">
        <p14:creationId xmlns:p14="http://schemas.microsoft.com/office/powerpoint/2010/main" val="3913372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385" y="253529"/>
            <a:ext cx="8628678" cy="496290"/>
          </a:xfrm>
        </p:spPr>
        <p:txBody>
          <a:bodyPr/>
          <a:lstStyle/>
          <a:p>
            <a:r>
              <a:rPr lang="en-US" dirty="0"/>
              <a:t>Data flow</a:t>
            </a:r>
          </a:p>
        </p:txBody>
      </p:sp>
      <p:grpSp>
        <p:nvGrpSpPr>
          <p:cNvPr id="3" name="Group 2"/>
          <p:cNvGrpSpPr/>
          <p:nvPr/>
        </p:nvGrpSpPr>
        <p:grpSpPr>
          <a:xfrm>
            <a:off x="3124200" y="838200"/>
            <a:ext cx="2590800" cy="1676400"/>
            <a:chOff x="3352802" y="0"/>
            <a:chExt cx="1727741" cy="1148889"/>
          </a:xfrm>
        </p:grpSpPr>
        <p:sp>
          <p:nvSpPr>
            <p:cNvPr id="4" name="Rounded Rectangle 3"/>
            <p:cNvSpPr/>
            <p:nvPr userDrawn="1"/>
          </p:nvSpPr>
          <p:spPr>
            <a:xfrm>
              <a:off x="3352802" y="0"/>
              <a:ext cx="1727741" cy="1148889"/>
            </a:xfrm>
            <a:prstGeom prst="roundRect">
              <a:avLst>
                <a:gd name="adj" fmla="val 10000"/>
              </a:avLst>
            </a:prstGeom>
            <a:blipFill rotWithShape="0">
              <a:blip r:embed="rId2"/>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 name="Rounded Rectangle 4"/>
            <p:cNvSpPr/>
            <p:nvPr userDrawn="1"/>
          </p:nvSpPr>
          <p:spPr>
            <a:xfrm>
              <a:off x="3386452" y="33650"/>
              <a:ext cx="1660441" cy="10815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a:t>
              </a:r>
            </a:p>
          </p:txBody>
        </p:sp>
      </p:grpSp>
      <p:grpSp>
        <p:nvGrpSpPr>
          <p:cNvPr id="6" name="Group 5"/>
          <p:cNvGrpSpPr/>
          <p:nvPr/>
        </p:nvGrpSpPr>
        <p:grpSpPr>
          <a:xfrm>
            <a:off x="3276600" y="3505200"/>
            <a:ext cx="2486158" cy="424406"/>
            <a:chOff x="3047999" y="2209801"/>
            <a:chExt cx="2486158" cy="424406"/>
          </a:xfrm>
        </p:grpSpPr>
        <p:sp>
          <p:nvSpPr>
            <p:cNvPr id="7" name="Rounded Rectangle 6"/>
            <p:cNvSpPr/>
            <p:nvPr userDrawn="1"/>
          </p:nvSpPr>
          <p:spPr>
            <a:xfrm>
              <a:off x="3047999" y="2209801"/>
              <a:ext cx="2486158" cy="424406"/>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userDrawn="1"/>
          </p:nvSpPr>
          <p:spPr>
            <a:xfrm>
              <a:off x="3060429" y="2222231"/>
              <a:ext cx="2461298" cy="399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 acquisition</a:t>
              </a:r>
            </a:p>
          </p:txBody>
        </p:sp>
      </p:grpSp>
      <p:grpSp>
        <p:nvGrpSpPr>
          <p:cNvPr id="12" name="Group 11"/>
          <p:cNvGrpSpPr/>
          <p:nvPr/>
        </p:nvGrpSpPr>
        <p:grpSpPr>
          <a:xfrm>
            <a:off x="3657600" y="4800600"/>
            <a:ext cx="1828800" cy="822875"/>
            <a:chOff x="990599" y="4114799"/>
            <a:chExt cx="1178076" cy="594275"/>
          </a:xfrm>
          <a:solidFill>
            <a:schemeClr val="accent5"/>
          </a:solidFill>
          <a:effectLst/>
        </p:grpSpPr>
        <p:sp>
          <p:nvSpPr>
            <p:cNvPr id="13" name="Rounded Rectangle 12"/>
            <p:cNvSpPr/>
            <p:nvPr userDrawn="1"/>
          </p:nvSpPr>
          <p:spPr>
            <a:xfrm>
              <a:off x="990599" y="4114799"/>
              <a:ext cx="1178076" cy="594275"/>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userDrawn="1"/>
          </p:nvSpPr>
          <p:spPr>
            <a:xfrm>
              <a:off x="1008005" y="4132205"/>
              <a:ext cx="1143264" cy="5594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Calibration</a:t>
              </a:r>
              <a:r>
                <a:rPr lang="en-US" sz="1400" kern="1200" baseline="0" dirty="0"/>
                <a:t> &amp; diagnostics</a:t>
              </a:r>
              <a:endParaRPr lang="en-US" sz="1400" kern="1200" dirty="0"/>
            </a:p>
          </p:txBody>
        </p:sp>
      </p:grpSp>
      <p:grpSp>
        <p:nvGrpSpPr>
          <p:cNvPr id="17" name="Group 16"/>
          <p:cNvGrpSpPr/>
          <p:nvPr/>
        </p:nvGrpSpPr>
        <p:grpSpPr>
          <a:xfrm>
            <a:off x="6705600" y="4724400"/>
            <a:ext cx="1828800" cy="822875"/>
            <a:chOff x="990599" y="4114799"/>
            <a:chExt cx="1178076" cy="594275"/>
          </a:xfrm>
        </p:grpSpPr>
        <p:sp>
          <p:nvSpPr>
            <p:cNvPr id="18" name="Rounded Rectangle 17"/>
            <p:cNvSpPr/>
            <p:nvPr userDrawn="1"/>
          </p:nvSpPr>
          <p:spPr>
            <a:xfrm>
              <a:off x="990599" y="4114799"/>
              <a:ext cx="1178076" cy="59427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Rounded Rectangle 4"/>
            <p:cNvSpPr/>
            <p:nvPr userDrawn="1"/>
          </p:nvSpPr>
          <p:spPr>
            <a:xfrm>
              <a:off x="1008005" y="4132205"/>
              <a:ext cx="1143264" cy="5594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Live display</a:t>
              </a:r>
            </a:p>
          </p:txBody>
        </p:sp>
      </p:grpSp>
      <p:grpSp>
        <p:nvGrpSpPr>
          <p:cNvPr id="20" name="Group 19"/>
          <p:cNvGrpSpPr/>
          <p:nvPr/>
        </p:nvGrpSpPr>
        <p:grpSpPr>
          <a:xfrm>
            <a:off x="533400" y="4876800"/>
            <a:ext cx="1828800" cy="822875"/>
            <a:chOff x="990599" y="4114799"/>
            <a:chExt cx="1178076" cy="594275"/>
          </a:xfrm>
        </p:grpSpPr>
        <p:sp>
          <p:nvSpPr>
            <p:cNvPr id="21" name="Rounded Rectangle 20"/>
            <p:cNvSpPr/>
            <p:nvPr userDrawn="1"/>
          </p:nvSpPr>
          <p:spPr>
            <a:xfrm>
              <a:off x="990599" y="4114799"/>
              <a:ext cx="1178076" cy="59427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Rounded Rectangle 4"/>
            <p:cNvSpPr/>
            <p:nvPr userDrawn="1"/>
          </p:nvSpPr>
          <p:spPr>
            <a:xfrm>
              <a:off x="1008005" y="4132205"/>
              <a:ext cx="1143264" cy="5594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 reduction</a:t>
              </a:r>
            </a:p>
          </p:txBody>
        </p:sp>
      </p:grpSp>
      <p:grpSp>
        <p:nvGrpSpPr>
          <p:cNvPr id="23" name="Group 22"/>
          <p:cNvGrpSpPr/>
          <p:nvPr/>
        </p:nvGrpSpPr>
        <p:grpSpPr>
          <a:xfrm rot="154611">
            <a:off x="4358362" y="2673630"/>
            <a:ext cx="310051" cy="672541"/>
            <a:chOff x="4278463" y="1450678"/>
            <a:chExt cx="154382" cy="562739"/>
          </a:xfrm>
        </p:grpSpPr>
        <p:sp>
          <p:nvSpPr>
            <p:cNvPr id="24" name="Right Arrow 23"/>
            <p:cNvSpPr/>
            <p:nvPr userDrawn="1"/>
          </p:nvSpPr>
          <p:spPr>
            <a:xfrm rot="5261627">
              <a:off x="4074284" y="1654857"/>
              <a:ext cx="562739" cy="154382"/>
            </a:xfrm>
            <a:prstGeom prst="rightArrow">
              <a:avLst>
                <a:gd name="adj1" fmla="val 60000"/>
                <a:gd name="adj2" fmla="val 50000"/>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5"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26" name="Group 25"/>
          <p:cNvGrpSpPr/>
          <p:nvPr/>
        </p:nvGrpSpPr>
        <p:grpSpPr>
          <a:xfrm rot="154611">
            <a:off x="4358362" y="4045229"/>
            <a:ext cx="310051" cy="672541"/>
            <a:chOff x="4278463" y="1450678"/>
            <a:chExt cx="154382" cy="562739"/>
          </a:xfrm>
        </p:grpSpPr>
        <p:sp>
          <p:nvSpPr>
            <p:cNvPr id="27" name="Right Arrow 26"/>
            <p:cNvSpPr/>
            <p:nvPr userDrawn="1"/>
          </p:nvSpPr>
          <p:spPr>
            <a:xfrm rot="5261627">
              <a:off x="4074284" y="1654857"/>
              <a:ext cx="562739" cy="154382"/>
            </a:xfrm>
            <a:prstGeom prst="rightArrow">
              <a:avLst>
                <a:gd name="adj1" fmla="val 60000"/>
                <a:gd name="adj2" fmla="val 50000"/>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8"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29" name="Group 28"/>
          <p:cNvGrpSpPr/>
          <p:nvPr/>
        </p:nvGrpSpPr>
        <p:grpSpPr>
          <a:xfrm rot="2872616">
            <a:off x="2480557" y="3934522"/>
            <a:ext cx="310051" cy="867737"/>
            <a:chOff x="4278463" y="1450678"/>
            <a:chExt cx="154382" cy="562739"/>
          </a:xfrm>
        </p:grpSpPr>
        <p:sp>
          <p:nvSpPr>
            <p:cNvPr id="30" name="Right Arrow 29"/>
            <p:cNvSpPr/>
            <p:nvPr userDrawn="1"/>
          </p:nvSpPr>
          <p:spPr>
            <a:xfrm rot="5261627">
              <a:off x="4074284" y="1654857"/>
              <a:ext cx="562739" cy="15438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1"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32" name="Group 31"/>
          <p:cNvGrpSpPr/>
          <p:nvPr/>
        </p:nvGrpSpPr>
        <p:grpSpPr>
          <a:xfrm rot="18694653">
            <a:off x="6249832" y="3951486"/>
            <a:ext cx="310051" cy="754426"/>
            <a:chOff x="4278463" y="1450678"/>
            <a:chExt cx="154382" cy="562739"/>
          </a:xfrm>
        </p:grpSpPr>
        <p:sp>
          <p:nvSpPr>
            <p:cNvPr id="33" name="Right Arrow 32"/>
            <p:cNvSpPr/>
            <p:nvPr userDrawn="1"/>
          </p:nvSpPr>
          <p:spPr>
            <a:xfrm rot="5261627">
              <a:off x="4074284" y="1654857"/>
              <a:ext cx="562739" cy="15438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sp>
        <p:nvSpPr>
          <p:cNvPr id="35" name="TextBox 34"/>
          <p:cNvSpPr txBox="1"/>
          <p:nvPr/>
        </p:nvSpPr>
        <p:spPr>
          <a:xfrm>
            <a:off x="4648200" y="2819400"/>
            <a:ext cx="990600" cy="247504"/>
          </a:xfrm>
          <a:prstGeom prst="rect">
            <a:avLst/>
          </a:prstGeom>
          <a:noFill/>
        </p:spPr>
        <p:txBody>
          <a:bodyPr wrap="square" rtlCol="0">
            <a:spAutoFit/>
          </a:bodyPr>
          <a:lstStyle/>
          <a:p>
            <a:pPr algn="ctr">
              <a:lnSpc>
                <a:spcPct val="90000"/>
              </a:lnSpc>
            </a:pPr>
            <a:r>
              <a:rPr lang="en-US" sz="1100" dirty="0"/>
              <a:t>LVDS/optics</a:t>
            </a:r>
          </a:p>
        </p:txBody>
      </p:sp>
      <p:sp>
        <p:nvSpPr>
          <p:cNvPr id="36" name="TextBox 35"/>
          <p:cNvSpPr txBox="1"/>
          <p:nvPr/>
        </p:nvSpPr>
        <p:spPr>
          <a:xfrm>
            <a:off x="4648200" y="4191000"/>
            <a:ext cx="990600" cy="247504"/>
          </a:xfrm>
          <a:prstGeom prst="rect">
            <a:avLst/>
          </a:prstGeom>
          <a:noFill/>
        </p:spPr>
        <p:txBody>
          <a:bodyPr wrap="square" rtlCol="0">
            <a:spAutoFit/>
          </a:bodyPr>
          <a:lstStyle/>
          <a:p>
            <a:pPr algn="ctr">
              <a:lnSpc>
                <a:spcPct val="90000"/>
              </a:lnSpc>
            </a:pPr>
            <a:r>
              <a:rPr lang="en-US" sz="1100" dirty="0"/>
              <a:t>EPICSv4</a:t>
            </a:r>
          </a:p>
        </p:txBody>
      </p:sp>
      <p:sp>
        <p:nvSpPr>
          <p:cNvPr id="37" name="TextBox 36"/>
          <p:cNvSpPr txBox="1"/>
          <p:nvPr/>
        </p:nvSpPr>
        <p:spPr>
          <a:xfrm>
            <a:off x="6705600" y="4191000"/>
            <a:ext cx="990600" cy="247504"/>
          </a:xfrm>
          <a:prstGeom prst="rect">
            <a:avLst/>
          </a:prstGeom>
          <a:noFill/>
        </p:spPr>
        <p:txBody>
          <a:bodyPr wrap="square" rtlCol="0">
            <a:spAutoFit/>
          </a:bodyPr>
          <a:lstStyle/>
          <a:p>
            <a:pPr algn="ctr">
              <a:lnSpc>
                <a:spcPct val="90000"/>
              </a:lnSpc>
            </a:pPr>
            <a:r>
              <a:rPr lang="en-US" sz="1100" dirty="0"/>
              <a:t>EPICSv4</a:t>
            </a:r>
          </a:p>
        </p:txBody>
      </p:sp>
      <p:sp>
        <p:nvSpPr>
          <p:cNvPr id="38" name="TextBox 37"/>
          <p:cNvSpPr txBox="1"/>
          <p:nvPr/>
        </p:nvSpPr>
        <p:spPr>
          <a:xfrm>
            <a:off x="1219200" y="4191000"/>
            <a:ext cx="990600" cy="399853"/>
          </a:xfrm>
          <a:prstGeom prst="rect">
            <a:avLst/>
          </a:prstGeom>
          <a:noFill/>
        </p:spPr>
        <p:txBody>
          <a:bodyPr wrap="square" rtlCol="0">
            <a:spAutoFit/>
          </a:bodyPr>
          <a:lstStyle/>
          <a:p>
            <a:pPr algn="ctr">
              <a:lnSpc>
                <a:spcPct val="90000"/>
              </a:lnSpc>
            </a:pPr>
            <a:r>
              <a:rPr lang="en-US" sz="1100" dirty="0"/>
              <a:t>Custom TCP/IP</a:t>
            </a:r>
          </a:p>
        </p:txBody>
      </p:sp>
      <p:grpSp>
        <p:nvGrpSpPr>
          <p:cNvPr id="39" name="Group 38"/>
          <p:cNvGrpSpPr/>
          <p:nvPr userDrawn="1"/>
        </p:nvGrpSpPr>
        <p:grpSpPr>
          <a:xfrm>
            <a:off x="3124200" y="838200"/>
            <a:ext cx="2590800" cy="1676400"/>
            <a:chOff x="3352802" y="0"/>
            <a:chExt cx="1727741" cy="1148889"/>
          </a:xfrm>
        </p:grpSpPr>
        <p:sp>
          <p:nvSpPr>
            <p:cNvPr id="40" name="Rounded Rectangle 39"/>
            <p:cNvSpPr/>
            <p:nvPr userDrawn="1"/>
          </p:nvSpPr>
          <p:spPr>
            <a:xfrm>
              <a:off x="3352802" y="0"/>
              <a:ext cx="1727741" cy="1148889"/>
            </a:xfrm>
            <a:prstGeom prst="roundRect">
              <a:avLst>
                <a:gd name="adj" fmla="val 10000"/>
              </a:avLst>
            </a:prstGeom>
            <a:blipFill rotWithShape="0">
              <a:blip r:embed="rId2"/>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41" name="Rounded Rectangle 4"/>
            <p:cNvSpPr/>
            <p:nvPr userDrawn="1"/>
          </p:nvSpPr>
          <p:spPr>
            <a:xfrm>
              <a:off x="3386452" y="33650"/>
              <a:ext cx="1660441" cy="10815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a:t>
              </a:r>
            </a:p>
          </p:txBody>
        </p:sp>
      </p:grpSp>
      <p:grpSp>
        <p:nvGrpSpPr>
          <p:cNvPr id="42" name="Group 41"/>
          <p:cNvGrpSpPr/>
          <p:nvPr userDrawn="1"/>
        </p:nvGrpSpPr>
        <p:grpSpPr>
          <a:xfrm>
            <a:off x="3276600" y="3505200"/>
            <a:ext cx="2486158" cy="424406"/>
            <a:chOff x="3047999" y="2209801"/>
            <a:chExt cx="2486158" cy="424406"/>
          </a:xfrm>
        </p:grpSpPr>
        <p:sp>
          <p:nvSpPr>
            <p:cNvPr id="43" name="Rounded Rectangle 42"/>
            <p:cNvSpPr/>
            <p:nvPr userDrawn="1"/>
          </p:nvSpPr>
          <p:spPr>
            <a:xfrm>
              <a:off x="3047999" y="2209801"/>
              <a:ext cx="2486158" cy="424406"/>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4" name="Rounded Rectangle 4"/>
            <p:cNvSpPr/>
            <p:nvPr userDrawn="1"/>
          </p:nvSpPr>
          <p:spPr>
            <a:xfrm>
              <a:off x="3060429" y="2222231"/>
              <a:ext cx="2461298" cy="399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 acquisition</a:t>
              </a:r>
            </a:p>
          </p:txBody>
        </p:sp>
      </p:grpSp>
      <p:grpSp>
        <p:nvGrpSpPr>
          <p:cNvPr id="45" name="Group 44"/>
          <p:cNvGrpSpPr/>
          <p:nvPr userDrawn="1"/>
        </p:nvGrpSpPr>
        <p:grpSpPr>
          <a:xfrm>
            <a:off x="3657600" y="4800600"/>
            <a:ext cx="1828800" cy="822875"/>
            <a:chOff x="990599" y="4114799"/>
            <a:chExt cx="1178076" cy="594275"/>
          </a:xfrm>
          <a:solidFill>
            <a:schemeClr val="accent5"/>
          </a:solidFill>
          <a:effectLst/>
        </p:grpSpPr>
        <p:sp>
          <p:nvSpPr>
            <p:cNvPr id="46" name="Rounded Rectangle 45"/>
            <p:cNvSpPr/>
            <p:nvPr userDrawn="1"/>
          </p:nvSpPr>
          <p:spPr>
            <a:xfrm>
              <a:off x="990599" y="4114799"/>
              <a:ext cx="1178076" cy="594275"/>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7" name="Rounded Rectangle 4"/>
            <p:cNvSpPr/>
            <p:nvPr userDrawn="1"/>
          </p:nvSpPr>
          <p:spPr>
            <a:xfrm>
              <a:off x="1008005" y="4132205"/>
              <a:ext cx="1143264" cy="5594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Calibration</a:t>
              </a:r>
              <a:r>
                <a:rPr lang="en-US" sz="1400" kern="1200" baseline="0" dirty="0"/>
                <a:t> &amp; diagnostics</a:t>
              </a:r>
              <a:endParaRPr lang="en-US" sz="1400" kern="1200" dirty="0"/>
            </a:p>
          </p:txBody>
        </p:sp>
      </p:grpSp>
      <p:grpSp>
        <p:nvGrpSpPr>
          <p:cNvPr id="48" name="Group 47"/>
          <p:cNvGrpSpPr/>
          <p:nvPr userDrawn="1"/>
        </p:nvGrpSpPr>
        <p:grpSpPr>
          <a:xfrm>
            <a:off x="6705600" y="4724400"/>
            <a:ext cx="1828800" cy="822875"/>
            <a:chOff x="990599" y="4114799"/>
            <a:chExt cx="1178076" cy="594275"/>
          </a:xfrm>
        </p:grpSpPr>
        <p:sp>
          <p:nvSpPr>
            <p:cNvPr id="49" name="Rounded Rectangle 48"/>
            <p:cNvSpPr/>
            <p:nvPr userDrawn="1"/>
          </p:nvSpPr>
          <p:spPr>
            <a:xfrm>
              <a:off x="990599" y="4114799"/>
              <a:ext cx="1178076" cy="59427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0" name="Rounded Rectangle 4"/>
            <p:cNvSpPr/>
            <p:nvPr userDrawn="1"/>
          </p:nvSpPr>
          <p:spPr>
            <a:xfrm>
              <a:off x="1008005" y="4132205"/>
              <a:ext cx="1143264" cy="5594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Live display</a:t>
              </a:r>
            </a:p>
          </p:txBody>
        </p:sp>
      </p:grpSp>
      <p:grpSp>
        <p:nvGrpSpPr>
          <p:cNvPr id="51" name="Group 50"/>
          <p:cNvGrpSpPr/>
          <p:nvPr userDrawn="1"/>
        </p:nvGrpSpPr>
        <p:grpSpPr>
          <a:xfrm>
            <a:off x="533400" y="4876800"/>
            <a:ext cx="1828800" cy="822875"/>
            <a:chOff x="990599" y="4114799"/>
            <a:chExt cx="1178076" cy="594275"/>
          </a:xfrm>
        </p:grpSpPr>
        <p:sp>
          <p:nvSpPr>
            <p:cNvPr id="52" name="Rounded Rectangle 51"/>
            <p:cNvSpPr/>
            <p:nvPr userDrawn="1"/>
          </p:nvSpPr>
          <p:spPr>
            <a:xfrm>
              <a:off x="990599" y="4114799"/>
              <a:ext cx="1178076" cy="59427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3" name="Rounded Rectangle 4"/>
            <p:cNvSpPr/>
            <p:nvPr userDrawn="1"/>
          </p:nvSpPr>
          <p:spPr>
            <a:xfrm>
              <a:off x="1008005" y="4132205"/>
              <a:ext cx="1143264" cy="5594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 reduction</a:t>
              </a:r>
            </a:p>
          </p:txBody>
        </p:sp>
      </p:grpSp>
      <p:grpSp>
        <p:nvGrpSpPr>
          <p:cNvPr id="54" name="Group 53"/>
          <p:cNvGrpSpPr/>
          <p:nvPr userDrawn="1"/>
        </p:nvGrpSpPr>
        <p:grpSpPr>
          <a:xfrm rot="154611">
            <a:off x="4358362" y="2673630"/>
            <a:ext cx="310051" cy="672541"/>
            <a:chOff x="4278463" y="1450678"/>
            <a:chExt cx="154382" cy="562739"/>
          </a:xfrm>
        </p:grpSpPr>
        <p:sp>
          <p:nvSpPr>
            <p:cNvPr id="55" name="Right Arrow 54"/>
            <p:cNvSpPr/>
            <p:nvPr userDrawn="1"/>
          </p:nvSpPr>
          <p:spPr>
            <a:xfrm rot="5261627">
              <a:off x="4074284" y="1654857"/>
              <a:ext cx="562739" cy="154382"/>
            </a:xfrm>
            <a:prstGeom prst="rightArrow">
              <a:avLst>
                <a:gd name="adj1" fmla="val 60000"/>
                <a:gd name="adj2" fmla="val 50000"/>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6"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57" name="Group 56"/>
          <p:cNvGrpSpPr/>
          <p:nvPr userDrawn="1"/>
        </p:nvGrpSpPr>
        <p:grpSpPr>
          <a:xfrm rot="154611">
            <a:off x="4358362" y="4045229"/>
            <a:ext cx="310051" cy="672541"/>
            <a:chOff x="4278463" y="1450678"/>
            <a:chExt cx="154382" cy="562739"/>
          </a:xfrm>
        </p:grpSpPr>
        <p:sp>
          <p:nvSpPr>
            <p:cNvPr id="58" name="Right Arrow 57"/>
            <p:cNvSpPr/>
            <p:nvPr userDrawn="1"/>
          </p:nvSpPr>
          <p:spPr>
            <a:xfrm rot="5261627">
              <a:off x="4074284" y="1654857"/>
              <a:ext cx="562739" cy="154382"/>
            </a:xfrm>
            <a:prstGeom prst="rightArrow">
              <a:avLst>
                <a:gd name="adj1" fmla="val 60000"/>
                <a:gd name="adj2" fmla="val 50000"/>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59"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60" name="Group 59"/>
          <p:cNvGrpSpPr/>
          <p:nvPr userDrawn="1"/>
        </p:nvGrpSpPr>
        <p:grpSpPr>
          <a:xfrm rot="2872616">
            <a:off x="2480557" y="3934522"/>
            <a:ext cx="310051" cy="867737"/>
            <a:chOff x="4278463" y="1450678"/>
            <a:chExt cx="154382" cy="562739"/>
          </a:xfrm>
        </p:grpSpPr>
        <p:sp>
          <p:nvSpPr>
            <p:cNvPr id="61" name="Right Arrow 60"/>
            <p:cNvSpPr/>
            <p:nvPr userDrawn="1"/>
          </p:nvSpPr>
          <p:spPr>
            <a:xfrm rot="5261627">
              <a:off x="4074284" y="1654857"/>
              <a:ext cx="562739" cy="15438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62"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63" name="Group 62"/>
          <p:cNvGrpSpPr/>
          <p:nvPr userDrawn="1"/>
        </p:nvGrpSpPr>
        <p:grpSpPr>
          <a:xfrm rot="18694653">
            <a:off x="6249832" y="3951486"/>
            <a:ext cx="310051" cy="754426"/>
            <a:chOff x="4278463" y="1450678"/>
            <a:chExt cx="154382" cy="562739"/>
          </a:xfrm>
        </p:grpSpPr>
        <p:sp>
          <p:nvSpPr>
            <p:cNvPr id="64" name="Right Arrow 63"/>
            <p:cNvSpPr/>
            <p:nvPr userDrawn="1"/>
          </p:nvSpPr>
          <p:spPr>
            <a:xfrm rot="5261627">
              <a:off x="4074284" y="1654857"/>
              <a:ext cx="562739" cy="15438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65"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sp>
        <p:nvSpPr>
          <p:cNvPr id="66" name="TextBox 65"/>
          <p:cNvSpPr txBox="1"/>
          <p:nvPr userDrawn="1"/>
        </p:nvSpPr>
        <p:spPr>
          <a:xfrm>
            <a:off x="4648200" y="2819400"/>
            <a:ext cx="990600" cy="247504"/>
          </a:xfrm>
          <a:prstGeom prst="rect">
            <a:avLst/>
          </a:prstGeom>
          <a:noFill/>
        </p:spPr>
        <p:txBody>
          <a:bodyPr wrap="square" rtlCol="0">
            <a:spAutoFit/>
          </a:bodyPr>
          <a:lstStyle/>
          <a:p>
            <a:pPr algn="ctr">
              <a:lnSpc>
                <a:spcPct val="90000"/>
              </a:lnSpc>
            </a:pPr>
            <a:r>
              <a:rPr lang="en-US" sz="1100" dirty="0"/>
              <a:t>LVDS/optics</a:t>
            </a:r>
          </a:p>
        </p:txBody>
      </p:sp>
      <p:sp>
        <p:nvSpPr>
          <p:cNvPr id="67" name="TextBox 66"/>
          <p:cNvSpPr txBox="1"/>
          <p:nvPr userDrawn="1"/>
        </p:nvSpPr>
        <p:spPr>
          <a:xfrm>
            <a:off x="4648200" y="4191000"/>
            <a:ext cx="990600" cy="247504"/>
          </a:xfrm>
          <a:prstGeom prst="rect">
            <a:avLst/>
          </a:prstGeom>
          <a:noFill/>
        </p:spPr>
        <p:txBody>
          <a:bodyPr wrap="square" rtlCol="0">
            <a:spAutoFit/>
          </a:bodyPr>
          <a:lstStyle/>
          <a:p>
            <a:pPr algn="ctr">
              <a:lnSpc>
                <a:spcPct val="90000"/>
              </a:lnSpc>
            </a:pPr>
            <a:r>
              <a:rPr lang="en-US" sz="1100" dirty="0"/>
              <a:t>EPICSv4</a:t>
            </a:r>
          </a:p>
        </p:txBody>
      </p:sp>
      <p:sp>
        <p:nvSpPr>
          <p:cNvPr id="68" name="TextBox 67"/>
          <p:cNvSpPr txBox="1"/>
          <p:nvPr userDrawn="1"/>
        </p:nvSpPr>
        <p:spPr>
          <a:xfrm>
            <a:off x="6705600" y="4191000"/>
            <a:ext cx="990600" cy="247504"/>
          </a:xfrm>
          <a:prstGeom prst="rect">
            <a:avLst/>
          </a:prstGeom>
          <a:noFill/>
        </p:spPr>
        <p:txBody>
          <a:bodyPr wrap="square" rtlCol="0">
            <a:spAutoFit/>
          </a:bodyPr>
          <a:lstStyle/>
          <a:p>
            <a:pPr algn="ctr">
              <a:lnSpc>
                <a:spcPct val="90000"/>
              </a:lnSpc>
            </a:pPr>
            <a:r>
              <a:rPr lang="en-US" sz="1100" dirty="0"/>
              <a:t>EPICSv4</a:t>
            </a:r>
          </a:p>
        </p:txBody>
      </p:sp>
      <p:sp>
        <p:nvSpPr>
          <p:cNvPr id="69" name="TextBox 68"/>
          <p:cNvSpPr txBox="1"/>
          <p:nvPr userDrawn="1"/>
        </p:nvSpPr>
        <p:spPr>
          <a:xfrm>
            <a:off x="1219200" y="4191000"/>
            <a:ext cx="990600" cy="399853"/>
          </a:xfrm>
          <a:prstGeom prst="rect">
            <a:avLst/>
          </a:prstGeom>
          <a:noFill/>
        </p:spPr>
        <p:txBody>
          <a:bodyPr wrap="square" rtlCol="0">
            <a:spAutoFit/>
          </a:bodyPr>
          <a:lstStyle/>
          <a:p>
            <a:pPr algn="ctr">
              <a:lnSpc>
                <a:spcPct val="90000"/>
              </a:lnSpc>
            </a:pPr>
            <a:r>
              <a:rPr lang="en-US" sz="1100" dirty="0"/>
              <a:t>Custom TCP/IP</a:t>
            </a:r>
          </a:p>
        </p:txBody>
      </p:sp>
    </p:spTree>
    <p:extLst>
      <p:ext uri="{BB962C8B-B14F-4D97-AF65-F5344CB8AC3E}">
        <p14:creationId xmlns:p14="http://schemas.microsoft.com/office/powerpoint/2010/main" val="2074736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lvl1pPr>
              <a:defRPr baseline="0"/>
            </a:lvl1pPr>
          </a:lstStyle>
          <a:p>
            <a:r>
              <a:rPr lang="en-US" dirty="0"/>
              <a:t>Detector diagnostics tool(s)</a:t>
            </a:r>
          </a:p>
        </p:txBody>
      </p:sp>
      <p:sp>
        <p:nvSpPr>
          <p:cNvPr id="3" name="Content Placeholder 2"/>
          <p:cNvSpPr>
            <a:spLocks noGrp="1"/>
          </p:cNvSpPr>
          <p:nvPr>
            <p:ph idx="1" hasCustomPrompt="1"/>
          </p:nvPr>
        </p:nvSpPr>
        <p:spPr>
          <a:xfrm>
            <a:off x="201168" y="1524000"/>
            <a:ext cx="8642640" cy="4190999"/>
          </a:xfrm>
        </p:spPr>
        <p:txBody>
          <a:bodyPr/>
          <a:lstStyle>
            <a:lvl1pPr>
              <a:defRPr baseline="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Detect malfunctioning</a:t>
            </a:r>
          </a:p>
          <a:p>
            <a:pPr lvl="0"/>
            <a:r>
              <a:rPr lang="en-US" dirty="0"/>
              <a:t>Optimization</a:t>
            </a:r>
          </a:p>
          <a:p>
            <a:pPr lvl="0"/>
            <a:r>
              <a:rPr lang="en-US" dirty="0"/>
              <a:t>Monitoring</a:t>
            </a:r>
          </a:p>
          <a:p>
            <a:pPr lvl="0"/>
            <a:r>
              <a:rPr lang="en-US" dirty="0"/>
              <a:t>Pre-processing verification</a:t>
            </a:r>
          </a:p>
          <a:p>
            <a:pPr lvl="0"/>
            <a:r>
              <a:rPr lang="en-US" dirty="0"/>
              <a:t>Performance measurements</a:t>
            </a:r>
          </a:p>
          <a:p>
            <a:pPr lvl="0"/>
            <a:endParaRPr lang="en-US" dirty="0"/>
          </a:p>
        </p:txBody>
      </p:sp>
      <p:pic>
        <p:nvPicPr>
          <p:cNvPr id="5" name="Picture 4" descr="python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152400"/>
            <a:ext cx="2794000" cy="1885950"/>
          </a:xfrm>
          <a:prstGeom prst="rect">
            <a:avLst/>
          </a:prstGeom>
        </p:spPr>
      </p:pic>
      <p:pic>
        <p:nvPicPr>
          <p:cNvPr id="6" name="Picture 5" descr="python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2200" y="152400"/>
            <a:ext cx="2794000" cy="1885950"/>
          </a:xfrm>
          <a:prstGeom prst="rect">
            <a:avLst/>
          </a:prstGeom>
        </p:spPr>
      </p:pic>
    </p:spTree>
    <p:extLst>
      <p:ext uri="{BB962C8B-B14F-4D97-AF65-F5344CB8AC3E}">
        <p14:creationId xmlns:p14="http://schemas.microsoft.com/office/powerpoint/2010/main" val="65355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385" y="253529"/>
            <a:ext cx="8628678" cy="496290"/>
          </a:xfrm>
        </p:spPr>
        <p:txBody>
          <a:bodyPr/>
          <a:lstStyle/>
          <a:p>
            <a:r>
              <a:rPr lang="en-US" dirty="0"/>
              <a:t>Data flow</a:t>
            </a:r>
          </a:p>
        </p:txBody>
      </p:sp>
      <p:grpSp>
        <p:nvGrpSpPr>
          <p:cNvPr id="3" name="Group 2"/>
          <p:cNvGrpSpPr/>
          <p:nvPr userDrawn="1"/>
        </p:nvGrpSpPr>
        <p:grpSpPr>
          <a:xfrm>
            <a:off x="3124200" y="838200"/>
            <a:ext cx="2590800" cy="1676400"/>
            <a:chOff x="3352802" y="0"/>
            <a:chExt cx="1727741" cy="1148889"/>
          </a:xfrm>
        </p:grpSpPr>
        <p:sp>
          <p:nvSpPr>
            <p:cNvPr id="4" name="Rounded Rectangle 3"/>
            <p:cNvSpPr/>
            <p:nvPr userDrawn="1"/>
          </p:nvSpPr>
          <p:spPr>
            <a:xfrm>
              <a:off x="3352802" y="0"/>
              <a:ext cx="1727741" cy="1148889"/>
            </a:xfrm>
            <a:prstGeom prst="roundRect">
              <a:avLst>
                <a:gd name="adj" fmla="val 10000"/>
              </a:avLst>
            </a:prstGeom>
            <a:blipFill rotWithShape="0">
              <a:blip r:embed="rId2"/>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 name="Rounded Rectangle 4"/>
            <p:cNvSpPr/>
            <p:nvPr userDrawn="1"/>
          </p:nvSpPr>
          <p:spPr>
            <a:xfrm>
              <a:off x="3386452" y="33650"/>
              <a:ext cx="1660441" cy="10815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a:t>
              </a:r>
            </a:p>
          </p:txBody>
        </p:sp>
      </p:grpSp>
      <p:grpSp>
        <p:nvGrpSpPr>
          <p:cNvPr id="6" name="Group 5"/>
          <p:cNvGrpSpPr/>
          <p:nvPr userDrawn="1"/>
        </p:nvGrpSpPr>
        <p:grpSpPr>
          <a:xfrm>
            <a:off x="3276600" y="3505200"/>
            <a:ext cx="2486158" cy="424406"/>
            <a:chOff x="3047999" y="2209801"/>
            <a:chExt cx="2486158" cy="424406"/>
          </a:xfrm>
        </p:grpSpPr>
        <p:sp>
          <p:nvSpPr>
            <p:cNvPr id="7" name="Rounded Rectangle 6"/>
            <p:cNvSpPr/>
            <p:nvPr userDrawn="1"/>
          </p:nvSpPr>
          <p:spPr>
            <a:xfrm>
              <a:off x="3047999" y="2209801"/>
              <a:ext cx="2486158" cy="424406"/>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userDrawn="1"/>
          </p:nvSpPr>
          <p:spPr>
            <a:xfrm>
              <a:off x="3060429" y="2222231"/>
              <a:ext cx="2461298" cy="399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 acquisition</a:t>
              </a:r>
            </a:p>
          </p:txBody>
        </p:sp>
      </p:grpSp>
      <p:grpSp>
        <p:nvGrpSpPr>
          <p:cNvPr id="12" name="Group 11"/>
          <p:cNvGrpSpPr/>
          <p:nvPr userDrawn="1"/>
        </p:nvGrpSpPr>
        <p:grpSpPr>
          <a:xfrm>
            <a:off x="3657600" y="4800600"/>
            <a:ext cx="1828800" cy="822875"/>
            <a:chOff x="990599" y="4114799"/>
            <a:chExt cx="1178076" cy="594275"/>
          </a:xfrm>
          <a:solidFill>
            <a:schemeClr val="accent5"/>
          </a:solidFill>
          <a:effectLst/>
        </p:grpSpPr>
        <p:sp>
          <p:nvSpPr>
            <p:cNvPr id="13" name="Rounded Rectangle 12"/>
            <p:cNvSpPr/>
            <p:nvPr userDrawn="1"/>
          </p:nvSpPr>
          <p:spPr>
            <a:xfrm>
              <a:off x="990599" y="4114799"/>
              <a:ext cx="1178076" cy="594275"/>
            </a:xfrm>
            <a:prstGeom prst="roundRect">
              <a:avLst>
                <a:gd name="adj" fmla="val 10000"/>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userDrawn="1"/>
          </p:nvSpPr>
          <p:spPr>
            <a:xfrm>
              <a:off x="1008005" y="4132205"/>
              <a:ext cx="1143264" cy="5594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Calibration</a:t>
              </a:r>
              <a:r>
                <a:rPr lang="en-US" sz="1400" kern="1200" baseline="0" dirty="0"/>
                <a:t> &amp; diagnostics</a:t>
              </a:r>
              <a:endParaRPr lang="en-US" sz="1400" kern="1200" dirty="0"/>
            </a:p>
          </p:txBody>
        </p:sp>
      </p:grpSp>
      <p:grpSp>
        <p:nvGrpSpPr>
          <p:cNvPr id="17" name="Group 16"/>
          <p:cNvGrpSpPr/>
          <p:nvPr userDrawn="1"/>
        </p:nvGrpSpPr>
        <p:grpSpPr>
          <a:xfrm>
            <a:off x="6705600" y="4724400"/>
            <a:ext cx="1828800" cy="822875"/>
            <a:chOff x="990599" y="4114799"/>
            <a:chExt cx="1178076" cy="594275"/>
          </a:xfrm>
        </p:grpSpPr>
        <p:sp>
          <p:nvSpPr>
            <p:cNvPr id="18" name="Rounded Rectangle 17"/>
            <p:cNvSpPr/>
            <p:nvPr userDrawn="1"/>
          </p:nvSpPr>
          <p:spPr>
            <a:xfrm>
              <a:off x="990599" y="4114799"/>
              <a:ext cx="1178076" cy="59427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Rounded Rectangle 4"/>
            <p:cNvSpPr/>
            <p:nvPr userDrawn="1"/>
          </p:nvSpPr>
          <p:spPr>
            <a:xfrm>
              <a:off x="1008005" y="4132205"/>
              <a:ext cx="1143264" cy="5594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Live display</a:t>
              </a:r>
            </a:p>
          </p:txBody>
        </p:sp>
      </p:grpSp>
      <p:grpSp>
        <p:nvGrpSpPr>
          <p:cNvPr id="20" name="Group 19"/>
          <p:cNvGrpSpPr/>
          <p:nvPr userDrawn="1"/>
        </p:nvGrpSpPr>
        <p:grpSpPr>
          <a:xfrm>
            <a:off x="533400" y="4876800"/>
            <a:ext cx="1828800" cy="822875"/>
            <a:chOff x="990599" y="4114799"/>
            <a:chExt cx="1178076" cy="594275"/>
          </a:xfrm>
        </p:grpSpPr>
        <p:sp>
          <p:nvSpPr>
            <p:cNvPr id="21" name="Rounded Rectangle 20"/>
            <p:cNvSpPr/>
            <p:nvPr userDrawn="1"/>
          </p:nvSpPr>
          <p:spPr>
            <a:xfrm>
              <a:off x="990599" y="4114799"/>
              <a:ext cx="1178076" cy="594275"/>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Rounded Rectangle 4"/>
            <p:cNvSpPr/>
            <p:nvPr userDrawn="1"/>
          </p:nvSpPr>
          <p:spPr>
            <a:xfrm>
              <a:off x="1008005" y="4132205"/>
              <a:ext cx="1143264" cy="5594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 reduction</a:t>
              </a:r>
            </a:p>
          </p:txBody>
        </p:sp>
      </p:grpSp>
      <p:grpSp>
        <p:nvGrpSpPr>
          <p:cNvPr id="23" name="Group 22"/>
          <p:cNvGrpSpPr/>
          <p:nvPr userDrawn="1"/>
        </p:nvGrpSpPr>
        <p:grpSpPr>
          <a:xfrm rot="154611">
            <a:off x="4358362" y="2673630"/>
            <a:ext cx="310051" cy="672541"/>
            <a:chOff x="4278463" y="1450678"/>
            <a:chExt cx="154382" cy="562739"/>
          </a:xfrm>
        </p:grpSpPr>
        <p:sp>
          <p:nvSpPr>
            <p:cNvPr id="24" name="Right Arrow 23"/>
            <p:cNvSpPr/>
            <p:nvPr userDrawn="1"/>
          </p:nvSpPr>
          <p:spPr>
            <a:xfrm rot="5261627">
              <a:off x="4074284" y="1654857"/>
              <a:ext cx="562739" cy="154382"/>
            </a:xfrm>
            <a:prstGeom prst="rightArrow">
              <a:avLst>
                <a:gd name="adj1" fmla="val 60000"/>
                <a:gd name="adj2" fmla="val 50000"/>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5"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26" name="Group 25"/>
          <p:cNvGrpSpPr/>
          <p:nvPr userDrawn="1"/>
        </p:nvGrpSpPr>
        <p:grpSpPr>
          <a:xfrm rot="154611">
            <a:off x="4358362" y="4045229"/>
            <a:ext cx="310051" cy="672541"/>
            <a:chOff x="4278463" y="1450678"/>
            <a:chExt cx="154382" cy="562739"/>
          </a:xfrm>
        </p:grpSpPr>
        <p:sp>
          <p:nvSpPr>
            <p:cNvPr id="27" name="Right Arrow 26"/>
            <p:cNvSpPr/>
            <p:nvPr userDrawn="1"/>
          </p:nvSpPr>
          <p:spPr>
            <a:xfrm rot="5261627">
              <a:off x="4074284" y="1654857"/>
              <a:ext cx="562739" cy="154382"/>
            </a:xfrm>
            <a:prstGeom prst="rightArrow">
              <a:avLst>
                <a:gd name="adj1" fmla="val 60000"/>
                <a:gd name="adj2" fmla="val 50000"/>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8"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29" name="Group 28"/>
          <p:cNvGrpSpPr/>
          <p:nvPr userDrawn="1"/>
        </p:nvGrpSpPr>
        <p:grpSpPr>
          <a:xfrm rot="2872616">
            <a:off x="2480557" y="3934522"/>
            <a:ext cx="310051" cy="867737"/>
            <a:chOff x="4278463" y="1450678"/>
            <a:chExt cx="154382" cy="562739"/>
          </a:xfrm>
        </p:grpSpPr>
        <p:sp>
          <p:nvSpPr>
            <p:cNvPr id="30" name="Right Arrow 29"/>
            <p:cNvSpPr/>
            <p:nvPr userDrawn="1"/>
          </p:nvSpPr>
          <p:spPr>
            <a:xfrm rot="5261627">
              <a:off x="4074284" y="1654857"/>
              <a:ext cx="562739" cy="15438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1"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grpSp>
        <p:nvGrpSpPr>
          <p:cNvPr id="32" name="Group 31"/>
          <p:cNvGrpSpPr/>
          <p:nvPr userDrawn="1"/>
        </p:nvGrpSpPr>
        <p:grpSpPr>
          <a:xfrm rot="18694653">
            <a:off x="6249832" y="3951486"/>
            <a:ext cx="310051" cy="754426"/>
            <a:chOff x="4278463" y="1450678"/>
            <a:chExt cx="154382" cy="562739"/>
          </a:xfrm>
        </p:grpSpPr>
        <p:sp>
          <p:nvSpPr>
            <p:cNvPr id="33" name="Right Arrow 32"/>
            <p:cNvSpPr/>
            <p:nvPr userDrawn="1"/>
          </p:nvSpPr>
          <p:spPr>
            <a:xfrm rot="5261627">
              <a:off x="4074284" y="1654857"/>
              <a:ext cx="562739" cy="15438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Right Arrow 4"/>
            <p:cNvSpPr/>
            <p:nvPr userDrawn="1"/>
          </p:nvSpPr>
          <p:spPr>
            <a:xfrm rot="5261627">
              <a:off x="4096510" y="1662594"/>
              <a:ext cx="516424" cy="92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p:txBody>
        </p:sp>
      </p:grpSp>
      <p:sp>
        <p:nvSpPr>
          <p:cNvPr id="35" name="TextBox 34"/>
          <p:cNvSpPr txBox="1"/>
          <p:nvPr userDrawn="1"/>
        </p:nvSpPr>
        <p:spPr>
          <a:xfrm>
            <a:off x="4648200" y="2819400"/>
            <a:ext cx="990600" cy="247504"/>
          </a:xfrm>
          <a:prstGeom prst="rect">
            <a:avLst/>
          </a:prstGeom>
          <a:noFill/>
        </p:spPr>
        <p:txBody>
          <a:bodyPr wrap="square" rtlCol="0">
            <a:spAutoFit/>
          </a:bodyPr>
          <a:lstStyle/>
          <a:p>
            <a:pPr algn="ctr">
              <a:lnSpc>
                <a:spcPct val="90000"/>
              </a:lnSpc>
            </a:pPr>
            <a:r>
              <a:rPr lang="en-US" sz="1100" dirty="0"/>
              <a:t>LVDS/optics</a:t>
            </a:r>
          </a:p>
        </p:txBody>
      </p:sp>
      <p:sp>
        <p:nvSpPr>
          <p:cNvPr id="36" name="TextBox 35"/>
          <p:cNvSpPr txBox="1"/>
          <p:nvPr userDrawn="1"/>
        </p:nvSpPr>
        <p:spPr>
          <a:xfrm>
            <a:off x="4648200" y="4191000"/>
            <a:ext cx="990600" cy="247504"/>
          </a:xfrm>
          <a:prstGeom prst="rect">
            <a:avLst/>
          </a:prstGeom>
          <a:noFill/>
        </p:spPr>
        <p:txBody>
          <a:bodyPr wrap="square" rtlCol="0">
            <a:spAutoFit/>
          </a:bodyPr>
          <a:lstStyle/>
          <a:p>
            <a:pPr algn="ctr">
              <a:lnSpc>
                <a:spcPct val="90000"/>
              </a:lnSpc>
            </a:pPr>
            <a:r>
              <a:rPr lang="en-US" sz="1100" dirty="0"/>
              <a:t>EPICSv4</a:t>
            </a:r>
          </a:p>
        </p:txBody>
      </p:sp>
      <p:sp>
        <p:nvSpPr>
          <p:cNvPr id="37" name="TextBox 36"/>
          <p:cNvSpPr txBox="1"/>
          <p:nvPr userDrawn="1"/>
        </p:nvSpPr>
        <p:spPr>
          <a:xfrm>
            <a:off x="6705600" y="4191000"/>
            <a:ext cx="990600" cy="247504"/>
          </a:xfrm>
          <a:prstGeom prst="rect">
            <a:avLst/>
          </a:prstGeom>
          <a:noFill/>
        </p:spPr>
        <p:txBody>
          <a:bodyPr wrap="square" rtlCol="0">
            <a:spAutoFit/>
          </a:bodyPr>
          <a:lstStyle/>
          <a:p>
            <a:pPr algn="ctr">
              <a:lnSpc>
                <a:spcPct val="90000"/>
              </a:lnSpc>
            </a:pPr>
            <a:r>
              <a:rPr lang="en-US" sz="1100" dirty="0"/>
              <a:t>EPICSv4</a:t>
            </a:r>
          </a:p>
        </p:txBody>
      </p:sp>
      <p:sp>
        <p:nvSpPr>
          <p:cNvPr id="38" name="TextBox 37"/>
          <p:cNvSpPr txBox="1"/>
          <p:nvPr userDrawn="1"/>
        </p:nvSpPr>
        <p:spPr>
          <a:xfrm>
            <a:off x="1219200" y="4191000"/>
            <a:ext cx="990600" cy="399853"/>
          </a:xfrm>
          <a:prstGeom prst="rect">
            <a:avLst/>
          </a:prstGeom>
          <a:noFill/>
        </p:spPr>
        <p:txBody>
          <a:bodyPr wrap="square" rtlCol="0">
            <a:spAutoFit/>
          </a:bodyPr>
          <a:lstStyle/>
          <a:p>
            <a:pPr algn="ctr">
              <a:lnSpc>
                <a:spcPct val="90000"/>
              </a:lnSpc>
            </a:pPr>
            <a:r>
              <a:rPr lang="en-US" sz="1100" dirty="0"/>
              <a:t>Custom TCP/IP</a:t>
            </a:r>
          </a:p>
        </p:txBody>
      </p:sp>
    </p:spTree>
    <p:extLst>
      <p:ext uri="{BB962C8B-B14F-4D97-AF65-F5344CB8AC3E}">
        <p14:creationId xmlns:p14="http://schemas.microsoft.com/office/powerpoint/2010/main" val="2074736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lvl1pPr>
              <a:defRPr baseline="0"/>
            </a:lvl1pPr>
          </a:lstStyle>
          <a:p>
            <a:r>
              <a:rPr lang="en-US" dirty="0"/>
              <a:t>Detector diagnostics tool(s)</a:t>
            </a:r>
          </a:p>
        </p:txBody>
      </p:sp>
      <p:sp>
        <p:nvSpPr>
          <p:cNvPr id="3" name="Content Placeholder 2"/>
          <p:cNvSpPr>
            <a:spLocks noGrp="1"/>
          </p:cNvSpPr>
          <p:nvPr>
            <p:ph idx="1" hasCustomPrompt="1"/>
          </p:nvPr>
        </p:nvSpPr>
        <p:spPr>
          <a:xfrm>
            <a:off x="201168" y="1524000"/>
            <a:ext cx="8642640" cy="419099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marL="684212" indent="0">
              <a:buNone/>
              <a:defRPr baseline="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vl6pPr marL="2286000" indent="0">
              <a:buNone/>
              <a:defRPr/>
            </a:lvl6pPr>
          </a:lstStyle>
          <a:p>
            <a:pPr lvl="0"/>
            <a:r>
              <a:rPr lang="en-US" dirty="0"/>
              <a:t>Run on demand</a:t>
            </a:r>
          </a:p>
          <a:p>
            <a:pPr lvl="0"/>
            <a:r>
              <a:rPr lang="en-US" dirty="0"/>
              <a:t>100+ detectors simultaneously</a:t>
            </a:r>
          </a:p>
          <a:p>
            <a:pPr lvl="0"/>
            <a:r>
              <a:rPr lang="en-US" dirty="0"/>
              <a:t>CA for setup, PVA for data</a:t>
            </a:r>
          </a:p>
          <a:p>
            <a:pPr lvl="0"/>
            <a:r>
              <a:rPr lang="en-US" dirty="0"/>
              <a:t>Process &amp; display data</a:t>
            </a:r>
          </a:p>
          <a:p>
            <a:pPr lvl="1"/>
            <a:r>
              <a:rPr lang="en-US" dirty="0" err="1"/>
              <a:t>Histogramming</a:t>
            </a:r>
            <a:endParaRPr lang="en-US" dirty="0"/>
          </a:p>
          <a:p>
            <a:pPr lvl="1"/>
            <a:r>
              <a:rPr lang="en-US" dirty="0"/>
              <a:t>2D image</a:t>
            </a:r>
          </a:p>
          <a:p>
            <a:pPr lvl="1"/>
            <a:r>
              <a:rPr lang="en-US" dirty="0"/>
              <a:t>Event analysis</a:t>
            </a:r>
          </a:p>
        </p:txBody>
      </p:sp>
      <p:pic>
        <p:nvPicPr>
          <p:cNvPr id="5" name="Picture 4" descr="python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152400"/>
            <a:ext cx="2794000" cy="1885950"/>
          </a:xfrm>
          <a:prstGeom prst="rect">
            <a:avLst/>
          </a:prstGeom>
        </p:spPr>
      </p:pic>
      <p:pic>
        <p:nvPicPr>
          <p:cNvPr id="6" name="Picture 5" descr="python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2200" y="152400"/>
            <a:ext cx="2794000" cy="1885950"/>
          </a:xfrm>
          <a:prstGeom prst="rect">
            <a:avLst/>
          </a:prstGeom>
        </p:spPr>
      </p:pic>
    </p:spTree>
    <p:extLst>
      <p:ext uri="{BB962C8B-B14F-4D97-AF65-F5344CB8AC3E}">
        <p14:creationId xmlns:p14="http://schemas.microsoft.com/office/powerpoint/2010/main" val="1418690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p>
            <a:r>
              <a:rPr lang="en-US" dirty="0"/>
              <a:t>Screenshots</a:t>
            </a:r>
          </a:p>
        </p:txBody>
      </p:sp>
      <p:sp>
        <p:nvSpPr>
          <p:cNvPr id="3" name="Content Placeholder 2"/>
          <p:cNvSpPr>
            <a:spLocks noGrp="1"/>
          </p:cNvSpPr>
          <p:nvPr>
            <p:ph idx="1" hasCustomPrompt="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 </a:t>
            </a:r>
          </a:p>
        </p:txBody>
      </p:sp>
    </p:spTree>
    <p:extLst>
      <p:ext uri="{BB962C8B-B14F-4D97-AF65-F5344CB8AC3E}">
        <p14:creationId xmlns:p14="http://schemas.microsoft.com/office/powerpoint/2010/main" val="358528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p>
            <a:r>
              <a:rPr lang="en-US" dirty="0"/>
              <a:t>Data rates (cross fiber detectors)</a:t>
            </a:r>
          </a:p>
        </p:txBody>
      </p:sp>
      <p:sp>
        <p:nvSpPr>
          <p:cNvPr id="3" name="Content Placeholder 2"/>
          <p:cNvSpPr>
            <a:spLocks noGrp="1"/>
          </p:cNvSpPr>
          <p:nvPr>
            <p:ph idx="1" hasCustomPrompt="1"/>
          </p:nvPr>
        </p:nvSpPr>
        <p:spPr>
          <a:xfrm>
            <a:off x="201168" y="1443385"/>
            <a:ext cx="8642640" cy="4195415"/>
          </a:xfrm>
        </p:spPr>
        <p:txBody>
          <a:bodyPr/>
          <a:lstStyle>
            <a:lvl1pPr>
              <a:defRPr baseline="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Data modes</a:t>
            </a:r>
          </a:p>
          <a:p>
            <a:pPr lvl="1"/>
            <a:r>
              <a:rPr lang="en-US" dirty="0"/>
              <a:t>Production – 8 bytes per event</a:t>
            </a:r>
          </a:p>
          <a:p>
            <a:pPr lvl="1"/>
            <a:r>
              <a:rPr lang="en-US" dirty="0"/>
              <a:t>Diagnostic – 48 bytes per event</a:t>
            </a:r>
          </a:p>
          <a:p>
            <a:pPr lvl="0"/>
            <a:r>
              <a:rPr lang="en-US" dirty="0"/>
              <a:t>Typical rates – 1000 events/s per detector</a:t>
            </a:r>
          </a:p>
          <a:p>
            <a:pPr lvl="0"/>
            <a:r>
              <a:rPr lang="en-US" dirty="0"/>
              <a:t>Number detectors – 30+</a:t>
            </a:r>
          </a:p>
          <a:p>
            <a:pPr lvl="0"/>
            <a:r>
              <a:rPr lang="en-US" dirty="0"/>
              <a:t>Total max rate – 1.5MB/s</a:t>
            </a:r>
          </a:p>
        </p:txBody>
      </p:sp>
    </p:spTree>
    <p:extLst>
      <p:ext uri="{BB962C8B-B14F-4D97-AF65-F5344CB8AC3E}">
        <p14:creationId xmlns:p14="http://schemas.microsoft.com/office/powerpoint/2010/main" val="363062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p>
            <a:r>
              <a:rPr lang="en-US" dirty="0"/>
              <a:t>Data rates (He3 tube detectors)</a:t>
            </a:r>
          </a:p>
        </p:txBody>
      </p:sp>
      <p:sp>
        <p:nvSpPr>
          <p:cNvPr id="3" name="Content Placeholder 2"/>
          <p:cNvSpPr>
            <a:spLocks noGrp="1"/>
          </p:cNvSpPr>
          <p:nvPr>
            <p:ph idx="1" hasCustomPrompt="1"/>
          </p:nvPr>
        </p:nvSpPr>
        <p:spPr>
          <a:xfrm>
            <a:off x="201168" y="1443385"/>
            <a:ext cx="8642640" cy="4195415"/>
          </a:xfrm>
        </p:spPr>
        <p:txBody>
          <a:bodyPr/>
          <a:lstStyle>
            <a:lvl1pPr>
              <a:defRPr baseline="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Data modes</a:t>
            </a:r>
          </a:p>
          <a:p>
            <a:pPr lvl="1"/>
            <a:r>
              <a:rPr lang="en-US" dirty="0"/>
              <a:t>Production – 8 bytes per event</a:t>
            </a:r>
          </a:p>
          <a:p>
            <a:pPr lvl="1"/>
            <a:r>
              <a:rPr lang="en-US" dirty="0"/>
              <a:t>Diagnostic – 20 bytes per event</a:t>
            </a:r>
          </a:p>
          <a:p>
            <a:pPr lvl="0"/>
            <a:r>
              <a:rPr lang="en-US" dirty="0"/>
              <a:t>Typical rates – 10k – 500k events/s per detector</a:t>
            </a:r>
          </a:p>
          <a:p>
            <a:pPr lvl="0"/>
            <a:r>
              <a:rPr lang="en-US" dirty="0"/>
              <a:t>Number detectors – 100+</a:t>
            </a:r>
          </a:p>
          <a:p>
            <a:pPr lvl="0"/>
            <a:r>
              <a:rPr lang="en-US" dirty="0"/>
              <a:t>Total max rate – 100MB/s</a:t>
            </a:r>
          </a:p>
        </p:txBody>
      </p:sp>
    </p:spTree>
    <p:extLst>
      <p:ext uri="{BB962C8B-B14F-4D97-AF65-F5344CB8AC3E}">
        <p14:creationId xmlns:p14="http://schemas.microsoft.com/office/powerpoint/2010/main" val="563491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pic>
        <p:nvPicPr>
          <p:cNvPr id="4" name="Picture 3" descr="python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838200"/>
            <a:ext cx="2794000" cy="1885950"/>
          </a:xfrm>
          <a:prstGeom prst="rect">
            <a:avLst/>
          </a:prstGeom>
        </p:spPr>
      </p:pic>
      <p:sp>
        <p:nvSpPr>
          <p:cNvPr id="2" name="Title 1"/>
          <p:cNvSpPr>
            <a:spLocks noGrp="1"/>
          </p:cNvSpPr>
          <p:nvPr>
            <p:ph type="title" hasCustomPrompt="1"/>
          </p:nvPr>
        </p:nvSpPr>
        <p:spPr>
          <a:xfrm>
            <a:off x="192024" y="256032"/>
            <a:ext cx="8636290" cy="496290"/>
          </a:xfrm>
        </p:spPr>
        <p:txBody>
          <a:bodyPr/>
          <a:lstStyle/>
          <a:p>
            <a:r>
              <a:rPr lang="en-US" dirty="0"/>
              <a:t>Python struggle</a:t>
            </a:r>
          </a:p>
        </p:txBody>
      </p:sp>
      <p:sp>
        <p:nvSpPr>
          <p:cNvPr id="3" name="Content Placeholder 2"/>
          <p:cNvSpPr>
            <a:spLocks noGrp="1"/>
          </p:cNvSpPr>
          <p:nvPr>
            <p:ph idx="1" hasCustomPrompt="1"/>
          </p:nvPr>
        </p:nvSpPr>
        <p:spPr>
          <a:xfrm>
            <a:off x="201168" y="1443385"/>
            <a:ext cx="8642640" cy="4195415"/>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Data receive – </a:t>
            </a:r>
            <a:r>
              <a:rPr lang="en-US" dirty="0" err="1"/>
              <a:t>approx</a:t>
            </a:r>
            <a:r>
              <a:rPr lang="en-US" dirty="0"/>
              <a:t> 50% CPU</a:t>
            </a:r>
          </a:p>
          <a:p>
            <a:pPr lvl="1"/>
            <a:r>
              <a:rPr lang="en-US" dirty="0"/>
              <a:t>Big custom structure unpacking</a:t>
            </a:r>
          </a:p>
          <a:p>
            <a:pPr lvl="0"/>
            <a:r>
              <a:rPr lang="en-US" dirty="0"/>
              <a:t>Data processing – </a:t>
            </a:r>
            <a:r>
              <a:rPr lang="en-US" dirty="0" err="1"/>
              <a:t>approx</a:t>
            </a:r>
            <a:r>
              <a:rPr lang="en-US" dirty="0"/>
              <a:t> 30% CPU</a:t>
            </a:r>
          </a:p>
          <a:p>
            <a:pPr lvl="0"/>
            <a:r>
              <a:rPr lang="en-US" dirty="0"/>
              <a:t>Display – 15% CPU</a:t>
            </a:r>
          </a:p>
        </p:txBody>
      </p:sp>
      <p:pic>
        <p:nvPicPr>
          <p:cNvPr id="5" name="Picture 4" descr="speed_limi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1600200"/>
            <a:ext cx="1107830" cy="1371600"/>
          </a:xfrm>
          <a:prstGeom prst="rect">
            <a:avLst/>
          </a:prstGeom>
        </p:spPr>
      </p:pic>
      <p:pic>
        <p:nvPicPr>
          <p:cNvPr id="6" name="Picture 5" descr="python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838200"/>
            <a:ext cx="2794000" cy="1885950"/>
          </a:xfrm>
          <a:prstGeom prst="rect">
            <a:avLst/>
          </a:prstGeom>
        </p:spPr>
      </p:pic>
      <p:pic>
        <p:nvPicPr>
          <p:cNvPr id="7" name="Picture 6" descr="speed_limi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3800" y="1600200"/>
            <a:ext cx="1107830" cy="1371600"/>
          </a:xfrm>
          <a:prstGeom prst="rect">
            <a:avLst/>
          </a:prstGeom>
        </p:spPr>
      </p:pic>
    </p:spTree>
    <p:extLst>
      <p:ext uri="{BB962C8B-B14F-4D97-AF65-F5344CB8AC3E}">
        <p14:creationId xmlns:p14="http://schemas.microsoft.com/office/powerpoint/2010/main" val="1825793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387" y="256032"/>
            <a:ext cx="8628678" cy="496290"/>
          </a:xfrm>
        </p:spPr>
        <p:txBody>
          <a:bodyPr/>
          <a:lstStyle>
            <a:lvl1pPr>
              <a:defRPr/>
            </a:lvl1pPr>
          </a:lstStyle>
          <a:p>
            <a:r>
              <a:rPr lang="en-US" dirty="0"/>
              <a:t>The obvious solution</a:t>
            </a:r>
          </a:p>
        </p:txBody>
      </p:sp>
      <p:pic>
        <p:nvPicPr>
          <p:cNvPr id="8" name="Picture 7" descr="DetectorDiag_desig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19200"/>
            <a:ext cx="8592708" cy="4584700"/>
          </a:xfrm>
          <a:prstGeom prst="rect">
            <a:avLst/>
          </a:prstGeom>
        </p:spPr>
      </p:pic>
      <p:pic>
        <p:nvPicPr>
          <p:cNvPr id="4" name="Picture 3" descr="DetectorDiag_desig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1219200"/>
            <a:ext cx="8592708" cy="4584700"/>
          </a:xfrm>
          <a:prstGeom prst="rect">
            <a:avLst/>
          </a:prstGeom>
        </p:spPr>
      </p:pic>
    </p:spTree>
    <p:extLst>
      <p:ext uri="{BB962C8B-B14F-4D97-AF65-F5344CB8AC3E}">
        <p14:creationId xmlns:p14="http://schemas.microsoft.com/office/powerpoint/2010/main" val="31748649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387" y="256032"/>
            <a:ext cx="8628678" cy="496290"/>
          </a:xfrm>
        </p:spPr>
        <p:txBody>
          <a:bodyPr/>
          <a:lstStyle>
            <a:lvl1pPr>
              <a:defRPr/>
            </a:lvl1pPr>
          </a:lstStyle>
          <a:p>
            <a:r>
              <a:rPr lang="en-US" dirty="0"/>
              <a:t>The obvious solution</a:t>
            </a:r>
          </a:p>
        </p:txBody>
      </p:sp>
      <p:sp>
        <p:nvSpPr>
          <p:cNvPr id="3" name="Text Placeholder 2"/>
          <p:cNvSpPr>
            <a:spLocks noGrp="1"/>
          </p:cNvSpPr>
          <p:nvPr>
            <p:ph type="body" idx="1" hasCustomPrompt="1"/>
          </p:nvPr>
        </p:nvSpPr>
        <p:spPr>
          <a:xfrm>
            <a:off x="195948" y="1444752"/>
            <a:ext cx="4192528" cy="460248"/>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 extension</a:t>
            </a:r>
          </a:p>
        </p:txBody>
      </p:sp>
      <p:sp>
        <p:nvSpPr>
          <p:cNvPr id="4" name="Content Placeholder 3"/>
          <p:cNvSpPr>
            <a:spLocks noGrp="1"/>
          </p:cNvSpPr>
          <p:nvPr>
            <p:ph sz="half" idx="2" hasCustomPrompt="1"/>
          </p:nvPr>
        </p:nvSpPr>
        <p:spPr>
          <a:xfrm>
            <a:off x="195948" y="2270334"/>
            <a:ext cx="4192528" cy="3674610"/>
          </a:xfrm>
        </p:spPr>
        <p:txBody>
          <a:bodyPr/>
          <a:lstStyle>
            <a:lvl1pPr>
              <a:defRPr sz="2400"/>
            </a:lvl1pPr>
            <a:lvl2pPr>
              <a:defRPr sz="2000" baseline="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dirty="0"/>
              <a:t>PVA data</a:t>
            </a:r>
          </a:p>
          <a:p>
            <a:pPr lvl="1"/>
            <a:r>
              <a:rPr lang="en-US" dirty="0"/>
              <a:t>Receive &amp; unpack</a:t>
            </a:r>
          </a:p>
          <a:p>
            <a:pPr lvl="1"/>
            <a:r>
              <a:rPr lang="en-US" dirty="0"/>
              <a:t>EPICS v4.5 direct API</a:t>
            </a:r>
          </a:p>
          <a:p>
            <a:pPr lvl="0"/>
            <a:r>
              <a:rPr lang="en-US" dirty="0"/>
              <a:t>Generate plot data</a:t>
            </a:r>
          </a:p>
          <a:p>
            <a:pPr lvl="1"/>
            <a:r>
              <a:rPr lang="en-US" dirty="0" err="1"/>
              <a:t>numpy</a:t>
            </a:r>
            <a:r>
              <a:rPr lang="en-US" dirty="0"/>
              <a:t> array</a:t>
            </a:r>
          </a:p>
          <a:p>
            <a:pPr lvl="1"/>
            <a:r>
              <a:rPr lang="en-US" dirty="0"/>
              <a:t>Plot-ready data</a:t>
            </a:r>
          </a:p>
          <a:p>
            <a:pPr lvl="0"/>
            <a:endParaRPr lang="en-US" dirty="0"/>
          </a:p>
        </p:txBody>
      </p:sp>
      <p:sp>
        <p:nvSpPr>
          <p:cNvPr id="5" name="Text Placeholder 4"/>
          <p:cNvSpPr>
            <a:spLocks noGrp="1"/>
          </p:cNvSpPr>
          <p:nvPr>
            <p:ph type="body" sz="quarter" idx="3" hasCustomPrompt="1"/>
          </p:nvPr>
        </p:nvSpPr>
        <p:spPr>
          <a:xfrm>
            <a:off x="4645025" y="1444752"/>
            <a:ext cx="4194175" cy="460248"/>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Python</a:t>
            </a:r>
          </a:p>
        </p:txBody>
      </p:sp>
      <p:sp>
        <p:nvSpPr>
          <p:cNvPr id="6" name="Content Placeholder 5"/>
          <p:cNvSpPr>
            <a:spLocks noGrp="1"/>
          </p:cNvSpPr>
          <p:nvPr>
            <p:ph sz="quarter" idx="4" hasCustomPrompt="1"/>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Detectors setup</a:t>
            </a:r>
          </a:p>
          <a:p>
            <a:pPr lvl="0"/>
            <a:r>
              <a:rPr lang="en-US" dirty="0"/>
              <a:t>C extension </a:t>
            </a:r>
            <a:r>
              <a:rPr lang="en-US" dirty="0" err="1"/>
              <a:t>init</a:t>
            </a:r>
            <a:endParaRPr lang="en-US" dirty="0"/>
          </a:p>
          <a:p>
            <a:pPr lvl="0"/>
            <a:r>
              <a:rPr lang="en-US" dirty="0"/>
              <a:t>GUI</a:t>
            </a:r>
          </a:p>
          <a:p>
            <a:pPr lvl="1"/>
            <a:r>
              <a:rPr lang="en-US" dirty="0" err="1"/>
              <a:t>matplotlib</a:t>
            </a:r>
            <a:endParaRPr lang="en-US" dirty="0"/>
          </a:p>
        </p:txBody>
      </p:sp>
    </p:spTree>
    <p:extLst>
      <p:ext uri="{BB962C8B-B14F-4D97-AF65-F5344CB8AC3E}">
        <p14:creationId xmlns:p14="http://schemas.microsoft.com/office/powerpoint/2010/main" val="670723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pic>
        <p:nvPicPr>
          <p:cNvPr id="4" name="Picture 3" descr="python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838200"/>
            <a:ext cx="2794000" cy="1885950"/>
          </a:xfrm>
          <a:prstGeom prst="rect">
            <a:avLst/>
          </a:prstGeom>
        </p:spPr>
      </p:pic>
      <p:sp>
        <p:nvSpPr>
          <p:cNvPr id="2" name="Title 1"/>
          <p:cNvSpPr>
            <a:spLocks noGrp="1"/>
          </p:cNvSpPr>
          <p:nvPr>
            <p:ph type="title" hasCustomPrompt="1"/>
          </p:nvPr>
        </p:nvSpPr>
        <p:spPr>
          <a:xfrm>
            <a:off x="192024" y="256032"/>
            <a:ext cx="8636290" cy="496290"/>
          </a:xfrm>
        </p:spPr>
        <p:txBody>
          <a:bodyPr/>
          <a:lstStyle/>
          <a:p>
            <a:r>
              <a:rPr lang="en-US" dirty="0"/>
              <a:t>Benefits</a:t>
            </a:r>
          </a:p>
        </p:txBody>
      </p:sp>
      <p:sp>
        <p:nvSpPr>
          <p:cNvPr id="3" name="Content Placeholder 2"/>
          <p:cNvSpPr>
            <a:spLocks noGrp="1"/>
          </p:cNvSpPr>
          <p:nvPr>
            <p:ph idx="1" hasCustomPrompt="1"/>
          </p:nvPr>
        </p:nvSpPr>
        <p:spPr>
          <a:xfrm>
            <a:off x="201168" y="1443385"/>
            <a:ext cx="8642640" cy="4195415"/>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Higher throughput</a:t>
            </a:r>
          </a:p>
          <a:p>
            <a:pPr lvl="0"/>
            <a:r>
              <a:rPr lang="en-US" dirty="0"/>
              <a:t>Multi-threaded receive &amp; processing</a:t>
            </a:r>
          </a:p>
          <a:p>
            <a:pPr lvl="0"/>
            <a:r>
              <a:rPr lang="en-US" dirty="0"/>
              <a:t>Robustness</a:t>
            </a:r>
          </a:p>
        </p:txBody>
      </p:sp>
      <p:pic>
        <p:nvPicPr>
          <p:cNvPr id="5" name="Picture 4" descr="speed_limi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1600200"/>
            <a:ext cx="1107830" cy="1371600"/>
          </a:xfrm>
          <a:prstGeom prst="rect">
            <a:avLst/>
          </a:prstGeom>
        </p:spPr>
      </p:pic>
      <p:pic>
        <p:nvPicPr>
          <p:cNvPr id="6" name="Picture 5" descr="download.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5007" y="1600200"/>
            <a:ext cx="1107831" cy="1371600"/>
          </a:xfrm>
          <a:prstGeom prst="rect">
            <a:avLst/>
          </a:prstGeom>
        </p:spPr>
      </p:pic>
      <p:pic>
        <p:nvPicPr>
          <p:cNvPr id="7" name="Picture 6" descr="python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838200"/>
            <a:ext cx="2794000" cy="1885950"/>
          </a:xfrm>
          <a:prstGeom prst="rect">
            <a:avLst/>
          </a:prstGeom>
        </p:spPr>
      </p:pic>
      <p:pic>
        <p:nvPicPr>
          <p:cNvPr id="8" name="Picture 7" descr="speed_limi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3800" y="1600200"/>
            <a:ext cx="1107830" cy="1371600"/>
          </a:xfrm>
          <a:prstGeom prst="rect">
            <a:avLst/>
          </a:prstGeom>
        </p:spPr>
      </p:pic>
      <p:pic>
        <p:nvPicPr>
          <p:cNvPr id="9" name="Picture 8" descr="download.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35007" y="1600200"/>
            <a:ext cx="1107831" cy="1371600"/>
          </a:xfrm>
          <a:prstGeom prst="rect">
            <a:avLst/>
          </a:prstGeom>
        </p:spPr>
      </p:pic>
    </p:spTree>
    <p:extLst>
      <p:ext uri="{BB962C8B-B14F-4D97-AF65-F5344CB8AC3E}">
        <p14:creationId xmlns:p14="http://schemas.microsoft.com/office/powerpoint/2010/main" val="29233795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387" y="256032"/>
            <a:ext cx="8628678" cy="48474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5948" y="1444752"/>
            <a:ext cx="4192528"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5948" y="2270334"/>
            <a:ext cx="4192528" cy="3674610"/>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44752"/>
            <a:ext cx="4194175"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270334"/>
            <a:ext cx="4194175" cy="3674610"/>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2427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p>
            <a:r>
              <a:rPr lang="en-US" dirty="0"/>
              <a:t>Data </a:t>
            </a:r>
            <a:r>
              <a:rPr lang="en-US" dirty="0" err="1"/>
              <a:t>througput</a:t>
            </a:r>
            <a:endParaRPr lang="en-US" dirty="0"/>
          </a:p>
        </p:txBody>
      </p:sp>
      <p:sp>
        <p:nvSpPr>
          <p:cNvPr id="3" name="Content Placeholder 2"/>
          <p:cNvSpPr>
            <a:spLocks noGrp="1"/>
          </p:cNvSpPr>
          <p:nvPr>
            <p:ph idx="1" hasCustomPrompt="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lvl1pPr>
              <a:defRPr baseline="0"/>
            </a:lvl1pPr>
          </a:lstStyle>
          <a:p>
            <a:r>
              <a:rPr lang="en-US" dirty="0"/>
              <a:t>Detector diagnostics tool(s)</a:t>
            </a:r>
          </a:p>
        </p:txBody>
      </p:sp>
      <p:sp>
        <p:nvSpPr>
          <p:cNvPr id="3" name="Content Placeholder 2"/>
          <p:cNvSpPr>
            <a:spLocks noGrp="1"/>
          </p:cNvSpPr>
          <p:nvPr>
            <p:ph idx="1" hasCustomPrompt="1"/>
          </p:nvPr>
        </p:nvSpPr>
        <p:spPr>
          <a:xfrm>
            <a:off x="201168" y="1524000"/>
            <a:ext cx="8642640" cy="4190999"/>
          </a:xfrm>
        </p:spPr>
        <p:txBody>
          <a:bodyPr/>
          <a:lstStyle>
            <a:lvl1pPr>
              <a:defRPr baseline="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Detect malfunctioning</a:t>
            </a:r>
          </a:p>
          <a:p>
            <a:pPr lvl="0"/>
            <a:r>
              <a:rPr lang="en-US" dirty="0"/>
              <a:t>Optimization</a:t>
            </a:r>
          </a:p>
          <a:p>
            <a:pPr lvl="0"/>
            <a:r>
              <a:rPr lang="en-US" dirty="0"/>
              <a:t>Monitoring</a:t>
            </a:r>
          </a:p>
          <a:p>
            <a:pPr lvl="0"/>
            <a:r>
              <a:rPr lang="en-US" dirty="0"/>
              <a:t>Pre-processing verification</a:t>
            </a:r>
          </a:p>
          <a:p>
            <a:pPr lvl="0"/>
            <a:r>
              <a:rPr lang="en-US" dirty="0"/>
              <a:t>Performance measurements</a:t>
            </a:r>
          </a:p>
          <a:p>
            <a:pPr lvl="0"/>
            <a:endParaRPr lang="en-US" dirty="0"/>
          </a:p>
        </p:txBody>
      </p:sp>
      <p:pic>
        <p:nvPicPr>
          <p:cNvPr id="5" name="Picture 4" descr="python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2200" y="152400"/>
            <a:ext cx="2794000" cy="1885950"/>
          </a:xfrm>
          <a:prstGeom prst="rect">
            <a:avLst/>
          </a:prstGeom>
        </p:spPr>
      </p:pic>
    </p:spTree>
    <p:extLst>
      <p:ext uri="{BB962C8B-B14F-4D97-AF65-F5344CB8AC3E}">
        <p14:creationId xmlns:p14="http://schemas.microsoft.com/office/powerpoint/2010/main" val="6535559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3" name="Rectangle 2"/>
          <p:cNvSpPr/>
          <p:nvPr/>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sp>
        <p:nvSpPr>
          <p:cNvPr id="2" name="Title 1"/>
          <p:cNvSpPr>
            <a:spLocks noGrp="1"/>
          </p:cNvSpPr>
          <p:nvPr>
            <p:ph type="title"/>
          </p:nvPr>
        </p:nvSpPr>
        <p:spPr>
          <a:xfrm>
            <a:off x="193385" y="253529"/>
            <a:ext cx="3911890" cy="1117600"/>
          </a:xfrm>
        </p:spPr>
        <p:txBody>
          <a:bodyPr/>
          <a:lstStyle/>
          <a:p>
            <a:r>
              <a:rPr lang="en-US"/>
              <a:t>Click to edit Master title style</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7" name="Straight Arrow Connector 6"/>
          <p:cNvCxnSpPr/>
          <p:nvPr/>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bwMode="auto">
          <a:xfrm>
            <a:off x="5791200" y="0"/>
            <a:ext cx="3365146" cy="68580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8550" y="6338371"/>
            <a:ext cx="1329900" cy="316766"/>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23580"/>
          <a:stretch/>
        </p:blipFill>
        <p:spPr>
          <a:xfrm>
            <a:off x="5786057" y="-2184"/>
            <a:ext cx="3377288" cy="6696087"/>
          </a:xfrm>
          <a:prstGeom prst="rect">
            <a:avLst/>
          </a:prstGeom>
        </p:spPr>
      </p:pic>
      <p:cxnSp>
        <p:nvCxnSpPr>
          <p:cNvPr id="13" name="Straight Arrow Connector 12"/>
          <p:cNvCxnSpPr/>
          <p:nvPr userDrawn="1"/>
        </p:nvCxnSpPr>
        <p:spPr>
          <a:xfrm>
            <a:off x="5791200" y="0"/>
            <a:ext cx="0" cy="6858000"/>
          </a:xfrm>
          <a:prstGeom prst="straightConnector1">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109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3385" y="253529"/>
            <a:ext cx="8628678" cy="484748"/>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33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lvl1pPr>
              <a:defRPr baseline="0"/>
            </a:lvl1pPr>
          </a:lstStyle>
          <a:p>
            <a:r>
              <a:rPr lang="en-US" dirty="0"/>
              <a:t>Detector diagnostics tool(s)</a:t>
            </a:r>
          </a:p>
        </p:txBody>
      </p:sp>
      <p:sp>
        <p:nvSpPr>
          <p:cNvPr id="3" name="Content Placeholder 2"/>
          <p:cNvSpPr>
            <a:spLocks noGrp="1"/>
          </p:cNvSpPr>
          <p:nvPr>
            <p:ph idx="1" hasCustomPrompt="1"/>
          </p:nvPr>
        </p:nvSpPr>
        <p:spPr>
          <a:xfrm>
            <a:off x="201168" y="1524000"/>
            <a:ext cx="8642640" cy="419099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marL="684212" indent="0">
              <a:buNone/>
              <a:defRPr baseline="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vl6pPr marL="2286000" indent="0">
              <a:buNone/>
              <a:defRPr/>
            </a:lvl6pPr>
          </a:lstStyle>
          <a:p>
            <a:pPr lvl="0"/>
            <a:r>
              <a:rPr lang="en-US" dirty="0"/>
              <a:t>Run on demand</a:t>
            </a:r>
          </a:p>
          <a:p>
            <a:pPr lvl="0"/>
            <a:r>
              <a:rPr lang="en-US" dirty="0"/>
              <a:t>100+ detectors simultaneously</a:t>
            </a:r>
          </a:p>
          <a:p>
            <a:pPr lvl="0"/>
            <a:r>
              <a:rPr lang="en-US" dirty="0"/>
              <a:t>CA for setup, PVA for data</a:t>
            </a:r>
          </a:p>
          <a:p>
            <a:pPr lvl="0"/>
            <a:r>
              <a:rPr lang="en-US" dirty="0"/>
              <a:t>Process &amp; display data</a:t>
            </a:r>
          </a:p>
          <a:p>
            <a:pPr lvl="1"/>
            <a:r>
              <a:rPr lang="en-US" dirty="0" err="1"/>
              <a:t>Histogramming</a:t>
            </a:r>
            <a:endParaRPr lang="en-US" dirty="0"/>
          </a:p>
          <a:p>
            <a:pPr lvl="1"/>
            <a:r>
              <a:rPr lang="en-US" dirty="0"/>
              <a:t>2D image</a:t>
            </a:r>
          </a:p>
          <a:p>
            <a:pPr lvl="1"/>
            <a:r>
              <a:rPr lang="en-US" dirty="0"/>
              <a:t>Event analysis</a:t>
            </a:r>
          </a:p>
        </p:txBody>
      </p:sp>
      <p:pic>
        <p:nvPicPr>
          <p:cNvPr id="5" name="Picture 4" descr="python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72200" y="152400"/>
            <a:ext cx="2794000" cy="1885950"/>
          </a:xfrm>
          <a:prstGeom prst="rect">
            <a:avLst/>
          </a:prstGeom>
        </p:spPr>
      </p:pic>
    </p:spTree>
    <p:extLst>
      <p:ext uri="{BB962C8B-B14F-4D97-AF65-F5344CB8AC3E}">
        <p14:creationId xmlns:p14="http://schemas.microsoft.com/office/powerpoint/2010/main" val="141869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p>
            <a:r>
              <a:rPr lang="en-US" dirty="0"/>
              <a:t>Screenshots</a:t>
            </a:r>
          </a:p>
        </p:txBody>
      </p:sp>
      <p:sp>
        <p:nvSpPr>
          <p:cNvPr id="3" name="Content Placeholder 2"/>
          <p:cNvSpPr>
            <a:spLocks noGrp="1"/>
          </p:cNvSpPr>
          <p:nvPr>
            <p:ph idx="1" hasCustomPrompt="1"/>
          </p:nvPr>
        </p:nvSpPr>
        <p:spPr>
          <a:xfrm>
            <a:off x="201168" y="1443385"/>
            <a:ext cx="864264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 </a:t>
            </a:r>
          </a:p>
        </p:txBody>
      </p:sp>
    </p:spTree>
    <p:extLst>
      <p:ext uri="{BB962C8B-B14F-4D97-AF65-F5344CB8AC3E}">
        <p14:creationId xmlns:p14="http://schemas.microsoft.com/office/powerpoint/2010/main" val="35852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p>
            <a:r>
              <a:rPr lang="en-US" dirty="0"/>
              <a:t>Data rates (cross fiber detectors)</a:t>
            </a:r>
          </a:p>
        </p:txBody>
      </p:sp>
      <p:sp>
        <p:nvSpPr>
          <p:cNvPr id="3" name="Content Placeholder 2"/>
          <p:cNvSpPr>
            <a:spLocks noGrp="1"/>
          </p:cNvSpPr>
          <p:nvPr>
            <p:ph idx="1" hasCustomPrompt="1"/>
          </p:nvPr>
        </p:nvSpPr>
        <p:spPr>
          <a:xfrm>
            <a:off x="201168" y="1443385"/>
            <a:ext cx="8642640" cy="4195415"/>
          </a:xfrm>
        </p:spPr>
        <p:txBody>
          <a:bodyPr/>
          <a:lstStyle>
            <a:lvl1pPr>
              <a:defRPr baseline="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Data modes</a:t>
            </a:r>
          </a:p>
          <a:p>
            <a:pPr lvl="1"/>
            <a:r>
              <a:rPr lang="en-US" dirty="0"/>
              <a:t>Production – 8 bytes per event</a:t>
            </a:r>
          </a:p>
          <a:p>
            <a:pPr lvl="1"/>
            <a:r>
              <a:rPr lang="en-US" dirty="0"/>
              <a:t>Diagnostic – 48 bytes per event</a:t>
            </a:r>
          </a:p>
          <a:p>
            <a:pPr lvl="0"/>
            <a:r>
              <a:rPr lang="en-US" dirty="0"/>
              <a:t>Typical rates – 1000 events/s per detector</a:t>
            </a:r>
          </a:p>
          <a:p>
            <a:pPr lvl="0"/>
            <a:r>
              <a:rPr lang="en-US" dirty="0"/>
              <a:t>Number detectors – 30+</a:t>
            </a:r>
          </a:p>
          <a:p>
            <a:pPr lvl="0"/>
            <a:r>
              <a:rPr lang="en-US" dirty="0"/>
              <a:t>Total max rate – 1.5MB/s</a:t>
            </a:r>
          </a:p>
        </p:txBody>
      </p:sp>
    </p:spTree>
    <p:extLst>
      <p:ext uri="{BB962C8B-B14F-4D97-AF65-F5344CB8AC3E}">
        <p14:creationId xmlns:p14="http://schemas.microsoft.com/office/powerpoint/2010/main" val="36306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 y="256032"/>
            <a:ext cx="8636290" cy="496290"/>
          </a:xfrm>
        </p:spPr>
        <p:txBody>
          <a:bodyPr/>
          <a:lstStyle/>
          <a:p>
            <a:r>
              <a:rPr lang="en-US" dirty="0"/>
              <a:t>Data rates (He3 tube detectors)</a:t>
            </a:r>
          </a:p>
        </p:txBody>
      </p:sp>
      <p:sp>
        <p:nvSpPr>
          <p:cNvPr id="3" name="Content Placeholder 2"/>
          <p:cNvSpPr>
            <a:spLocks noGrp="1"/>
          </p:cNvSpPr>
          <p:nvPr>
            <p:ph idx="1" hasCustomPrompt="1"/>
          </p:nvPr>
        </p:nvSpPr>
        <p:spPr>
          <a:xfrm>
            <a:off x="201168" y="1443385"/>
            <a:ext cx="8642640" cy="4195415"/>
          </a:xfrm>
        </p:spPr>
        <p:txBody>
          <a:bodyPr/>
          <a:lstStyle>
            <a:lvl1pPr>
              <a:defRPr baseline="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Data modes</a:t>
            </a:r>
          </a:p>
          <a:p>
            <a:pPr lvl="1"/>
            <a:r>
              <a:rPr lang="en-US" dirty="0"/>
              <a:t>Production – 8 bytes per event</a:t>
            </a:r>
          </a:p>
          <a:p>
            <a:pPr lvl="1"/>
            <a:r>
              <a:rPr lang="en-US" dirty="0"/>
              <a:t>Diagnostic – 20 bytes per event</a:t>
            </a:r>
          </a:p>
          <a:p>
            <a:pPr lvl="0"/>
            <a:r>
              <a:rPr lang="en-US" dirty="0"/>
              <a:t>Typical rates – 10k – 500k events/s per detector</a:t>
            </a:r>
          </a:p>
          <a:p>
            <a:pPr lvl="0"/>
            <a:r>
              <a:rPr lang="en-US" dirty="0"/>
              <a:t>Number detectors – 100+</a:t>
            </a:r>
          </a:p>
          <a:p>
            <a:pPr lvl="0"/>
            <a:r>
              <a:rPr lang="en-US" dirty="0"/>
              <a:t>Total max rate – 100MB/s</a:t>
            </a:r>
          </a:p>
        </p:txBody>
      </p:sp>
    </p:spTree>
    <p:extLst>
      <p:ext uri="{BB962C8B-B14F-4D97-AF65-F5344CB8AC3E}">
        <p14:creationId xmlns:p14="http://schemas.microsoft.com/office/powerpoint/2010/main" val="56349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pic>
        <p:nvPicPr>
          <p:cNvPr id="4" name="Picture 3" descr="python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838200"/>
            <a:ext cx="2794000" cy="1885950"/>
          </a:xfrm>
          <a:prstGeom prst="rect">
            <a:avLst/>
          </a:prstGeom>
        </p:spPr>
      </p:pic>
      <p:sp>
        <p:nvSpPr>
          <p:cNvPr id="2" name="Title 1"/>
          <p:cNvSpPr>
            <a:spLocks noGrp="1"/>
          </p:cNvSpPr>
          <p:nvPr>
            <p:ph type="title" hasCustomPrompt="1"/>
          </p:nvPr>
        </p:nvSpPr>
        <p:spPr>
          <a:xfrm>
            <a:off x="192024" y="256032"/>
            <a:ext cx="8636290" cy="496290"/>
          </a:xfrm>
        </p:spPr>
        <p:txBody>
          <a:bodyPr/>
          <a:lstStyle/>
          <a:p>
            <a:r>
              <a:rPr lang="en-US" dirty="0"/>
              <a:t>Python struggle</a:t>
            </a:r>
          </a:p>
        </p:txBody>
      </p:sp>
      <p:sp>
        <p:nvSpPr>
          <p:cNvPr id="3" name="Content Placeholder 2"/>
          <p:cNvSpPr>
            <a:spLocks noGrp="1"/>
          </p:cNvSpPr>
          <p:nvPr>
            <p:ph idx="1" hasCustomPrompt="1"/>
          </p:nvPr>
        </p:nvSpPr>
        <p:spPr>
          <a:xfrm>
            <a:off x="201168" y="1443385"/>
            <a:ext cx="8642640" cy="4195415"/>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Data receive – </a:t>
            </a:r>
            <a:r>
              <a:rPr lang="en-US" dirty="0" err="1"/>
              <a:t>approx</a:t>
            </a:r>
            <a:r>
              <a:rPr lang="en-US" dirty="0"/>
              <a:t> 50% CPU</a:t>
            </a:r>
          </a:p>
          <a:p>
            <a:pPr lvl="1"/>
            <a:r>
              <a:rPr lang="en-US" dirty="0"/>
              <a:t>Big custom structure unpacking</a:t>
            </a:r>
          </a:p>
          <a:p>
            <a:pPr lvl="0"/>
            <a:r>
              <a:rPr lang="en-US" dirty="0"/>
              <a:t>Data processing – </a:t>
            </a:r>
            <a:r>
              <a:rPr lang="en-US" dirty="0" err="1"/>
              <a:t>approx</a:t>
            </a:r>
            <a:r>
              <a:rPr lang="en-US" dirty="0"/>
              <a:t> 30% CPU</a:t>
            </a:r>
          </a:p>
          <a:p>
            <a:pPr lvl="0"/>
            <a:r>
              <a:rPr lang="en-US" dirty="0"/>
              <a:t>Display – 15% CPU</a:t>
            </a:r>
          </a:p>
        </p:txBody>
      </p:sp>
      <p:pic>
        <p:nvPicPr>
          <p:cNvPr id="5" name="Picture 4" descr="speed_limi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3800" y="1600200"/>
            <a:ext cx="1107830" cy="1371600"/>
          </a:xfrm>
          <a:prstGeom prst="rect">
            <a:avLst/>
          </a:prstGeom>
        </p:spPr>
      </p:pic>
    </p:spTree>
    <p:extLst>
      <p:ext uri="{BB962C8B-B14F-4D97-AF65-F5344CB8AC3E}">
        <p14:creationId xmlns:p14="http://schemas.microsoft.com/office/powerpoint/2010/main" val="18257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387" y="256032"/>
            <a:ext cx="8628678" cy="496290"/>
          </a:xfrm>
        </p:spPr>
        <p:txBody>
          <a:bodyPr/>
          <a:lstStyle>
            <a:lvl1pPr>
              <a:defRPr/>
            </a:lvl1pPr>
          </a:lstStyle>
          <a:p>
            <a:r>
              <a:rPr lang="en-US" dirty="0"/>
              <a:t>The obvious solution</a:t>
            </a:r>
          </a:p>
        </p:txBody>
      </p:sp>
      <p:pic>
        <p:nvPicPr>
          <p:cNvPr id="8" name="Picture 7" descr="DetectorDiag_desig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1219200"/>
            <a:ext cx="8592708" cy="4584700"/>
          </a:xfrm>
          <a:prstGeom prst="rect">
            <a:avLst/>
          </a:prstGeom>
        </p:spPr>
      </p:pic>
    </p:spTree>
    <p:extLst>
      <p:ext uri="{BB962C8B-B14F-4D97-AF65-F5344CB8AC3E}">
        <p14:creationId xmlns:p14="http://schemas.microsoft.com/office/powerpoint/2010/main" val="31748649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96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err="1"/>
              <a:t>Webopi</a:t>
            </a:r>
            <a:r>
              <a:rPr lang="en-US" dirty="0"/>
              <a:t>(</a:t>
            </a:r>
            <a:r>
              <a:rPr lang="en-US" dirty="0" err="1"/>
              <a:t>js</a:t>
            </a:r>
            <a:r>
              <a:rPr lang="en-US" dirty="0"/>
              <a:t>) – CSS for web</a:t>
            </a:r>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bg1">
                    <a:lumMod val="75000"/>
                  </a:schemeClr>
                </a:solidFill>
                <a:latin typeface="Arial" pitchFamily="34" charset="0"/>
                <a:cs typeface="Arial" pitchFamily="34" charset="0"/>
              </a:rPr>
              <a:pPr algn="r" defTabSz="173038">
                <a:lnSpc>
                  <a:spcPct val="90000"/>
                </a:lnSpc>
                <a:tabLst>
                  <a:tab pos="230188" algn="l"/>
                </a:tabLst>
                <a:defRPr/>
              </a:pPr>
              <a:t>‹#›</a:t>
            </a:fld>
            <a:endParaRPr lang="en-US" sz="1000"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36" r:id="rId1"/>
    <p:sldLayoutId id="2147483945" r:id="rId2"/>
    <p:sldLayoutId id="2147483943" r:id="rId3"/>
    <p:sldLayoutId id="2147483947" r:id="rId4"/>
    <p:sldLayoutId id="2147483948" r:id="rId5"/>
    <p:sldLayoutId id="2147483946" r:id="rId6"/>
    <p:sldLayoutId id="2147483949" r:id="rId7"/>
    <p:sldLayoutId id="2147483950" r:id="rId8"/>
    <p:sldLayoutId id="2147483939" r:id="rId9"/>
    <p:sldLayoutId id="2147483953" r:id="rId10"/>
    <p:sldLayoutId id="2147483952" r:id="rId11"/>
    <p:sldLayoutId id="2147483951" r:id="rId12"/>
    <p:sldLayoutId id="2147483937" r:id="rId13"/>
    <p:sldLayoutId id="2147483940" r:id="rId14"/>
    <p:sldLayoutId id="2147483941" r:id="rId15"/>
    <p:sldLayoutId id="2147483942" r:id="rId16"/>
  </p:sldLayoutIdLst>
  <p:hf hdr="0" ftr="0" dt="0"/>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8" cstate="screen">
            <a:extLst>
              <a:ext uri="{28A0092B-C50C-407E-A947-70E740481C1C}">
                <a14:useLocalDpi xmlns:a14="http://schemas.microsoft.com/office/drawing/2010/main"/>
              </a:ext>
            </a:extLst>
          </a:blip>
          <a:srcRect b="-1"/>
          <a:stretch/>
        </p:blipFill>
        <p:spPr>
          <a:xfrm>
            <a:off x="5083728" y="1812022"/>
            <a:ext cx="4060272" cy="5045846"/>
          </a:xfrm>
          <a:prstGeom prst="rect">
            <a:avLst/>
          </a:prstGeom>
        </p:spPr>
      </p:pic>
      <p:pic>
        <p:nvPicPr>
          <p:cNvPr id="10" name="Picture 9"/>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7448550" y="6338371"/>
            <a:ext cx="1329900" cy="316766"/>
          </a:xfrm>
          <a:prstGeom prst="rect">
            <a:avLst/>
          </a:prstGeom>
        </p:spPr>
      </p:pic>
      <p:sp>
        <p:nvSpPr>
          <p:cNvPr id="1026" name="Title Placeholder 1"/>
          <p:cNvSpPr>
            <a:spLocks noGrp="1"/>
          </p:cNvSpPr>
          <p:nvPr>
            <p:ph type="title"/>
          </p:nvPr>
        </p:nvSpPr>
        <p:spPr bwMode="auto">
          <a:xfrm>
            <a:off x="183860" y="244475"/>
            <a:ext cx="8628678" cy="496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Performance of neutron detector tools</a:t>
            </a:r>
          </a:p>
        </p:txBody>
      </p:sp>
      <p:sp>
        <p:nvSpPr>
          <p:cNvPr id="1027" name="Text Placeholder 2"/>
          <p:cNvSpPr>
            <a:spLocks noGrp="1"/>
          </p:cNvSpPr>
          <p:nvPr>
            <p:ph type="body" idx="1"/>
          </p:nvPr>
        </p:nvSpPr>
        <p:spPr bwMode="auto">
          <a:xfrm>
            <a:off x="188688" y="1445477"/>
            <a:ext cx="8642640"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6"/>
          <p:cNvSpPr>
            <a:spLocks noChangeArrowheads="1"/>
          </p:cNvSpPr>
          <p:nvPr/>
        </p:nvSpPr>
        <p:spPr bwMode="auto">
          <a:xfrm flipH="1">
            <a:off x="2269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bg1">
                    <a:lumMod val="75000"/>
                  </a:schemeClr>
                </a:solidFill>
                <a:latin typeface="Arial" pitchFamily="34" charset="0"/>
                <a:cs typeface="Arial" pitchFamily="34" charset="0"/>
              </a:rPr>
              <a:pPr algn="r" defTabSz="173038">
                <a:lnSpc>
                  <a:spcPct val="90000"/>
                </a:lnSpc>
                <a:tabLst>
                  <a:tab pos="230188" algn="l"/>
                </a:tabLst>
                <a:defRPr/>
              </a:pPr>
              <a:t>‹#›</a:t>
            </a:fld>
            <a:endParaRPr lang="en-US" sz="1000" dirty="0">
              <a:solidFill>
                <a:schemeClr val="bg1">
                  <a:lumMod val="75000"/>
                </a:schemeClr>
              </a:solidFill>
              <a:latin typeface="Arial" pitchFamily="34" charset="0"/>
              <a:cs typeface="Arial" pitchFamily="34" charset="0"/>
            </a:endParaRPr>
          </a:p>
        </p:txBody>
      </p:sp>
      <p:sp>
        <p:nvSpPr>
          <p:cNvPr id="14" name="Rectangle 256"/>
          <p:cNvSpPr txBox="1">
            <a:spLocks noChangeArrowheads="1"/>
          </p:cNvSpPr>
          <p:nvPr/>
        </p:nvSpPr>
        <p:spPr>
          <a:xfrm>
            <a:off x="216122" y="6477000"/>
            <a:ext cx="3289077" cy="228600"/>
          </a:xfrm>
          <a:prstGeom prst="rect">
            <a:avLst/>
          </a:prstGeom>
          <a:ln/>
        </p:spPr>
        <p:txBody>
          <a:bodyPr anchor="ctr"/>
          <a:lstStyle/>
          <a:p>
            <a:pPr algn="l"/>
            <a:r>
              <a:rPr lang="en-US" sz="1000" dirty="0">
                <a:solidFill>
                  <a:srgbClr val="BFBFBF"/>
                </a:solidFill>
                <a:latin typeface="Arial" pitchFamily="34" charset="0"/>
                <a:cs typeface="Arial" pitchFamily="34" charset="0"/>
              </a:rPr>
              <a:t>Performance of neutron detector diagnostic tools</a:t>
            </a: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Lst>
  <p:hf hdr="0" ftr="0" dt="0"/>
  <p:txStyles>
    <p:titleStyle>
      <a:lvl1pPr algn="l" rtl="0" eaLnBrk="1" fontAlgn="base" hangingPunct="1">
        <a:lnSpc>
          <a:spcPct val="85000"/>
        </a:lnSpc>
        <a:spcBef>
          <a:spcPct val="0"/>
        </a:spcBef>
        <a:spcAft>
          <a:spcPct val="0"/>
        </a:spcAft>
        <a:defRPr sz="3000" kern="1200">
          <a:solidFill>
            <a:schemeClr val="tx2"/>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hyperlink" Target="PWAnderson_New%20Approach%20to%20the%20Theory%20of%20Superexchange%20Interactions.pdf" TargetMode="External"/><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hyperlink" Target="Lecture%20note%20on%20solid%20state%20physics%20superexchange%20interaction.pdf" TargetMode="External"/><Relationship Id="rId2" Type="http://schemas.openxmlformats.org/officeDocument/2006/relationships/hyperlink" Target="RWWhite_Quantum%20Theory%20of%20Magnetism.pdf" TargetMode="External"/><Relationship Id="rId1" Type="http://schemas.openxmlformats.org/officeDocument/2006/relationships/slideLayout" Target="../slideLayouts/slideLayout15.xml"/><Relationship Id="rId4" Type="http://schemas.openxmlformats.org/officeDocument/2006/relationships/hyperlink" Target="RHoffmann_Orbital%20interactions%20in%20metal%20dimer%20complex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278" y="179737"/>
            <a:ext cx="5284122" cy="825675"/>
          </a:xfrm>
        </p:spPr>
        <p:txBody>
          <a:bodyPr/>
          <a:lstStyle/>
          <a:p>
            <a:r>
              <a:rPr lang="en-US" sz="2800" b="1" dirty="0">
                <a:latin typeface="Times New Roman" panose="02020603050405020304" pitchFamily="18" charset="0"/>
                <a:cs typeface="Times New Roman" panose="02020603050405020304" pitchFamily="18" charset="0"/>
              </a:rPr>
              <a:t>Exchange Interaction Summary</a:t>
            </a:r>
            <a:endParaRPr lang="en-US" dirty="0"/>
          </a:p>
        </p:txBody>
      </p:sp>
      <p:sp>
        <p:nvSpPr>
          <p:cNvPr id="3" name="TextBox 2"/>
          <p:cNvSpPr txBox="1"/>
          <p:nvPr/>
        </p:nvSpPr>
        <p:spPr>
          <a:xfrm>
            <a:off x="304800" y="4419600"/>
            <a:ext cx="3276600" cy="430887"/>
          </a:xfrm>
          <a:prstGeom prst="rect">
            <a:avLst/>
          </a:prstGeom>
          <a:noFill/>
        </p:spPr>
        <p:txBody>
          <a:bodyPr wrap="square" rtlCol="0">
            <a:spAutoFit/>
          </a:bodyPr>
          <a:lstStyle/>
          <a:p>
            <a:pPr>
              <a:lnSpc>
                <a:spcPct val="90000"/>
              </a:lnSpc>
            </a:pPr>
            <a:r>
              <a:rPr lang="en-US" sz="2400" b="1" dirty="0">
                <a:latin typeface="Times New Roman" panose="02020603050405020304" pitchFamily="18" charset="0"/>
                <a:cs typeface="Times New Roman" panose="02020603050405020304" pitchFamily="18" charset="0"/>
              </a:rPr>
              <a:t>Yuanpeng Zhang</a:t>
            </a:r>
          </a:p>
        </p:txBody>
      </p:sp>
      <p:sp>
        <p:nvSpPr>
          <p:cNvPr id="4" name="TextBox 3"/>
          <p:cNvSpPr txBox="1"/>
          <p:nvPr/>
        </p:nvSpPr>
        <p:spPr>
          <a:xfrm>
            <a:off x="304800" y="5715000"/>
            <a:ext cx="2590800" cy="346249"/>
          </a:xfrm>
          <a:prstGeom prst="rect">
            <a:avLst/>
          </a:prstGeom>
          <a:noFill/>
        </p:spPr>
        <p:txBody>
          <a:bodyPr wrap="square" rtlCol="0">
            <a:spAutoFit/>
          </a:bodyPr>
          <a:lstStyle/>
          <a:p>
            <a:pPr>
              <a:lnSpc>
                <a:spcPct val="90000"/>
              </a:lnSpc>
            </a:pPr>
            <a:r>
              <a:rPr lang="en-US" dirty="0">
                <a:latin typeface="Times New Roman" panose="02020603050405020304" pitchFamily="18" charset="0"/>
                <a:cs typeface="Times New Roman" panose="02020603050405020304" pitchFamily="18" charset="0"/>
              </a:rPr>
              <a:t>May10, 2018</a:t>
            </a:r>
          </a:p>
        </p:txBody>
      </p:sp>
      <p:sp>
        <p:nvSpPr>
          <p:cNvPr id="5" name="TextBox 4"/>
          <p:cNvSpPr txBox="1"/>
          <p:nvPr/>
        </p:nvSpPr>
        <p:spPr>
          <a:xfrm>
            <a:off x="296290" y="4953000"/>
            <a:ext cx="1437338" cy="346249"/>
          </a:xfrm>
          <a:prstGeom prst="rect">
            <a:avLst/>
          </a:prstGeom>
          <a:noFill/>
        </p:spPr>
        <p:txBody>
          <a:bodyPr wrap="none" rtlCol="0">
            <a:spAutoFit/>
          </a:bodyPr>
          <a:lstStyle/>
          <a:p>
            <a:pPr algn="ctr">
              <a:lnSpc>
                <a:spcPct val="90000"/>
              </a:lnSpc>
            </a:pPr>
            <a:r>
              <a:rPr lang="en-US" b="1" dirty="0"/>
              <a:t>SNS, ORNL</a:t>
            </a:r>
          </a:p>
        </p:txBody>
      </p:sp>
    </p:spTree>
    <p:extLst>
      <p:ext uri="{BB962C8B-B14F-4D97-AF65-F5344CB8AC3E}">
        <p14:creationId xmlns:p14="http://schemas.microsoft.com/office/powerpoint/2010/main" val="201457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AABAA-378A-4B2A-BCB3-D9BB140797A2}"/>
              </a:ext>
            </a:extLst>
          </p:cNvPr>
          <p:cNvSpPr txBox="1"/>
          <p:nvPr/>
        </p:nvSpPr>
        <p:spPr>
          <a:xfrm>
            <a:off x="2589726" y="152400"/>
            <a:ext cx="3964548" cy="424732"/>
          </a:xfrm>
          <a:prstGeom prst="rect">
            <a:avLst/>
          </a:prstGeom>
          <a:noFill/>
        </p:spPr>
        <p:txBody>
          <a:bodyPr wrap="none" rtlCol="0">
            <a:spAutoFit/>
          </a:bodyPr>
          <a:lstStyle/>
          <a:p>
            <a:pPr algn="ctr">
              <a:lnSpc>
                <a:spcPct val="90000"/>
              </a:lnSpc>
            </a:pPr>
            <a:r>
              <a:rPr lang="en-US" sz="2400" b="1" dirty="0">
                <a:latin typeface="Times New Roman" panose="02020603050405020304" pitchFamily="18" charset="0"/>
                <a:cs typeface="Times New Roman" panose="02020603050405020304" pitchFamily="18" charset="0"/>
              </a:rPr>
              <a:t>Single-band Hubbard 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239B688-8050-4CFF-9236-347CD81257BF}"/>
                  </a:ext>
                </a:extLst>
              </p:cNvPr>
              <p:cNvSpPr txBox="1"/>
              <p:nvPr/>
            </p:nvSpPr>
            <p:spPr>
              <a:xfrm>
                <a:off x="2606721" y="762000"/>
                <a:ext cx="4065408" cy="637097"/>
              </a:xfrm>
              <a:prstGeom prst="rect">
                <a:avLst/>
              </a:prstGeom>
              <a:noFill/>
            </p:spPr>
            <p:txBody>
              <a:bodyPr wrap="none" lIns="0" tIns="0" rIns="0" bIns="0" rtlCol="0">
                <a:spAutoFit/>
              </a:bodyPr>
              <a:lstStyle/>
              <a:p>
                <a:pPr algn="ctr">
                  <a:lnSpc>
                    <a:spcPct val="90000"/>
                  </a:lnSpc>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𝜎</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𝑖𝑗</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𝑐</m:t>
                              </m:r>
                            </m:e>
                            <m:sub>
                              <m:r>
                                <a:rPr lang="en-US" b="0" i="1" smtClean="0">
                                  <a:latin typeface="Cambria Math" panose="02040503050406030204" pitchFamily="18" charset="0"/>
                                </a:rPr>
                                <m:t>𝑖</m:t>
                              </m:r>
                              <m:r>
                                <a:rPr lang="en-US" b="0" i="1" smtClean="0">
                                  <a:latin typeface="Cambria Math" panose="02040503050406030204" pitchFamily="18" charset="0"/>
                                </a:rPr>
                                <m:t>𝜎</m:t>
                              </m:r>
                            </m:sub>
                            <m:sup>
                              <m:r>
                                <a:rPr lang="en-US" b="0" i="1" smtClean="0">
                                  <a:latin typeface="Cambria Math" panose="02040503050406030204" pitchFamily="18" charset="0"/>
                                </a:rPr>
                                <m:t>+</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𝜎</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𝑈</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r>
                                    <a:rPr lang="en-US" i="1" smtClean="0">
                                      <a:latin typeface="Cambria Math" panose="02040503050406030204" pitchFamily="18" charset="0"/>
                                      <a:ea typeface="Cambria Math" panose="02040503050406030204" pitchFamily="18" charset="0"/>
                                    </a:rPr>
                                    <m:t>↓</m:t>
                                  </m:r>
                                </m:sub>
                              </m:sSub>
                            </m:e>
                          </m:nary>
                        </m:e>
                      </m:nary>
                    </m:oMath>
                  </m:oMathPara>
                </a14:m>
                <a:endParaRPr lang="en-US" dirty="0"/>
              </a:p>
            </p:txBody>
          </p:sp>
        </mc:Choice>
        <mc:Fallback>
          <p:sp>
            <p:nvSpPr>
              <p:cNvPr id="4" name="TextBox 3">
                <a:extLst>
                  <a:ext uri="{FF2B5EF4-FFF2-40B4-BE49-F238E27FC236}">
                    <a16:creationId xmlns:a16="http://schemas.microsoft.com/office/drawing/2014/main" id="{7239B688-8050-4CFF-9236-347CD81257BF}"/>
                  </a:ext>
                </a:extLst>
              </p:cNvPr>
              <p:cNvSpPr txBox="1">
                <a:spLocks noRot="1" noChangeAspect="1" noMove="1" noResize="1" noEditPoints="1" noAdjustHandles="1" noChangeArrowheads="1" noChangeShapeType="1" noTextEdit="1"/>
              </p:cNvSpPr>
              <p:nvPr/>
            </p:nvSpPr>
            <p:spPr>
              <a:xfrm>
                <a:off x="2606721" y="762000"/>
                <a:ext cx="4065408" cy="637097"/>
              </a:xfrm>
              <a:prstGeom prst="rect">
                <a:avLst/>
              </a:prstGeom>
              <a:blipFill>
                <a:blip r:embed="rId2"/>
                <a:stretch>
                  <a:fillRect l="-8096" t="-165714" r="-25487" b="-214286"/>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9D72F839-594C-4098-AEC1-D1723140D8AC}"/>
              </a:ext>
            </a:extLst>
          </p:cNvPr>
          <p:cNvCxnSpPr/>
          <p:nvPr/>
        </p:nvCxnSpPr>
        <p:spPr>
          <a:xfrm>
            <a:off x="3648826" y="1295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351C46CC-3CF9-47A4-9E38-489C1EDE1DC0}"/>
                  </a:ext>
                </a:extLst>
              </p:cNvPr>
              <p:cNvSpPr/>
              <p:nvPr/>
            </p:nvSpPr>
            <p:spPr>
              <a:xfrm>
                <a:off x="872725" y="1935818"/>
                <a:ext cx="532133" cy="3768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𝑐</m:t>
                          </m:r>
                        </m:e>
                        <m:sub>
                          <m:r>
                            <a:rPr lang="en-US" i="1">
                              <a:latin typeface="Cambria Math" panose="02040503050406030204" pitchFamily="18" charset="0"/>
                            </a:rPr>
                            <m:t>𝑖</m:t>
                          </m:r>
                          <m:r>
                            <a:rPr lang="en-US" i="1">
                              <a:latin typeface="Cambria Math" panose="02040503050406030204" pitchFamily="18" charset="0"/>
                            </a:rPr>
                            <m:t>𝜎</m:t>
                          </m:r>
                        </m:sub>
                        <m:sup>
                          <m:r>
                            <a:rPr lang="en-US" i="1">
                              <a:latin typeface="Cambria Math" panose="02040503050406030204" pitchFamily="18" charset="0"/>
                            </a:rPr>
                            <m:t>+</m:t>
                          </m:r>
                        </m:sup>
                      </m:sSubSup>
                    </m:oMath>
                  </m:oMathPara>
                </a14:m>
                <a:endParaRPr lang="en-US" dirty="0"/>
              </a:p>
            </p:txBody>
          </p:sp>
        </mc:Choice>
        <mc:Fallback>
          <p:sp>
            <p:nvSpPr>
              <p:cNvPr id="7" name="Rectangle 6">
                <a:extLst>
                  <a:ext uri="{FF2B5EF4-FFF2-40B4-BE49-F238E27FC236}">
                    <a16:creationId xmlns:a16="http://schemas.microsoft.com/office/drawing/2014/main" id="{351C46CC-3CF9-47A4-9E38-489C1EDE1DC0}"/>
                  </a:ext>
                </a:extLst>
              </p:cNvPr>
              <p:cNvSpPr>
                <a:spLocks noRot="1" noChangeAspect="1" noMove="1" noResize="1" noEditPoints="1" noAdjustHandles="1" noChangeArrowheads="1" noChangeShapeType="1" noTextEdit="1"/>
              </p:cNvSpPr>
              <p:nvPr/>
            </p:nvSpPr>
            <p:spPr>
              <a:xfrm>
                <a:off x="872725" y="1935818"/>
                <a:ext cx="532133" cy="376898"/>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976AB14-F0B6-4848-A6BD-65CE3C39C992}"/>
                  </a:ext>
                </a:extLst>
              </p:cNvPr>
              <p:cNvSpPr txBox="1"/>
              <p:nvPr/>
            </p:nvSpPr>
            <p:spPr>
              <a:xfrm>
                <a:off x="1524000" y="1825714"/>
                <a:ext cx="2854628" cy="590931"/>
              </a:xfrm>
              <a:prstGeom prst="rect">
                <a:avLst/>
              </a:prstGeom>
              <a:noFill/>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Creation operator, electron</a:t>
                </a:r>
              </a:p>
              <a:p>
                <a:pPr algn="ctr">
                  <a:lnSpc>
                    <a:spcPct val="90000"/>
                  </a:lnSpc>
                </a:pPr>
                <a:r>
                  <a:rPr lang="en-US" b="1" dirty="0">
                    <a:latin typeface="Times New Roman" panose="02020603050405020304" pitchFamily="18" charset="0"/>
                    <a:cs typeface="Times New Roman" panose="02020603050405020304" pitchFamily="18" charset="0"/>
                  </a:rPr>
                  <a:t>with spin </a:t>
                </a:r>
                <a14:m>
                  <m:oMath xmlns:m="http://schemas.openxmlformats.org/officeDocument/2006/math">
                    <m:r>
                      <a:rPr lang="en-US" i="1">
                        <a:latin typeface="Cambria Math" panose="02040503050406030204" pitchFamily="18" charset="0"/>
                      </a:rPr>
                      <m:t>𝜎</m:t>
                    </m:r>
                  </m:oMath>
                </a14:m>
                <a:r>
                  <a:rPr lang="en-US" b="1" dirty="0">
                    <a:latin typeface="Times New Roman" panose="02020603050405020304" pitchFamily="18" charset="0"/>
                    <a:cs typeface="Times New Roman" panose="02020603050405020304" pitchFamily="18" charset="0"/>
                  </a:rPr>
                  <a:t> hops to site-</a:t>
                </a:r>
                <a14:m>
                  <m:oMath xmlns:m="http://schemas.openxmlformats.org/officeDocument/2006/math">
                    <m:r>
                      <a:rPr lang="en-US" i="1">
                        <a:latin typeface="Cambria Math" panose="02040503050406030204" pitchFamily="18" charset="0"/>
                      </a:rPr>
                      <m:t>𝑖</m:t>
                    </m:r>
                  </m:oMath>
                </a14:m>
                <a:endParaRPr lang="en-US" b="1"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A976AB14-F0B6-4848-A6BD-65CE3C39C992}"/>
                  </a:ext>
                </a:extLst>
              </p:cNvPr>
              <p:cNvSpPr txBox="1">
                <a:spLocks noRot="1" noChangeAspect="1" noMove="1" noResize="1" noEditPoints="1" noAdjustHandles="1" noChangeArrowheads="1" noChangeShapeType="1" noTextEdit="1"/>
              </p:cNvSpPr>
              <p:nvPr/>
            </p:nvSpPr>
            <p:spPr>
              <a:xfrm>
                <a:off x="1524000" y="1825714"/>
                <a:ext cx="2854628" cy="590931"/>
              </a:xfrm>
              <a:prstGeom prst="rect">
                <a:avLst/>
              </a:prstGeom>
              <a:blipFill>
                <a:blip r:embed="rId4"/>
                <a:stretch>
                  <a:fillRect l="-1496" t="-9278" r="-1496" b="-154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C1A7529D-BCC0-463E-8C5B-FA16C1D1E152}"/>
                  </a:ext>
                </a:extLst>
              </p:cNvPr>
              <p:cNvSpPr/>
              <p:nvPr/>
            </p:nvSpPr>
            <p:spPr>
              <a:xfrm>
                <a:off x="872725" y="2620217"/>
                <a:ext cx="530851" cy="3916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r>
                            <a:rPr lang="en-US" i="1">
                              <a:latin typeface="Cambria Math" panose="02040503050406030204" pitchFamily="18" charset="0"/>
                            </a:rPr>
                            <m:t>𝜎</m:t>
                          </m:r>
                        </m:sub>
                      </m:sSub>
                    </m:oMath>
                  </m:oMathPara>
                </a14:m>
                <a:endParaRPr lang="en-US" dirty="0"/>
              </a:p>
            </p:txBody>
          </p:sp>
        </mc:Choice>
        <mc:Fallback>
          <p:sp>
            <p:nvSpPr>
              <p:cNvPr id="9" name="Rectangle 8">
                <a:extLst>
                  <a:ext uri="{FF2B5EF4-FFF2-40B4-BE49-F238E27FC236}">
                    <a16:creationId xmlns:a16="http://schemas.microsoft.com/office/drawing/2014/main" id="{C1A7529D-BCC0-463E-8C5B-FA16C1D1E152}"/>
                  </a:ext>
                </a:extLst>
              </p:cNvPr>
              <p:cNvSpPr>
                <a:spLocks noRot="1" noChangeAspect="1" noMove="1" noResize="1" noEditPoints="1" noAdjustHandles="1" noChangeArrowheads="1" noChangeShapeType="1" noTextEdit="1"/>
              </p:cNvSpPr>
              <p:nvPr/>
            </p:nvSpPr>
            <p:spPr>
              <a:xfrm>
                <a:off x="872725" y="2620217"/>
                <a:ext cx="530851" cy="391646"/>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9590188-BC86-4EA1-BE4E-933626A1AF5A}"/>
                  </a:ext>
                </a:extLst>
              </p:cNvPr>
              <p:cNvSpPr txBox="1"/>
              <p:nvPr/>
            </p:nvSpPr>
            <p:spPr>
              <a:xfrm>
                <a:off x="1403576" y="2520574"/>
                <a:ext cx="3230693" cy="590931"/>
              </a:xfrm>
              <a:prstGeom prst="rect">
                <a:avLst/>
              </a:prstGeom>
              <a:noFill/>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Annihilation operator, electron</a:t>
                </a:r>
              </a:p>
              <a:p>
                <a:pPr algn="ctr">
                  <a:lnSpc>
                    <a:spcPct val="90000"/>
                  </a:lnSpc>
                </a:pPr>
                <a:r>
                  <a:rPr lang="en-US" b="1" dirty="0">
                    <a:latin typeface="Times New Roman" panose="02020603050405020304" pitchFamily="18" charset="0"/>
                    <a:cs typeface="Times New Roman" panose="02020603050405020304" pitchFamily="18" charset="0"/>
                  </a:rPr>
                  <a:t>with spin </a:t>
                </a:r>
                <a14:m>
                  <m:oMath xmlns:m="http://schemas.openxmlformats.org/officeDocument/2006/math">
                    <m:r>
                      <a:rPr lang="en-US" i="1">
                        <a:latin typeface="Cambria Math" panose="02040503050406030204" pitchFamily="18" charset="0"/>
                      </a:rPr>
                      <m:t>𝜎</m:t>
                    </m:r>
                  </m:oMath>
                </a14:m>
                <a:r>
                  <a:rPr lang="en-US" b="1" dirty="0">
                    <a:latin typeface="Times New Roman" panose="02020603050405020304" pitchFamily="18" charset="0"/>
                    <a:cs typeface="Times New Roman" panose="02020603050405020304" pitchFamily="18" charset="0"/>
                  </a:rPr>
                  <a:t> hops from site-</a:t>
                </a:r>
                <a14:m>
                  <m:oMath xmlns:m="http://schemas.openxmlformats.org/officeDocument/2006/math">
                    <m:r>
                      <a:rPr lang="en-US" b="0" i="1" smtClean="0">
                        <a:latin typeface="Cambria Math" panose="02040503050406030204" pitchFamily="18" charset="0"/>
                      </a:rPr>
                      <m:t>𝑗</m:t>
                    </m:r>
                  </m:oMath>
                </a14:m>
                <a:endParaRPr lang="en-US" b="1"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39590188-BC86-4EA1-BE4E-933626A1AF5A}"/>
                  </a:ext>
                </a:extLst>
              </p:cNvPr>
              <p:cNvSpPr txBox="1">
                <a:spLocks noRot="1" noChangeAspect="1" noMove="1" noResize="1" noEditPoints="1" noAdjustHandles="1" noChangeArrowheads="1" noChangeShapeType="1" noTextEdit="1"/>
              </p:cNvSpPr>
              <p:nvPr/>
            </p:nvSpPr>
            <p:spPr>
              <a:xfrm>
                <a:off x="1403576" y="2520574"/>
                <a:ext cx="3230693" cy="590931"/>
              </a:xfrm>
              <a:prstGeom prst="rect">
                <a:avLst/>
              </a:prstGeom>
              <a:blipFill>
                <a:blip r:embed="rId6"/>
                <a:stretch>
                  <a:fillRect l="-1132" t="-9278" r="-1321" b="-154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8E6E3BB8-269E-4B1F-BE4D-4E5AD2CEB30B}"/>
                  </a:ext>
                </a:extLst>
              </p:cNvPr>
              <p:cNvSpPr/>
              <p:nvPr/>
            </p:nvSpPr>
            <p:spPr>
              <a:xfrm>
                <a:off x="872725" y="3208170"/>
                <a:ext cx="489942" cy="3916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𝑖𝑗</m:t>
                          </m:r>
                        </m:sub>
                      </m:sSub>
                    </m:oMath>
                  </m:oMathPara>
                </a14:m>
                <a:endParaRPr lang="en-US" dirty="0"/>
              </a:p>
            </p:txBody>
          </p:sp>
        </mc:Choice>
        <mc:Fallback>
          <p:sp>
            <p:nvSpPr>
              <p:cNvPr id="11" name="Rectangle 10">
                <a:extLst>
                  <a:ext uri="{FF2B5EF4-FFF2-40B4-BE49-F238E27FC236}">
                    <a16:creationId xmlns:a16="http://schemas.microsoft.com/office/drawing/2014/main" id="{8E6E3BB8-269E-4B1F-BE4D-4E5AD2CEB30B}"/>
                  </a:ext>
                </a:extLst>
              </p:cNvPr>
              <p:cNvSpPr>
                <a:spLocks noRot="1" noChangeAspect="1" noMove="1" noResize="1" noEditPoints="1" noAdjustHandles="1" noChangeArrowheads="1" noChangeShapeType="1" noTextEdit="1"/>
              </p:cNvSpPr>
              <p:nvPr/>
            </p:nvSpPr>
            <p:spPr>
              <a:xfrm>
                <a:off x="872725" y="3208170"/>
                <a:ext cx="489942" cy="391646"/>
              </a:xfrm>
              <a:prstGeom prst="rect">
                <a:avLst/>
              </a:prstGeom>
              <a:blipFill>
                <a:blip r:embed="rId7"/>
                <a:stretch>
                  <a:fillRect b="-769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0625EE3-3F4F-4EC6-AD4C-0970338946B5}"/>
              </a:ext>
            </a:extLst>
          </p:cNvPr>
          <p:cNvSpPr txBox="1"/>
          <p:nvPr/>
        </p:nvSpPr>
        <p:spPr>
          <a:xfrm>
            <a:off x="2087641" y="3258184"/>
            <a:ext cx="1862562" cy="341632"/>
          </a:xfrm>
          <a:prstGeom prst="rect">
            <a:avLst/>
          </a:prstGeom>
          <a:noFill/>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Transfer integral</a:t>
            </a:r>
          </a:p>
        </p:txBody>
      </p:sp>
      <p:sp>
        <p:nvSpPr>
          <p:cNvPr id="13" name="TextBox 12">
            <a:extLst>
              <a:ext uri="{FF2B5EF4-FFF2-40B4-BE49-F238E27FC236}">
                <a16:creationId xmlns:a16="http://schemas.microsoft.com/office/drawing/2014/main" id="{3F5B02BA-AFCC-4DA8-81E1-FBE8CB286CCF}"/>
              </a:ext>
            </a:extLst>
          </p:cNvPr>
          <p:cNvSpPr txBox="1"/>
          <p:nvPr/>
        </p:nvSpPr>
        <p:spPr>
          <a:xfrm>
            <a:off x="5526505" y="1952433"/>
            <a:ext cx="2847896" cy="341632"/>
          </a:xfrm>
          <a:prstGeom prst="rect">
            <a:avLst/>
          </a:prstGeom>
          <a:noFill/>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On-site Coulomb repulsion</a:t>
            </a:r>
          </a:p>
        </p:txBody>
      </p:sp>
      <p:cxnSp>
        <p:nvCxnSpPr>
          <p:cNvPr id="14" name="Straight Connector 13">
            <a:extLst>
              <a:ext uri="{FF2B5EF4-FFF2-40B4-BE49-F238E27FC236}">
                <a16:creationId xmlns:a16="http://schemas.microsoft.com/office/drawing/2014/main" id="{94AB9D1D-B933-4C76-B515-B8A38482CB27}"/>
              </a:ext>
            </a:extLst>
          </p:cNvPr>
          <p:cNvCxnSpPr>
            <a:cxnSpLocks/>
          </p:cNvCxnSpPr>
          <p:nvPr/>
        </p:nvCxnSpPr>
        <p:spPr>
          <a:xfrm>
            <a:off x="5527651" y="1475301"/>
            <a:ext cx="10568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E6CAB2-40B5-4BE6-AE19-23A36588187A}"/>
              </a:ext>
            </a:extLst>
          </p:cNvPr>
          <p:cNvCxnSpPr>
            <a:cxnSpLocks/>
          </p:cNvCxnSpPr>
          <p:nvPr/>
        </p:nvCxnSpPr>
        <p:spPr>
          <a:xfrm flipH="1">
            <a:off x="2589726" y="1295400"/>
            <a:ext cx="1440100" cy="5334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786209-DAE0-4930-A525-EE8F97CB8591}"/>
              </a:ext>
            </a:extLst>
          </p:cNvPr>
          <p:cNvCxnSpPr>
            <a:cxnSpLocks/>
          </p:cNvCxnSpPr>
          <p:nvPr/>
        </p:nvCxnSpPr>
        <p:spPr>
          <a:xfrm flipH="1">
            <a:off x="2611377" y="3775782"/>
            <a:ext cx="1" cy="4914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9C1A9BD-684F-4DC2-A071-3463C82A4EAE}"/>
              </a:ext>
            </a:extLst>
          </p:cNvPr>
          <p:cNvSpPr txBox="1"/>
          <p:nvPr/>
        </p:nvSpPr>
        <p:spPr>
          <a:xfrm>
            <a:off x="1414728" y="4443166"/>
            <a:ext cx="2383986" cy="590931"/>
          </a:xfrm>
          <a:prstGeom prst="rect">
            <a:avLst/>
          </a:prstGeom>
          <a:noFill/>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Energy term favoring </a:t>
            </a:r>
          </a:p>
          <a:p>
            <a:pPr algn="ctr">
              <a:lnSpc>
                <a:spcPct val="90000"/>
              </a:lnSpc>
            </a:pPr>
            <a:r>
              <a:rPr lang="en-US" b="1" dirty="0">
                <a:latin typeface="Times New Roman" panose="02020603050405020304" pitchFamily="18" charset="0"/>
                <a:cs typeface="Times New Roman" panose="02020603050405020304" pitchFamily="18" charset="0"/>
              </a:rPr>
              <a:t>electrons hopping</a:t>
            </a:r>
          </a:p>
        </p:txBody>
      </p:sp>
      <p:cxnSp>
        <p:nvCxnSpPr>
          <p:cNvPr id="24" name="Straight Arrow Connector 23">
            <a:extLst>
              <a:ext uri="{FF2B5EF4-FFF2-40B4-BE49-F238E27FC236}">
                <a16:creationId xmlns:a16="http://schemas.microsoft.com/office/drawing/2014/main" id="{F1BF1AFE-E01F-4765-B65A-E49467EC51E0}"/>
              </a:ext>
            </a:extLst>
          </p:cNvPr>
          <p:cNvCxnSpPr>
            <a:cxnSpLocks/>
          </p:cNvCxnSpPr>
          <p:nvPr/>
        </p:nvCxnSpPr>
        <p:spPr>
          <a:xfrm flipH="1">
            <a:off x="6934200" y="2409203"/>
            <a:ext cx="1" cy="4914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3A7D25-2809-4AAC-8BD0-1530AE9E908D}"/>
              </a:ext>
            </a:extLst>
          </p:cNvPr>
          <p:cNvSpPr txBox="1"/>
          <p:nvPr/>
        </p:nvSpPr>
        <p:spPr>
          <a:xfrm>
            <a:off x="5562670" y="3011863"/>
            <a:ext cx="2743059" cy="590931"/>
          </a:xfrm>
          <a:prstGeom prst="rect">
            <a:avLst/>
          </a:prstGeom>
          <a:noFill/>
          <a:ln w="28575">
            <a:solidFill>
              <a:srgbClr val="FF0000"/>
            </a:solidFill>
          </a:ln>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Energy term unfavorable</a:t>
            </a:r>
          </a:p>
          <a:p>
            <a:pPr algn="ctr">
              <a:lnSpc>
                <a:spcPct val="90000"/>
              </a:lnSpc>
            </a:pPr>
            <a:r>
              <a:rPr lang="en-US" b="1" dirty="0">
                <a:latin typeface="Times New Roman" panose="02020603050405020304" pitchFamily="18" charset="0"/>
                <a:cs typeface="Times New Roman" panose="02020603050405020304" pitchFamily="18" charset="0"/>
              </a:rPr>
              <a:t>for electrons hopping</a:t>
            </a:r>
          </a:p>
        </p:txBody>
      </p:sp>
      <p:sp>
        <p:nvSpPr>
          <p:cNvPr id="26" name="TextBox 25">
            <a:extLst>
              <a:ext uri="{FF2B5EF4-FFF2-40B4-BE49-F238E27FC236}">
                <a16:creationId xmlns:a16="http://schemas.microsoft.com/office/drawing/2014/main" id="{5679C45D-31AF-43BD-8A42-D5B2547C3778}"/>
              </a:ext>
            </a:extLst>
          </p:cNvPr>
          <p:cNvSpPr txBox="1"/>
          <p:nvPr/>
        </p:nvSpPr>
        <p:spPr>
          <a:xfrm>
            <a:off x="4031337" y="4204722"/>
            <a:ext cx="4617674" cy="590931"/>
          </a:xfrm>
          <a:prstGeom prst="rect">
            <a:avLst/>
          </a:prstGeom>
          <a:noFill/>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Specifically casted in the framework</a:t>
            </a:r>
          </a:p>
          <a:p>
            <a:pPr algn="ctr">
              <a:lnSpc>
                <a:spcPct val="90000"/>
              </a:lnSpc>
            </a:pPr>
            <a:r>
              <a:rPr lang="en-US" b="1" dirty="0">
                <a:latin typeface="Times New Roman" panose="02020603050405020304" pitchFamily="18" charset="0"/>
                <a:cs typeface="Times New Roman" panose="02020603050405020304" pitchFamily="18" charset="0"/>
              </a:rPr>
              <a:t>of Anderson (1959) [1] superexchange model</a:t>
            </a:r>
          </a:p>
        </p:txBody>
      </p:sp>
      <p:sp>
        <p:nvSpPr>
          <p:cNvPr id="27" name="TextBox 26">
            <a:extLst>
              <a:ext uri="{FF2B5EF4-FFF2-40B4-BE49-F238E27FC236}">
                <a16:creationId xmlns:a16="http://schemas.microsoft.com/office/drawing/2014/main" id="{0CBBF0FE-3804-4BB3-A3CD-DF6DB3BAAD8D}"/>
              </a:ext>
            </a:extLst>
          </p:cNvPr>
          <p:cNvSpPr txBox="1"/>
          <p:nvPr/>
        </p:nvSpPr>
        <p:spPr>
          <a:xfrm>
            <a:off x="3929899" y="5099690"/>
            <a:ext cx="4820550" cy="341632"/>
          </a:xfrm>
          <a:prstGeom prst="rect">
            <a:avLst/>
          </a:prstGeom>
          <a:noFill/>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Also assuming the Heisenberg limit (t &lt;&lt; U) [2]</a:t>
            </a:r>
          </a:p>
        </p:txBody>
      </p:sp>
      <p:cxnSp>
        <p:nvCxnSpPr>
          <p:cNvPr id="28" name="Straight Arrow Connector 27">
            <a:extLst>
              <a:ext uri="{FF2B5EF4-FFF2-40B4-BE49-F238E27FC236}">
                <a16:creationId xmlns:a16="http://schemas.microsoft.com/office/drawing/2014/main" id="{2BE73505-B9F8-4BFD-8032-F21CEAC3B882}"/>
              </a:ext>
            </a:extLst>
          </p:cNvPr>
          <p:cNvCxnSpPr>
            <a:cxnSpLocks/>
            <a:stCxn id="23" idx="3"/>
            <a:endCxn id="26" idx="1"/>
          </p:cNvCxnSpPr>
          <p:nvPr/>
        </p:nvCxnSpPr>
        <p:spPr>
          <a:xfrm flipV="1">
            <a:off x="3798714" y="4500188"/>
            <a:ext cx="232623" cy="2384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7C613-8B54-4AC1-8258-4C1DBD70263A}"/>
              </a:ext>
            </a:extLst>
          </p:cNvPr>
          <p:cNvCxnSpPr>
            <a:cxnSpLocks/>
            <a:endCxn id="26" idx="0"/>
          </p:cNvCxnSpPr>
          <p:nvPr/>
        </p:nvCxnSpPr>
        <p:spPr>
          <a:xfrm flipH="1">
            <a:off x="6340174" y="3714036"/>
            <a:ext cx="610279" cy="4906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5CBB41-28E3-42DE-82EF-A291740A345D}"/>
              </a:ext>
            </a:extLst>
          </p:cNvPr>
          <p:cNvCxnSpPr>
            <a:cxnSpLocks/>
            <a:endCxn id="13" idx="0"/>
          </p:cNvCxnSpPr>
          <p:nvPr/>
        </p:nvCxnSpPr>
        <p:spPr>
          <a:xfrm>
            <a:off x="6019800" y="1475301"/>
            <a:ext cx="930653" cy="4771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F913B0A-F02F-4E71-A2B0-DC98DEBAEB6A}"/>
              </a:ext>
            </a:extLst>
          </p:cNvPr>
          <p:cNvCxnSpPr>
            <a:cxnSpLocks/>
            <a:stCxn id="26" idx="2"/>
            <a:endCxn id="27" idx="0"/>
          </p:cNvCxnSpPr>
          <p:nvPr/>
        </p:nvCxnSpPr>
        <p:spPr>
          <a:xfrm>
            <a:off x="6340174" y="4795653"/>
            <a:ext cx="0" cy="3040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Rectangle 44">
                <a:extLst>
                  <a:ext uri="{FF2B5EF4-FFF2-40B4-BE49-F238E27FC236}">
                    <a16:creationId xmlns:a16="http://schemas.microsoft.com/office/drawing/2014/main" id="{F9A60A01-6119-42F5-8F7B-E7B09FA4A6FE}"/>
                  </a:ext>
                </a:extLst>
              </p:cNvPr>
              <p:cNvSpPr/>
              <p:nvPr/>
            </p:nvSpPr>
            <p:spPr>
              <a:xfrm>
                <a:off x="2994718" y="5668864"/>
                <a:ext cx="1837170" cy="79585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𝑖𝑗</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acc>
                        </m:e>
                      </m:nary>
                      <m:r>
                        <a:rPr lang="en-US" b="0" i="1" dirty="0"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e>
                      </m:acc>
                    </m:oMath>
                  </m:oMathPara>
                </a14:m>
                <a:endParaRPr lang="en-US" dirty="0"/>
              </a:p>
            </p:txBody>
          </p:sp>
        </mc:Choice>
        <mc:Fallback>
          <p:sp>
            <p:nvSpPr>
              <p:cNvPr id="45" name="Rectangle 44">
                <a:extLst>
                  <a:ext uri="{FF2B5EF4-FFF2-40B4-BE49-F238E27FC236}">
                    <a16:creationId xmlns:a16="http://schemas.microsoft.com/office/drawing/2014/main" id="{F9A60A01-6119-42F5-8F7B-E7B09FA4A6FE}"/>
                  </a:ext>
                </a:extLst>
              </p:cNvPr>
              <p:cNvSpPr>
                <a:spLocks noRot="1" noChangeAspect="1" noMove="1" noResize="1" noEditPoints="1" noAdjustHandles="1" noChangeArrowheads="1" noChangeShapeType="1" noTextEdit="1"/>
              </p:cNvSpPr>
              <p:nvPr/>
            </p:nvSpPr>
            <p:spPr>
              <a:xfrm>
                <a:off x="2994718" y="5668864"/>
                <a:ext cx="1837170" cy="795859"/>
              </a:xfrm>
              <a:prstGeom prst="rect">
                <a:avLst/>
              </a:prstGeom>
              <a:blipFill>
                <a:blip r:embed="rId8"/>
                <a:stretch>
                  <a:fillRect/>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F94D83AB-2AB6-4B39-94CD-65B9D1BD83AE}"/>
              </a:ext>
            </a:extLst>
          </p:cNvPr>
          <p:cNvSpPr txBox="1"/>
          <p:nvPr/>
        </p:nvSpPr>
        <p:spPr>
          <a:xfrm>
            <a:off x="4831315" y="5824478"/>
            <a:ext cx="956352" cy="341632"/>
          </a:xfrm>
          <a:prstGeom prst="rect">
            <a:avLst/>
          </a:prstGeom>
          <a:noFill/>
        </p:spPr>
        <p:txBody>
          <a:bodyPr wrap="none" rtlCol="0">
            <a:spAutoFit/>
          </a:bodyPr>
          <a:lstStyle/>
          <a:p>
            <a:pPr algn="ctr">
              <a:lnSpc>
                <a:spcPct val="90000"/>
              </a:lnSpc>
            </a:pPr>
            <a:r>
              <a:rPr lang="en-US" b="1" dirty="0">
                <a:latin typeface="Times New Roman" panose="02020603050405020304" pitchFamily="18" charset="0"/>
                <a:cs typeface="Times New Roman" panose="02020603050405020304" pitchFamily="18" charset="0"/>
              </a:rPr>
              <a:t>, where </a:t>
            </a:r>
          </a:p>
        </p:txBody>
      </p:sp>
      <mc:AlternateContent xmlns:mc="http://schemas.openxmlformats.org/markup-compatibility/2006">
        <mc:Choice xmlns:a14="http://schemas.microsoft.com/office/drawing/2010/main" Requires="a14">
          <p:sp>
            <p:nvSpPr>
              <p:cNvPr id="47" name="Rectangle 46">
                <a:extLst>
                  <a:ext uri="{FF2B5EF4-FFF2-40B4-BE49-F238E27FC236}">
                    <a16:creationId xmlns:a16="http://schemas.microsoft.com/office/drawing/2014/main" id="{5494C34F-0550-41FF-B0FF-E1A82FB1526F}"/>
                  </a:ext>
                </a:extLst>
              </p:cNvPr>
              <p:cNvSpPr/>
              <p:nvPr/>
            </p:nvSpPr>
            <p:spPr>
              <a:xfrm>
                <a:off x="5686178" y="5632182"/>
                <a:ext cx="1229952" cy="7262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𝑒𝑓𝑓</m:t>
                              </m:r>
                            </m:sub>
                          </m:sSub>
                        </m:den>
                      </m:f>
                    </m:oMath>
                  </m:oMathPara>
                </a14:m>
                <a:endParaRPr lang="en-US" dirty="0"/>
              </a:p>
            </p:txBody>
          </p:sp>
        </mc:Choice>
        <mc:Fallback>
          <p:sp>
            <p:nvSpPr>
              <p:cNvPr id="47" name="Rectangle 46">
                <a:extLst>
                  <a:ext uri="{FF2B5EF4-FFF2-40B4-BE49-F238E27FC236}">
                    <a16:creationId xmlns:a16="http://schemas.microsoft.com/office/drawing/2014/main" id="{5494C34F-0550-41FF-B0FF-E1A82FB1526F}"/>
                  </a:ext>
                </a:extLst>
              </p:cNvPr>
              <p:cNvSpPr>
                <a:spLocks noRot="1" noChangeAspect="1" noMove="1" noResize="1" noEditPoints="1" noAdjustHandles="1" noChangeArrowheads="1" noChangeShapeType="1" noTextEdit="1"/>
              </p:cNvSpPr>
              <p:nvPr/>
            </p:nvSpPr>
            <p:spPr>
              <a:xfrm>
                <a:off x="5686178" y="5632182"/>
                <a:ext cx="1229952" cy="726224"/>
              </a:xfrm>
              <a:prstGeom prst="rect">
                <a:avLst/>
              </a:prstGeom>
              <a:blipFill>
                <a:blip r:embed="rId9"/>
                <a:stretch>
                  <a:fillRect/>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531C3277-6B5F-4430-9049-785F4F6E5407}"/>
              </a:ext>
            </a:extLst>
          </p:cNvPr>
          <p:cNvCxnSpPr>
            <a:cxnSpLocks/>
            <a:stCxn id="27" idx="2"/>
          </p:cNvCxnSpPr>
          <p:nvPr/>
        </p:nvCxnSpPr>
        <p:spPr>
          <a:xfrm flipH="1">
            <a:off x="4876800" y="5441322"/>
            <a:ext cx="1463374" cy="3040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954846D-B80C-4396-8995-473964149FB9}"/>
              </a:ext>
            </a:extLst>
          </p:cNvPr>
          <p:cNvSpPr/>
          <p:nvPr/>
        </p:nvSpPr>
        <p:spPr>
          <a:xfrm>
            <a:off x="228600" y="6439437"/>
            <a:ext cx="3505200" cy="397032"/>
          </a:xfrm>
          <a:prstGeom prst="rect">
            <a:avLst/>
          </a:prstGeom>
        </p:spPr>
        <p:txBody>
          <a:bodyPr wrap="square">
            <a:spAutoFit/>
          </a:bodyPr>
          <a:lstStyle/>
          <a:p>
            <a:pPr>
              <a:lnSpc>
                <a:spcPct val="90000"/>
              </a:lnSpc>
            </a:pPr>
            <a:r>
              <a:rPr lang="en-US" sz="1100" b="1" dirty="0">
                <a:latin typeface="Times New Roman" panose="02020603050405020304" pitchFamily="18" charset="0"/>
                <a:cs typeface="Times New Roman" panose="02020603050405020304" pitchFamily="18" charset="0"/>
                <a:hlinkClick r:id="rId10" action="ppaction://hlinkfile"/>
              </a:rPr>
              <a:t>[1] P. W. Anderson. Phys. Rev., 115, 2 (1959).</a:t>
            </a:r>
            <a:endParaRPr lang="en-US" sz="1100" b="1" dirty="0">
              <a:latin typeface="Times New Roman" panose="02020603050405020304" pitchFamily="18" charset="0"/>
              <a:cs typeface="Times New Roman" panose="02020603050405020304" pitchFamily="18" charset="0"/>
            </a:endParaRPr>
          </a:p>
          <a:p>
            <a:pPr>
              <a:lnSpc>
                <a:spcPct val="90000"/>
              </a:lnSpc>
            </a:pPr>
            <a:r>
              <a:rPr lang="en-US" sz="1100" b="1" dirty="0">
                <a:latin typeface="Times New Roman" panose="02020603050405020304" pitchFamily="18" charset="0"/>
                <a:cs typeface="Times New Roman" panose="02020603050405020304" pitchFamily="18" charset="0"/>
              </a:rPr>
              <a:t>[2] S. </a:t>
            </a:r>
            <a:r>
              <a:rPr lang="en-US" sz="1100" b="1" dirty="0" err="1">
                <a:latin typeface="Times New Roman" panose="02020603050405020304" pitchFamily="18" charset="0"/>
                <a:cs typeface="Times New Roman" panose="02020603050405020304" pitchFamily="18" charset="0"/>
              </a:rPr>
              <a:t>Lebernegg</a:t>
            </a:r>
            <a:r>
              <a:rPr lang="en-US" sz="1100" b="1" dirty="0">
                <a:latin typeface="Times New Roman" panose="02020603050405020304" pitchFamily="18" charset="0"/>
                <a:cs typeface="Times New Roman" panose="02020603050405020304" pitchFamily="18" charset="0"/>
              </a:rPr>
              <a:t>, et al. Phys. Rev. B, 87, 155111 (2013).</a:t>
            </a:r>
          </a:p>
        </p:txBody>
      </p:sp>
    </p:spTree>
    <p:extLst>
      <p:ext uri="{BB962C8B-B14F-4D97-AF65-F5344CB8AC3E}">
        <p14:creationId xmlns:p14="http://schemas.microsoft.com/office/powerpoint/2010/main" val="20006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F624DE-D1C0-41A4-B6C3-F9BEA6A3C2AF}"/>
              </a:ext>
            </a:extLst>
          </p:cNvPr>
          <p:cNvSpPr txBox="1"/>
          <p:nvPr/>
        </p:nvSpPr>
        <p:spPr>
          <a:xfrm>
            <a:off x="3717825" y="152400"/>
            <a:ext cx="1708353" cy="424732"/>
          </a:xfrm>
          <a:prstGeom prst="rect">
            <a:avLst/>
          </a:prstGeom>
          <a:noFill/>
        </p:spPr>
        <p:txBody>
          <a:bodyPr wrap="none" rtlCol="0">
            <a:spAutoFit/>
          </a:bodyPr>
          <a:lstStyle/>
          <a:p>
            <a:pPr algn="ctr">
              <a:lnSpc>
                <a:spcPct val="90000"/>
              </a:lnSpc>
            </a:pPr>
            <a:r>
              <a:rPr lang="en-US" sz="2400" b="1" dirty="0">
                <a:latin typeface="Times New Roman" panose="02020603050405020304" pitchFamily="18" charset="0"/>
                <a:cs typeface="Times New Roman" panose="02020603050405020304" pitchFamily="18" charset="0"/>
              </a:rPr>
              <a:t>More Notes</a:t>
            </a:r>
          </a:p>
        </p:txBody>
      </p:sp>
      <p:sp>
        <p:nvSpPr>
          <p:cNvPr id="4" name="TextBox 3">
            <a:extLst>
              <a:ext uri="{FF2B5EF4-FFF2-40B4-BE49-F238E27FC236}">
                <a16:creationId xmlns:a16="http://schemas.microsoft.com/office/drawing/2014/main" id="{7D8DCB02-7165-415F-8B28-F37EF48DBC3E}"/>
              </a:ext>
            </a:extLst>
          </p:cNvPr>
          <p:cNvSpPr txBox="1"/>
          <p:nvPr/>
        </p:nvSpPr>
        <p:spPr>
          <a:xfrm>
            <a:off x="495300" y="838200"/>
            <a:ext cx="8420100" cy="4829014"/>
          </a:xfrm>
          <a:prstGeom prst="rect">
            <a:avLst/>
          </a:prstGeom>
          <a:noFill/>
        </p:spPr>
        <p:txBody>
          <a:bodyPr wrap="square" rtlCol="0">
            <a:spAutoFit/>
          </a:bodyPr>
          <a:lstStyle/>
          <a:p>
            <a:pPr marL="285750" indent="-285750" algn="just">
              <a:lnSpc>
                <a:spcPct val="9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The Anderson superexchange model is one of the most famous models concerning the superexchange interaction. The model is built up in the basis of the ligand wavefunctions, and as pointed out in R. White’s book (</a:t>
            </a:r>
            <a:r>
              <a:rPr lang="en-US" b="1" dirty="0">
                <a:latin typeface="Times New Roman" panose="02020603050405020304" pitchFamily="18" charset="0"/>
                <a:cs typeface="Times New Roman" panose="02020603050405020304" pitchFamily="18" charset="0"/>
                <a:hlinkClick r:id="rId2" action="ppaction://hlinkfile"/>
              </a:rPr>
              <a:t>Click Me!</a:t>
            </a:r>
            <a:r>
              <a:rPr lang="en-US" b="1" dirty="0">
                <a:latin typeface="Times New Roman" panose="02020603050405020304" pitchFamily="18" charset="0"/>
                <a:cs typeface="Times New Roman" panose="02020603050405020304" pitchFamily="18" charset="0"/>
              </a:rPr>
              <a:t> Refer to Page-61), there does exist models beyond Anderson’s approach – those in the basis of molecular orbitals. In fact, the formulation derived from both approaches is quite similar – refer to the equation-(2.100) in R. White’s book. Specifically, the denominator in the second term of equation-(2.100) in R. White’s book is quite similar to the corresponding term in (5.25) of </a:t>
            </a:r>
            <a:r>
              <a:rPr lang="en-US" b="1" dirty="0">
                <a:latin typeface="Times New Roman" panose="02020603050405020304" pitchFamily="18" charset="0"/>
                <a:cs typeface="Times New Roman" panose="02020603050405020304" pitchFamily="18" charset="0"/>
                <a:hlinkClick r:id="rId3" action="ppaction://hlinkfile"/>
              </a:rPr>
              <a:t>M. Suzuki’s lecture notes</a:t>
            </a:r>
            <a:r>
              <a:rPr lang="en-US" b="1" dirty="0">
                <a:latin typeface="Times New Roman" panose="02020603050405020304" pitchFamily="18" charset="0"/>
                <a:cs typeface="Times New Roman" panose="02020603050405020304" pitchFamily="18" charset="0"/>
              </a:rPr>
              <a:t>. What’s worth mentioning is that in the molecular orbitals based approach, the numerator term is explained as the energy difference between the molecular orbitals – for details, refer to the Fig. 1 and expression-(9) in </a:t>
            </a:r>
            <a:r>
              <a:rPr lang="en-US" b="1" dirty="0">
                <a:latin typeface="Times New Roman" panose="02020603050405020304" pitchFamily="18" charset="0"/>
                <a:cs typeface="Times New Roman" panose="02020603050405020304" pitchFamily="18" charset="0"/>
                <a:hlinkClick r:id="rId4" action="ppaction://hlinkfile"/>
              </a:rPr>
              <a:t>R. Hoffmann’s paper</a:t>
            </a:r>
            <a:r>
              <a:rPr lang="en-US" b="1" dirty="0">
                <a:latin typeface="Times New Roman" panose="02020603050405020304" pitchFamily="18" charset="0"/>
                <a:cs typeface="Times New Roman" panose="02020603050405020304" pitchFamily="18" charset="0"/>
              </a:rPr>
              <a:t>.</a:t>
            </a:r>
          </a:p>
          <a:p>
            <a:pPr marL="285750" indent="-285750" algn="just">
              <a:lnSpc>
                <a:spcPct val="9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Beyond the single-band Hubbard model, we could also have the so-called multiple-bands model. The difference here is that in the single-band model, if taking the Anderson superexchange as an example, only the mixing between single bands (e.g. p- and d- bands) is considered. However, for the multiple-bands model, the mixing takes into account multiple bands at the same time. Without going into details, we could have, for example, the three-band Emery model [1], the </a:t>
            </a:r>
            <a:r>
              <a:rPr lang="en-US" b="1" dirty="0" err="1">
                <a:latin typeface="Times New Roman" panose="02020603050405020304" pitchFamily="18" charset="0"/>
                <a:cs typeface="Times New Roman" panose="02020603050405020304" pitchFamily="18" charset="0"/>
              </a:rPr>
              <a:t>Floquet</a:t>
            </a:r>
            <a:r>
              <a:rPr lang="en-US" b="1" dirty="0">
                <a:latin typeface="Times New Roman" panose="02020603050405020304" pitchFamily="18" charset="0"/>
                <a:cs typeface="Times New Roman" panose="02020603050405020304" pitchFamily="18" charset="0"/>
              </a:rPr>
              <a:t> model [2], etc.</a:t>
            </a:r>
          </a:p>
        </p:txBody>
      </p:sp>
      <p:sp>
        <p:nvSpPr>
          <p:cNvPr id="5" name="Rectangle 4">
            <a:extLst>
              <a:ext uri="{FF2B5EF4-FFF2-40B4-BE49-F238E27FC236}">
                <a16:creationId xmlns:a16="http://schemas.microsoft.com/office/drawing/2014/main" id="{DB3D1E54-06D1-4284-955F-C7430224ED1C}"/>
              </a:ext>
            </a:extLst>
          </p:cNvPr>
          <p:cNvSpPr/>
          <p:nvPr/>
        </p:nvSpPr>
        <p:spPr>
          <a:xfrm>
            <a:off x="228600" y="6400800"/>
            <a:ext cx="3673575" cy="397032"/>
          </a:xfrm>
          <a:prstGeom prst="rect">
            <a:avLst/>
          </a:prstGeom>
        </p:spPr>
        <p:txBody>
          <a:bodyPr wrap="square">
            <a:spAutoFit/>
          </a:bodyPr>
          <a:lstStyle/>
          <a:p>
            <a:pPr>
              <a:lnSpc>
                <a:spcPct val="90000"/>
              </a:lnSpc>
            </a:pPr>
            <a:r>
              <a:rPr lang="en-US" sz="1100" b="1" dirty="0">
                <a:latin typeface="Times New Roman" panose="02020603050405020304" pitchFamily="18" charset="0"/>
                <a:cs typeface="Times New Roman" panose="02020603050405020304" pitchFamily="18" charset="0"/>
              </a:rPr>
              <a:t>[1] H. </a:t>
            </a:r>
            <a:r>
              <a:rPr lang="en-US" sz="1100" b="1" dirty="0" err="1">
                <a:latin typeface="Times New Roman" panose="02020603050405020304" pitchFamily="18" charset="0"/>
                <a:cs typeface="Times New Roman" panose="02020603050405020304" pitchFamily="18" charset="0"/>
              </a:rPr>
              <a:t>Eskes</a:t>
            </a:r>
            <a:r>
              <a:rPr lang="en-US" sz="1100" b="1" dirty="0">
                <a:latin typeface="Times New Roman" panose="02020603050405020304" pitchFamily="18" charset="0"/>
                <a:cs typeface="Times New Roman" panose="02020603050405020304" pitchFamily="18" charset="0"/>
              </a:rPr>
              <a:t>, et al. Phys. Rev. B, 48, 9788-9798 (1993).</a:t>
            </a:r>
          </a:p>
          <a:p>
            <a:pPr>
              <a:lnSpc>
                <a:spcPct val="90000"/>
              </a:lnSpc>
            </a:pPr>
            <a:r>
              <a:rPr lang="en-US" sz="1100" b="1" dirty="0">
                <a:latin typeface="Times New Roman" panose="02020603050405020304" pitchFamily="18" charset="0"/>
                <a:cs typeface="Times New Roman" panose="02020603050405020304" pitchFamily="18" charset="0"/>
              </a:rPr>
              <a:t>[2] R. </a:t>
            </a:r>
            <a:r>
              <a:rPr lang="en-US" sz="1100" b="1" dirty="0" err="1">
                <a:latin typeface="Times New Roman" panose="02020603050405020304" pitchFamily="18" charset="0"/>
                <a:cs typeface="Times New Roman" panose="02020603050405020304" pitchFamily="18" charset="0"/>
              </a:rPr>
              <a:t>Mikhaylovskiy</a:t>
            </a:r>
            <a:r>
              <a:rPr lang="en-US" sz="1100" b="1" dirty="0">
                <a:latin typeface="Times New Roman" panose="02020603050405020304" pitchFamily="18" charset="0"/>
                <a:cs typeface="Times New Roman" panose="02020603050405020304" pitchFamily="18" charset="0"/>
              </a:rPr>
              <a:t>, et al. Nat. Commun., 6, 8190 (2015).</a:t>
            </a:r>
          </a:p>
        </p:txBody>
      </p:sp>
    </p:spTree>
    <p:extLst>
      <p:ext uri="{BB962C8B-B14F-4D97-AF65-F5344CB8AC3E}">
        <p14:creationId xmlns:p14="http://schemas.microsoft.com/office/powerpoint/2010/main" val="3075177580"/>
      </p:ext>
    </p:extLst>
  </p:cSld>
  <p:clrMapOvr>
    <a:masterClrMapping/>
  </p:clrMapOvr>
</p:sld>
</file>

<file path=ppt/theme/theme1.xml><?xml version="1.0" encoding="utf-8"?>
<a:theme xmlns:a="http://schemas.openxmlformats.org/drawingml/2006/main" name="Default Theme">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ORNL 201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RNL_PresentationTemplate">
  <a:themeElements>
    <a:clrScheme name="ORNL corporate palette May 28 saturation adjust">
      <a:dk1>
        <a:sysClr val="windowText" lastClr="000000"/>
      </a:dk1>
      <a:lt1>
        <a:sysClr val="window" lastClr="FFFFFF"/>
      </a:lt1>
      <a:dk2>
        <a:srgbClr val="1E7640"/>
      </a:dk2>
      <a:lt2>
        <a:srgbClr val="FFFFFF"/>
      </a:lt2>
      <a:accent1>
        <a:srgbClr val="306DBE"/>
      </a:accent1>
      <a:accent2>
        <a:srgbClr val="84B641"/>
      </a:accent2>
      <a:accent3>
        <a:srgbClr val="DE762D"/>
      </a:accent3>
      <a:accent4>
        <a:srgbClr val="2ABDDA"/>
      </a:accent4>
      <a:accent5>
        <a:srgbClr val="A03123"/>
      </a:accent5>
      <a:accent6>
        <a:srgbClr val="FFCD00"/>
      </a:accent6>
      <a:hlink>
        <a:srgbClr val="0070B9"/>
      </a:hlink>
      <a:folHlink>
        <a:srgbClr val="1E7640"/>
      </a:folHlink>
    </a:clrScheme>
    <a:fontScheme name="ORNL 201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A8D536196C1E4A8086812469BEC8D9" ma:contentTypeVersion="0" ma:contentTypeDescription="Create a new document." ma:contentTypeScope="" ma:versionID="f08b979c77b587302bcfcb6031ff714c">
  <xsd:schema xmlns:xsd="http://www.w3.org/2001/XMLSchema" xmlns:xs="http://www.w3.org/2001/XMLSchema" xmlns:p="http://schemas.microsoft.com/office/2006/metadata/properties" targetNamespace="http://schemas.microsoft.com/office/2006/metadata/properties" ma:root="true" ma:fieldsID="223867f52d7f443a17d0a6df84a6da1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983842-8F5F-4F29-AC94-AF00F7E86594}">
  <ds:schemaRefs>
    <ds:schemaRef ds:uri="http://schemas.microsoft.com/sharepoint/v3/contenttype/forms"/>
  </ds:schemaRefs>
</ds:datastoreItem>
</file>

<file path=customXml/itemProps2.xml><?xml version="1.0" encoding="utf-8"?>
<ds:datastoreItem xmlns:ds="http://schemas.openxmlformats.org/officeDocument/2006/customXml" ds:itemID="{8DC28060-1ED0-4DA4-AB81-D1A7FF6C99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CF40582-240E-45FA-B2AA-93A8E2235D1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13880</TotalTime>
  <Words>450</Words>
  <Application>Microsoft Office PowerPoint</Application>
  <PresentationFormat>On-screen Show (4:3)</PresentationFormat>
  <Paragraphs>32</Paragraphs>
  <Slides>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Arial Black</vt:lpstr>
      <vt:lpstr>Calibri</vt:lpstr>
      <vt:lpstr>Cambria Math</vt:lpstr>
      <vt:lpstr>Times New Roman</vt:lpstr>
      <vt:lpstr>Wingdings</vt:lpstr>
      <vt:lpstr>Default Theme</vt:lpstr>
      <vt:lpstr>ORNL_PresentationTemplate</vt:lpstr>
      <vt:lpstr>Exchange Interaction Summary</vt:lpstr>
      <vt:lpstr>PowerPoint Presentation</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ORNL PowerPoint Template</dc:title>
  <dc:creator>Roy, Donna Jo</dc:creator>
  <cp:lastModifiedBy>yuanpeng zhang</cp:lastModifiedBy>
  <cp:revision>372</cp:revision>
  <dcterms:created xsi:type="dcterms:W3CDTF">2014-08-12T14:13:27Z</dcterms:created>
  <dcterms:modified xsi:type="dcterms:W3CDTF">2018-05-11T02:44:03Z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0x010100D3A8D536196C1E4A8086812469BEC8D9</vt:lpwstr>
  </property>
</Properties>
</file>