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4" r:id="rId11"/>
    <p:sldId id="275" r:id="rId12"/>
    <p:sldId id="276" r:id="rId13"/>
    <p:sldId id="271" r:id="rId14"/>
    <p:sldId id="272" r:id="rId15"/>
    <p:sldId id="277" r:id="rId16"/>
    <p:sldId id="273" r:id="rId1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2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2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00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56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40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4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85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3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0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2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0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2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4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83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0426B-4ED3-43FA-BF37-7F9B47064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463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hr-HR" b="1" dirty="0"/>
              <a:t>Razvoj sustava za površinsku elektromiografiju visoke prostorne razlučivosti 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B26CE-E861-4F0D-A68C-0517FF60A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387" y="963612"/>
            <a:ext cx="2502269" cy="4149725"/>
          </a:xfrm>
        </p:spPr>
        <p:txBody>
          <a:bodyPr anchor="ctr">
            <a:normAutofit/>
          </a:bodyPr>
          <a:lstStyle/>
          <a:p>
            <a:pPr algn="r">
              <a:spcBef>
                <a:spcPts val="0"/>
              </a:spcBef>
            </a:pPr>
            <a:r>
              <a:rPr lang="hr-HR" sz="2600" b="1" dirty="0">
                <a:solidFill>
                  <a:srgbClr val="00B0F0"/>
                </a:solidFill>
              </a:rPr>
              <a:t>Kvirin</a:t>
            </a:r>
            <a:endParaRPr lang="en-US" sz="2600" b="1" dirty="0">
              <a:solidFill>
                <a:srgbClr val="00B0F0"/>
              </a:solidFill>
            </a:endParaRPr>
          </a:p>
          <a:p>
            <a:pPr algn="r">
              <a:spcBef>
                <a:spcPts val="0"/>
              </a:spcBef>
            </a:pPr>
            <a:r>
              <a:rPr lang="hr-HR" sz="2600" b="1" dirty="0">
                <a:solidFill>
                  <a:srgbClr val="00B0F0"/>
                </a:solidFill>
              </a:rPr>
              <a:t>Polondak</a:t>
            </a:r>
            <a:endParaRPr lang="en-US" sz="2600" b="1" dirty="0">
              <a:solidFill>
                <a:srgbClr val="00B0F0"/>
              </a:solidFill>
            </a:endParaRPr>
          </a:p>
          <a:p>
            <a:pPr algn="r"/>
            <a:endParaRPr lang="en-US" b="1" dirty="0">
              <a:solidFill>
                <a:srgbClr val="00B0F0"/>
              </a:solidFill>
            </a:endParaRPr>
          </a:p>
          <a:p>
            <a:pPr algn="r"/>
            <a:r>
              <a:rPr lang="en-US" u="sng" dirty="0">
                <a:solidFill>
                  <a:srgbClr val="00B0F0"/>
                </a:solidFill>
              </a:rPr>
              <a:t>Mentor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pPr algn="r"/>
            <a:r>
              <a:rPr lang="en-US" dirty="0">
                <a:solidFill>
                  <a:srgbClr val="00B0F0"/>
                </a:solidFill>
              </a:rPr>
              <a:t>prof. dr. sc. </a:t>
            </a:r>
            <a:endParaRPr lang="hr-HR" dirty="0">
              <a:solidFill>
                <a:srgbClr val="00B0F0"/>
              </a:solidFill>
            </a:endParaRPr>
          </a:p>
          <a:p>
            <a:pPr algn="r"/>
            <a:r>
              <a:rPr lang="hr-HR" dirty="0">
                <a:solidFill>
                  <a:srgbClr val="00B0F0"/>
                </a:solidFill>
              </a:rPr>
              <a:t>Mario </a:t>
            </a:r>
            <a:r>
              <a:rPr lang="hr-HR" dirty="0" err="1">
                <a:solidFill>
                  <a:srgbClr val="00B0F0"/>
                </a:solidFill>
              </a:rPr>
              <a:t>Cifrek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29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8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4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4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5D4C89B-7F27-4AA4-9F04-7157562C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Nodemcu</a:t>
            </a:r>
            <a:r>
              <a:rPr lang="hr-HR" dirty="0"/>
              <a:t> – ESP32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2E73D781-0ACF-4151-B829-9960E6ED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122" name="Slika 1">
            <a:extLst>
              <a:ext uri="{FF2B5EF4-FFF2-40B4-BE49-F238E27FC236}">
                <a16:creationId xmlns:a16="http://schemas.microsoft.com/office/drawing/2014/main" id="{69A30E01-D9BF-4215-9820-16DCEDFC6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97088"/>
            <a:ext cx="8449716" cy="43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00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1A09FC-1678-46EF-A82F-0C8C6A12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09524E8-9318-4846-B873-DA3207CE9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C5F599A-C54C-4A8B-A3F2-932B3503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285AFFA0-2AAC-471D-8CA9-A20BA303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6146" name="Slika 1">
            <a:extLst>
              <a:ext uri="{FF2B5EF4-FFF2-40B4-BE49-F238E27FC236}">
                <a16:creationId xmlns:a16="http://schemas.microsoft.com/office/drawing/2014/main" id="{B1BE5C20-45DD-4AD6-8819-94D3CA3F1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4" y="714364"/>
            <a:ext cx="6058131" cy="493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Slika 1">
            <a:extLst>
              <a:ext uri="{FF2B5EF4-FFF2-40B4-BE49-F238E27FC236}">
                <a16:creationId xmlns:a16="http://schemas.microsoft.com/office/drawing/2014/main" id="{C47BEEEC-C18C-4AE2-8480-AC9B6C848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65" y="714364"/>
            <a:ext cx="3985145" cy="483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68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3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1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9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3" name="Slika 1">
            <a:extLst>
              <a:ext uri="{FF2B5EF4-FFF2-40B4-BE49-F238E27FC236}">
                <a16:creationId xmlns:a16="http://schemas.microsoft.com/office/drawing/2014/main" id="{D1540C75-02FE-4F41-8EA4-4E39985D4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181409" y="2105014"/>
            <a:ext cx="5997419" cy="2563896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Slika 1">
            <a:extLst>
              <a:ext uri="{FF2B5EF4-FFF2-40B4-BE49-F238E27FC236}">
                <a16:creationId xmlns:a16="http://schemas.microsoft.com/office/drawing/2014/main" id="{9A6F6EA7-7FAC-4D59-84EC-15E49DD27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4136801" y="2073408"/>
            <a:ext cx="5965033" cy="255005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AFFC410-E71B-45AA-A8A2-ED64146A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hr-HR" dirty="0"/>
              <a:t>1</a:t>
            </a:r>
            <a:r>
              <a:rPr lang="en-US" dirty="0"/>
              <a:t>5. </a:t>
            </a:r>
            <a:r>
              <a:rPr lang="en-US" dirty="0" err="1"/>
              <a:t>srpanj</a:t>
            </a:r>
            <a:r>
              <a:rPr lang="en-US" dirty="0"/>
              <a:t> 2021.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625358C6-12B6-4E88-A3ED-E0818730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2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97035DF-E5D1-4A95-A444-9C35546A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hr-HR" dirty="0"/>
              <a:t>Spi komunikacija 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A2BED7A-9817-44A4-8E04-BEFC3C36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r-HR" dirty="0"/>
              <a:t>1</a:t>
            </a:r>
            <a:r>
              <a:rPr lang="en-US" dirty="0"/>
              <a:t>5. </a:t>
            </a:r>
            <a:r>
              <a:rPr lang="en-US" dirty="0" err="1"/>
              <a:t>srpanj</a:t>
            </a:r>
            <a:r>
              <a:rPr lang="en-US" dirty="0"/>
              <a:t> 2021.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B2CDEAA1-22D2-4074-93CF-A41DFB2D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8" name="Rezervirano mjesto sadržaja 7">
            <a:extLst>
              <a:ext uri="{FF2B5EF4-FFF2-40B4-BE49-F238E27FC236}">
                <a16:creationId xmlns:a16="http://schemas.microsoft.com/office/drawing/2014/main" id="{86C1EF9D-7AE8-4AAC-8523-42A00F49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Sistemske naredbe (WAKEUP, STANDBY, RESET, START, STOP)</a:t>
            </a:r>
            <a:endParaRPr lang="en-US" dirty="0"/>
          </a:p>
          <a:p>
            <a:r>
              <a:rPr lang="hr-HR" dirty="0"/>
              <a:t>Naredbe za čitanje podataka (RDATAC, SDATAC, RDATA)</a:t>
            </a:r>
            <a:endParaRPr lang="en-US" dirty="0"/>
          </a:p>
          <a:p>
            <a:r>
              <a:rPr lang="hr-HR" dirty="0"/>
              <a:t>Naredbe za čitanje registara (RREG, WREG)</a:t>
            </a:r>
            <a:endParaRPr lang="en-US" dirty="0"/>
          </a:p>
          <a:p>
            <a:r>
              <a:rPr lang="hr-HR" sz="2400" dirty="0">
                <a:effectLst/>
                <a:ea typeface="Times New Roman" panose="02020603050405020304" pitchFamily="18" charset="0"/>
              </a:rPr>
              <a:t>ADS1298 ima 24 registra podijeljenih u 5 kategorija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9394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29C9E66-E4BA-4CE1-9FA1-A1C49CBD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50F8B1-FDBC-415B-956A-FFD56D8F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456" y="3260950"/>
            <a:ext cx="6521543" cy="3408587"/>
          </a:xfrm>
        </p:spPr>
        <p:txBody>
          <a:bodyPr/>
          <a:lstStyle/>
          <a:p>
            <a:r>
              <a:rPr lang="hr-HR" dirty="0"/>
              <a:t>Prikaz MISO signala </a:t>
            </a:r>
          </a:p>
          <a:p>
            <a:r>
              <a:rPr lang="hr-HR" dirty="0"/>
              <a:t>Prikaz MOSI signala </a:t>
            </a:r>
          </a:p>
          <a:p>
            <a:r>
              <a:rPr lang="hr-HR" dirty="0"/>
              <a:t>Prikaz na serijskom monitoru 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CEF3B08-9362-4503-A3C2-F450F4CF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14075BA8-64CA-422E-986D-CB150870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E702043-3493-4630-86A6-C0E177598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2" y="0"/>
            <a:ext cx="5434918" cy="326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id="{0DBD87AA-AF16-48B1-93E0-A57EBDB7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0" y="3413350"/>
            <a:ext cx="5426980" cy="32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Slika 1">
            <a:extLst>
              <a:ext uri="{FF2B5EF4-FFF2-40B4-BE49-F238E27FC236}">
                <a16:creationId xmlns:a16="http://schemas.microsoft.com/office/drawing/2014/main" id="{2B8D06F7-1187-4791-B9F4-A17FB510D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457" y="0"/>
            <a:ext cx="6521543" cy="307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08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4C7EA6B-F6A0-40A7-B218-2DCF5A80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6C820A4-EECA-4C55-AFC3-A603396C8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Kao rezultat diplomskog rada projektiran je funkcionalni prototipni sustav za površinsku elektromiografiju visoke prostorne razlučivosti </a:t>
            </a:r>
          </a:p>
          <a:p>
            <a:r>
              <a:rPr lang="hr-HR" dirty="0"/>
              <a:t>Sljedeći mogući koraci u razvoju sustava su pisanje daljnje programske podrške i integracija sustava na jednu tiskanu pločicu </a:t>
            </a:r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2A0879C-A752-4F42-9DB6-FFE33A28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/>
              <a:t>1</a:t>
            </a:r>
            <a:r>
              <a:rPr lang="en-US" dirty="0"/>
              <a:t>5. </a:t>
            </a:r>
            <a:r>
              <a:rPr lang="en-US" dirty="0" err="1"/>
              <a:t>srpanj</a:t>
            </a:r>
            <a:r>
              <a:rPr lang="en-US" dirty="0"/>
              <a:t> 2021.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432F462-4EEA-4BD0-9C82-F0F3DDCA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762060F-22F3-402A-8AA2-090DC59F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621" y="1085049"/>
            <a:ext cx="9905998" cy="1478570"/>
          </a:xfrm>
        </p:spPr>
        <p:txBody>
          <a:bodyPr/>
          <a:lstStyle/>
          <a:p>
            <a:r>
              <a:rPr lang="hr-HR" dirty="0"/>
              <a:t>Hvala na pažnji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BBE80BA-5F9B-45C6-93C6-98554167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 srpanj 2021.</a:t>
            </a:r>
            <a:endParaRPr lang="en-US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2050BC10-D269-47A5-885D-47ED695F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1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B0762E-CA02-40B5-AA74-90FD4464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Elektromiografija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5765DAE-FD46-40CD-AF9F-6E92EF4F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Dijagnostička metoda za ispitivanje funkcije perifernog živčanog sustava u stanju mirovanja i pokreta</a:t>
            </a:r>
          </a:p>
          <a:p>
            <a:endParaRPr lang="hr-HR" dirty="0"/>
          </a:p>
          <a:p>
            <a:r>
              <a:rPr lang="hr-HR" dirty="0"/>
              <a:t>Dijagnostika, treninzi profesionalnih sportaša i klinička istraživanja </a:t>
            </a:r>
          </a:p>
          <a:p>
            <a:endParaRPr lang="hr-HR" dirty="0"/>
          </a:p>
          <a:p>
            <a:r>
              <a:rPr lang="hr-HR" dirty="0"/>
              <a:t>Površinska elektromiografija i invazivna elektromiografija </a:t>
            </a:r>
          </a:p>
          <a:p>
            <a:endParaRPr lang="hr-HR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7260841-3F5E-47EC-A029-E94727EB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/>
              <a:t>1</a:t>
            </a:r>
            <a:r>
              <a:rPr lang="en-US" dirty="0"/>
              <a:t>5. </a:t>
            </a:r>
            <a:r>
              <a:rPr lang="en-US" dirty="0" err="1"/>
              <a:t>srpanj</a:t>
            </a:r>
            <a:r>
              <a:rPr lang="en-US" dirty="0"/>
              <a:t> 2021.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3BB22F88-DB29-4124-ABD4-B84F955D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1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7ADBA2-5252-488D-91FB-324241BD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hr-HR" dirty="0"/>
              <a:t>Površinska elektromiografija</a:t>
            </a:r>
          </a:p>
        </p:txBody>
      </p:sp>
      <p:sp>
        <p:nvSpPr>
          <p:cNvPr id="71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Slika 1">
            <a:extLst>
              <a:ext uri="{FF2B5EF4-FFF2-40B4-BE49-F238E27FC236}">
                <a16:creationId xmlns:a16="http://schemas.microsoft.com/office/drawing/2014/main" id="{630DDD57-4AAA-4443-BF47-81A78BC53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669510"/>
            <a:ext cx="4635583" cy="352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20F341F-FC33-4ED5-B042-4704C8AD1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hr-HR" dirty="0"/>
              <a:t>Problem ispravnog pozicioniranja elektroda i ponovljivosti elektromiografskih mjerenja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hr-HR" sz="2400" dirty="0" err="1">
                <a:effectLst/>
                <a:ea typeface="Times New Roman" panose="02020603050405020304" pitchFamily="18" charset="0"/>
              </a:rPr>
              <a:t>Monopolarna</a:t>
            </a:r>
            <a:r>
              <a:rPr lang="hr-HR" sz="2400" dirty="0">
                <a:effectLst/>
                <a:ea typeface="Times New Roman" panose="02020603050405020304" pitchFamily="18" charset="0"/>
              </a:rPr>
              <a:t> i bipolarna detekcija signala te RMS slike</a:t>
            </a:r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6722142-499F-4C48-820F-E9395158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630936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r-HR" dirty="0"/>
              <a:t>1</a:t>
            </a:r>
            <a:r>
              <a:rPr lang="en-US" dirty="0"/>
              <a:t>5. </a:t>
            </a:r>
            <a:r>
              <a:rPr lang="en-US" dirty="0" err="1"/>
              <a:t>srpanj</a:t>
            </a:r>
            <a:r>
              <a:rPr lang="en-US" dirty="0"/>
              <a:t> 2021.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BC4F39B5-462B-428E-A3C1-D26D258C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BA36560-90E7-4D1B-A8BD-5F7FE88A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255" y="265267"/>
            <a:ext cx="9905998" cy="1478570"/>
          </a:xfrm>
        </p:spPr>
        <p:txBody>
          <a:bodyPr>
            <a:normAutofit/>
          </a:bodyPr>
          <a:lstStyle/>
          <a:p>
            <a:r>
              <a:rPr lang="hr-H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Blok shema uređaja za mjerenje </a:t>
            </a:r>
            <a:r>
              <a:rPr lang="hr-H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bioelektričkih</a:t>
            </a:r>
            <a:r>
              <a:rPr lang="hr-H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potencijala</a:t>
            </a:r>
            <a:endParaRPr lang="hr-HR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8E2A598-13AF-4877-A944-B83D58B7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/>
              <a:t>1</a:t>
            </a:r>
            <a:r>
              <a:rPr lang="en-US" dirty="0"/>
              <a:t>5. </a:t>
            </a:r>
            <a:r>
              <a:rPr lang="en-US" dirty="0" err="1"/>
              <a:t>srpanj</a:t>
            </a:r>
            <a:r>
              <a:rPr lang="en-US" dirty="0"/>
              <a:t> 2021.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9A86E481-FFF9-4837-9B48-80D72036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49" name="Rezervirano mjesto broja slajda 4">
            <a:extLst>
              <a:ext uri="{FF2B5EF4-FFF2-40B4-BE49-F238E27FC236}">
                <a16:creationId xmlns:a16="http://schemas.microsoft.com/office/drawing/2014/main" id="{E2323253-AF8C-4E0A-9F1E-1DDD5D591318}"/>
              </a:ext>
            </a:extLst>
          </p:cNvPr>
          <p:cNvSpPr txBox="1">
            <a:spLocks/>
          </p:cNvSpPr>
          <p:nvPr/>
        </p:nvSpPr>
        <p:spPr>
          <a:xfrm>
            <a:off x="10326655" y="6492873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0" name="Pravokutnik 49">
            <a:extLst>
              <a:ext uri="{FF2B5EF4-FFF2-40B4-BE49-F238E27FC236}">
                <a16:creationId xmlns:a16="http://schemas.microsoft.com/office/drawing/2014/main" id="{B78CA80F-D5E9-49DE-8D73-54684BB41938}"/>
              </a:ext>
            </a:extLst>
          </p:cNvPr>
          <p:cNvSpPr/>
          <p:nvPr/>
        </p:nvSpPr>
        <p:spPr>
          <a:xfrm>
            <a:off x="98738" y="2141288"/>
            <a:ext cx="578841" cy="362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1" name="TekstniOkvir 50">
            <a:extLst>
              <a:ext uri="{FF2B5EF4-FFF2-40B4-BE49-F238E27FC236}">
                <a16:creationId xmlns:a16="http://schemas.microsoft.com/office/drawing/2014/main" id="{8A44DD8F-064A-4D3A-A39E-DB11ACF7ED3B}"/>
              </a:ext>
            </a:extLst>
          </p:cNvPr>
          <p:cNvSpPr txBox="1"/>
          <p:nvPr/>
        </p:nvSpPr>
        <p:spPr>
          <a:xfrm>
            <a:off x="185214" y="2593027"/>
            <a:ext cx="289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elektrode</a:t>
            </a:r>
          </a:p>
        </p:txBody>
      </p:sp>
      <p:sp>
        <p:nvSpPr>
          <p:cNvPr id="52" name="Pravokutnik 51">
            <a:extLst>
              <a:ext uri="{FF2B5EF4-FFF2-40B4-BE49-F238E27FC236}">
                <a16:creationId xmlns:a16="http://schemas.microsoft.com/office/drawing/2014/main" id="{FB0F8A01-9C83-49B5-9E0E-EA427FD53BE5}"/>
              </a:ext>
            </a:extLst>
          </p:cNvPr>
          <p:cNvSpPr/>
          <p:nvPr/>
        </p:nvSpPr>
        <p:spPr>
          <a:xfrm>
            <a:off x="9079607" y="3267745"/>
            <a:ext cx="1170526" cy="12824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3" name="TekstniOkvir 52">
            <a:extLst>
              <a:ext uri="{FF2B5EF4-FFF2-40B4-BE49-F238E27FC236}">
                <a16:creationId xmlns:a16="http://schemas.microsoft.com/office/drawing/2014/main" id="{D795A1B4-26CA-4BEB-AEA0-0B013C8F3EFB}"/>
              </a:ext>
            </a:extLst>
          </p:cNvPr>
          <p:cNvSpPr txBox="1"/>
          <p:nvPr/>
        </p:nvSpPr>
        <p:spPr>
          <a:xfrm>
            <a:off x="9409012" y="3637121"/>
            <a:ext cx="9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µC</a:t>
            </a:r>
          </a:p>
        </p:txBody>
      </p:sp>
      <p:sp>
        <p:nvSpPr>
          <p:cNvPr id="54" name="TekstniOkvir 53">
            <a:extLst>
              <a:ext uri="{FF2B5EF4-FFF2-40B4-BE49-F238E27FC236}">
                <a16:creationId xmlns:a16="http://schemas.microsoft.com/office/drawing/2014/main" id="{46532221-F4D4-42B2-845A-45F588933FC3}"/>
              </a:ext>
            </a:extLst>
          </p:cNvPr>
          <p:cNvSpPr txBox="1"/>
          <p:nvPr/>
        </p:nvSpPr>
        <p:spPr>
          <a:xfrm>
            <a:off x="10223486" y="3364886"/>
            <a:ext cx="193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Bluetooth</a:t>
            </a:r>
          </a:p>
          <a:p>
            <a:r>
              <a:rPr lang="hr-HR" sz="1200" b="1" dirty="0"/>
              <a:t>/WiFi </a:t>
            </a:r>
          </a:p>
        </p:txBody>
      </p:sp>
      <p:sp>
        <p:nvSpPr>
          <p:cNvPr id="55" name="Pravokutnik 54">
            <a:extLst>
              <a:ext uri="{FF2B5EF4-FFF2-40B4-BE49-F238E27FC236}">
                <a16:creationId xmlns:a16="http://schemas.microsoft.com/office/drawing/2014/main" id="{4D27A77D-04E4-4E61-BCF6-2DD5862A3DEA}"/>
              </a:ext>
            </a:extLst>
          </p:cNvPr>
          <p:cNvSpPr/>
          <p:nvPr/>
        </p:nvSpPr>
        <p:spPr>
          <a:xfrm>
            <a:off x="10979139" y="3267745"/>
            <a:ext cx="1170526" cy="12824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56" name="TekstniOkvir 55">
            <a:extLst>
              <a:ext uri="{FF2B5EF4-FFF2-40B4-BE49-F238E27FC236}">
                <a16:creationId xmlns:a16="http://schemas.microsoft.com/office/drawing/2014/main" id="{ABDAEE23-2DDA-4B06-B29F-C9A6E890A52B}"/>
              </a:ext>
            </a:extLst>
          </p:cNvPr>
          <p:cNvSpPr txBox="1"/>
          <p:nvPr/>
        </p:nvSpPr>
        <p:spPr>
          <a:xfrm>
            <a:off x="11102931" y="3680549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Računalo </a:t>
            </a:r>
          </a:p>
        </p:txBody>
      </p:sp>
      <p:cxnSp>
        <p:nvCxnSpPr>
          <p:cNvPr id="57" name="Ravni poveznik sa strelicom 56">
            <a:extLst>
              <a:ext uri="{FF2B5EF4-FFF2-40B4-BE49-F238E27FC236}">
                <a16:creationId xmlns:a16="http://schemas.microsoft.com/office/drawing/2014/main" id="{3697DE77-9708-4CEF-9689-C8526A752BB4}"/>
              </a:ext>
            </a:extLst>
          </p:cNvPr>
          <p:cNvCxnSpPr>
            <a:cxnSpLocks/>
          </p:cNvCxnSpPr>
          <p:nvPr/>
        </p:nvCxnSpPr>
        <p:spPr>
          <a:xfrm>
            <a:off x="742751" y="293735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avni poveznik sa strelicom 57">
            <a:extLst>
              <a:ext uri="{FF2B5EF4-FFF2-40B4-BE49-F238E27FC236}">
                <a16:creationId xmlns:a16="http://schemas.microsoft.com/office/drawing/2014/main" id="{95DD8B7E-70B0-4428-B923-798566917E5F}"/>
              </a:ext>
            </a:extLst>
          </p:cNvPr>
          <p:cNvCxnSpPr>
            <a:cxnSpLocks/>
          </p:cNvCxnSpPr>
          <p:nvPr/>
        </p:nvCxnSpPr>
        <p:spPr>
          <a:xfrm>
            <a:off x="742751" y="489938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avni poveznik sa strelicom 58">
            <a:extLst>
              <a:ext uri="{FF2B5EF4-FFF2-40B4-BE49-F238E27FC236}">
                <a16:creationId xmlns:a16="http://schemas.microsoft.com/office/drawing/2014/main" id="{DF7437C1-2871-4210-AF3D-25EA15A367AE}"/>
              </a:ext>
            </a:extLst>
          </p:cNvPr>
          <p:cNvCxnSpPr>
            <a:cxnSpLocks/>
          </p:cNvCxnSpPr>
          <p:nvPr/>
        </p:nvCxnSpPr>
        <p:spPr>
          <a:xfrm>
            <a:off x="10459553" y="384749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avni poveznik sa strelicom 59">
            <a:extLst>
              <a:ext uri="{FF2B5EF4-FFF2-40B4-BE49-F238E27FC236}">
                <a16:creationId xmlns:a16="http://schemas.microsoft.com/office/drawing/2014/main" id="{D5F0A4EF-38FA-4164-87AD-961227E99EB6}"/>
              </a:ext>
            </a:extLst>
          </p:cNvPr>
          <p:cNvCxnSpPr>
            <a:cxnSpLocks/>
          </p:cNvCxnSpPr>
          <p:nvPr/>
        </p:nvCxnSpPr>
        <p:spPr>
          <a:xfrm>
            <a:off x="8634507" y="386521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avni poveznik sa strelicom 60">
            <a:extLst>
              <a:ext uri="{FF2B5EF4-FFF2-40B4-BE49-F238E27FC236}">
                <a16:creationId xmlns:a16="http://schemas.microsoft.com/office/drawing/2014/main" id="{F82955FC-0642-4BD5-B9A5-8EDE9DBB2F8F}"/>
              </a:ext>
            </a:extLst>
          </p:cNvPr>
          <p:cNvCxnSpPr>
            <a:cxnSpLocks/>
          </p:cNvCxnSpPr>
          <p:nvPr/>
        </p:nvCxnSpPr>
        <p:spPr>
          <a:xfrm>
            <a:off x="2314159" y="293035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avni poveznik sa strelicom 61">
            <a:extLst>
              <a:ext uri="{FF2B5EF4-FFF2-40B4-BE49-F238E27FC236}">
                <a16:creationId xmlns:a16="http://schemas.microsoft.com/office/drawing/2014/main" id="{1F0BD034-1261-4CAF-B052-4563522966C8}"/>
              </a:ext>
            </a:extLst>
          </p:cNvPr>
          <p:cNvCxnSpPr>
            <a:cxnSpLocks/>
          </p:cNvCxnSpPr>
          <p:nvPr/>
        </p:nvCxnSpPr>
        <p:spPr>
          <a:xfrm>
            <a:off x="2680612" y="276419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avni poveznik sa strelicom 62">
            <a:extLst>
              <a:ext uri="{FF2B5EF4-FFF2-40B4-BE49-F238E27FC236}">
                <a16:creationId xmlns:a16="http://schemas.microsoft.com/office/drawing/2014/main" id="{04699CF3-60CA-49A4-BA16-C0C9C4C20EDE}"/>
              </a:ext>
            </a:extLst>
          </p:cNvPr>
          <p:cNvCxnSpPr>
            <a:cxnSpLocks/>
          </p:cNvCxnSpPr>
          <p:nvPr/>
        </p:nvCxnSpPr>
        <p:spPr>
          <a:xfrm>
            <a:off x="3630101" y="4826984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avni poveznik sa strelicom 63">
            <a:extLst>
              <a:ext uri="{FF2B5EF4-FFF2-40B4-BE49-F238E27FC236}">
                <a16:creationId xmlns:a16="http://schemas.microsoft.com/office/drawing/2014/main" id="{D2A81B21-B151-4275-92B2-A860632A4D3F}"/>
              </a:ext>
            </a:extLst>
          </p:cNvPr>
          <p:cNvCxnSpPr>
            <a:cxnSpLocks/>
          </p:cNvCxnSpPr>
          <p:nvPr/>
        </p:nvCxnSpPr>
        <p:spPr>
          <a:xfrm>
            <a:off x="4233090" y="504605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avni poveznik sa strelicom 64">
            <a:extLst>
              <a:ext uri="{FF2B5EF4-FFF2-40B4-BE49-F238E27FC236}">
                <a16:creationId xmlns:a16="http://schemas.microsoft.com/office/drawing/2014/main" id="{ECF6DC30-4E90-49C2-B00E-F8BF4F7B911C}"/>
              </a:ext>
            </a:extLst>
          </p:cNvPr>
          <p:cNvCxnSpPr>
            <a:cxnSpLocks/>
          </p:cNvCxnSpPr>
          <p:nvPr/>
        </p:nvCxnSpPr>
        <p:spPr>
          <a:xfrm>
            <a:off x="2314159" y="489938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avni poveznik sa strelicom 65">
            <a:extLst>
              <a:ext uri="{FF2B5EF4-FFF2-40B4-BE49-F238E27FC236}">
                <a16:creationId xmlns:a16="http://schemas.microsoft.com/office/drawing/2014/main" id="{D1943260-26B6-4564-9EB5-F259AE3F03CA}"/>
              </a:ext>
            </a:extLst>
          </p:cNvPr>
          <p:cNvCxnSpPr>
            <a:cxnSpLocks/>
          </p:cNvCxnSpPr>
          <p:nvPr/>
        </p:nvCxnSpPr>
        <p:spPr>
          <a:xfrm>
            <a:off x="4233090" y="2837401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avni poveznik sa strelicom 66">
            <a:extLst>
              <a:ext uri="{FF2B5EF4-FFF2-40B4-BE49-F238E27FC236}">
                <a16:creationId xmlns:a16="http://schemas.microsoft.com/office/drawing/2014/main" id="{3027FCFF-7837-4C53-BABF-FB374484FBEE}"/>
              </a:ext>
            </a:extLst>
          </p:cNvPr>
          <p:cNvCxnSpPr>
            <a:cxnSpLocks/>
          </p:cNvCxnSpPr>
          <p:nvPr/>
        </p:nvCxnSpPr>
        <p:spPr>
          <a:xfrm>
            <a:off x="5272088" y="288397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ravokutnik 67">
            <a:extLst>
              <a:ext uri="{FF2B5EF4-FFF2-40B4-BE49-F238E27FC236}">
                <a16:creationId xmlns:a16="http://schemas.microsoft.com/office/drawing/2014/main" id="{8527168F-D99E-4EC5-AD78-EF96EACA11A0}"/>
              </a:ext>
            </a:extLst>
          </p:cNvPr>
          <p:cNvSpPr/>
          <p:nvPr/>
        </p:nvSpPr>
        <p:spPr>
          <a:xfrm>
            <a:off x="7396627" y="3277077"/>
            <a:ext cx="1170526" cy="12824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ADC</a:t>
            </a:r>
          </a:p>
        </p:txBody>
      </p:sp>
      <p:sp>
        <p:nvSpPr>
          <p:cNvPr id="69" name="Jednakokračni trokut 68">
            <a:extLst>
              <a:ext uri="{FF2B5EF4-FFF2-40B4-BE49-F238E27FC236}">
                <a16:creationId xmlns:a16="http://schemas.microsoft.com/office/drawing/2014/main" id="{13C0C1DF-EAB4-4EB3-A11D-FCB3C9C4AA04}"/>
              </a:ext>
            </a:extLst>
          </p:cNvPr>
          <p:cNvSpPr/>
          <p:nvPr/>
        </p:nvSpPr>
        <p:spPr>
          <a:xfrm rot="5400000">
            <a:off x="933178" y="2345093"/>
            <a:ext cx="1530935" cy="117052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/>
          </a:p>
        </p:txBody>
      </p:sp>
      <p:sp>
        <p:nvSpPr>
          <p:cNvPr id="70" name="TekstniOkvir 69">
            <a:extLst>
              <a:ext uri="{FF2B5EF4-FFF2-40B4-BE49-F238E27FC236}">
                <a16:creationId xmlns:a16="http://schemas.microsoft.com/office/drawing/2014/main" id="{2DEFC231-0F4A-42BF-9019-D95FC4255331}"/>
              </a:ext>
            </a:extLst>
          </p:cNvPr>
          <p:cNvSpPr txBox="1"/>
          <p:nvPr/>
        </p:nvSpPr>
        <p:spPr>
          <a:xfrm>
            <a:off x="1115523" y="2687739"/>
            <a:ext cx="1042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Pojačalo</a:t>
            </a:r>
          </a:p>
        </p:txBody>
      </p:sp>
      <p:sp>
        <p:nvSpPr>
          <p:cNvPr id="71" name="Jednakokračni trokut 70">
            <a:extLst>
              <a:ext uri="{FF2B5EF4-FFF2-40B4-BE49-F238E27FC236}">
                <a16:creationId xmlns:a16="http://schemas.microsoft.com/office/drawing/2014/main" id="{4FFA0C0A-4040-4F1E-9C6B-F2DFC3D848EE}"/>
              </a:ext>
            </a:extLst>
          </p:cNvPr>
          <p:cNvSpPr/>
          <p:nvPr/>
        </p:nvSpPr>
        <p:spPr>
          <a:xfrm rot="5400000">
            <a:off x="937563" y="4314123"/>
            <a:ext cx="1530935" cy="117052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/>
          </a:p>
        </p:txBody>
      </p:sp>
      <p:sp>
        <p:nvSpPr>
          <p:cNvPr id="72" name="TekstniOkvir 71">
            <a:extLst>
              <a:ext uri="{FF2B5EF4-FFF2-40B4-BE49-F238E27FC236}">
                <a16:creationId xmlns:a16="http://schemas.microsoft.com/office/drawing/2014/main" id="{4CD7C2C7-9FCE-4C97-8F5B-7763193E2033}"/>
              </a:ext>
            </a:extLst>
          </p:cNvPr>
          <p:cNvSpPr txBox="1"/>
          <p:nvPr/>
        </p:nvSpPr>
        <p:spPr>
          <a:xfrm>
            <a:off x="1050660" y="4699330"/>
            <a:ext cx="1042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Pojačalo</a:t>
            </a:r>
          </a:p>
        </p:txBody>
      </p:sp>
      <p:sp>
        <p:nvSpPr>
          <p:cNvPr id="73" name="Pravokutnik 72">
            <a:extLst>
              <a:ext uri="{FF2B5EF4-FFF2-40B4-BE49-F238E27FC236}">
                <a16:creationId xmlns:a16="http://schemas.microsoft.com/office/drawing/2014/main" id="{B9D908B1-385C-4787-B986-6A4678D9601F}"/>
              </a:ext>
            </a:extLst>
          </p:cNvPr>
          <p:cNvSpPr/>
          <p:nvPr/>
        </p:nvSpPr>
        <p:spPr>
          <a:xfrm>
            <a:off x="2663053" y="1956161"/>
            <a:ext cx="1484850" cy="158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/>
          </a:p>
        </p:txBody>
      </p:sp>
      <p:cxnSp>
        <p:nvCxnSpPr>
          <p:cNvPr id="74" name="Ravni poveznik 73">
            <a:extLst>
              <a:ext uri="{FF2B5EF4-FFF2-40B4-BE49-F238E27FC236}">
                <a16:creationId xmlns:a16="http://schemas.microsoft.com/office/drawing/2014/main" id="{38133C67-8911-4627-911B-6A33B7FA8ECC}"/>
              </a:ext>
            </a:extLst>
          </p:cNvPr>
          <p:cNvCxnSpPr/>
          <p:nvPr/>
        </p:nvCxnSpPr>
        <p:spPr>
          <a:xfrm>
            <a:off x="2872426" y="2328684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avni poveznik 74">
            <a:extLst>
              <a:ext uri="{FF2B5EF4-FFF2-40B4-BE49-F238E27FC236}">
                <a16:creationId xmlns:a16="http://schemas.microsoft.com/office/drawing/2014/main" id="{D66C78ED-EFF3-4348-90DD-673749E86DB8}"/>
              </a:ext>
            </a:extLst>
          </p:cNvPr>
          <p:cNvCxnSpPr>
            <a:cxnSpLocks/>
          </p:cNvCxnSpPr>
          <p:nvPr/>
        </p:nvCxnSpPr>
        <p:spPr>
          <a:xfrm>
            <a:off x="2872426" y="3259862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kstniOkvir 75">
            <a:extLst>
              <a:ext uri="{FF2B5EF4-FFF2-40B4-BE49-F238E27FC236}">
                <a16:creationId xmlns:a16="http://schemas.microsoft.com/office/drawing/2014/main" id="{B2B11A7E-9712-4134-825C-635CDF026721}"/>
              </a:ext>
            </a:extLst>
          </p:cNvPr>
          <p:cNvSpPr txBox="1"/>
          <p:nvPr/>
        </p:nvSpPr>
        <p:spPr>
          <a:xfrm>
            <a:off x="2772285" y="1930098"/>
            <a:ext cx="134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n. p. filtar </a:t>
            </a:r>
          </a:p>
        </p:txBody>
      </p:sp>
      <p:cxnSp>
        <p:nvCxnSpPr>
          <p:cNvPr id="77" name="Ravni poveznik 76">
            <a:extLst>
              <a:ext uri="{FF2B5EF4-FFF2-40B4-BE49-F238E27FC236}">
                <a16:creationId xmlns:a16="http://schemas.microsoft.com/office/drawing/2014/main" id="{01E8D2B8-86A3-4836-A26B-379657D8937B}"/>
              </a:ext>
            </a:extLst>
          </p:cNvPr>
          <p:cNvCxnSpPr>
            <a:cxnSpLocks/>
          </p:cNvCxnSpPr>
          <p:nvPr/>
        </p:nvCxnSpPr>
        <p:spPr>
          <a:xfrm flipH="1">
            <a:off x="2872425" y="2791477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vni poveznik 77">
            <a:extLst>
              <a:ext uri="{FF2B5EF4-FFF2-40B4-BE49-F238E27FC236}">
                <a16:creationId xmlns:a16="http://schemas.microsoft.com/office/drawing/2014/main" id="{B348E556-9A4A-46FE-800D-553D1A6D92D4}"/>
              </a:ext>
            </a:extLst>
          </p:cNvPr>
          <p:cNvCxnSpPr>
            <a:cxnSpLocks/>
          </p:cNvCxnSpPr>
          <p:nvPr/>
        </p:nvCxnSpPr>
        <p:spPr>
          <a:xfrm>
            <a:off x="3421904" y="2791477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avni poveznik sa strelicom 78">
            <a:extLst>
              <a:ext uri="{FF2B5EF4-FFF2-40B4-BE49-F238E27FC236}">
                <a16:creationId xmlns:a16="http://schemas.microsoft.com/office/drawing/2014/main" id="{8588A667-E302-45E5-B923-AC2AEFDD5690}"/>
              </a:ext>
            </a:extLst>
          </p:cNvPr>
          <p:cNvCxnSpPr>
            <a:cxnSpLocks/>
          </p:cNvCxnSpPr>
          <p:nvPr/>
        </p:nvCxnSpPr>
        <p:spPr>
          <a:xfrm>
            <a:off x="2666297" y="5138862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ravokutnik 79">
            <a:extLst>
              <a:ext uri="{FF2B5EF4-FFF2-40B4-BE49-F238E27FC236}">
                <a16:creationId xmlns:a16="http://schemas.microsoft.com/office/drawing/2014/main" id="{C308F714-BCDC-4343-8DC7-95E848E656F1}"/>
              </a:ext>
            </a:extLst>
          </p:cNvPr>
          <p:cNvSpPr/>
          <p:nvPr/>
        </p:nvSpPr>
        <p:spPr>
          <a:xfrm>
            <a:off x="2648738" y="4330828"/>
            <a:ext cx="1484850" cy="158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/>
          </a:p>
        </p:txBody>
      </p:sp>
      <p:cxnSp>
        <p:nvCxnSpPr>
          <p:cNvPr id="81" name="Ravni poveznik 80">
            <a:extLst>
              <a:ext uri="{FF2B5EF4-FFF2-40B4-BE49-F238E27FC236}">
                <a16:creationId xmlns:a16="http://schemas.microsoft.com/office/drawing/2014/main" id="{1D87F0A9-7477-4056-B086-F9C9834919D8}"/>
              </a:ext>
            </a:extLst>
          </p:cNvPr>
          <p:cNvCxnSpPr/>
          <p:nvPr/>
        </p:nvCxnSpPr>
        <p:spPr>
          <a:xfrm>
            <a:off x="2858111" y="4703351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avni poveznik 81">
            <a:extLst>
              <a:ext uri="{FF2B5EF4-FFF2-40B4-BE49-F238E27FC236}">
                <a16:creationId xmlns:a16="http://schemas.microsoft.com/office/drawing/2014/main" id="{000799CE-B513-4EF1-8E87-5F3B0F230237}"/>
              </a:ext>
            </a:extLst>
          </p:cNvPr>
          <p:cNvCxnSpPr>
            <a:cxnSpLocks/>
          </p:cNvCxnSpPr>
          <p:nvPr/>
        </p:nvCxnSpPr>
        <p:spPr>
          <a:xfrm>
            <a:off x="2858111" y="5634529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kstniOkvir 82">
            <a:extLst>
              <a:ext uri="{FF2B5EF4-FFF2-40B4-BE49-F238E27FC236}">
                <a16:creationId xmlns:a16="http://schemas.microsoft.com/office/drawing/2014/main" id="{7EFB81EC-8EEC-4878-A78A-7215CB6966D1}"/>
              </a:ext>
            </a:extLst>
          </p:cNvPr>
          <p:cNvSpPr txBox="1"/>
          <p:nvPr/>
        </p:nvSpPr>
        <p:spPr>
          <a:xfrm>
            <a:off x="2757970" y="4304765"/>
            <a:ext cx="134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n. p. filtar </a:t>
            </a:r>
          </a:p>
        </p:txBody>
      </p:sp>
      <p:cxnSp>
        <p:nvCxnSpPr>
          <p:cNvPr id="84" name="Ravni poveznik 83">
            <a:extLst>
              <a:ext uri="{FF2B5EF4-FFF2-40B4-BE49-F238E27FC236}">
                <a16:creationId xmlns:a16="http://schemas.microsoft.com/office/drawing/2014/main" id="{C2B91896-85C1-46A4-9878-CBDAFC5E9546}"/>
              </a:ext>
            </a:extLst>
          </p:cNvPr>
          <p:cNvCxnSpPr>
            <a:cxnSpLocks/>
          </p:cNvCxnSpPr>
          <p:nvPr/>
        </p:nvCxnSpPr>
        <p:spPr>
          <a:xfrm flipH="1">
            <a:off x="2858110" y="5166144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avni poveznik 84">
            <a:extLst>
              <a:ext uri="{FF2B5EF4-FFF2-40B4-BE49-F238E27FC236}">
                <a16:creationId xmlns:a16="http://schemas.microsoft.com/office/drawing/2014/main" id="{A9F29833-558B-4D5A-807A-99CFDCAB060A}"/>
              </a:ext>
            </a:extLst>
          </p:cNvPr>
          <p:cNvCxnSpPr>
            <a:cxnSpLocks/>
          </p:cNvCxnSpPr>
          <p:nvPr/>
        </p:nvCxnSpPr>
        <p:spPr>
          <a:xfrm>
            <a:off x="3407589" y="5166144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Pravokutnik 85">
            <a:extLst>
              <a:ext uri="{FF2B5EF4-FFF2-40B4-BE49-F238E27FC236}">
                <a16:creationId xmlns:a16="http://schemas.microsoft.com/office/drawing/2014/main" id="{8A40290E-3D3F-4D14-BF79-8AE64029643E}"/>
              </a:ext>
            </a:extLst>
          </p:cNvPr>
          <p:cNvSpPr/>
          <p:nvPr/>
        </p:nvSpPr>
        <p:spPr>
          <a:xfrm>
            <a:off x="4636103" y="1971440"/>
            <a:ext cx="1484850" cy="158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/>
          </a:p>
        </p:txBody>
      </p:sp>
      <p:sp>
        <p:nvSpPr>
          <p:cNvPr id="87" name="TekstniOkvir 86">
            <a:extLst>
              <a:ext uri="{FF2B5EF4-FFF2-40B4-BE49-F238E27FC236}">
                <a16:creationId xmlns:a16="http://schemas.microsoft.com/office/drawing/2014/main" id="{918C9B70-CEFC-434F-848E-EFC4E0814BDB}"/>
              </a:ext>
            </a:extLst>
          </p:cNvPr>
          <p:cNvSpPr txBox="1"/>
          <p:nvPr/>
        </p:nvSpPr>
        <p:spPr>
          <a:xfrm>
            <a:off x="4760018" y="1962116"/>
            <a:ext cx="134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v. p. filtar </a:t>
            </a:r>
          </a:p>
        </p:txBody>
      </p:sp>
      <p:cxnSp>
        <p:nvCxnSpPr>
          <p:cNvPr id="88" name="Ravni poveznik 87">
            <a:extLst>
              <a:ext uri="{FF2B5EF4-FFF2-40B4-BE49-F238E27FC236}">
                <a16:creationId xmlns:a16="http://schemas.microsoft.com/office/drawing/2014/main" id="{B4D951B8-E695-4336-9AF6-3A8FA646D7E5}"/>
              </a:ext>
            </a:extLst>
          </p:cNvPr>
          <p:cNvCxnSpPr/>
          <p:nvPr/>
        </p:nvCxnSpPr>
        <p:spPr>
          <a:xfrm>
            <a:off x="4918709" y="2353751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avni poveznik 88">
            <a:extLst>
              <a:ext uri="{FF2B5EF4-FFF2-40B4-BE49-F238E27FC236}">
                <a16:creationId xmlns:a16="http://schemas.microsoft.com/office/drawing/2014/main" id="{CF712FED-116D-4316-A267-D90362D7D33F}"/>
              </a:ext>
            </a:extLst>
          </p:cNvPr>
          <p:cNvCxnSpPr>
            <a:cxnSpLocks/>
          </p:cNvCxnSpPr>
          <p:nvPr/>
        </p:nvCxnSpPr>
        <p:spPr>
          <a:xfrm>
            <a:off x="4918709" y="3284929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avni poveznik 89">
            <a:extLst>
              <a:ext uri="{FF2B5EF4-FFF2-40B4-BE49-F238E27FC236}">
                <a16:creationId xmlns:a16="http://schemas.microsoft.com/office/drawing/2014/main" id="{2BAD37AE-E1E9-46AD-95FF-5B4AEF08FD83}"/>
              </a:ext>
            </a:extLst>
          </p:cNvPr>
          <p:cNvCxnSpPr>
            <a:cxnSpLocks/>
          </p:cNvCxnSpPr>
          <p:nvPr/>
        </p:nvCxnSpPr>
        <p:spPr>
          <a:xfrm flipH="1">
            <a:off x="5378528" y="2791630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avni poveznik 90">
            <a:extLst>
              <a:ext uri="{FF2B5EF4-FFF2-40B4-BE49-F238E27FC236}">
                <a16:creationId xmlns:a16="http://schemas.microsoft.com/office/drawing/2014/main" id="{02E8FFAA-F473-414C-A9AA-D9DDC2F42B95}"/>
              </a:ext>
            </a:extLst>
          </p:cNvPr>
          <p:cNvCxnSpPr>
            <a:cxnSpLocks/>
          </p:cNvCxnSpPr>
          <p:nvPr/>
        </p:nvCxnSpPr>
        <p:spPr>
          <a:xfrm flipH="1">
            <a:off x="5173521" y="2791630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avni poveznik sa strelicom 91">
            <a:extLst>
              <a:ext uri="{FF2B5EF4-FFF2-40B4-BE49-F238E27FC236}">
                <a16:creationId xmlns:a16="http://schemas.microsoft.com/office/drawing/2014/main" id="{B422EAD8-55AC-4CCF-B502-5E9B82E15928}"/>
              </a:ext>
            </a:extLst>
          </p:cNvPr>
          <p:cNvCxnSpPr>
            <a:cxnSpLocks/>
          </p:cNvCxnSpPr>
          <p:nvPr/>
        </p:nvCxnSpPr>
        <p:spPr>
          <a:xfrm>
            <a:off x="5297469" y="52192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Pravokutnik 92">
            <a:extLst>
              <a:ext uri="{FF2B5EF4-FFF2-40B4-BE49-F238E27FC236}">
                <a16:creationId xmlns:a16="http://schemas.microsoft.com/office/drawing/2014/main" id="{C41ADFDF-1FCD-4DD3-9536-2086E4F86D60}"/>
              </a:ext>
            </a:extLst>
          </p:cNvPr>
          <p:cNvSpPr/>
          <p:nvPr/>
        </p:nvSpPr>
        <p:spPr>
          <a:xfrm>
            <a:off x="4661484" y="4306685"/>
            <a:ext cx="1484850" cy="158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/>
          </a:p>
        </p:txBody>
      </p:sp>
      <p:sp>
        <p:nvSpPr>
          <p:cNvPr id="94" name="TekstniOkvir 93">
            <a:extLst>
              <a:ext uri="{FF2B5EF4-FFF2-40B4-BE49-F238E27FC236}">
                <a16:creationId xmlns:a16="http://schemas.microsoft.com/office/drawing/2014/main" id="{9D33312C-042D-45C2-9C1A-4EB603826825}"/>
              </a:ext>
            </a:extLst>
          </p:cNvPr>
          <p:cNvSpPr txBox="1"/>
          <p:nvPr/>
        </p:nvSpPr>
        <p:spPr>
          <a:xfrm>
            <a:off x="4785399" y="4297361"/>
            <a:ext cx="134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v. p. filtar </a:t>
            </a:r>
          </a:p>
        </p:txBody>
      </p:sp>
      <p:cxnSp>
        <p:nvCxnSpPr>
          <p:cNvPr id="95" name="Ravni poveznik 94">
            <a:extLst>
              <a:ext uri="{FF2B5EF4-FFF2-40B4-BE49-F238E27FC236}">
                <a16:creationId xmlns:a16="http://schemas.microsoft.com/office/drawing/2014/main" id="{6FF72FB9-58FE-4C6C-A7B7-6C0B24E17E7F}"/>
              </a:ext>
            </a:extLst>
          </p:cNvPr>
          <p:cNvCxnSpPr/>
          <p:nvPr/>
        </p:nvCxnSpPr>
        <p:spPr>
          <a:xfrm>
            <a:off x="4944090" y="4688996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avni poveznik 95">
            <a:extLst>
              <a:ext uri="{FF2B5EF4-FFF2-40B4-BE49-F238E27FC236}">
                <a16:creationId xmlns:a16="http://schemas.microsoft.com/office/drawing/2014/main" id="{8083A250-F1A1-4B18-A71D-DF8BC01D193B}"/>
              </a:ext>
            </a:extLst>
          </p:cNvPr>
          <p:cNvCxnSpPr>
            <a:cxnSpLocks/>
          </p:cNvCxnSpPr>
          <p:nvPr/>
        </p:nvCxnSpPr>
        <p:spPr>
          <a:xfrm>
            <a:off x="4944090" y="5620174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avni poveznik 96">
            <a:extLst>
              <a:ext uri="{FF2B5EF4-FFF2-40B4-BE49-F238E27FC236}">
                <a16:creationId xmlns:a16="http://schemas.microsoft.com/office/drawing/2014/main" id="{CB446514-6946-4EB6-8B93-ABDBDB2BFD3B}"/>
              </a:ext>
            </a:extLst>
          </p:cNvPr>
          <p:cNvCxnSpPr>
            <a:cxnSpLocks/>
          </p:cNvCxnSpPr>
          <p:nvPr/>
        </p:nvCxnSpPr>
        <p:spPr>
          <a:xfrm flipH="1">
            <a:off x="5403909" y="5126875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avni poveznik 97">
            <a:extLst>
              <a:ext uri="{FF2B5EF4-FFF2-40B4-BE49-F238E27FC236}">
                <a16:creationId xmlns:a16="http://schemas.microsoft.com/office/drawing/2014/main" id="{EE9138E5-E27D-49DD-8415-9AF4D020EC7B}"/>
              </a:ext>
            </a:extLst>
          </p:cNvPr>
          <p:cNvCxnSpPr>
            <a:cxnSpLocks/>
          </p:cNvCxnSpPr>
          <p:nvPr/>
        </p:nvCxnSpPr>
        <p:spPr>
          <a:xfrm flipH="1">
            <a:off x="5198902" y="5126875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Pravokutnik 98">
            <a:extLst>
              <a:ext uri="{FF2B5EF4-FFF2-40B4-BE49-F238E27FC236}">
                <a16:creationId xmlns:a16="http://schemas.microsoft.com/office/drawing/2014/main" id="{AB40FF41-10A8-4818-8D95-54A6BF8D222E}"/>
              </a:ext>
            </a:extLst>
          </p:cNvPr>
          <p:cNvSpPr/>
          <p:nvPr/>
        </p:nvSpPr>
        <p:spPr>
          <a:xfrm>
            <a:off x="6453060" y="2090575"/>
            <a:ext cx="578841" cy="3628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0" name="TekstniOkvir 99">
            <a:extLst>
              <a:ext uri="{FF2B5EF4-FFF2-40B4-BE49-F238E27FC236}">
                <a16:creationId xmlns:a16="http://schemas.microsoft.com/office/drawing/2014/main" id="{2C1C1FB9-C5B2-4F1F-BBF2-4C07D97DB871}"/>
              </a:ext>
            </a:extLst>
          </p:cNvPr>
          <p:cNvSpPr txBox="1"/>
          <p:nvPr/>
        </p:nvSpPr>
        <p:spPr>
          <a:xfrm>
            <a:off x="6552799" y="3407498"/>
            <a:ext cx="289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MUX</a:t>
            </a:r>
          </a:p>
        </p:txBody>
      </p:sp>
      <p:cxnSp>
        <p:nvCxnSpPr>
          <p:cNvPr id="101" name="Ravni poveznik sa strelicom 100">
            <a:extLst>
              <a:ext uri="{FF2B5EF4-FFF2-40B4-BE49-F238E27FC236}">
                <a16:creationId xmlns:a16="http://schemas.microsoft.com/office/drawing/2014/main" id="{C121DBF8-A324-4EBF-BD31-CDA5C27519D0}"/>
              </a:ext>
            </a:extLst>
          </p:cNvPr>
          <p:cNvCxnSpPr>
            <a:cxnSpLocks/>
          </p:cNvCxnSpPr>
          <p:nvPr/>
        </p:nvCxnSpPr>
        <p:spPr>
          <a:xfrm>
            <a:off x="6120953" y="288397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avni poveznik sa strelicom 101">
            <a:extLst>
              <a:ext uri="{FF2B5EF4-FFF2-40B4-BE49-F238E27FC236}">
                <a16:creationId xmlns:a16="http://schemas.microsoft.com/office/drawing/2014/main" id="{C64F17ED-7C60-4FB4-A760-EDEB4FE1758D}"/>
              </a:ext>
            </a:extLst>
          </p:cNvPr>
          <p:cNvCxnSpPr>
            <a:cxnSpLocks/>
          </p:cNvCxnSpPr>
          <p:nvPr/>
        </p:nvCxnSpPr>
        <p:spPr>
          <a:xfrm>
            <a:off x="7086235" y="388568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avni poveznik sa strelicom 102">
            <a:extLst>
              <a:ext uri="{FF2B5EF4-FFF2-40B4-BE49-F238E27FC236}">
                <a16:creationId xmlns:a16="http://schemas.microsoft.com/office/drawing/2014/main" id="{DA1A4267-CECE-4ECD-8CEE-02F318B9F594}"/>
              </a:ext>
            </a:extLst>
          </p:cNvPr>
          <p:cNvCxnSpPr>
            <a:cxnSpLocks/>
          </p:cNvCxnSpPr>
          <p:nvPr/>
        </p:nvCxnSpPr>
        <p:spPr>
          <a:xfrm>
            <a:off x="6120953" y="4826984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niOkvir 103">
            <a:extLst>
              <a:ext uri="{FF2B5EF4-FFF2-40B4-BE49-F238E27FC236}">
                <a16:creationId xmlns:a16="http://schemas.microsoft.com/office/drawing/2014/main" id="{83A4330D-4678-408F-880C-748B6B22D3B1}"/>
              </a:ext>
            </a:extLst>
          </p:cNvPr>
          <p:cNvSpPr txBox="1"/>
          <p:nvPr/>
        </p:nvSpPr>
        <p:spPr>
          <a:xfrm rot="5400000" flipH="1">
            <a:off x="3184611" y="3603809"/>
            <a:ext cx="63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b="1" dirty="0"/>
              <a:t>…</a:t>
            </a:r>
          </a:p>
        </p:txBody>
      </p:sp>
      <p:sp>
        <p:nvSpPr>
          <p:cNvPr id="106" name="TekstniOkvir 105">
            <a:extLst>
              <a:ext uri="{FF2B5EF4-FFF2-40B4-BE49-F238E27FC236}">
                <a16:creationId xmlns:a16="http://schemas.microsoft.com/office/drawing/2014/main" id="{39F9CE54-EAFD-469E-8D90-3F2F31399F20}"/>
              </a:ext>
            </a:extLst>
          </p:cNvPr>
          <p:cNvSpPr txBox="1"/>
          <p:nvPr/>
        </p:nvSpPr>
        <p:spPr>
          <a:xfrm rot="5400000" flipH="1">
            <a:off x="5158230" y="3554695"/>
            <a:ext cx="63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b="1" dirty="0"/>
              <a:t>…</a:t>
            </a:r>
          </a:p>
        </p:txBody>
      </p:sp>
      <p:sp>
        <p:nvSpPr>
          <p:cNvPr id="107" name="TekstniOkvir 106">
            <a:extLst>
              <a:ext uri="{FF2B5EF4-FFF2-40B4-BE49-F238E27FC236}">
                <a16:creationId xmlns:a16="http://schemas.microsoft.com/office/drawing/2014/main" id="{7AD06D22-1EB4-4C2F-B0C7-1D77DAEB1A04}"/>
              </a:ext>
            </a:extLst>
          </p:cNvPr>
          <p:cNvSpPr txBox="1"/>
          <p:nvPr/>
        </p:nvSpPr>
        <p:spPr>
          <a:xfrm rot="5400000" flipH="1">
            <a:off x="1584216" y="3531382"/>
            <a:ext cx="63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0627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ADC5442-D3CF-45F4-BF6E-670FD240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16" y="247640"/>
            <a:ext cx="11912367" cy="1092864"/>
          </a:xfrm>
        </p:spPr>
        <p:txBody>
          <a:bodyPr>
            <a:noAutofit/>
          </a:bodyPr>
          <a:lstStyle/>
          <a:p>
            <a:r>
              <a:rPr lang="hr-H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Blok shema sustava za površinsku elektromiografiju visoke prostorne razlučivosti</a:t>
            </a:r>
            <a:endParaRPr lang="hr-HR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AC60F54-C83B-4E49-A4BE-3563E75E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73699" y="6089014"/>
            <a:ext cx="2743200" cy="365125"/>
          </a:xfrm>
        </p:spPr>
        <p:txBody>
          <a:bodyPr/>
          <a:lstStyle/>
          <a:p>
            <a:r>
              <a:rPr lang="hr-HR" dirty="0"/>
              <a:t>1</a:t>
            </a:r>
            <a:r>
              <a:rPr lang="en-US" dirty="0"/>
              <a:t>5. </a:t>
            </a:r>
            <a:r>
              <a:rPr lang="en-US" dirty="0" err="1"/>
              <a:t>srpanj</a:t>
            </a:r>
            <a:r>
              <a:rPr lang="en-US" dirty="0"/>
              <a:t> 2021.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9FB9B1C3-119E-40A6-8A16-D232CA0B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3099" y="6089012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97" name="TekstniOkvir 96">
            <a:extLst>
              <a:ext uri="{FF2B5EF4-FFF2-40B4-BE49-F238E27FC236}">
                <a16:creationId xmlns:a16="http://schemas.microsoft.com/office/drawing/2014/main" id="{2216DB31-4588-47EE-A2BD-7341E0E0012E}"/>
              </a:ext>
            </a:extLst>
          </p:cNvPr>
          <p:cNvSpPr txBox="1"/>
          <p:nvPr/>
        </p:nvSpPr>
        <p:spPr>
          <a:xfrm>
            <a:off x="787908" y="1396451"/>
            <a:ext cx="108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98" name="Pravokutnik 97">
            <a:extLst>
              <a:ext uri="{FF2B5EF4-FFF2-40B4-BE49-F238E27FC236}">
                <a16:creationId xmlns:a16="http://schemas.microsoft.com/office/drawing/2014/main" id="{4D915736-F1EB-471E-830C-CB184FE8114F}"/>
              </a:ext>
            </a:extLst>
          </p:cNvPr>
          <p:cNvSpPr/>
          <p:nvPr/>
        </p:nvSpPr>
        <p:spPr>
          <a:xfrm>
            <a:off x="2185332" y="2266468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9" name="TekstniOkvir 98">
            <a:extLst>
              <a:ext uri="{FF2B5EF4-FFF2-40B4-BE49-F238E27FC236}">
                <a16:creationId xmlns:a16="http://schemas.microsoft.com/office/drawing/2014/main" id="{59D941A7-9BBF-4EDB-A60C-101D260537EB}"/>
              </a:ext>
            </a:extLst>
          </p:cNvPr>
          <p:cNvSpPr txBox="1"/>
          <p:nvPr/>
        </p:nvSpPr>
        <p:spPr>
          <a:xfrm>
            <a:off x="2335164" y="2266468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00" name="Pravokutnik 99">
            <a:extLst>
              <a:ext uri="{FF2B5EF4-FFF2-40B4-BE49-F238E27FC236}">
                <a16:creationId xmlns:a16="http://schemas.microsoft.com/office/drawing/2014/main" id="{492E062B-B4ED-475A-99F3-5182EF9584C6}"/>
              </a:ext>
            </a:extLst>
          </p:cNvPr>
          <p:cNvSpPr/>
          <p:nvPr/>
        </p:nvSpPr>
        <p:spPr>
          <a:xfrm>
            <a:off x="2185332" y="1701266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1" name="TekstniOkvir 100">
            <a:extLst>
              <a:ext uri="{FF2B5EF4-FFF2-40B4-BE49-F238E27FC236}">
                <a16:creationId xmlns:a16="http://schemas.microsoft.com/office/drawing/2014/main" id="{04C1075F-BD7E-42BD-9F99-BA7F6A4115A1}"/>
              </a:ext>
            </a:extLst>
          </p:cNvPr>
          <p:cNvSpPr txBox="1"/>
          <p:nvPr/>
        </p:nvSpPr>
        <p:spPr>
          <a:xfrm>
            <a:off x="2335164" y="1701266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02" name="Pravokutnik 101">
            <a:extLst>
              <a:ext uri="{FF2B5EF4-FFF2-40B4-BE49-F238E27FC236}">
                <a16:creationId xmlns:a16="http://schemas.microsoft.com/office/drawing/2014/main" id="{0A4FA3D5-314C-4E8E-BBAB-C0615AE021BC}"/>
              </a:ext>
            </a:extLst>
          </p:cNvPr>
          <p:cNvSpPr/>
          <p:nvPr/>
        </p:nvSpPr>
        <p:spPr>
          <a:xfrm>
            <a:off x="2185331" y="4963351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3" name="TekstniOkvir 102">
            <a:extLst>
              <a:ext uri="{FF2B5EF4-FFF2-40B4-BE49-F238E27FC236}">
                <a16:creationId xmlns:a16="http://schemas.microsoft.com/office/drawing/2014/main" id="{7BCC91C5-AA31-4642-AC4A-FADFA5E37C0D}"/>
              </a:ext>
            </a:extLst>
          </p:cNvPr>
          <p:cNvSpPr txBox="1"/>
          <p:nvPr/>
        </p:nvSpPr>
        <p:spPr>
          <a:xfrm>
            <a:off x="2289608" y="4910003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04" name="Pravokutnik 103">
            <a:extLst>
              <a:ext uri="{FF2B5EF4-FFF2-40B4-BE49-F238E27FC236}">
                <a16:creationId xmlns:a16="http://schemas.microsoft.com/office/drawing/2014/main" id="{EF568E81-89E6-431A-951C-ECA69972EE8D}"/>
              </a:ext>
            </a:extLst>
          </p:cNvPr>
          <p:cNvSpPr/>
          <p:nvPr/>
        </p:nvSpPr>
        <p:spPr>
          <a:xfrm>
            <a:off x="2185332" y="5528553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5" name="TekstniOkvir 104">
            <a:extLst>
              <a:ext uri="{FF2B5EF4-FFF2-40B4-BE49-F238E27FC236}">
                <a16:creationId xmlns:a16="http://schemas.microsoft.com/office/drawing/2014/main" id="{147F174F-B117-4B72-9767-D26831B794D7}"/>
              </a:ext>
            </a:extLst>
          </p:cNvPr>
          <p:cNvSpPr txBox="1"/>
          <p:nvPr/>
        </p:nvSpPr>
        <p:spPr>
          <a:xfrm>
            <a:off x="2335164" y="5528553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06" name="TekstniOkvir 105">
            <a:extLst>
              <a:ext uri="{FF2B5EF4-FFF2-40B4-BE49-F238E27FC236}">
                <a16:creationId xmlns:a16="http://schemas.microsoft.com/office/drawing/2014/main" id="{437E205E-63BD-4317-BB58-8B668F71EB80}"/>
              </a:ext>
            </a:extLst>
          </p:cNvPr>
          <p:cNvSpPr txBox="1"/>
          <p:nvPr/>
        </p:nvSpPr>
        <p:spPr>
          <a:xfrm rot="5400000" flipH="1">
            <a:off x="2669591" y="3305442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107" name="Ravni poveznik sa strelicom 106">
            <a:extLst>
              <a:ext uri="{FF2B5EF4-FFF2-40B4-BE49-F238E27FC236}">
                <a16:creationId xmlns:a16="http://schemas.microsoft.com/office/drawing/2014/main" id="{B28FB56B-2F12-4FF0-84A3-B040196FD9C4}"/>
              </a:ext>
            </a:extLst>
          </p:cNvPr>
          <p:cNvCxnSpPr>
            <a:cxnSpLocks/>
          </p:cNvCxnSpPr>
          <p:nvPr/>
        </p:nvCxnSpPr>
        <p:spPr>
          <a:xfrm>
            <a:off x="1736627" y="1917092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avni poveznik sa strelicom 107">
            <a:extLst>
              <a:ext uri="{FF2B5EF4-FFF2-40B4-BE49-F238E27FC236}">
                <a16:creationId xmlns:a16="http://schemas.microsoft.com/office/drawing/2014/main" id="{C851DEEA-1907-4A8A-93F1-0C28C11CD67D}"/>
              </a:ext>
            </a:extLst>
          </p:cNvPr>
          <p:cNvCxnSpPr>
            <a:cxnSpLocks/>
          </p:cNvCxnSpPr>
          <p:nvPr/>
        </p:nvCxnSpPr>
        <p:spPr>
          <a:xfrm>
            <a:off x="1724045" y="249301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avni poveznik sa strelicom 108">
            <a:extLst>
              <a:ext uri="{FF2B5EF4-FFF2-40B4-BE49-F238E27FC236}">
                <a16:creationId xmlns:a16="http://schemas.microsoft.com/office/drawing/2014/main" id="{24B44A03-E1EE-4458-8A0C-EC63A2206B9C}"/>
              </a:ext>
            </a:extLst>
          </p:cNvPr>
          <p:cNvCxnSpPr>
            <a:cxnSpLocks/>
          </p:cNvCxnSpPr>
          <p:nvPr/>
        </p:nvCxnSpPr>
        <p:spPr>
          <a:xfrm>
            <a:off x="1736627" y="342705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avni poveznik sa strelicom 109">
            <a:extLst>
              <a:ext uri="{FF2B5EF4-FFF2-40B4-BE49-F238E27FC236}">
                <a16:creationId xmlns:a16="http://schemas.microsoft.com/office/drawing/2014/main" id="{892E6703-B1FC-4956-89B0-DF2013189564}"/>
              </a:ext>
            </a:extLst>
          </p:cNvPr>
          <p:cNvCxnSpPr>
            <a:cxnSpLocks/>
          </p:cNvCxnSpPr>
          <p:nvPr/>
        </p:nvCxnSpPr>
        <p:spPr>
          <a:xfrm>
            <a:off x="1724045" y="384795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avni poveznik sa strelicom 110">
            <a:extLst>
              <a:ext uri="{FF2B5EF4-FFF2-40B4-BE49-F238E27FC236}">
                <a16:creationId xmlns:a16="http://schemas.microsoft.com/office/drawing/2014/main" id="{9678A285-4831-4CBA-A18B-0F0CB785E0B0}"/>
              </a:ext>
            </a:extLst>
          </p:cNvPr>
          <p:cNvCxnSpPr>
            <a:cxnSpLocks/>
          </p:cNvCxnSpPr>
          <p:nvPr/>
        </p:nvCxnSpPr>
        <p:spPr>
          <a:xfrm>
            <a:off x="1724045" y="512448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avni poveznik sa strelicom 111">
            <a:extLst>
              <a:ext uri="{FF2B5EF4-FFF2-40B4-BE49-F238E27FC236}">
                <a16:creationId xmlns:a16="http://schemas.microsoft.com/office/drawing/2014/main" id="{2E7B84FB-9481-40BA-A9DD-32B8039D06BE}"/>
              </a:ext>
            </a:extLst>
          </p:cNvPr>
          <p:cNvCxnSpPr>
            <a:cxnSpLocks/>
          </p:cNvCxnSpPr>
          <p:nvPr/>
        </p:nvCxnSpPr>
        <p:spPr>
          <a:xfrm>
            <a:off x="1724045" y="574666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avni poveznik sa strelicom 112">
            <a:extLst>
              <a:ext uri="{FF2B5EF4-FFF2-40B4-BE49-F238E27FC236}">
                <a16:creationId xmlns:a16="http://schemas.microsoft.com/office/drawing/2014/main" id="{3E7BE8C2-030F-48E8-A81B-6DF2483A16A2}"/>
              </a:ext>
            </a:extLst>
          </p:cNvPr>
          <p:cNvCxnSpPr>
            <a:cxnSpLocks/>
          </p:cNvCxnSpPr>
          <p:nvPr/>
        </p:nvCxnSpPr>
        <p:spPr>
          <a:xfrm>
            <a:off x="1724045" y="4338421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Pravokutnik 113">
            <a:extLst>
              <a:ext uri="{FF2B5EF4-FFF2-40B4-BE49-F238E27FC236}">
                <a16:creationId xmlns:a16="http://schemas.microsoft.com/office/drawing/2014/main" id="{9EBDD0CF-B5F4-4ECD-BC6E-45ED6C2F9BDB}"/>
              </a:ext>
            </a:extLst>
          </p:cNvPr>
          <p:cNvSpPr/>
          <p:nvPr/>
        </p:nvSpPr>
        <p:spPr>
          <a:xfrm>
            <a:off x="4026226" y="1701266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5" name="TekstniOkvir 114">
            <a:extLst>
              <a:ext uri="{FF2B5EF4-FFF2-40B4-BE49-F238E27FC236}">
                <a16:creationId xmlns:a16="http://schemas.microsoft.com/office/drawing/2014/main" id="{382E6083-C123-40CC-86EA-B710D9F09C0C}"/>
              </a:ext>
            </a:extLst>
          </p:cNvPr>
          <p:cNvSpPr txBox="1"/>
          <p:nvPr/>
        </p:nvSpPr>
        <p:spPr>
          <a:xfrm>
            <a:off x="4663789" y="2296694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16" name="Pravokutnik 115">
            <a:extLst>
              <a:ext uri="{FF2B5EF4-FFF2-40B4-BE49-F238E27FC236}">
                <a16:creationId xmlns:a16="http://schemas.microsoft.com/office/drawing/2014/main" id="{2250828C-6010-4E07-991B-89B46EAB2C0D}"/>
              </a:ext>
            </a:extLst>
          </p:cNvPr>
          <p:cNvSpPr/>
          <p:nvPr/>
        </p:nvSpPr>
        <p:spPr>
          <a:xfrm>
            <a:off x="4026226" y="4079993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7" name="TekstniOkvir 116">
            <a:extLst>
              <a:ext uri="{FF2B5EF4-FFF2-40B4-BE49-F238E27FC236}">
                <a16:creationId xmlns:a16="http://schemas.microsoft.com/office/drawing/2014/main" id="{C13E74A8-C6B5-4F09-B33A-915FF7D9D843}"/>
              </a:ext>
            </a:extLst>
          </p:cNvPr>
          <p:cNvSpPr txBox="1"/>
          <p:nvPr/>
        </p:nvSpPr>
        <p:spPr>
          <a:xfrm>
            <a:off x="4697344" y="4643964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cxnSp>
        <p:nvCxnSpPr>
          <p:cNvPr id="118" name="Ravni poveznik sa strelicom 117">
            <a:extLst>
              <a:ext uri="{FF2B5EF4-FFF2-40B4-BE49-F238E27FC236}">
                <a16:creationId xmlns:a16="http://schemas.microsoft.com/office/drawing/2014/main" id="{92422ADE-7BCC-4C53-97C3-D163FEA35032}"/>
              </a:ext>
            </a:extLst>
          </p:cNvPr>
          <p:cNvCxnSpPr>
            <a:cxnSpLocks/>
          </p:cNvCxnSpPr>
          <p:nvPr/>
        </p:nvCxnSpPr>
        <p:spPr>
          <a:xfrm>
            <a:off x="3629636" y="1925017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avni poveznik sa strelicom 118">
            <a:extLst>
              <a:ext uri="{FF2B5EF4-FFF2-40B4-BE49-F238E27FC236}">
                <a16:creationId xmlns:a16="http://schemas.microsoft.com/office/drawing/2014/main" id="{21C8AA37-3582-4F25-8D56-808B8492D7F5}"/>
              </a:ext>
            </a:extLst>
          </p:cNvPr>
          <p:cNvCxnSpPr>
            <a:cxnSpLocks/>
          </p:cNvCxnSpPr>
          <p:nvPr/>
        </p:nvCxnSpPr>
        <p:spPr>
          <a:xfrm>
            <a:off x="3629636" y="248562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avni poveznik sa strelicom 119">
            <a:extLst>
              <a:ext uri="{FF2B5EF4-FFF2-40B4-BE49-F238E27FC236}">
                <a16:creationId xmlns:a16="http://schemas.microsoft.com/office/drawing/2014/main" id="{A3F0EC71-C806-4396-9CF6-B532DA7215AE}"/>
              </a:ext>
            </a:extLst>
          </p:cNvPr>
          <p:cNvCxnSpPr>
            <a:cxnSpLocks/>
          </p:cNvCxnSpPr>
          <p:nvPr/>
        </p:nvCxnSpPr>
        <p:spPr>
          <a:xfrm>
            <a:off x="3617054" y="513240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avni poveznik sa strelicom 120">
            <a:extLst>
              <a:ext uri="{FF2B5EF4-FFF2-40B4-BE49-F238E27FC236}">
                <a16:creationId xmlns:a16="http://schemas.microsoft.com/office/drawing/2014/main" id="{80E3AE97-B5BF-423A-B8F1-7356CDF9D30E}"/>
              </a:ext>
            </a:extLst>
          </p:cNvPr>
          <p:cNvCxnSpPr>
            <a:cxnSpLocks/>
          </p:cNvCxnSpPr>
          <p:nvPr/>
        </p:nvCxnSpPr>
        <p:spPr>
          <a:xfrm>
            <a:off x="3617054" y="5754591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Pravokutnik 121">
            <a:extLst>
              <a:ext uri="{FF2B5EF4-FFF2-40B4-BE49-F238E27FC236}">
                <a16:creationId xmlns:a16="http://schemas.microsoft.com/office/drawing/2014/main" id="{34690BF9-A98A-4CD8-9DD3-202445C6C49D}"/>
              </a:ext>
            </a:extLst>
          </p:cNvPr>
          <p:cNvSpPr/>
          <p:nvPr/>
        </p:nvSpPr>
        <p:spPr>
          <a:xfrm>
            <a:off x="7020023" y="2285534"/>
            <a:ext cx="1702965" cy="3008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3" name="TekstniOkvir 122">
            <a:extLst>
              <a:ext uri="{FF2B5EF4-FFF2-40B4-BE49-F238E27FC236}">
                <a16:creationId xmlns:a16="http://schemas.microsoft.com/office/drawing/2014/main" id="{F961B166-77B7-4575-BAC8-D0A9F901F472}"/>
              </a:ext>
            </a:extLst>
          </p:cNvPr>
          <p:cNvSpPr txBox="1"/>
          <p:nvPr/>
        </p:nvSpPr>
        <p:spPr>
          <a:xfrm>
            <a:off x="7517444" y="3538455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cxnSp>
        <p:nvCxnSpPr>
          <p:cNvPr id="124" name="Ravni poveznik sa strelicom 123">
            <a:extLst>
              <a:ext uri="{FF2B5EF4-FFF2-40B4-BE49-F238E27FC236}">
                <a16:creationId xmlns:a16="http://schemas.microsoft.com/office/drawing/2014/main" id="{3D03B375-FF74-4990-83B3-346DB63780A5}"/>
              </a:ext>
            </a:extLst>
          </p:cNvPr>
          <p:cNvCxnSpPr>
            <a:cxnSpLocks/>
          </p:cNvCxnSpPr>
          <p:nvPr/>
        </p:nvCxnSpPr>
        <p:spPr>
          <a:xfrm>
            <a:off x="6599340" y="266602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avni poveznik sa strelicom 124">
            <a:extLst>
              <a:ext uri="{FF2B5EF4-FFF2-40B4-BE49-F238E27FC236}">
                <a16:creationId xmlns:a16="http://schemas.microsoft.com/office/drawing/2014/main" id="{A8FB0BA3-47BF-4E0F-A03D-46C599980507}"/>
              </a:ext>
            </a:extLst>
          </p:cNvPr>
          <p:cNvCxnSpPr>
            <a:cxnSpLocks/>
          </p:cNvCxnSpPr>
          <p:nvPr/>
        </p:nvCxnSpPr>
        <p:spPr>
          <a:xfrm rot="10800000">
            <a:off x="6599340" y="280789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kstniOkvir 125">
            <a:extLst>
              <a:ext uri="{FF2B5EF4-FFF2-40B4-BE49-F238E27FC236}">
                <a16:creationId xmlns:a16="http://schemas.microsoft.com/office/drawing/2014/main" id="{814B5E0F-2222-4449-A167-F5E3B98B375F}"/>
              </a:ext>
            </a:extLst>
          </p:cNvPr>
          <p:cNvSpPr txBox="1"/>
          <p:nvPr/>
        </p:nvSpPr>
        <p:spPr>
          <a:xfrm>
            <a:off x="6544212" y="2247055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cxnSp>
        <p:nvCxnSpPr>
          <p:cNvPr id="127" name="Ravni poveznik sa strelicom 126">
            <a:extLst>
              <a:ext uri="{FF2B5EF4-FFF2-40B4-BE49-F238E27FC236}">
                <a16:creationId xmlns:a16="http://schemas.microsoft.com/office/drawing/2014/main" id="{E966A554-01B1-4560-9197-06C6FC71D026}"/>
              </a:ext>
            </a:extLst>
          </p:cNvPr>
          <p:cNvCxnSpPr>
            <a:cxnSpLocks/>
          </p:cNvCxnSpPr>
          <p:nvPr/>
        </p:nvCxnSpPr>
        <p:spPr>
          <a:xfrm>
            <a:off x="6572802" y="4765317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Ravni poveznik sa strelicom 127">
            <a:extLst>
              <a:ext uri="{FF2B5EF4-FFF2-40B4-BE49-F238E27FC236}">
                <a16:creationId xmlns:a16="http://schemas.microsoft.com/office/drawing/2014/main" id="{BDD76ABE-2F07-43B2-849C-CCFB06D4253D}"/>
              </a:ext>
            </a:extLst>
          </p:cNvPr>
          <p:cNvCxnSpPr>
            <a:cxnSpLocks/>
          </p:cNvCxnSpPr>
          <p:nvPr/>
        </p:nvCxnSpPr>
        <p:spPr>
          <a:xfrm rot="10800000">
            <a:off x="6572802" y="4907184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kstniOkvir 128">
            <a:extLst>
              <a:ext uri="{FF2B5EF4-FFF2-40B4-BE49-F238E27FC236}">
                <a16:creationId xmlns:a16="http://schemas.microsoft.com/office/drawing/2014/main" id="{14F765AD-CB08-466C-BD51-D9D5660B6612}"/>
              </a:ext>
            </a:extLst>
          </p:cNvPr>
          <p:cNvSpPr txBox="1"/>
          <p:nvPr/>
        </p:nvSpPr>
        <p:spPr>
          <a:xfrm>
            <a:off x="6517674" y="4346346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sp>
        <p:nvSpPr>
          <p:cNvPr id="130" name="Pravokutnik 129">
            <a:extLst>
              <a:ext uri="{FF2B5EF4-FFF2-40B4-BE49-F238E27FC236}">
                <a16:creationId xmlns:a16="http://schemas.microsoft.com/office/drawing/2014/main" id="{2A61BDCE-9E30-41AC-BB21-AA6F487CE4C0}"/>
              </a:ext>
            </a:extLst>
          </p:cNvPr>
          <p:cNvSpPr/>
          <p:nvPr/>
        </p:nvSpPr>
        <p:spPr>
          <a:xfrm>
            <a:off x="1185646" y="3298808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1" name="Pravokutnik 130">
            <a:extLst>
              <a:ext uri="{FF2B5EF4-FFF2-40B4-BE49-F238E27FC236}">
                <a16:creationId xmlns:a16="http://schemas.microsoft.com/office/drawing/2014/main" id="{571467B9-4FE6-4678-9466-56E0C7024EC9}"/>
              </a:ext>
            </a:extLst>
          </p:cNvPr>
          <p:cNvSpPr/>
          <p:nvPr/>
        </p:nvSpPr>
        <p:spPr>
          <a:xfrm>
            <a:off x="1185646" y="1788842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2" name="Pravokutnik 131">
            <a:extLst>
              <a:ext uri="{FF2B5EF4-FFF2-40B4-BE49-F238E27FC236}">
                <a16:creationId xmlns:a16="http://schemas.microsoft.com/office/drawing/2014/main" id="{D8B96399-36F6-491B-B83C-DFE93F725C5F}"/>
              </a:ext>
            </a:extLst>
          </p:cNvPr>
          <p:cNvSpPr/>
          <p:nvPr/>
        </p:nvSpPr>
        <p:spPr>
          <a:xfrm>
            <a:off x="1185646" y="2363450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3" name="Pravokutnik 132">
            <a:extLst>
              <a:ext uri="{FF2B5EF4-FFF2-40B4-BE49-F238E27FC236}">
                <a16:creationId xmlns:a16="http://schemas.microsoft.com/office/drawing/2014/main" id="{15EE61DE-4611-498C-B9F6-651860C12BFD}"/>
              </a:ext>
            </a:extLst>
          </p:cNvPr>
          <p:cNvSpPr/>
          <p:nvPr/>
        </p:nvSpPr>
        <p:spPr>
          <a:xfrm>
            <a:off x="1192216" y="3720941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4" name="Pravokutnik 133">
            <a:extLst>
              <a:ext uri="{FF2B5EF4-FFF2-40B4-BE49-F238E27FC236}">
                <a16:creationId xmlns:a16="http://schemas.microsoft.com/office/drawing/2014/main" id="{D4BF928F-987B-43E2-AFE9-E69059AF7B0F}"/>
              </a:ext>
            </a:extLst>
          </p:cNvPr>
          <p:cNvSpPr/>
          <p:nvPr/>
        </p:nvSpPr>
        <p:spPr>
          <a:xfrm>
            <a:off x="1185646" y="5644832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5" name="Pravokutnik 134">
            <a:extLst>
              <a:ext uri="{FF2B5EF4-FFF2-40B4-BE49-F238E27FC236}">
                <a16:creationId xmlns:a16="http://schemas.microsoft.com/office/drawing/2014/main" id="{C8C045AB-20C9-49BE-A7C4-851651A9B7C7}"/>
              </a:ext>
            </a:extLst>
          </p:cNvPr>
          <p:cNvSpPr/>
          <p:nvPr/>
        </p:nvSpPr>
        <p:spPr>
          <a:xfrm>
            <a:off x="1185646" y="4996233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6" name="Pravokutnik 135">
            <a:extLst>
              <a:ext uri="{FF2B5EF4-FFF2-40B4-BE49-F238E27FC236}">
                <a16:creationId xmlns:a16="http://schemas.microsoft.com/office/drawing/2014/main" id="{018F39E2-3E5B-4355-A6E1-CA9A00B9B0A5}"/>
              </a:ext>
            </a:extLst>
          </p:cNvPr>
          <p:cNvSpPr/>
          <p:nvPr/>
        </p:nvSpPr>
        <p:spPr>
          <a:xfrm>
            <a:off x="1192216" y="4159374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37" name="Ravni poveznik sa strelicom 136">
            <a:extLst>
              <a:ext uri="{FF2B5EF4-FFF2-40B4-BE49-F238E27FC236}">
                <a16:creationId xmlns:a16="http://schemas.microsoft.com/office/drawing/2014/main" id="{0226FDBB-E2B8-470A-A02F-DC5FA01EED0C}"/>
              </a:ext>
            </a:extLst>
          </p:cNvPr>
          <p:cNvCxnSpPr>
            <a:cxnSpLocks/>
          </p:cNvCxnSpPr>
          <p:nvPr/>
        </p:nvCxnSpPr>
        <p:spPr>
          <a:xfrm>
            <a:off x="8848987" y="3749820"/>
            <a:ext cx="873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kstniOkvir 137">
            <a:extLst>
              <a:ext uri="{FF2B5EF4-FFF2-40B4-BE49-F238E27FC236}">
                <a16:creationId xmlns:a16="http://schemas.microsoft.com/office/drawing/2014/main" id="{4DD25A94-BDFB-4EB2-A5A6-CB31151F65B2}"/>
              </a:ext>
            </a:extLst>
          </p:cNvPr>
          <p:cNvSpPr txBox="1"/>
          <p:nvPr/>
        </p:nvSpPr>
        <p:spPr>
          <a:xfrm>
            <a:off x="8835751" y="3512536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Bluetooth</a:t>
            </a:r>
          </a:p>
        </p:txBody>
      </p:sp>
      <p:sp>
        <p:nvSpPr>
          <p:cNvPr id="139" name="Pravokutnik 138">
            <a:extLst>
              <a:ext uri="{FF2B5EF4-FFF2-40B4-BE49-F238E27FC236}">
                <a16:creationId xmlns:a16="http://schemas.microsoft.com/office/drawing/2014/main" id="{3743F72E-0CAD-42DE-9E07-37244E5389F1}"/>
              </a:ext>
            </a:extLst>
          </p:cNvPr>
          <p:cNvSpPr/>
          <p:nvPr/>
        </p:nvSpPr>
        <p:spPr>
          <a:xfrm>
            <a:off x="9830842" y="3087134"/>
            <a:ext cx="1456614" cy="14048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0" name="TekstniOkvir 139">
            <a:extLst>
              <a:ext uri="{FF2B5EF4-FFF2-40B4-BE49-F238E27FC236}">
                <a16:creationId xmlns:a16="http://schemas.microsoft.com/office/drawing/2014/main" id="{7F7174D4-E4EE-49E2-B481-7FFAA53C726B}"/>
              </a:ext>
            </a:extLst>
          </p:cNvPr>
          <p:cNvSpPr txBox="1"/>
          <p:nvPr/>
        </p:nvSpPr>
        <p:spPr>
          <a:xfrm>
            <a:off x="10344554" y="3510763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</p:spTree>
    <p:extLst>
      <p:ext uri="{BB962C8B-B14F-4D97-AF65-F5344CB8AC3E}">
        <p14:creationId xmlns:p14="http://schemas.microsoft.com/office/powerpoint/2010/main" val="130510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31AA78-D225-42DC-89C1-2D961243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Analogno digitalno ulazno sučelje i kriterij odabira  </a:t>
            </a:r>
          </a:p>
        </p:txBody>
      </p:sp>
      <p:graphicFrame>
        <p:nvGraphicFramePr>
          <p:cNvPr id="7" name="Rezervirano mjesto sadržaja 6">
            <a:extLst>
              <a:ext uri="{FF2B5EF4-FFF2-40B4-BE49-F238E27FC236}">
                <a16:creationId xmlns:a16="http://schemas.microsoft.com/office/drawing/2014/main" id="{5DC696EF-DACC-4BDB-A8E6-F9862ABA0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652740"/>
              </p:ext>
            </p:extLst>
          </p:nvPr>
        </p:nvGraphicFramePr>
        <p:xfrm>
          <a:off x="1141413" y="2097088"/>
          <a:ext cx="9713115" cy="4126390"/>
        </p:xfrm>
        <a:graphic>
          <a:graphicData uri="http://schemas.openxmlformats.org/drawingml/2006/table">
            <a:tbl>
              <a:tblPr firstRow="1" bandRow="1"/>
              <a:tblGrid>
                <a:gridCol w="2427593">
                  <a:extLst>
                    <a:ext uri="{9D8B030D-6E8A-4147-A177-3AD203B41FA5}">
                      <a16:colId xmlns:a16="http://schemas.microsoft.com/office/drawing/2014/main" val="1821552667"/>
                    </a:ext>
                  </a:extLst>
                </a:gridCol>
                <a:gridCol w="2427593">
                  <a:extLst>
                    <a:ext uri="{9D8B030D-6E8A-4147-A177-3AD203B41FA5}">
                      <a16:colId xmlns:a16="http://schemas.microsoft.com/office/drawing/2014/main" val="2265771806"/>
                    </a:ext>
                  </a:extLst>
                </a:gridCol>
                <a:gridCol w="2427593">
                  <a:extLst>
                    <a:ext uri="{9D8B030D-6E8A-4147-A177-3AD203B41FA5}">
                      <a16:colId xmlns:a16="http://schemas.microsoft.com/office/drawing/2014/main" val="2377142153"/>
                    </a:ext>
                  </a:extLst>
                </a:gridCol>
                <a:gridCol w="2430336">
                  <a:extLst>
                    <a:ext uri="{9D8B030D-6E8A-4147-A177-3AD203B41FA5}">
                      <a16:colId xmlns:a16="http://schemas.microsoft.com/office/drawing/2014/main" val="3070046267"/>
                    </a:ext>
                  </a:extLst>
                </a:gridCol>
              </a:tblGrid>
              <a:tr h="8162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ADS1198</a:t>
                      </a:r>
                    </a:p>
                    <a:p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ADS1298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ADS1299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433345"/>
                  </a:ext>
                </a:extLst>
              </a:tr>
              <a:tr h="472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Broj kanala 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07795"/>
                  </a:ext>
                </a:extLst>
              </a:tr>
              <a:tr h="472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Rezolucija ADC-a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16 bita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24 bita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24 bita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046644"/>
                  </a:ext>
                </a:extLst>
              </a:tr>
              <a:tr h="472883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hr-H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Potrošnja 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 mW </a:t>
                      </a:r>
                      <a:r>
                        <a:rPr lang="hr-H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 mW HR mode 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39 mW </a:t>
                      </a:r>
                      <a:r>
                        <a:rPr lang="hr-HR" dirty="0" err="1">
                          <a:solidFill>
                            <a:schemeClr val="tx1"/>
                          </a:solidFill>
                        </a:rPr>
                        <a:t>normal</a:t>
                      </a:r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 mode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348703"/>
                  </a:ext>
                </a:extLst>
              </a:tr>
              <a:tr h="472883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mW </a:t>
                      </a:r>
                      <a:r>
                        <a:rPr lang="hr-H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Standby</a:t>
                      </a:r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6 mW LP mode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5.1 </a:t>
                      </a:r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mW </a:t>
                      </a:r>
                      <a:r>
                        <a:rPr lang="hr-H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standby</a:t>
                      </a:r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274946"/>
                  </a:ext>
                </a:extLst>
              </a:tr>
              <a:tr h="472883">
                <a:tc v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20 </a:t>
                      </a:r>
                      <a:r>
                        <a:rPr lang="el-G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 Power </a:t>
                      </a:r>
                      <a:r>
                        <a:rPr lang="hr-H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l-G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 Power-</a:t>
                      </a:r>
                      <a:r>
                        <a:rPr lang="hr-H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641079"/>
                  </a:ext>
                </a:extLst>
              </a:tr>
              <a:tr h="472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hr-H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Bias</a:t>
                      </a:r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r-H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 </a:t>
                      </a:r>
                      <a:r>
                        <a:rPr lang="hr-H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 </a:t>
                      </a:r>
                      <a:r>
                        <a:rPr lang="hr-H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 </a:t>
                      </a:r>
                      <a:r>
                        <a:rPr lang="hr-H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45164"/>
                  </a:ext>
                </a:extLst>
              </a:tr>
              <a:tr h="472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Rate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 SPS to 8 </a:t>
                      </a:r>
                      <a:r>
                        <a:rPr lang="hr-H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kSPS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 SPS to 32 </a:t>
                      </a:r>
                      <a:r>
                        <a:rPr lang="hr-H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kSPS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250 SPS to 16 </a:t>
                      </a:r>
                      <a:r>
                        <a:rPr lang="hr-HR" dirty="0" err="1">
                          <a:solidFill>
                            <a:schemeClr val="tx1"/>
                          </a:solidFill>
                        </a:rPr>
                        <a:t>kSPS</a:t>
                      </a:r>
                      <a:r>
                        <a:rPr lang="hr-H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9043"/>
                  </a:ext>
                </a:extLst>
              </a:tr>
            </a:tbl>
          </a:graphicData>
        </a:graphic>
      </p:graphicFrame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A2FF540-4C9F-4B43-A21A-77C59FCB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8665" y="6238611"/>
            <a:ext cx="2743200" cy="365125"/>
          </a:xfrm>
        </p:spPr>
        <p:txBody>
          <a:bodyPr/>
          <a:lstStyle/>
          <a:p>
            <a:r>
              <a:rPr lang="hr-HR" dirty="0"/>
              <a:t>1</a:t>
            </a:r>
            <a:r>
              <a:rPr lang="en-US" dirty="0"/>
              <a:t>5. </a:t>
            </a:r>
            <a:r>
              <a:rPr lang="en-US" dirty="0" err="1"/>
              <a:t>srpanj</a:t>
            </a:r>
            <a:r>
              <a:rPr lang="en-US" dirty="0"/>
              <a:t> 2021.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6BE6D02E-12CE-4531-82F7-8DF196AD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0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720052CC-7B7D-41AF-A4C9-42130C4A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10" name="Rezervirano mjesto sadržaja 6">
            <a:extLst>
              <a:ext uri="{FF2B5EF4-FFF2-40B4-BE49-F238E27FC236}">
                <a16:creationId xmlns:a16="http://schemas.microsoft.com/office/drawing/2014/main" id="{859FA1CB-55F2-4304-87C1-6B4C7118F9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785522"/>
              </p:ext>
            </p:extLst>
          </p:nvPr>
        </p:nvGraphicFramePr>
        <p:xfrm>
          <a:off x="739026" y="174867"/>
          <a:ext cx="9990493" cy="6485991"/>
        </p:xfrm>
        <a:graphic>
          <a:graphicData uri="http://schemas.openxmlformats.org/drawingml/2006/table">
            <a:tbl>
              <a:tblPr firstRow="1" bandRow="1"/>
              <a:tblGrid>
                <a:gridCol w="2496918">
                  <a:extLst>
                    <a:ext uri="{9D8B030D-6E8A-4147-A177-3AD203B41FA5}">
                      <a16:colId xmlns:a16="http://schemas.microsoft.com/office/drawing/2014/main" val="1821552667"/>
                    </a:ext>
                  </a:extLst>
                </a:gridCol>
                <a:gridCol w="2496918">
                  <a:extLst>
                    <a:ext uri="{9D8B030D-6E8A-4147-A177-3AD203B41FA5}">
                      <a16:colId xmlns:a16="http://schemas.microsoft.com/office/drawing/2014/main" val="2265771806"/>
                    </a:ext>
                  </a:extLst>
                </a:gridCol>
                <a:gridCol w="2496918">
                  <a:extLst>
                    <a:ext uri="{9D8B030D-6E8A-4147-A177-3AD203B41FA5}">
                      <a16:colId xmlns:a16="http://schemas.microsoft.com/office/drawing/2014/main" val="2377142153"/>
                    </a:ext>
                  </a:extLst>
                </a:gridCol>
                <a:gridCol w="2499739">
                  <a:extLst>
                    <a:ext uri="{9D8B030D-6E8A-4147-A177-3AD203B41FA5}">
                      <a16:colId xmlns:a16="http://schemas.microsoft.com/office/drawing/2014/main" val="3070046267"/>
                    </a:ext>
                  </a:extLst>
                </a:gridCol>
              </a:tblGrid>
              <a:tr h="7768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endParaRPr lang="hr-H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hr-HR" sz="1800" dirty="0">
                          <a:solidFill>
                            <a:schemeClr val="tx1"/>
                          </a:solidFill>
                        </a:rPr>
                        <a:t>ADS1198</a:t>
                      </a:r>
                    </a:p>
                    <a:p>
                      <a:pPr algn="l"/>
                      <a:endParaRPr lang="hr-H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hr-HR" sz="1800" dirty="0">
                          <a:solidFill>
                            <a:schemeClr val="tx1"/>
                          </a:solidFill>
                        </a:rPr>
                        <a:t>ADS1298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hr-HR" sz="1800" dirty="0">
                          <a:solidFill>
                            <a:schemeClr val="tx1"/>
                          </a:solidFill>
                        </a:rPr>
                        <a:t>ADS1299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433345"/>
                  </a:ext>
                </a:extLst>
              </a:tr>
              <a:tr h="5223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hr-HR" sz="16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CMRR</a:t>
                      </a:r>
                      <a:endParaRPr lang="hr-H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-105dB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-115dB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-110dB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07795"/>
                  </a:ext>
                </a:extLst>
              </a:tr>
              <a:tr h="522319"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Programabilno</a:t>
                      </a: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pojačanje: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1, 2, 3, 4, 6, 8, </a:t>
                      </a:r>
                      <a:r>
                        <a:rPr lang="hr-HR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or</a:t>
                      </a: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12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1, 2, 3, 4, 6, 8, </a:t>
                      </a:r>
                      <a:r>
                        <a:rPr lang="hr-HR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or</a:t>
                      </a: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12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1, 2, 4, 6, 8, 12, </a:t>
                      </a:r>
                      <a:r>
                        <a:rPr lang="hr-HR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or</a:t>
                      </a: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24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046644"/>
                  </a:ext>
                </a:extLst>
              </a:tr>
              <a:tr h="790176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hr-HR" sz="1600" dirty="0">
                          <a:solidFill>
                            <a:schemeClr val="tx1"/>
                          </a:solidFill>
                        </a:rPr>
                        <a:t>Napajanje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Analogno: 2.7 V do</a:t>
                      </a: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5.25 V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Analogno: 2.7 V do</a:t>
                      </a: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5.25V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Analogno: 4.7 V do</a:t>
                      </a: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5.25 V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45164"/>
                  </a:ext>
                </a:extLst>
              </a:tr>
              <a:tr h="522319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Digitalno: 1.65 V do</a:t>
                      </a: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3.6 V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Digitalno = 1.65 V do</a:t>
                      </a: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3.6 V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Digitalno:1.8 V do 3.6 V</a:t>
                      </a: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9043"/>
                  </a:ext>
                </a:extLst>
              </a:tr>
              <a:tr h="790176">
                <a:tc>
                  <a:txBody>
                    <a:bodyPr/>
                    <a:lstStyle/>
                    <a:p>
                      <a:pPr algn="l"/>
                      <a:r>
                        <a:rPr lang="hr-H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Ulazni šum</a:t>
                      </a:r>
                      <a:endParaRPr lang="hr-H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12 </a:t>
                      </a:r>
                      <a:r>
                        <a:rPr lang="hr-HR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μVPP</a:t>
                      </a: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(150 </a:t>
                      </a:r>
                      <a:r>
                        <a:rPr lang="hr-HR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HzBW</a:t>
                      </a: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</a:t>
                      </a: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G = 6) </a:t>
                      </a: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4 </a:t>
                      </a:r>
                      <a:r>
                        <a:rPr lang="hr-HR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μVPP</a:t>
                      </a: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(150 Hz BW,</a:t>
                      </a: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G = 6)</a:t>
                      </a: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1 </a:t>
                      </a:r>
                      <a:r>
                        <a:rPr lang="hr-HR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μVPP</a:t>
                      </a: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(70 </a:t>
                      </a:r>
                      <a:r>
                        <a:rPr lang="hr-HR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HzBW</a:t>
                      </a: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87360"/>
                  </a:ext>
                </a:extLst>
              </a:tr>
              <a:tr h="943236"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Komunikacija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SPI™-</a:t>
                      </a:r>
                      <a:r>
                        <a:rPr lang="hr-HR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Compatible</a:t>
                      </a: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hr-HR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Serial</a:t>
                      </a: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Interface</a:t>
                      </a: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SPI™-</a:t>
                      </a:r>
                      <a:r>
                        <a:rPr lang="hr-HR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Compatible</a:t>
                      </a: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hr-HR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Serial</a:t>
                      </a: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Interface</a:t>
                      </a: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SPI™-</a:t>
                      </a:r>
                      <a:r>
                        <a:rPr lang="hr-HR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Compatible</a:t>
                      </a: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hr-HR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Serial</a:t>
                      </a: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Interface</a:t>
                      </a: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487927"/>
                  </a:ext>
                </a:extLst>
              </a:tr>
              <a:tr h="1096297"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Kućište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 mm×8 mm,64-ball BGA and 10 mm×10 mm TQFP-64 </a:t>
                      </a: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 mm×8 mm,64-ball BGA and 10 mm×10 mm TQFP-64 </a:t>
                      </a: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hr-H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 mm×</a:t>
                      </a:r>
                      <a:r>
                        <a:rPr lang="hr-HR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 mm TQFP-64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638745"/>
                  </a:ext>
                </a:extLst>
              </a:tr>
              <a:tr h="522319"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Cijena 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23,52 €</a:t>
                      </a: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36,39 €</a:t>
                      </a: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48,91 €</a:t>
                      </a:r>
                    </a:p>
                    <a:p>
                      <a:pPr marL="1270" indent="-127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hr-H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731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15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62A436-511F-40DD-BA7B-071D3AF3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267" y="-413001"/>
            <a:ext cx="9905998" cy="1478570"/>
          </a:xfrm>
        </p:spPr>
        <p:txBody>
          <a:bodyPr/>
          <a:lstStyle/>
          <a:p>
            <a:r>
              <a:rPr lang="hr-HR" dirty="0"/>
              <a:t>Blok shema napajanja 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7FB68E86-035E-406A-8E9C-A6D032CB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7240FB9D-A388-4E3F-BF39-7C7CF913DF71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0D49D25E-5B74-41D5-989D-266F1FD04AC8}"/>
              </a:ext>
            </a:extLst>
          </p:cNvPr>
          <p:cNvSpPr txBox="1"/>
          <p:nvPr/>
        </p:nvSpPr>
        <p:spPr>
          <a:xfrm>
            <a:off x="6515539" y="4218137"/>
            <a:ext cx="109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597ECCC3-AA96-4237-BABB-C6769EE070BF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66D0B4EA-62B9-411D-AE2F-A2F23FBB4016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1BED2C4A-30B9-4E5B-B303-1CE841439D77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3948970C-41B2-481A-A08E-812F3D573930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2" name="Ravni poveznik 11">
            <a:extLst>
              <a:ext uri="{FF2B5EF4-FFF2-40B4-BE49-F238E27FC236}">
                <a16:creationId xmlns:a16="http://schemas.microsoft.com/office/drawing/2014/main" id="{31E8F1EC-8A8E-4829-979D-57A4E7CEE87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BCF9E7A-2AED-441E-9F4F-1D35A1E5CC90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AE439318-8BA1-4191-AB3D-C84555057CA2}"/>
              </a:ext>
            </a:extLst>
          </p:cNvPr>
          <p:cNvSpPr txBox="1"/>
          <p:nvPr/>
        </p:nvSpPr>
        <p:spPr>
          <a:xfrm>
            <a:off x="6546797" y="2398170"/>
            <a:ext cx="11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5" name="Pravokutnik 14">
            <a:extLst>
              <a:ext uri="{FF2B5EF4-FFF2-40B4-BE49-F238E27FC236}">
                <a16:creationId xmlns:a16="http://schemas.microsoft.com/office/drawing/2014/main" id="{BF5F579E-10B9-4537-ACD9-B3F4FEAE2DE9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8F5DBA03-5DC9-4503-A849-1ACA86765032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7" name="TekstniOkvir 16">
            <a:extLst>
              <a:ext uri="{FF2B5EF4-FFF2-40B4-BE49-F238E27FC236}">
                <a16:creationId xmlns:a16="http://schemas.microsoft.com/office/drawing/2014/main" id="{7EA4E352-7C93-49F3-B401-621DB1650EC7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0312A023-C441-4D4F-99EE-FD9E5E06FD45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9" name="Pravokutnik 18">
            <a:extLst>
              <a:ext uri="{FF2B5EF4-FFF2-40B4-BE49-F238E27FC236}">
                <a16:creationId xmlns:a16="http://schemas.microsoft.com/office/drawing/2014/main" id="{1171AB33-3D88-462C-9158-868BDD21CCE8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CAA19B37-800A-4AF4-9068-255900624EAF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20642F6C-568F-414D-93D4-DC5154962702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2" name="TekstniOkvir 21">
            <a:extLst>
              <a:ext uri="{FF2B5EF4-FFF2-40B4-BE49-F238E27FC236}">
                <a16:creationId xmlns:a16="http://schemas.microsoft.com/office/drawing/2014/main" id="{4579399D-260E-4A07-8ABE-543CF7744598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A51ED6FD-F572-494F-B0EF-FDDEFD9B1609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23">
            <a:extLst>
              <a:ext uri="{FF2B5EF4-FFF2-40B4-BE49-F238E27FC236}">
                <a16:creationId xmlns:a16="http://schemas.microsoft.com/office/drawing/2014/main" id="{DD3BFB8D-A52E-4E64-A5EF-3A7831CCC5C1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1DA754A9-B025-4186-B6FD-C321875992B9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20EC0B39-CD18-465F-B0BB-D4EA9AF5F62C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76B3C339-7682-4C0E-8143-203FBAE52E3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44F088AD-0302-44D3-8AA9-A581FCC18720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4E89F375-BAC6-4097-A0C7-17D0124AF6B6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vni poveznik 29">
            <a:extLst>
              <a:ext uri="{FF2B5EF4-FFF2-40B4-BE49-F238E27FC236}">
                <a16:creationId xmlns:a16="http://schemas.microsoft.com/office/drawing/2014/main" id="{0A60E0EF-6A90-4E1F-A972-31B214648D87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30">
            <a:extLst>
              <a:ext uri="{FF2B5EF4-FFF2-40B4-BE49-F238E27FC236}">
                <a16:creationId xmlns:a16="http://schemas.microsoft.com/office/drawing/2014/main" id="{9501AFF3-3D7E-4F68-A279-8790779AC961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65B10891-FC17-4B01-BBF5-EE2DAD5B99E4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DA47FAE6-0287-4EE0-99B4-928A0EA0DA73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286323FC-33B3-46B3-8CA1-933A37E515DA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5" name="TekstniOkvir 34">
            <a:extLst>
              <a:ext uri="{FF2B5EF4-FFF2-40B4-BE49-F238E27FC236}">
                <a16:creationId xmlns:a16="http://schemas.microsoft.com/office/drawing/2014/main" id="{5D499206-245D-4416-A5F4-605F2317D6B7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1DE6E8EF-AA77-495F-8A2D-D25B21E26DD5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37" name="Pravokutnik 36">
            <a:extLst>
              <a:ext uri="{FF2B5EF4-FFF2-40B4-BE49-F238E27FC236}">
                <a16:creationId xmlns:a16="http://schemas.microsoft.com/office/drawing/2014/main" id="{4013ECBD-37FE-4E0F-AB0C-885F8615388E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FDF6CA9A-5ABB-4181-998B-965E7025DBDE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39" name="TekstniOkvir 38">
            <a:extLst>
              <a:ext uri="{FF2B5EF4-FFF2-40B4-BE49-F238E27FC236}">
                <a16:creationId xmlns:a16="http://schemas.microsoft.com/office/drawing/2014/main" id="{F24E82EB-CA69-44A0-9EEA-CC5631178FBB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D61BF00F-2096-4C86-A9E5-6A72C65DFC2C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41" name="Ravni poveznik 40">
            <a:extLst>
              <a:ext uri="{FF2B5EF4-FFF2-40B4-BE49-F238E27FC236}">
                <a16:creationId xmlns:a16="http://schemas.microsoft.com/office/drawing/2014/main" id="{39E03DFB-0F5B-4D99-8FCF-B89CDC65F9D1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niOkvir 41">
            <a:extLst>
              <a:ext uri="{FF2B5EF4-FFF2-40B4-BE49-F238E27FC236}">
                <a16:creationId xmlns:a16="http://schemas.microsoft.com/office/drawing/2014/main" id="{2A5A4334-8418-4EF4-A568-204DE4C5F6BD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45" name="Ravni poveznik 44">
            <a:extLst>
              <a:ext uri="{FF2B5EF4-FFF2-40B4-BE49-F238E27FC236}">
                <a16:creationId xmlns:a16="http://schemas.microsoft.com/office/drawing/2014/main" id="{C75351EA-9CA4-4C7A-B1CC-17F6E821BE50}"/>
              </a:ext>
            </a:extLst>
          </p:cNvPr>
          <p:cNvCxnSpPr>
            <a:cxnSpLocks/>
            <a:endCxn id="46" idx="6"/>
          </p:cNvCxnSpPr>
          <p:nvPr/>
        </p:nvCxnSpPr>
        <p:spPr>
          <a:xfrm flipV="1">
            <a:off x="1487419" y="2193611"/>
            <a:ext cx="664744" cy="2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a 45">
            <a:extLst>
              <a:ext uri="{FF2B5EF4-FFF2-40B4-BE49-F238E27FC236}">
                <a16:creationId xmlns:a16="http://schemas.microsoft.com/office/drawing/2014/main" id="{263C264E-7549-44C8-9689-6C417C139528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7" name="Elipsa 46">
            <a:extLst>
              <a:ext uri="{FF2B5EF4-FFF2-40B4-BE49-F238E27FC236}">
                <a16:creationId xmlns:a16="http://schemas.microsoft.com/office/drawing/2014/main" id="{D4364FA8-E578-403F-AE16-E537F3F54BD7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8" name="Ravni poveznik 47">
            <a:extLst>
              <a:ext uri="{FF2B5EF4-FFF2-40B4-BE49-F238E27FC236}">
                <a16:creationId xmlns:a16="http://schemas.microsoft.com/office/drawing/2014/main" id="{DE507240-01C0-432B-A96D-1D7901560BDF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6D7C85F8-25EE-4DFF-AB8E-11E18E00D4D0}"/>
              </a:ext>
            </a:extLst>
          </p:cNvPr>
          <p:cNvCxnSpPr>
            <a:cxnSpLocks/>
          </p:cNvCxnSpPr>
          <p:nvPr/>
        </p:nvCxnSpPr>
        <p:spPr>
          <a:xfrm flipV="1">
            <a:off x="179341" y="577083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C8C595CB-6C0B-42DE-B0DE-12E6E3461F35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avni poveznik 55">
            <a:extLst>
              <a:ext uri="{FF2B5EF4-FFF2-40B4-BE49-F238E27FC236}">
                <a16:creationId xmlns:a16="http://schemas.microsoft.com/office/drawing/2014/main" id="{6E0F4892-304B-4B13-A713-5343D76347DB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8E91D377-F4C3-4DF3-B583-D7A86863A337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74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E5EA94C-A5C0-48E0-B611-6EE73B5F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396" y="-178296"/>
            <a:ext cx="9905998" cy="1478570"/>
          </a:xfrm>
        </p:spPr>
        <p:txBody>
          <a:bodyPr/>
          <a:lstStyle/>
          <a:p>
            <a:r>
              <a:rPr lang="hr-HR" dirty="0"/>
              <a:t>Blok shema spi komunikacije 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4AF5445-673F-4A5A-AF1B-E6069AE5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/>
              <a:t>1</a:t>
            </a:r>
            <a:r>
              <a:rPr lang="en-US" dirty="0"/>
              <a:t>5. </a:t>
            </a:r>
            <a:r>
              <a:rPr lang="en-US" dirty="0" err="1"/>
              <a:t>srpanj</a:t>
            </a:r>
            <a:r>
              <a:rPr lang="en-US" dirty="0"/>
              <a:t> 2021.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5580792-29C9-4139-84CC-8530F3C6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C10093D5-818F-4442-BA24-FA668F41428B}"/>
              </a:ext>
            </a:extLst>
          </p:cNvPr>
          <p:cNvSpPr/>
          <p:nvPr/>
        </p:nvSpPr>
        <p:spPr>
          <a:xfrm>
            <a:off x="2748320" y="1686412"/>
            <a:ext cx="2033404" cy="18621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b="1">
              <a:solidFill>
                <a:schemeClr val="tx1"/>
              </a:solidFill>
            </a:endParaRP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A8CBCE5A-D84B-4C22-93F5-75468BF9B79E}"/>
              </a:ext>
            </a:extLst>
          </p:cNvPr>
          <p:cNvSpPr txBox="1"/>
          <p:nvPr/>
        </p:nvSpPr>
        <p:spPr>
          <a:xfrm>
            <a:off x="3070430" y="2312317"/>
            <a:ext cx="1110927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dirty="0"/>
              <a:t>ADS1298</a:t>
            </a:r>
            <a:r>
              <a:rPr lang="hr-HR" b="1" dirty="0"/>
              <a:t> </a:t>
            </a: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6BB1D5AF-17A3-4D4F-AA22-2A6DD1A46294}"/>
              </a:ext>
            </a:extLst>
          </p:cNvPr>
          <p:cNvSpPr txBox="1"/>
          <p:nvPr/>
        </p:nvSpPr>
        <p:spPr>
          <a:xfrm>
            <a:off x="3097232" y="2681649"/>
            <a:ext cx="1055474" cy="24622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sz="1000" b="1" dirty="0"/>
              <a:t>Sklop 1 </a:t>
            </a:r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9EA7291B-691F-47F3-AA7C-8C6AD5944F71}"/>
              </a:ext>
            </a:extLst>
          </p:cNvPr>
          <p:cNvSpPr txBox="1"/>
          <p:nvPr/>
        </p:nvSpPr>
        <p:spPr>
          <a:xfrm>
            <a:off x="2748320" y="1828816"/>
            <a:ext cx="1055474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sz="1200" b="1" dirty="0"/>
              <a:t>START</a:t>
            </a:r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6860E335-6A9A-47C1-81EB-ED3D77C43464}"/>
              </a:ext>
            </a:extLst>
          </p:cNvPr>
          <p:cNvSpPr txBox="1"/>
          <p:nvPr/>
        </p:nvSpPr>
        <p:spPr>
          <a:xfrm>
            <a:off x="4253987" y="1820476"/>
            <a:ext cx="1055474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sz="1200" b="1" dirty="0"/>
              <a:t>/DRDY</a:t>
            </a:r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0B9FFCC9-2F40-4210-A542-A90FC0EBF6BD}"/>
              </a:ext>
            </a:extLst>
          </p:cNvPr>
          <p:cNvSpPr txBox="1"/>
          <p:nvPr/>
        </p:nvSpPr>
        <p:spPr>
          <a:xfrm>
            <a:off x="4248927" y="2077650"/>
            <a:ext cx="1055474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sz="1200" b="1" dirty="0"/>
              <a:t>/CS1</a:t>
            </a:r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109D5CBA-CF34-4B4C-839D-36B2DF335943}"/>
              </a:ext>
            </a:extLst>
          </p:cNvPr>
          <p:cNvSpPr txBox="1"/>
          <p:nvPr/>
        </p:nvSpPr>
        <p:spPr>
          <a:xfrm>
            <a:off x="4186418" y="2578819"/>
            <a:ext cx="1055474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sz="1200" b="1" dirty="0"/>
              <a:t>SCLK</a:t>
            </a:r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3808F478-6A8A-4CE5-9D21-D08D289866B9}"/>
              </a:ext>
            </a:extLst>
          </p:cNvPr>
          <p:cNvSpPr txBox="1"/>
          <p:nvPr/>
        </p:nvSpPr>
        <p:spPr>
          <a:xfrm>
            <a:off x="4152706" y="2845906"/>
            <a:ext cx="1055474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sz="1200" b="1" dirty="0"/>
              <a:t>DIN</a:t>
            </a:r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5BD7D491-C79C-40DB-BDFA-88AB0D7B4653}"/>
              </a:ext>
            </a:extLst>
          </p:cNvPr>
          <p:cNvSpPr txBox="1"/>
          <p:nvPr/>
        </p:nvSpPr>
        <p:spPr>
          <a:xfrm>
            <a:off x="4150916" y="3099276"/>
            <a:ext cx="1055474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sz="1200" b="1" dirty="0"/>
              <a:t>DOUT</a:t>
            </a:r>
          </a:p>
        </p:txBody>
      </p:sp>
      <p:sp>
        <p:nvSpPr>
          <p:cNvPr id="15" name="Pravokutnik 14">
            <a:extLst>
              <a:ext uri="{FF2B5EF4-FFF2-40B4-BE49-F238E27FC236}">
                <a16:creationId xmlns:a16="http://schemas.microsoft.com/office/drawing/2014/main" id="{89FD3A63-258F-4F33-8C4D-7663845B1DE4}"/>
              </a:ext>
            </a:extLst>
          </p:cNvPr>
          <p:cNvSpPr/>
          <p:nvPr/>
        </p:nvSpPr>
        <p:spPr>
          <a:xfrm>
            <a:off x="2743260" y="4174449"/>
            <a:ext cx="2033404" cy="18621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b="1">
              <a:solidFill>
                <a:schemeClr val="tx1"/>
              </a:solidFill>
            </a:endParaRP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CA80CB09-21A7-4F53-95B5-199E4772AAB4}"/>
              </a:ext>
            </a:extLst>
          </p:cNvPr>
          <p:cNvSpPr txBox="1"/>
          <p:nvPr/>
        </p:nvSpPr>
        <p:spPr>
          <a:xfrm>
            <a:off x="3065370" y="4800354"/>
            <a:ext cx="1121047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dirty="0"/>
              <a:t>ADS1298</a:t>
            </a:r>
            <a:r>
              <a:rPr lang="hr-HR" b="1" dirty="0"/>
              <a:t> </a:t>
            </a:r>
          </a:p>
        </p:txBody>
      </p:sp>
      <p:sp>
        <p:nvSpPr>
          <p:cNvPr id="17" name="TekstniOkvir 16">
            <a:extLst>
              <a:ext uri="{FF2B5EF4-FFF2-40B4-BE49-F238E27FC236}">
                <a16:creationId xmlns:a16="http://schemas.microsoft.com/office/drawing/2014/main" id="{774691AA-1752-4049-BD30-CC502B77F807}"/>
              </a:ext>
            </a:extLst>
          </p:cNvPr>
          <p:cNvSpPr txBox="1"/>
          <p:nvPr/>
        </p:nvSpPr>
        <p:spPr>
          <a:xfrm>
            <a:off x="3092172" y="5169686"/>
            <a:ext cx="1055474" cy="24622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sz="1000" b="1" dirty="0"/>
              <a:t>Sklop 2</a:t>
            </a:r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4FA6FFEA-B4A8-4C86-B0B0-5F8F681640C1}"/>
              </a:ext>
            </a:extLst>
          </p:cNvPr>
          <p:cNvSpPr txBox="1"/>
          <p:nvPr/>
        </p:nvSpPr>
        <p:spPr>
          <a:xfrm>
            <a:off x="2743260" y="4316853"/>
            <a:ext cx="1055474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sz="1200" b="1" dirty="0"/>
              <a:t>START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CE43CDBC-3871-4522-8CE9-CA07ADB91474}"/>
              </a:ext>
            </a:extLst>
          </p:cNvPr>
          <p:cNvSpPr txBox="1"/>
          <p:nvPr/>
        </p:nvSpPr>
        <p:spPr>
          <a:xfrm>
            <a:off x="4248927" y="4308513"/>
            <a:ext cx="1055474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sz="1200" b="1" dirty="0"/>
              <a:t>/DRDY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9967173A-7400-4F27-BF36-B9C204CEDE4C}"/>
              </a:ext>
            </a:extLst>
          </p:cNvPr>
          <p:cNvSpPr txBox="1"/>
          <p:nvPr/>
        </p:nvSpPr>
        <p:spPr>
          <a:xfrm>
            <a:off x="4243867" y="4565687"/>
            <a:ext cx="1055474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sz="1200" b="1" dirty="0"/>
              <a:t>/CS2</a:t>
            </a:r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680E86F5-BDF7-4066-859E-AD4344ADAB94}"/>
              </a:ext>
            </a:extLst>
          </p:cNvPr>
          <p:cNvSpPr txBox="1"/>
          <p:nvPr/>
        </p:nvSpPr>
        <p:spPr>
          <a:xfrm>
            <a:off x="4174447" y="5043960"/>
            <a:ext cx="1055474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sz="1200" b="1" dirty="0"/>
              <a:t>SCLK</a:t>
            </a:r>
          </a:p>
        </p:txBody>
      </p:sp>
      <p:sp>
        <p:nvSpPr>
          <p:cNvPr id="22" name="TekstniOkvir 21">
            <a:extLst>
              <a:ext uri="{FF2B5EF4-FFF2-40B4-BE49-F238E27FC236}">
                <a16:creationId xmlns:a16="http://schemas.microsoft.com/office/drawing/2014/main" id="{734BE761-A168-46C3-B36E-6362A4E7A0D2}"/>
              </a:ext>
            </a:extLst>
          </p:cNvPr>
          <p:cNvSpPr txBox="1"/>
          <p:nvPr/>
        </p:nvSpPr>
        <p:spPr>
          <a:xfrm>
            <a:off x="4145856" y="5314702"/>
            <a:ext cx="1055474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sz="1200" b="1" dirty="0"/>
              <a:t>DIN</a:t>
            </a:r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116161B6-D837-46BB-9AC7-641AE64658C5}"/>
              </a:ext>
            </a:extLst>
          </p:cNvPr>
          <p:cNvSpPr txBox="1"/>
          <p:nvPr/>
        </p:nvSpPr>
        <p:spPr>
          <a:xfrm>
            <a:off x="4145856" y="5587313"/>
            <a:ext cx="1055474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sz="1200" b="1" dirty="0"/>
              <a:t>DOUT</a:t>
            </a:r>
          </a:p>
        </p:txBody>
      </p:sp>
      <p:sp>
        <p:nvSpPr>
          <p:cNvPr id="24" name="Pravokutnik 23">
            <a:extLst>
              <a:ext uri="{FF2B5EF4-FFF2-40B4-BE49-F238E27FC236}">
                <a16:creationId xmlns:a16="http://schemas.microsoft.com/office/drawing/2014/main" id="{37632094-79E0-44A2-89C8-0E8146761ADC}"/>
              </a:ext>
            </a:extLst>
          </p:cNvPr>
          <p:cNvSpPr/>
          <p:nvPr/>
        </p:nvSpPr>
        <p:spPr>
          <a:xfrm>
            <a:off x="7081472" y="1680426"/>
            <a:ext cx="2033404" cy="31199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b="1">
              <a:solidFill>
                <a:schemeClr val="tx1"/>
              </a:solidFill>
            </a:endParaRPr>
          </a:p>
        </p:txBody>
      </p:sp>
      <p:sp>
        <p:nvSpPr>
          <p:cNvPr id="25" name="TekstniOkvir 24">
            <a:extLst>
              <a:ext uri="{FF2B5EF4-FFF2-40B4-BE49-F238E27FC236}">
                <a16:creationId xmlns:a16="http://schemas.microsoft.com/office/drawing/2014/main" id="{DBD350D2-102E-45A1-8380-2B03527B88D2}"/>
              </a:ext>
            </a:extLst>
          </p:cNvPr>
          <p:cNvSpPr txBox="1"/>
          <p:nvPr/>
        </p:nvSpPr>
        <p:spPr>
          <a:xfrm>
            <a:off x="7743998" y="3780852"/>
            <a:ext cx="1055474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dirty="0"/>
              <a:t>ESP32</a:t>
            </a:r>
            <a:r>
              <a:rPr lang="hr-HR" b="1" dirty="0"/>
              <a:t> </a:t>
            </a:r>
          </a:p>
        </p:txBody>
      </p:sp>
      <p:sp>
        <p:nvSpPr>
          <p:cNvPr id="26" name="TekstniOkvir 25">
            <a:extLst>
              <a:ext uri="{FF2B5EF4-FFF2-40B4-BE49-F238E27FC236}">
                <a16:creationId xmlns:a16="http://schemas.microsoft.com/office/drawing/2014/main" id="{DD13EB86-7DAE-432D-8778-AEB783F94E08}"/>
              </a:ext>
            </a:extLst>
          </p:cNvPr>
          <p:cNvSpPr txBox="1"/>
          <p:nvPr/>
        </p:nvSpPr>
        <p:spPr>
          <a:xfrm>
            <a:off x="7081472" y="1822830"/>
            <a:ext cx="1055474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sz="1200" b="1" dirty="0"/>
              <a:t>/INT</a:t>
            </a:r>
          </a:p>
        </p:txBody>
      </p:sp>
      <p:sp>
        <p:nvSpPr>
          <p:cNvPr id="27" name="TekstniOkvir 26">
            <a:extLst>
              <a:ext uri="{FF2B5EF4-FFF2-40B4-BE49-F238E27FC236}">
                <a16:creationId xmlns:a16="http://schemas.microsoft.com/office/drawing/2014/main" id="{6B0297D3-B961-466A-AF4C-BAD94CCED212}"/>
              </a:ext>
            </a:extLst>
          </p:cNvPr>
          <p:cNvSpPr txBox="1"/>
          <p:nvPr/>
        </p:nvSpPr>
        <p:spPr>
          <a:xfrm>
            <a:off x="7081472" y="2041001"/>
            <a:ext cx="1055474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sz="1200" b="1" dirty="0"/>
              <a:t>GPIO0</a:t>
            </a:r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83582529-E278-476E-9BEE-0FB9441B2924}"/>
              </a:ext>
            </a:extLst>
          </p:cNvPr>
          <p:cNvSpPr txBox="1"/>
          <p:nvPr/>
        </p:nvSpPr>
        <p:spPr>
          <a:xfrm>
            <a:off x="7047760" y="2320933"/>
            <a:ext cx="1055474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sz="1200" b="1" dirty="0"/>
              <a:t>/GPIO1</a:t>
            </a:r>
          </a:p>
        </p:txBody>
      </p:sp>
      <p:sp>
        <p:nvSpPr>
          <p:cNvPr id="29" name="TekstniOkvir 28">
            <a:extLst>
              <a:ext uri="{FF2B5EF4-FFF2-40B4-BE49-F238E27FC236}">
                <a16:creationId xmlns:a16="http://schemas.microsoft.com/office/drawing/2014/main" id="{D81064CF-4E56-48B2-91DF-72031C87AD1D}"/>
              </a:ext>
            </a:extLst>
          </p:cNvPr>
          <p:cNvSpPr txBox="1"/>
          <p:nvPr/>
        </p:nvSpPr>
        <p:spPr>
          <a:xfrm>
            <a:off x="7068834" y="2579205"/>
            <a:ext cx="1055474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sz="1200" b="1" dirty="0"/>
              <a:t>SCLK</a:t>
            </a:r>
          </a:p>
        </p:txBody>
      </p: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9BB1E4C6-4633-49EF-8506-169AB3C4CF1D}"/>
              </a:ext>
            </a:extLst>
          </p:cNvPr>
          <p:cNvSpPr txBox="1"/>
          <p:nvPr/>
        </p:nvSpPr>
        <p:spPr>
          <a:xfrm>
            <a:off x="7042392" y="2854750"/>
            <a:ext cx="1055474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sz="1200" b="1" dirty="0"/>
              <a:t>MOSI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6B4C615C-103B-45BC-B1EE-EC870A555FB7}"/>
              </a:ext>
            </a:extLst>
          </p:cNvPr>
          <p:cNvSpPr txBox="1"/>
          <p:nvPr/>
        </p:nvSpPr>
        <p:spPr>
          <a:xfrm>
            <a:off x="7068834" y="3099275"/>
            <a:ext cx="1055474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hr-HR" sz="1200" b="1" dirty="0"/>
              <a:t>MISO</a:t>
            </a:r>
          </a:p>
        </p:txBody>
      </p:sp>
      <p:cxnSp>
        <p:nvCxnSpPr>
          <p:cNvPr id="32" name="Ravni poveznik sa strelicom 31">
            <a:extLst>
              <a:ext uri="{FF2B5EF4-FFF2-40B4-BE49-F238E27FC236}">
                <a16:creationId xmlns:a16="http://schemas.microsoft.com/office/drawing/2014/main" id="{4B233E18-220D-4721-AC92-06253BF5C235}"/>
              </a:ext>
            </a:extLst>
          </p:cNvPr>
          <p:cNvCxnSpPr>
            <a:cxnSpLocks/>
          </p:cNvCxnSpPr>
          <p:nvPr/>
        </p:nvCxnSpPr>
        <p:spPr>
          <a:xfrm>
            <a:off x="4781724" y="1958975"/>
            <a:ext cx="22606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avni poveznik sa strelicom 32">
            <a:extLst>
              <a:ext uri="{FF2B5EF4-FFF2-40B4-BE49-F238E27FC236}">
                <a16:creationId xmlns:a16="http://schemas.microsoft.com/office/drawing/2014/main" id="{83525341-B1DB-4B51-B0A2-656B958A520C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4781724" y="2179501"/>
            <a:ext cx="2299748" cy="7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Poveznik: kutno 33">
            <a:extLst>
              <a:ext uri="{FF2B5EF4-FFF2-40B4-BE49-F238E27FC236}">
                <a16:creationId xmlns:a16="http://schemas.microsoft.com/office/drawing/2014/main" id="{CFA2BAAB-7962-4EE9-B183-D18279AD97D9}"/>
              </a:ext>
            </a:extLst>
          </p:cNvPr>
          <p:cNvCxnSpPr>
            <a:cxnSpLocks/>
          </p:cNvCxnSpPr>
          <p:nvPr/>
        </p:nvCxnSpPr>
        <p:spPr>
          <a:xfrm rot="5400000">
            <a:off x="4251584" y="2983371"/>
            <a:ext cx="2247685" cy="1193944"/>
          </a:xfrm>
          <a:prstGeom prst="bentConnector3">
            <a:avLst>
              <a:gd name="adj1" fmla="val 1000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avni poveznik 34">
            <a:extLst>
              <a:ext uri="{FF2B5EF4-FFF2-40B4-BE49-F238E27FC236}">
                <a16:creationId xmlns:a16="http://schemas.microsoft.com/office/drawing/2014/main" id="{531E50DC-71B1-4FA1-94F5-BE5D487C827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972397" y="2459433"/>
            <a:ext cx="10753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vni poveznik sa strelicom 35">
            <a:extLst>
              <a:ext uri="{FF2B5EF4-FFF2-40B4-BE49-F238E27FC236}">
                <a16:creationId xmlns:a16="http://schemas.microsoft.com/office/drawing/2014/main" id="{2157E679-3E3A-44E9-967F-E269A38351C2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776872" y="2707477"/>
            <a:ext cx="2291962" cy="102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Ravni poveznik sa strelicom 36">
            <a:extLst>
              <a:ext uri="{FF2B5EF4-FFF2-40B4-BE49-F238E27FC236}">
                <a16:creationId xmlns:a16="http://schemas.microsoft.com/office/drawing/2014/main" id="{B845CB9E-6F2C-425B-B5B4-428FFC83924D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4771604" y="2993250"/>
            <a:ext cx="2270788" cy="11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Ravni poveznik sa strelicom 37">
            <a:extLst>
              <a:ext uri="{FF2B5EF4-FFF2-40B4-BE49-F238E27FC236}">
                <a16:creationId xmlns:a16="http://schemas.microsoft.com/office/drawing/2014/main" id="{18F21F7E-6A3F-4632-BF90-6F39B178B1C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781724" y="3237774"/>
            <a:ext cx="228711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Poveznik: kutno 38">
            <a:extLst>
              <a:ext uri="{FF2B5EF4-FFF2-40B4-BE49-F238E27FC236}">
                <a16:creationId xmlns:a16="http://schemas.microsoft.com/office/drawing/2014/main" id="{65684851-605C-4F73-8810-702C5DC5E813}"/>
              </a:ext>
            </a:extLst>
          </p:cNvPr>
          <p:cNvCxnSpPr>
            <a:cxnSpLocks/>
          </p:cNvCxnSpPr>
          <p:nvPr/>
        </p:nvCxnSpPr>
        <p:spPr>
          <a:xfrm rot="5400000">
            <a:off x="4325971" y="3168903"/>
            <a:ext cx="2465141" cy="1578911"/>
          </a:xfrm>
          <a:prstGeom prst="bentConnector3">
            <a:avLst>
              <a:gd name="adj1" fmla="val 998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oveznik: kutno 39">
            <a:extLst>
              <a:ext uri="{FF2B5EF4-FFF2-40B4-BE49-F238E27FC236}">
                <a16:creationId xmlns:a16="http://schemas.microsoft.com/office/drawing/2014/main" id="{21E54A7F-CE65-48C5-9010-40B33860B862}"/>
              </a:ext>
            </a:extLst>
          </p:cNvPr>
          <p:cNvCxnSpPr>
            <a:cxnSpLocks/>
          </p:cNvCxnSpPr>
          <p:nvPr/>
        </p:nvCxnSpPr>
        <p:spPr>
          <a:xfrm rot="5400000">
            <a:off x="4467364" y="3302556"/>
            <a:ext cx="2485735" cy="1832494"/>
          </a:xfrm>
          <a:prstGeom prst="bentConnector3">
            <a:avLst>
              <a:gd name="adj1" fmla="val 1001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oveznik: kutno 40">
            <a:extLst>
              <a:ext uri="{FF2B5EF4-FFF2-40B4-BE49-F238E27FC236}">
                <a16:creationId xmlns:a16="http://schemas.microsoft.com/office/drawing/2014/main" id="{442A3330-3457-4D37-88DC-2085ABADDCE8}"/>
              </a:ext>
            </a:extLst>
          </p:cNvPr>
          <p:cNvCxnSpPr>
            <a:cxnSpLocks/>
          </p:cNvCxnSpPr>
          <p:nvPr/>
        </p:nvCxnSpPr>
        <p:spPr>
          <a:xfrm rot="5400000">
            <a:off x="4576967" y="3434268"/>
            <a:ext cx="2497585" cy="2108310"/>
          </a:xfrm>
          <a:prstGeom prst="bentConnector3">
            <a:avLst>
              <a:gd name="adj1" fmla="val 999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a 41">
            <a:extLst>
              <a:ext uri="{FF2B5EF4-FFF2-40B4-BE49-F238E27FC236}">
                <a16:creationId xmlns:a16="http://schemas.microsoft.com/office/drawing/2014/main" id="{1D638AB9-3B34-43DC-98B2-2A2157E11B22}"/>
              </a:ext>
            </a:extLst>
          </p:cNvPr>
          <p:cNvSpPr/>
          <p:nvPr/>
        </p:nvSpPr>
        <p:spPr>
          <a:xfrm>
            <a:off x="6325350" y="2700212"/>
            <a:ext cx="58993" cy="589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43" name="Elipsa 42">
            <a:extLst>
              <a:ext uri="{FF2B5EF4-FFF2-40B4-BE49-F238E27FC236}">
                <a16:creationId xmlns:a16="http://schemas.microsoft.com/office/drawing/2014/main" id="{55332BF7-B053-4BCD-BDEA-1C9AA2B1C52E}"/>
              </a:ext>
            </a:extLst>
          </p:cNvPr>
          <p:cNvSpPr/>
          <p:nvPr/>
        </p:nvSpPr>
        <p:spPr>
          <a:xfrm>
            <a:off x="6595451" y="2978968"/>
            <a:ext cx="58993" cy="589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44" name="Elipsa 43">
            <a:extLst>
              <a:ext uri="{FF2B5EF4-FFF2-40B4-BE49-F238E27FC236}">
                <a16:creationId xmlns:a16="http://schemas.microsoft.com/office/drawing/2014/main" id="{BC571BBA-A997-40CF-BF89-9899EA73A5EB}"/>
              </a:ext>
            </a:extLst>
          </p:cNvPr>
          <p:cNvSpPr/>
          <p:nvPr/>
        </p:nvSpPr>
        <p:spPr>
          <a:xfrm>
            <a:off x="6843719" y="3221815"/>
            <a:ext cx="58993" cy="589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cxnSp>
        <p:nvCxnSpPr>
          <p:cNvPr id="45" name="Poveznik: kutno 44">
            <a:extLst>
              <a:ext uri="{FF2B5EF4-FFF2-40B4-BE49-F238E27FC236}">
                <a16:creationId xmlns:a16="http://schemas.microsoft.com/office/drawing/2014/main" id="{D6A98670-033D-47C8-85F6-4B8C1D8D7D2B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1229547" y="2941640"/>
            <a:ext cx="2509808" cy="51761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vni poveznik sa strelicom 45">
            <a:extLst>
              <a:ext uri="{FF2B5EF4-FFF2-40B4-BE49-F238E27FC236}">
                <a16:creationId xmlns:a16="http://schemas.microsoft.com/office/drawing/2014/main" id="{0CE5FC9A-B148-44A4-95AC-40E08F91222A}"/>
              </a:ext>
            </a:extLst>
          </p:cNvPr>
          <p:cNvCxnSpPr>
            <a:cxnSpLocks/>
          </p:cNvCxnSpPr>
          <p:nvPr/>
        </p:nvCxnSpPr>
        <p:spPr>
          <a:xfrm>
            <a:off x="1540288" y="1945544"/>
            <a:ext cx="1202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ipsa 46">
            <a:extLst>
              <a:ext uri="{FF2B5EF4-FFF2-40B4-BE49-F238E27FC236}">
                <a16:creationId xmlns:a16="http://schemas.microsoft.com/office/drawing/2014/main" id="{D32CD0EB-A84E-4D22-873D-1F8D10103209}"/>
              </a:ext>
            </a:extLst>
          </p:cNvPr>
          <p:cNvSpPr/>
          <p:nvPr/>
        </p:nvSpPr>
        <p:spPr>
          <a:xfrm>
            <a:off x="2203533" y="1916046"/>
            <a:ext cx="58993" cy="589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51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656</Words>
  <Application>Microsoft Office PowerPoint</Application>
  <PresentationFormat>Široki zaslon</PresentationFormat>
  <Paragraphs>230</Paragraphs>
  <Slides>16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Tw Cen MT</vt:lpstr>
      <vt:lpstr>Circuit</vt:lpstr>
      <vt:lpstr>Razvoj sustava za površinsku elektromiografiju visoke prostorne razlučivosti </vt:lpstr>
      <vt:lpstr>Elektromiografija</vt:lpstr>
      <vt:lpstr>Površinska elektromiografija</vt:lpstr>
      <vt:lpstr>Blok shema uređaja za mjerenje bioelektričkih potencijala</vt:lpstr>
      <vt:lpstr>Blok shema sustava za površinsku elektromiografiju visoke prostorne razlučivosti</vt:lpstr>
      <vt:lpstr>Analogno digitalno ulazno sučelje i kriterij odabira  </vt:lpstr>
      <vt:lpstr>PowerPoint prezentacija</vt:lpstr>
      <vt:lpstr>Blok shema napajanja </vt:lpstr>
      <vt:lpstr>Blok shema spi komunikacije </vt:lpstr>
      <vt:lpstr>Nodemcu – ESP32</vt:lpstr>
      <vt:lpstr>PowerPoint prezentacija</vt:lpstr>
      <vt:lpstr>PowerPoint prezentacija</vt:lpstr>
      <vt:lpstr>Spi komunikacija </vt:lpstr>
      <vt:lpstr>PowerPoint prezentacija</vt:lpstr>
      <vt:lpstr>Zaključak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Rene Nikpalj</dc:creator>
  <cp:lastModifiedBy>Rene Nikpalj</cp:lastModifiedBy>
  <cp:revision>21</cp:revision>
  <dcterms:created xsi:type="dcterms:W3CDTF">2021-07-14T19:11:05Z</dcterms:created>
  <dcterms:modified xsi:type="dcterms:W3CDTF">2021-07-15T09:40:16Z</dcterms:modified>
</cp:coreProperties>
</file>