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47F2772-5135-473E-859B-7189337E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05C9AAAF-81C3-4B72-948B-5B50F09CD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B343DB4-5E79-42AF-AA29-DE4A1060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B64F-20CA-4FDE-88B2-3D342D93FBBC}" type="datetimeFigureOut">
              <a:rPr lang="hr-HR" smtClean="0"/>
              <a:t>19.1.2021.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064061A-2E33-4120-8AE0-8A02BE2C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AE4501D-A629-4414-8C8B-80F85691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90A9-C62E-45CF-B72D-EE97B8F147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0020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CC61574-8A06-4907-85F6-D50BD885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8C055AB2-0B77-4229-97B7-8C305A9A3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862E4EC-2073-4279-94AA-2C689377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B64F-20CA-4FDE-88B2-3D342D93FBBC}" type="datetimeFigureOut">
              <a:rPr lang="hr-HR" smtClean="0"/>
              <a:t>19.1.2021.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4E6C20B-62FD-41E4-9610-F9E033E7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2FFEE7F-AB8B-410B-8CBE-97AD6C29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90A9-C62E-45CF-B72D-EE97B8F147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1923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EA7CDC77-3A46-4A67-8D05-925CEB1DB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F3BFC46D-0E62-4F69-93FA-0CD56A376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6D4A5CC8-0D39-4A63-920C-D7B30ABD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B64F-20CA-4FDE-88B2-3D342D93FBBC}" type="datetimeFigureOut">
              <a:rPr lang="hr-HR" smtClean="0"/>
              <a:t>19.1.2021.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CD7885BB-0662-4BB1-9C30-F937510A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6F229466-236E-499E-BD64-CFFF10D0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90A9-C62E-45CF-B72D-EE97B8F147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6896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FF8FB57-B029-4513-A264-09C30DBF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A9CDF06-F15E-435A-A5D6-49ECC6996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5F16DBD-7EA0-4D1F-BC7C-2F417ECD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B64F-20CA-4FDE-88B2-3D342D93FBBC}" type="datetimeFigureOut">
              <a:rPr lang="hr-HR" smtClean="0"/>
              <a:t>19.1.2021.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3CBEC86-4E8B-40BE-A468-EB76D001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A538805-B48F-4BCF-AF97-9D3024D1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90A9-C62E-45CF-B72D-EE97B8F147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638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9E86946-FFBB-49CC-84C4-8E3F7BF4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3376C55B-CF94-49F2-8143-C900A6E2E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0373C78-82D6-455F-9F35-CD01E529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B64F-20CA-4FDE-88B2-3D342D93FBBC}" type="datetimeFigureOut">
              <a:rPr lang="hr-HR" smtClean="0"/>
              <a:t>19.1.2021.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4D2AC6F5-96C8-4D8A-999A-1A964397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4089BF6-C97B-4650-8346-5B65B8EF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90A9-C62E-45CF-B72D-EE97B8F147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0495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3AE0FAB-525A-4FBD-B134-D29F627E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A572F75-4D64-430C-B3D8-CD7813BE7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4819F210-9CE3-496D-9078-2AFA2D6A9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233FE980-F283-486E-B69B-CD01656B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B64F-20CA-4FDE-88B2-3D342D93FBBC}" type="datetimeFigureOut">
              <a:rPr lang="hr-HR" smtClean="0"/>
              <a:t>19.1.2021.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41F2F0E0-86CD-4FBD-9448-9A6C5AA9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F76D68D6-610C-48AF-9507-CF330AEA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90A9-C62E-45CF-B72D-EE97B8F147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0943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D5D2AA2-CDC9-4DE1-BA7D-75B77703F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2D3932B2-B4EF-49BD-AA86-EF3D2F4B6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B8C8F10-054B-49D4-BEF7-71407B126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13496640-808B-40A1-BC3C-A1320F3B0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AF2B69FD-7819-4BEE-9365-9A1D1B720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0B62F799-B0D9-4C98-9FCF-DCCFC52B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B64F-20CA-4FDE-88B2-3D342D93FBBC}" type="datetimeFigureOut">
              <a:rPr lang="hr-HR" smtClean="0"/>
              <a:t>19.1.2021.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4883F798-BCF1-43D2-B500-B807A5F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606B8806-F2D1-43F5-82F2-2A806A7B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90A9-C62E-45CF-B72D-EE97B8F147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5813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3851FC0-9B4C-42D3-85DF-D610224C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2B142CF9-8C5C-42C1-99E9-41422E17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B64F-20CA-4FDE-88B2-3D342D93FBBC}" type="datetimeFigureOut">
              <a:rPr lang="hr-HR" smtClean="0"/>
              <a:t>19.1.2021.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17210541-A003-49CF-8D3B-6665FD04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C78C5062-2549-471C-967C-02C85E44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90A9-C62E-45CF-B72D-EE97B8F147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162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E6131006-0FC7-433D-89DE-85C04955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B64F-20CA-4FDE-88B2-3D342D93FBBC}" type="datetimeFigureOut">
              <a:rPr lang="hr-HR" smtClean="0"/>
              <a:t>19.1.2021.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5DC63A77-70C6-47B6-ABD4-8E55FBF1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1D32842D-81B6-437D-A298-FAF1CBBB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90A9-C62E-45CF-B72D-EE97B8F147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4438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372F057-9FBB-4387-B7DA-0EB21875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A3B3457-F634-4795-A036-5A7D2159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B821F7B7-753A-4CD1-803C-F5552BFF9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6AAE6812-9927-480F-B545-BD20BF86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B64F-20CA-4FDE-88B2-3D342D93FBBC}" type="datetimeFigureOut">
              <a:rPr lang="hr-HR" smtClean="0"/>
              <a:t>19.1.2021.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20985872-8497-4AB9-A619-27FAE280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86FCA31B-8E74-4B7F-86A6-26964C2E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90A9-C62E-45CF-B72D-EE97B8F147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560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E98D501-AE88-4ED7-AAA0-E0E83888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E9DFE1BE-F926-4459-A0C2-7CEFDC9CE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BC133823-A50A-4313-9B6D-4EFE97456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1A926E88-B17C-49B6-9374-883715C9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B64F-20CA-4FDE-88B2-3D342D93FBBC}" type="datetimeFigureOut">
              <a:rPr lang="hr-HR" smtClean="0"/>
              <a:t>19.1.2021.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2F49EE5E-F60D-4D39-98BD-99D3F1B3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B951AFE1-BD27-4996-9F71-60767BB3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90A9-C62E-45CF-B72D-EE97B8F147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2429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86614E50-DEC9-4AB7-9930-2CAB9D2CC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027916F3-9ACC-46B1-8F8E-974D2B028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F2812F9F-83FA-47B2-9548-4240AEA19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1B64F-20CA-4FDE-88B2-3D342D93FBBC}" type="datetimeFigureOut">
              <a:rPr lang="hr-HR" smtClean="0"/>
              <a:t>19.1.2021.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04F9AD7A-1D88-45FA-9F16-475C3DCB2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083BDE9-D6BB-4E7E-8DC1-1EAD8D6D7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A90A9-C62E-45CF-B72D-EE97B8F147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1292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A33645-7B80-467C-A69A-DDC644A86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Površinska elektromiografija visoke gustoće (</a:t>
            </a:r>
            <a:r>
              <a:rPr lang="hr-HR" dirty="0" err="1"/>
              <a:t>HDsEMG</a:t>
            </a:r>
            <a:r>
              <a:rPr lang="hr-HR" dirty="0"/>
              <a:t>)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7F51572-C88C-42BE-A1D5-F1509F66F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9601"/>
            <a:ext cx="9144000" cy="1655762"/>
          </a:xfrm>
        </p:spPr>
        <p:txBody>
          <a:bodyPr/>
          <a:lstStyle/>
          <a:p>
            <a:r>
              <a:rPr lang="hr-HR" dirty="0"/>
              <a:t>Kvirin Polondak</a:t>
            </a:r>
          </a:p>
          <a:p>
            <a:r>
              <a:rPr lang="hr-HR" dirty="0"/>
              <a:t>Mentor: prof. dr. sc. Mario </a:t>
            </a:r>
            <a:r>
              <a:rPr lang="hr-HR" dirty="0" err="1"/>
              <a:t>Cifrek</a:t>
            </a:r>
            <a:r>
              <a:rPr lang="hr-H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3643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B47A16A-AC01-47D3-AA73-23C48FD5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Literatura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ECFC803-4A28-4F8A-8240-55D87A5DA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[1] 	R. </a:t>
            </a:r>
            <a:r>
              <a:rPr lang="hr-HR" dirty="0" err="1"/>
              <a:t>Merlettia</a:t>
            </a:r>
            <a:r>
              <a:rPr lang="hr-HR" dirty="0"/>
              <a:t> , S. </a:t>
            </a:r>
            <a:r>
              <a:rPr lang="hr-HR" dirty="0" err="1"/>
              <a:t>Muceli</a:t>
            </a:r>
            <a:r>
              <a:rPr lang="hr-HR" dirty="0"/>
              <a:t>, Journal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Electromyography</a:t>
            </a:r>
            <a:r>
              <a:rPr lang="hr-HR" dirty="0"/>
              <a:t> and 	</a:t>
            </a:r>
            <a:r>
              <a:rPr lang="hr-HR" dirty="0" err="1"/>
              <a:t>Kinesiology</a:t>
            </a:r>
            <a:r>
              <a:rPr lang="hr-HR" dirty="0"/>
              <a:t>, 2019</a:t>
            </a:r>
          </a:p>
          <a:p>
            <a:endParaRPr lang="hr-HR" dirty="0"/>
          </a:p>
          <a:p>
            <a:r>
              <a:rPr lang="hr-HR" dirty="0"/>
              <a:t>[2]	ADS129x </a:t>
            </a:r>
            <a:r>
              <a:rPr lang="hr-HR" dirty="0" err="1"/>
              <a:t>Low</a:t>
            </a:r>
            <a:r>
              <a:rPr lang="hr-HR" dirty="0"/>
              <a:t>-Power, 8-Channel, 24-Bit </a:t>
            </a:r>
            <a:r>
              <a:rPr lang="hr-HR" dirty="0" err="1"/>
              <a:t>Analog</a:t>
            </a:r>
            <a:r>
              <a:rPr lang="hr-HR" dirty="0"/>
              <a:t> Front-</a:t>
            </a:r>
            <a:r>
              <a:rPr lang="hr-HR" dirty="0" err="1"/>
              <a:t>End</a:t>
            </a:r>
            <a:r>
              <a:rPr lang="hr-HR" dirty="0"/>
              <a:t> for 	</a:t>
            </a:r>
            <a:r>
              <a:rPr lang="hr-HR" dirty="0" err="1"/>
              <a:t>Biopotential</a:t>
            </a:r>
            <a:r>
              <a:rPr lang="hr-HR" dirty="0"/>
              <a:t> </a:t>
            </a:r>
            <a:r>
              <a:rPr lang="hr-HR" dirty="0" err="1"/>
              <a:t>Measurements</a:t>
            </a:r>
            <a:r>
              <a:rPr lang="hr-HR" dirty="0"/>
              <a:t> </a:t>
            </a:r>
            <a:r>
              <a:rPr lang="hr-HR" dirty="0" err="1"/>
              <a:t>datasheet</a:t>
            </a:r>
            <a:r>
              <a:rPr lang="hr-HR" dirty="0"/>
              <a:t> (</a:t>
            </a:r>
            <a:r>
              <a:rPr lang="hr-HR" dirty="0" err="1"/>
              <a:t>Rev</a:t>
            </a:r>
            <a:r>
              <a:rPr lang="hr-HR" dirty="0"/>
              <a:t>. K), 2015</a:t>
            </a:r>
          </a:p>
          <a:p>
            <a:endParaRPr lang="hr-HR" dirty="0"/>
          </a:p>
          <a:p>
            <a:r>
              <a:rPr lang="hr-HR" dirty="0"/>
              <a:t>[3]	ADS1298ECGFE-PDK, ADS1198ECGFE-PDK (</a:t>
            </a:r>
            <a:r>
              <a:rPr lang="hr-HR" dirty="0" err="1"/>
              <a:t>Rev</a:t>
            </a:r>
            <a:r>
              <a:rPr lang="hr-HR" dirty="0"/>
              <a:t>. D), 2016</a:t>
            </a:r>
          </a:p>
          <a:p>
            <a:endParaRPr lang="hr-HR" dirty="0"/>
          </a:p>
          <a:p>
            <a:r>
              <a:rPr lang="hr-HR" dirty="0"/>
              <a:t>[4]	esp32-s2-mini-1_esp32-s2-mini-1u_datasheet</a:t>
            </a:r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1850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DCDAC0D-4EEA-48BB-B4B6-59CFD722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hr-HR" sz="4000" dirty="0" err="1"/>
              <a:t>HDsEMG</a:t>
            </a:r>
            <a:endParaRPr lang="hr-HR" sz="4000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D18E212-6D83-4359-894E-99AF2092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hr-HR" sz="2000" dirty="0"/>
              <a:t>Polje elektroda </a:t>
            </a:r>
          </a:p>
          <a:p>
            <a:r>
              <a:rPr lang="hr-HR" sz="2000" dirty="0" err="1"/>
              <a:t>Monopolarna</a:t>
            </a:r>
            <a:r>
              <a:rPr lang="hr-HR" sz="2000" dirty="0"/>
              <a:t> detekcija</a:t>
            </a:r>
          </a:p>
          <a:p>
            <a:r>
              <a:rPr lang="hr-HR" sz="2000" dirty="0"/>
              <a:t>Diferencijalna detekcija</a:t>
            </a:r>
          </a:p>
          <a:p>
            <a:endParaRPr lang="hr-HR" sz="2000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DDFB803B-043C-4D5A-835B-3812FF7240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46850" y="1592544"/>
            <a:ext cx="5950128" cy="453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3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6A533C6-2363-437B-B298-37351D9B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Blok shema 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088953BB-84D6-486F-9957-3FDE9AD4A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930" y="1690688"/>
            <a:ext cx="9815629" cy="4351338"/>
          </a:xfrm>
        </p:spPr>
      </p:pic>
    </p:spTree>
    <p:extLst>
      <p:ext uri="{BB962C8B-B14F-4D97-AF65-F5344CB8AC3E}">
        <p14:creationId xmlns:p14="http://schemas.microsoft.com/office/powerpoint/2010/main" val="256450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64D3089-3C32-4663-A1F7-EDB35C7D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Zahtjevi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5631D8F-C628-43C5-9E96-BCA1207B7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Mala veličina uređaja (2x2 cm do 4x4 cm) </a:t>
            </a:r>
          </a:p>
          <a:p>
            <a:r>
              <a:rPr lang="hr-HR" dirty="0"/>
              <a:t>Mala potrošnja </a:t>
            </a:r>
          </a:p>
          <a:p>
            <a:r>
              <a:rPr lang="hr-HR" dirty="0"/>
              <a:t>Nosivo </a:t>
            </a:r>
          </a:p>
          <a:p>
            <a:r>
              <a:rPr lang="hr-HR" dirty="0"/>
              <a:t>Skalabilno rješenje </a:t>
            </a:r>
          </a:p>
          <a:p>
            <a:r>
              <a:rPr lang="hr-HR" dirty="0"/>
              <a:t>16 kanalna implementacija </a:t>
            </a:r>
          </a:p>
        </p:txBody>
      </p:sp>
    </p:spTree>
    <p:extLst>
      <p:ext uri="{BB962C8B-B14F-4D97-AF65-F5344CB8AC3E}">
        <p14:creationId xmlns:p14="http://schemas.microsoft.com/office/powerpoint/2010/main" val="167653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546A146-8A80-4CB6-8333-DF7DC68C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2" y="32399"/>
            <a:ext cx="10515600" cy="1325563"/>
          </a:xfrm>
        </p:spPr>
        <p:txBody>
          <a:bodyPr/>
          <a:lstStyle/>
          <a:p>
            <a:pPr algn="ctr"/>
            <a:r>
              <a:rPr lang="hr-HR" dirty="0"/>
              <a:t>ADS1298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D924A8DC-66B0-4C3E-9532-536C69E7B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5749" y="885392"/>
            <a:ext cx="6560502" cy="5838609"/>
          </a:xfrm>
        </p:spPr>
      </p:pic>
    </p:spTree>
    <p:extLst>
      <p:ext uri="{BB962C8B-B14F-4D97-AF65-F5344CB8AC3E}">
        <p14:creationId xmlns:p14="http://schemas.microsoft.com/office/powerpoint/2010/main" val="329175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545F6AF-6DB6-42CD-9CB1-8B4717BB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Karakteristike ADS1298 i usporedba s ADS1xxx</a:t>
            </a:r>
          </a:p>
        </p:txBody>
      </p:sp>
      <p:graphicFrame>
        <p:nvGraphicFramePr>
          <p:cNvPr id="7" name="Rezervirano mjesto sadržaja 6">
            <a:extLst>
              <a:ext uri="{FF2B5EF4-FFF2-40B4-BE49-F238E27FC236}">
                <a16:creationId xmlns:a16="http://schemas.microsoft.com/office/drawing/2014/main" id="{477EAC06-B0AA-4105-909B-F33E1D07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180420"/>
              </p:ext>
            </p:extLst>
          </p:nvPr>
        </p:nvGraphicFramePr>
        <p:xfrm>
          <a:off x="1607127" y="1597891"/>
          <a:ext cx="8543636" cy="4524937"/>
        </p:xfrm>
        <a:graphic>
          <a:graphicData uri="http://schemas.openxmlformats.org/drawingml/2006/table">
            <a:tbl>
              <a:tblPr firstRow="1" bandRow="1"/>
              <a:tblGrid>
                <a:gridCol w="2135909">
                  <a:extLst>
                    <a:ext uri="{9D8B030D-6E8A-4147-A177-3AD203B41FA5}">
                      <a16:colId xmlns:a16="http://schemas.microsoft.com/office/drawing/2014/main" val="2324293214"/>
                    </a:ext>
                  </a:extLst>
                </a:gridCol>
                <a:gridCol w="2135909">
                  <a:extLst>
                    <a:ext uri="{9D8B030D-6E8A-4147-A177-3AD203B41FA5}">
                      <a16:colId xmlns:a16="http://schemas.microsoft.com/office/drawing/2014/main" val="176353780"/>
                    </a:ext>
                  </a:extLst>
                </a:gridCol>
                <a:gridCol w="2135909">
                  <a:extLst>
                    <a:ext uri="{9D8B030D-6E8A-4147-A177-3AD203B41FA5}">
                      <a16:colId xmlns:a16="http://schemas.microsoft.com/office/drawing/2014/main" val="1296909859"/>
                    </a:ext>
                  </a:extLst>
                </a:gridCol>
                <a:gridCol w="2135909">
                  <a:extLst>
                    <a:ext uri="{9D8B030D-6E8A-4147-A177-3AD203B41FA5}">
                      <a16:colId xmlns:a16="http://schemas.microsoft.com/office/drawing/2014/main" val="1114091566"/>
                    </a:ext>
                  </a:extLst>
                </a:gridCol>
              </a:tblGrid>
              <a:tr h="727972">
                <a:tc>
                  <a:txBody>
                    <a:bodyPr/>
                    <a:lstStyle/>
                    <a:p>
                      <a:endParaRPr lang="hr-HR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indent="-2540" algn="ctr">
                        <a:lnSpc>
                          <a:spcPts val="1200"/>
                        </a:lnSpc>
                      </a:pPr>
                      <a:endParaRPr lang="hr-HR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270" indent="-2540" algn="ctr">
                        <a:lnSpc>
                          <a:spcPts val="1200"/>
                        </a:lnSpc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ADS1198</a:t>
                      </a:r>
                      <a:endParaRPr lang="hr-H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indent="-2540" algn="ctr">
                        <a:lnSpc>
                          <a:spcPts val="1200"/>
                        </a:lnSpc>
                      </a:pPr>
                      <a:endParaRPr lang="hr-HR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270" indent="-2540" algn="ctr">
                        <a:lnSpc>
                          <a:spcPts val="1200"/>
                        </a:lnSpc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ADS1298</a:t>
                      </a:r>
                      <a:endParaRPr lang="hr-H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indent="-2540" algn="ctr">
                        <a:lnSpc>
                          <a:spcPts val="1200"/>
                        </a:lnSpc>
                      </a:pPr>
                      <a:endParaRPr lang="hr-HR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270" indent="-2540" algn="ctr">
                        <a:lnSpc>
                          <a:spcPts val="1200"/>
                        </a:lnSpc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ADS1299</a:t>
                      </a:r>
                      <a:endParaRPr lang="hr-H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00672"/>
                  </a:ext>
                </a:extLst>
              </a:tr>
              <a:tr h="421885"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Broj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kanala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hr-H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472161"/>
                  </a:ext>
                </a:extLst>
              </a:tr>
              <a:tr h="421885"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Rezolucija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ADC-a</a:t>
                      </a:r>
                      <a:endParaRPr lang="hr-H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 bit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24 bit 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24 bit 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857279"/>
                  </a:ext>
                </a:extLst>
              </a:tr>
              <a:tr h="421885">
                <a:tc rowSpan="3"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Potrošnja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hr-H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8.2 mW normal mode 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8.8 mW HR mode 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39 mW normal mode 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266507"/>
                  </a:ext>
                </a:extLst>
              </a:tr>
              <a:tr h="421885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 mW Standby mode 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 mW LP mode 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5.1 mW standby mode 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9425"/>
                  </a:ext>
                </a:extLst>
              </a:tr>
              <a:tr h="421885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 </a:t>
                      </a:r>
                      <a:r>
                        <a:rPr lang="el-G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μ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 Power down 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 algn="ctr">
                        <a:lnSpc>
                          <a:spcPts val="12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 </a:t>
                      </a:r>
                      <a:r>
                        <a:rPr lang="el-G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μ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 Power-down 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115081"/>
                  </a:ext>
                </a:extLst>
              </a:tr>
              <a:tr h="421885"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Input Bias Current</a:t>
                      </a:r>
                      <a:endParaRPr lang="hr-H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200pA</a:t>
                      </a:r>
                      <a:endParaRPr lang="hr-H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200 pA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300 pA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913364"/>
                  </a:ext>
                </a:extLst>
              </a:tr>
              <a:tr h="421885"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 Rate</a:t>
                      </a:r>
                      <a:endParaRPr lang="hr-H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125SPS to 8kSPS</a:t>
                      </a:r>
                      <a:endParaRPr lang="hr-H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250 SPS to 32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kSPS</a:t>
                      </a:r>
                      <a:endParaRPr lang="hr-H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250 SPS to 16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kSPS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hr-H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645599"/>
                  </a:ext>
                </a:extLst>
              </a:tr>
              <a:tr h="421885"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CMRR</a:t>
                      </a:r>
                      <a:endParaRPr lang="hr-H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-105dB 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-115dB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-110dB </a:t>
                      </a:r>
                      <a:endParaRPr lang="hr-H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919322"/>
                  </a:ext>
                </a:extLst>
              </a:tr>
              <a:tr h="421885"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Programabilno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pojačanje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:</a:t>
                      </a:r>
                      <a:endParaRPr lang="hr-H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 2, 3, 4, 6, 8, or 12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 2, 3, 4, 6, 8, or 12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 2, 4, 6, 8, 12, or 24</a:t>
                      </a:r>
                      <a:endParaRPr lang="hr-H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51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69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Rezervirano mjesto sadržaja 4">
            <a:extLst>
              <a:ext uri="{FF2B5EF4-FFF2-40B4-BE49-F238E27FC236}">
                <a16:creationId xmlns:a16="http://schemas.microsoft.com/office/drawing/2014/main" id="{FF01F34C-EF39-499C-B27F-FA723E9F2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55766"/>
              </p:ext>
            </p:extLst>
          </p:nvPr>
        </p:nvGraphicFramePr>
        <p:xfrm>
          <a:off x="1219196" y="1784487"/>
          <a:ext cx="9023928" cy="4728730"/>
        </p:xfrm>
        <a:graphic>
          <a:graphicData uri="http://schemas.openxmlformats.org/drawingml/2006/table">
            <a:tbl>
              <a:tblPr firstRow="1" bandRow="1"/>
              <a:tblGrid>
                <a:gridCol w="2228187">
                  <a:extLst>
                    <a:ext uri="{9D8B030D-6E8A-4147-A177-3AD203B41FA5}">
                      <a16:colId xmlns:a16="http://schemas.microsoft.com/office/drawing/2014/main" val="3121014775"/>
                    </a:ext>
                  </a:extLst>
                </a:gridCol>
                <a:gridCol w="2265247">
                  <a:extLst>
                    <a:ext uri="{9D8B030D-6E8A-4147-A177-3AD203B41FA5}">
                      <a16:colId xmlns:a16="http://schemas.microsoft.com/office/drawing/2014/main" val="2118396642"/>
                    </a:ext>
                  </a:extLst>
                </a:gridCol>
                <a:gridCol w="2265247">
                  <a:extLst>
                    <a:ext uri="{9D8B030D-6E8A-4147-A177-3AD203B41FA5}">
                      <a16:colId xmlns:a16="http://schemas.microsoft.com/office/drawing/2014/main" val="133156678"/>
                    </a:ext>
                  </a:extLst>
                </a:gridCol>
                <a:gridCol w="2265247">
                  <a:extLst>
                    <a:ext uri="{9D8B030D-6E8A-4147-A177-3AD203B41FA5}">
                      <a16:colId xmlns:a16="http://schemas.microsoft.com/office/drawing/2014/main" val="397799164"/>
                    </a:ext>
                  </a:extLst>
                </a:gridCol>
              </a:tblGrid>
              <a:tr h="468660">
                <a:tc rowSpan="2">
                  <a:txBody>
                    <a:bodyPr/>
                    <a:lstStyle/>
                    <a:p>
                      <a:pPr indent="-1270" algn="ctr">
                        <a:lnSpc>
                          <a:spcPts val="1200"/>
                        </a:lnSpc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Napajanje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:</a:t>
                      </a:r>
                      <a:endParaRPr lang="hr-H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Analog: 2.7 V to 5.25 V</a:t>
                      </a:r>
                      <a:endParaRPr lang="hr-H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AVDD = 2.7 V to 5.25V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Analog:4.7 V to 5.25 V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56881"/>
                  </a:ext>
                </a:extLst>
              </a:tr>
              <a:tr h="468660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Digital: 1.65 V to 3.6 V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DVDD = 1.65 V to 3.6 V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Digital:1.8 V to 3.6 V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104962"/>
                  </a:ext>
                </a:extLst>
              </a:tr>
              <a:tr h="649956">
                <a:tc>
                  <a:txBody>
                    <a:bodyPr/>
                    <a:lstStyle/>
                    <a:p>
                      <a:pPr indent="-1270" algn="ctr">
                        <a:lnSpc>
                          <a:spcPts val="1200"/>
                        </a:lnSpc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Ulazni šum:</a:t>
                      </a:r>
                      <a:endParaRPr lang="hr-H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hr-H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l-G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l-G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μ</a:t>
                      </a: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VPP (150HzBW,        G = 6) 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l-G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l-G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μ</a:t>
                      </a: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VPP (150Hz BW,         G = 6)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l-G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l-G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μ</a:t>
                      </a: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VPP (70-HzBW)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549591"/>
                  </a:ext>
                </a:extLst>
              </a:tr>
              <a:tr h="1191586">
                <a:tc>
                  <a:txBody>
                    <a:bodyPr/>
                    <a:lstStyle/>
                    <a:p>
                      <a:pPr indent="-1270" algn="ctr">
                        <a:lnSpc>
                          <a:spcPts val="1200"/>
                        </a:lnSpc>
                      </a:pPr>
                      <a:r>
                        <a:rPr lang="hr-H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Ostale karakteristike</a:t>
                      </a:r>
                      <a:endParaRPr lang="hr-H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Built-In RightLegDriveAmplifier,Lead-Off Detection, WCT,TestSignals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Built-in Right Leg Drive Amplifier, Lead-off detection; Wilson center terminal, pace detection, test signals 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l-G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Built-In RightLegDriveAmplifier,Lead-Off Detection, WCT,TestSignals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644128"/>
                  </a:ext>
                </a:extLst>
              </a:tr>
              <a:tr h="649956">
                <a:tc>
                  <a:txBody>
                    <a:bodyPr/>
                    <a:lstStyle/>
                    <a:p>
                      <a:pPr indent="-1270" algn="ctr">
                        <a:lnSpc>
                          <a:spcPts val="1200"/>
                        </a:lnSpc>
                      </a:pPr>
                      <a:r>
                        <a:rPr lang="hr-H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Komunikacija</a:t>
                      </a:r>
                      <a:endParaRPr lang="hr-H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SPI™-Compatible Serial Interface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SPI™-Compatible Serial Interface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hr-H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SPI™-Compatible Serial Interface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529131"/>
                  </a:ext>
                </a:extLst>
              </a:tr>
              <a:tr h="830499">
                <a:tc>
                  <a:txBody>
                    <a:bodyPr/>
                    <a:lstStyle/>
                    <a:p>
                      <a:pPr indent="-1270" algn="ctr">
                        <a:lnSpc>
                          <a:spcPts val="1200"/>
                        </a:lnSpc>
                      </a:pPr>
                      <a:r>
                        <a:rPr lang="hr-H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Kućište</a:t>
                      </a:r>
                      <a:endParaRPr lang="hr-H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 mm×8 mm,64-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ball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BGA and 10 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mm×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10 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mm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TQFP-64 </a:t>
                      </a:r>
                      <a:endParaRPr lang="hr-H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hr-H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 mm×8 mm,64-</a:t>
                      </a:r>
                      <a:r>
                        <a:rPr lang="hr-HR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ball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BGA and 10 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mm×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10 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mm</a:t>
                      </a:r>
                      <a:r>
                        <a:rPr lang="hr-H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TQFP-64 </a:t>
                      </a:r>
                      <a:endParaRPr lang="hr-H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hr-H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ts val="1200"/>
                        </a:lnSpc>
                      </a:pPr>
                      <a:r>
                        <a:rPr lang="hr-H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 mm×10 mm TQFP-64</a:t>
                      </a:r>
                      <a:endParaRPr lang="hr-H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329695"/>
                  </a:ext>
                </a:extLst>
              </a:tr>
              <a:tr h="469413">
                <a:tc>
                  <a:txBody>
                    <a:bodyPr/>
                    <a:lstStyle/>
                    <a:p>
                      <a:pPr indent="-1270" algn="ctr">
                        <a:lnSpc>
                          <a:spcPts val="1200"/>
                        </a:lnSpc>
                      </a:pP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Cijena 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 algn="ctr">
                        <a:lnSpc>
                          <a:spcPts val="1200"/>
                        </a:lnSpc>
                      </a:pPr>
                      <a:r>
                        <a:rPr lang="hr-H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23,52 €</a:t>
                      </a:r>
                      <a:endParaRPr lang="hr-H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-1270" algn="ctr">
                        <a:lnSpc>
                          <a:spcPts val="12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hr-H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 algn="ctr">
                        <a:lnSpc>
                          <a:spcPts val="1200"/>
                        </a:lnSpc>
                      </a:pPr>
                      <a:r>
                        <a:rPr lang="hr-H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36,39 €</a:t>
                      </a:r>
                      <a:endParaRPr lang="hr-H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-1270" algn="ctr">
                        <a:lnSpc>
                          <a:spcPts val="12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hr-H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70" algn="ctr">
                        <a:lnSpc>
                          <a:spcPts val="1200"/>
                        </a:lnSpc>
                      </a:pPr>
                      <a:r>
                        <a:rPr lang="hr-H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48,91 €</a:t>
                      </a:r>
                      <a:endParaRPr lang="hr-H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-1270" algn="ctr">
                        <a:lnSpc>
                          <a:spcPts val="1200"/>
                        </a:lnSpc>
                      </a:pPr>
                      <a:r>
                        <a:rPr lang="hr-H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569772"/>
                  </a:ext>
                </a:extLst>
              </a:tr>
            </a:tbl>
          </a:graphicData>
        </a:graphic>
      </p:graphicFrame>
      <p:pic>
        <p:nvPicPr>
          <p:cNvPr id="7" name="Slika 6">
            <a:extLst>
              <a:ext uri="{FF2B5EF4-FFF2-40B4-BE49-F238E27FC236}">
                <a16:creationId xmlns:a16="http://schemas.microsoft.com/office/drawing/2014/main" id="{2874FD33-7EEA-4CFC-8487-B6E9CE0CA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62" y="992619"/>
            <a:ext cx="9033164" cy="79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4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C6BEC6B-5C77-412D-B45A-5B0F46F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DE827DA-A51A-434D-A908-76E68281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ESP32-S2-MINI-1 </a:t>
            </a:r>
            <a:endParaRPr lang="hr-HR" sz="40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BA4158-138C-4454-A852-8C13A53E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128"/>
            <a:ext cx="3990968" cy="4272681"/>
          </a:xfrm>
        </p:spPr>
        <p:txBody>
          <a:bodyPr>
            <a:normAutofit/>
          </a:bodyPr>
          <a:lstStyle/>
          <a:p>
            <a:r>
              <a:rPr lang="hr-HR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Veličina modula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(15.40±0.15)×(20.00±0.15)×(2.40±0.15)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mm.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800" dirty="0"/>
              <a:t>Wi­Fi </a:t>
            </a:r>
          </a:p>
          <a:p>
            <a:r>
              <a:rPr lang="hr-HR" sz="1800" dirty="0"/>
              <a:t>Relativno lako dostupan i često korišten </a:t>
            </a:r>
          </a:p>
          <a:p>
            <a:endParaRPr lang="en-US" sz="1800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9E6B2523-DE9C-47C3-A526-102A1847F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409" y="1847128"/>
            <a:ext cx="6561447" cy="408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8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15E7F2C-FAF9-429A-96A3-CB2542F2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DB0E538-9018-4CD0-AA19-8A00C2C7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Kao rezultat ovog projekta nastao je nacrt rješenja za implementaciju koja će biti nastavak projekta </a:t>
            </a:r>
          </a:p>
          <a:p>
            <a:r>
              <a:rPr lang="hr-HR" dirty="0"/>
              <a:t>Tokom projektiranja prototipa uređaja obavljati će se mjerenja na </a:t>
            </a:r>
            <a:r>
              <a:rPr lang="hr-HR" i="1" dirty="0" err="1"/>
              <a:t>evaluation</a:t>
            </a:r>
            <a:r>
              <a:rPr lang="hr-HR" i="1" dirty="0"/>
              <a:t> </a:t>
            </a:r>
            <a:r>
              <a:rPr lang="hr-HR" i="1" dirty="0" err="1"/>
              <a:t>boardu</a:t>
            </a:r>
            <a:r>
              <a:rPr lang="hr-HR" i="1" dirty="0"/>
              <a:t> </a:t>
            </a:r>
            <a:r>
              <a:rPr lang="hr-HR" dirty="0"/>
              <a:t>kako bi uređaj bio što kvalitetnije projektiran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5046119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492</Words>
  <Application>Microsoft Office PowerPoint</Application>
  <PresentationFormat>Široki zaslon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sustava Office</vt:lpstr>
      <vt:lpstr>Površinska elektromiografija visoke gustoće (HDsEMG)</vt:lpstr>
      <vt:lpstr>HDsEMG</vt:lpstr>
      <vt:lpstr>Blok shema </vt:lpstr>
      <vt:lpstr>Zahtjevi</vt:lpstr>
      <vt:lpstr>ADS1298</vt:lpstr>
      <vt:lpstr>Karakteristike ADS1298 i usporedba s ADS1xxx</vt:lpstr>
      <vt:lpstr>PowerPoint prezentacija</vt:lpstr>
      <vt:lpstr>ESP32-S2-MINI-1 </vt:lpstr>
      <vt:lpstr>Zaključak</vt:lpstr>
      <vt:lpstr>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Površinska elektromiografija visoke gustoće (HDsEMG)</dc:title>
  <dc:creator>Rene Nikpalj</dc:creator>
  <cp:lastModifiedBy>Rene Nikpalj</cp:lastModifiedBy>
  <cp:revision>5</cp:revision>
  <dcterms:created xsi:type="dcterms:W3CDTF">2021-01-17T16:53:15Z</dcterms:created>
  <dcterms:modified xsi:type="dcterms:W3CDTF">2021-01-19T13:25:47Z</dcterms:modified>
</cp:coreProperties>
</file>