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6" r:id="rId5"/>
    <p:sldId id="258" r:id="rId6"/>
    <p:sldId id="259" r:id="rId7"/>
    <p:sldId id="260" r:id="rId8"/>
    <p:sldId id="263" r:id="rId9"/>
    <p:sldId id="27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10/16/2021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10/16/2021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10/16/2021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10/16/2021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10/16/2021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10/16/2021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Digital_signal_processing" TargetMode="External"/><Relationship Id="rId2" Type="http://schemas.openxmlformats.org/officeDocument/2006/relationships/hyperlink" Target="https://www.mathworks.com/"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3742005/" TargetMode="External"/><Relationship Id="rId5" Type="http://schemas.openxmlformats.org/officeDocument/2006/relationships/hyperlink" Target="https://www.semanticscholar.org/paper/Frequency-Shaping-of-AudioSignals-Penrose/d272a11b7e86da4cb5dae278b6d0a2cd42ab5115" TargetMode="External"/><Relationship Id="rId4" Type="http://schemas.openxmlformats.org/officeDocument/2006/relationships/hyperlink" Target="https://www.dspguide.com/ch14/5.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title"/>
          </p:nvPr>
        </p:nvSpPr>
        <p:spPr>
          <a:xfrm>
            <a:off x="791558" y="0"/>
            <a:ext cx="10608884" cy="1109289"/>
          </a:xfrm>
        </p:spPr>
        <p:txBody>
          <a:bodyPr anchor="t">
            <a:noAutofit/>
          </a:bodyPr>
          <a:lstStyle/>
          <a:p>
            <a:pPr algn="ctr"/>
            <a:r>
              <a:rPr lang="en-US" sz="2400" b="1" dirty="0">
                <a:latin typeface="Times New Roman" panose="02020603050405020304" pitchFamily="18" charset="0"/>
                <a:cs typeface="Times New Roman" panose="02020603050405020304" pitchFamily="18" charset="0"/>
              </a:rPr>
              <a:t>SHRI RAMDEOBABA COLLEGE OF ENGINEERING AND MANAGEMENT, NAGPUR.</a:t>
            </a:r>
            <a:br>
              <a:rPr lang="en-US" sz="24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Department of Electronics and Communication Engineering</a:t>
            </a:r>
            <a:br>
              <a:rPr lang="en-IN" sz="2800" b="1" dirty="0"/>
            </a:br>
            <a:endParaRPr lang="en-US" sz="2400" b="1"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B4C181B5-4CCE-4EBC-9D79-11D6EB3ED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954" y="2244106"/>
            <a:ext cx="2388092" cy="27246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6B9761-5877-4BF6-9E67-902C9FD1FD4D}"/>
              </a:ext>
            </a:extLst>
          </p:cNvPr>
          <p:cNvSpPr txBox="1"/>
          <p:nvPr/>
        </p:nvSpPr>
        <p:spPr>
          <a:xfrm>
            <a:off x="7969928" y="4396997"/>
            <a:ext cx="3615500" cy="1754326"/>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Submitted By: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Dikshant Yeasankar (Roll No.-21)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Vipul Jain (Roll No.-81)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Vivek Kaushik (Roll No.-82)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Syed Ayaz Ali (Roll No.-106)</a:t>
            </a:r>
            <a:br>
              <a:rPr lang="en-US" sz="1800" dirty="0">
                <a:latin typeface="Times New Roman" panose="02020603050405020304" pitchFamily="18" charset="0"/>
                <a:cs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2B32D9E3-F6C7-429F-86D6-20EBC3FE8A2F}"/>
              </a:ext>
            </a:extLst>
          </p:cNvPr>
          <p:cNvSpPr txBox="1"/>
          <p:nvPr/>
        </p:nvSpPr>
        <p:spPr>
          <a:xfrm>
            <a:off x="2087397" y="1704558"/>
            <a:ext cx="7814568" cy="1200329"/>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“Digital Hearing Aid Using MATLAB”</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IN" sz="2400" dirty="0"/>
          </a:p>
        </p:txBody>
      </p:sp>
      <p:sp>
        <p:nvSpPr>
          <p:cNvPr id="13" name="TextBox 12">
            <a:extLst>
              <a:ext uri="{FF2B5EF4-FFF2-40B4-BE49-F238E27FC236}">
                <a16:creationId xmlns:a16="http://schemas.microsoft.com/office/drawing/2014/main" id="{BB4D30C1-017B-4DEB-899F-05BA033356F8}"/>
              </a:ext>
            </a:extLst>
          </p:cNvPr>
          <p:cNvSpPr txBox="1"/>
          <p:nvPr/>
        </p:nvSpPr>
        <p:spPr>
          <a:xfrm>
            <a:off x="3044301" y="5230596"/>
            <a:ext cx="6103398" cy="369332"/>
          </a:xfrm>
          <a:prstGeom prst="rect">
            <a:avLst/>
          </a:prstGeom>
          <a:noFill/>
        </p:spPr>
        <p:txBody>
          <a:bodyPr wrap="square">
            <a:spAutoFit/>
          </a:bodyPr>
          <a:lstStyle/>
          <a:p>
            <a:pPr algn="ctr"/>
            <a:r>
              <a:rPr lang="en-IN" dirty="0"/>
              <a:t>SESSION 2021-2022</a:t>
            </a: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1E1606-5DF3-4A0A-9C01-3AF63C874A14}"/>
              </a:ext>
            </a:extLst>
          </p:cNvPr>
          <p:cNvSpPr>
            <a:spLocks noGrp="1"/>
          </p:cNvSpPr>
          <p:nvPr>
            <p:ph sz="half" idx="1"/>
          </p:nvPr>
        </p:nvSpPr>
        <p:spPr>
          <a:xfrm>
            <a:off x="1288169" y="1058671"/>
            <a:ext cx="4645152" cy="3690033"/>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3. Frequency Shaper</a:t>
            </a:r>
          </a:p>
          <a:p>
            <a:pPr marL="0" indent="0" algn="just">
              <a:buNone/>
            </a:pPr>
            <a:r>
              <a:rPr lang="en-US" dirty="0">
                <a:latin typeface="Times New Roman" panose="02020603050405020304" pitchFamily="18" charset="0"/>
                <a:cs typeface="Times New Roman" panose="02020603050405020304" pitchFamily="18" charset="0"/>
              </a:rPr>
              <a:t> One major complaint of hearing aid users is that the hearing aid amplifies all signals rather than the significant signal that they desire to hear. Most hearing impaired have difficulties hearing high frequency signals. Therefore, the frequency shaper is designed to correct for loss of hearing at certain frequencies. It applies high gain for higher frequencies and vice versa.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48E45-1EDA-4927-A754-2F261E2FB053}"/>
              </a:ext>
            </a:extLst>
          </p:cNvPr>
          <p:cNvSpPr>
            <a:spLocks noGrp="1"/>
          </p:cNvSpPr>
          <p:nvPr>
            <p:ph sz="half" idx="2"/>
          </p:nvPr>
        </p:nvSpPr>
        <p:spPr/>
        <p:txBody>
          <a:bodyPr/>
          <a:lstStyle/>
          <a:p>
            <a:endParaRPr lang="en-IN" dirty="0"/>
          </a:p>
        </p:txBody>
      </p:sp>
      <p:pic>
        <p:nvPicPr>
          <p:cNvPr id="4098" name="Picture 2">
            <a:extLst>
              <a:ext uri="{FF2B5EF4-FFF2-40B4-BE49-F238E27FC236}">
                <a16:creationId xmlns:a16="http://schemas.microsoft.com/office/drawing/2014/main" id="{98E0EE04-E6FF-4A08-8182-EBFD5E74F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006" y="1684446"/>
            <a:ext cx="5284806" cy="33048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39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07F1A-8D6B-4CBB-9EF9-03E359FB2B9E}"/>
              </a:ext>
            </a:extLst>
          </p:cNvPr>
          <p:cNvSpPr>
            <a:spLocks noGrp="1"/>
          </p:cNvSpPr>
          <p:nvPr>
            <p:ph sz="half" idx="1"/>
          </p:nvPr>
        </p:nvSpPr>
        <p:spPr>
          <a:xfrm>
            <a:off x="1288169" y="1013762"/>
            <a:ext cx="4645152" cy="3743820"/>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4. Amplitude Compression</a:t>
            </a:r>
          </a:p>
          <a:p>
            <a:pPr marL="0" indent="0" algn="just">
              <a:buNone/>
            </a:pPr>
            <a:r>
              <a:rPr lang="en-US" dirty="0">
                <a:latin typeface="Times New Roman" panose="02020603050405020304" pitchFamily="18" charset="0"/>
                <a:cs typeface="Times New Roman" panose="02020603050405020304" pitchFamily="18" charset="0"/>
              </a:rPr>
              <a:t> Fundamentally, amplitude compression function is the task of controlling the overall gain of a speech amplification system. Amplitude compression will ensure that the amplified signal will not exceed saturation power. Saturation power is where the sound signal begins to become uncomfortable.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AF1AF-3905-4340-B7B1-D0432ACC6514}"/>
              </a:ext>
            </a:extLst>
          </p:cNvPr>
          <p:cNvSpPr>
            <a:spLocks noGrp="1"/>
          </p:cNvSpPr>
          <p:nvPr>
            <p:ph sz="half" idx="2"/>
          </p:nvPr>
        </p:nvSpPr>
        <p:spPr/>
        <p:txBody>
          <a:bodyPr/>
          <a:lstStyle/>
          <a:p>
            <a:endParaRPr lang="en-IN"/>
          </a:p>
        </p:txBody>
      </p:sp>
      <p:pic>
        <p:nvPicPr>
          <p:cNvPr id="5122" name="Picture 2">
            <a:extLst>
              <a:ext uri="{FF2B5EF4-FFF2-40B4-BE49-F238E27FC236}">
                <a16:creationId xmlns:a16="http://schemas.microsoft.com/office/drawing/2014/main" id="{973DA7AA-A5C9-47F7-827C-DDFC52987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930" y="1603251"/>
            <a:ext cx="4987465" cy="34415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4551C91-945B-4407-B36F-90C4FDCD3866}"/>
              </a:ext>
            </a:extLst>
          </p:cNvPr>
          <p:cNvSpPr>
            <a:spLocks noGrp="1"/>
          </p:cNvSpPr>
          <p:nvPr>
            <p:ph sz="half" idx="1"/>
          </p:nvPr>
        </p:nvSpPr>
        <p:spPr>
          <a:xfrm>
            <a:off x="1288169" y="1704703"/>
            <a:ext cx="10252801" cy="1724298"/>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In the above original signal, initially we added the AWGN (Adaptive White Gaussian Noise) to the signal to get the corrupted signal. The purpose of this addition was just to simulate noises in the real-life situation. Afterward, the denoising process takes place which removes most of the noise in the signal. Here the filtering of the signal takes place and thus unwanted noise signals get reduced. We can see that the amplitude of the noise in the signal was noticeably reduced. Thus, we got the expected output</a:t>
            </a:r>
            <a:endParaRPr lang="en-IN" sz="1800" dirty="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A0B3209F-2B9C-461F-83B0-E2CF14B444E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Results</a:t>
            </a:r>
            <a:br>
              <a:rPr lang="en-US"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pic>
        <p:nvPicPr>
          <p:cNvPr id="6148" name="Picture 4">
            <a:extLst>
              <a:ext uri="{FF2B5EF4-FFF2-40B4-BE49-F238E27FC236}">
                <a16:creationId xmlns:a16="http://schemas.microsoft.com/office/drawing/2014/main" id="{8971F638-6EBE-4B5F-BCDD-79F653303B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74998" y="3540399"/>
            <a:ext cx="2994380" cy="22457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E395377-BD3E-4729-BF14-CD3EF8C0B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612" y="3535769"/>
            <a:ext cx="3042018" cy="22457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A2988FD3-205D-429E-A1AC-829E24515EDA}"/>
              </a:ext>
            </a:extLst>
          </p:cNvPr>
          <p:cNvSpPr/>
          <p:nvPr/>
        </p:nvSpPr>
        <p:spPr>
          <a:xfrm>
            <a:off x="5265938" y="3915052"/>
            <a:ext cx="1660124" cy="1003177"/>
          </a:xfrm>
          <a:prstGeom prst="rightArrow">
            <a:avLst/>
          </a:prstGeom>
          <a:solidFill>
            <a:srgbClr val="0070C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075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A29E58-7E0C-40FB-8857-5DFC130A6EE3}"/>
              </a:ext>
            </a:extLst>
          </p:cNvPr>
          <p:cNvSpPr>
            <a:spLocks noGrp="1"/>
          </p:cNvSpPr>
          <p:nvPr>
            <p:ph sz="half" idx="1"/>
          </p:nvPr>
        </p:nvSpPr>
        <p:spPr>
          <a:xfrm>
            <a:off x="1288169" y="2025148"/>
            <a:ext cx="4052119" cy="372786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Comparing the spectrograms of the original signal and the filtered signal, we can see that the amplitude of the noise in the signal was noticeably reduced as shown in figure. </a:t>
            </a:r>
          </a:p>
        </p:txBody>
      </p:sp>
      <p:sp>
        <p:nvSpPr>
          <p:cNvPr id="3" name="Content Placeholder 2">
            <a:extLst>
              <a:ext uri="{FF2B5EF4-FFF2-40B4-BE49-F238E27FC236}">
                <a16:creationId xmlns:a16="http://schemas.microsoft.com/office/drawing/2014/main" id="{83071DB1-E084-4DDB-9CA6-1C29AB16269D}"/>
              </a:ext>
            </a:extLst>
          </p:cNvPr>
          <p:cNvSpPr>
            <a:spLocks noGrp="1"/>
          </p:cNvSpPr>
          <p:nvPr>
            <p:ph sz="half" idx="2"/>
          </p:nvPr>
        </p:nvSpPr>
        <p:spPr/>
        <p:txBody>
          <a:bodyPr/>
          <a:lstStyle/>
          <a:p>
            <a:endParaRPr lang="en-IN" dirty="0"/>
          </a:p>
        </p:txBody>
      </p:sp>
      <p:pic>
        <p:nvPicPr>
          <p:cNvPr id="7170" name="Picture 2">
            <a:extLst>
              <a:ext uri="{FF2B5EF4-FFF2-40B4-BE49-F238E27FC236}">
                <a16:creationId xmlns:a16="http://schemas.microsoft.com/office/drawing/2014/main" id="{950869E2-DE4E-47A2-9B25-02B63AB12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519" y="2025148"/>
            <a:ext cx="3776678" cy="29012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1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44A8A25-F196-4355-A66F-B837C84EB39B}"/>
              </a:ext>
            </a:extLst>
          </p:cNvPr>
          <p:cNvSpPr>
            <a:spLocks noGrp="1"/>
          </p:cNvSpPr>
          <p:nvPr>
            <p:ph idx="1"/>
          </p:nvPr>
        </p:nvSpPr>
        <p:spPr/>
        <p:txBody>
          <a:bodyPr>
            <a:normAutofit/>
          </a:bodyPr>
          <a:lstStyle/>
          <a:p>
            <a:pPr marL="0" indent="0" algn="just">
              <a:buNone/>
            </a:pPr>
            <a:r>
              <a:rPr lang="en-US" sz="2500" dirty="0">
                <a:latin typeface="Times New Roman" panose="02020603050405020304" pitchFamily="18" charset="0"/>
                <a:cs typeface="Times New Roman" panose="02020603050405020304" pitchFamily="18" charset="0"/>
              </a:rPr>
              <a:t>The newer digital aids offer more ability to finetune the sound without distorting the quality and help the listener. In this digital hearing aids system implementation using MATLAB, sound processing is digitalized. Thus, it is possible to refine the sound signal, for instance by reducing noise and improving speech signals. In addition, by using digital technology, the amplification can be done only at the frequencies that the user needs to amplify.</a:t>
            </a:r>
            <a:endParaRPr lang="en-IN" sz="25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2D4CF1AA-2D04-4086-B554-68309E7FB417}"/>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093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D8254-9F8C-425A-BC41-7434E5B03C06}"/>
              </a:ext>
            </a:extLst>
          </p:cNvPr>
          <p:cNvSpPr>
            <a:spLocks noGrp="1"/>
          </p:cNvSpPr>
          <p:nvPr>
            <p:ph idx="1"/>
          </p:nvPr>
        </p:nvSpPr>
        <p:spPr>
          <a:xfrm>
            <a:off x="1294362" y="1329136"/>
            <a:ext cx="9603275" cy="3450613"/>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2"/>
              </a:rPr>
              <a:t>https://www.mathworks.com</a:t>
            </a:r>
            <a:r>
              <a:rPr lang="en-IN"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3"/>
              </a:rPr>
              <a:t>https://en.wikipedia.org/wiki/Digital_signal_processing</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4"/>
              </a:rPr>
              <a:t>https://www.dspguide.com/ch14/5.htm</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5"/>
              </a:rPr>
              <a:t>https://www.semanticscholar.org/paper/Frequency-Shaping-of-AudioSignals-Penrose/d272a11b7e86da4cb5dae278b6d0a2cd42ab5115</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hlinkClick r:id="rId6"/>
              </a:rPr>
              <a:t>https://www.ncbi.nlm.nih.gov/pmc/articles/PMC3742005/</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91DAF5A-850D-4A87-8298-0D13DB5D0F80}"/>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8287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650448"/>
            <a:ext cx="9603275" cy="3806844"/>
          </a:xfrm>
        </p:spPr>
        <p:txBody>
          <a:bodyPr>
            <a:normAutofit/>
          </a:bodyPr>
          <a:lstStyle/>
          <a:p>
            <a:pPr lvl="0"/>
            <a:r>
              <a:rPr lang="en-US" sz="2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Introduction</a:t>
            </a:r>
          </a:p>
          <a:p>
            <a:pPr algn="just"/>
            <a:r>
              <a:rPr lang="en-US" sz="2400" dirty="0">
                <a:latin typeface="Times New Roman" panose="02020603050405020304" pitchFamily="18" charset="0"/>
                <a:cs typeface="Times New Roman" panose="02020603050405020304" pitchFamily="18" charset="0"/>
              </a:rPr>
              <a:t>Analog Hearing Aid: </a:t>
            </a:r>
          </a:p>
          <a:p>
            <a:pPr lvl="0"/>
            <a:r>
              <a:rPr lang="en-US" sz="2400" dirty="0">
                <a:latin typeface="Times New Roman" panose="02020603050405020304" pitchFamily="18" charset="0"/>
                <a:cs typeface="Times New Roman" panose="02020603050405020304" pitchFamily="18" charset="0"/>
              </a:rPr>
              <a:t>Digital hearing aid </a:t>
            </a:r>
          </a:p>
          <a:p>
            <a:pPr lvl="0"/>
            <a:r>
              <a:rPr lang="en-IN" sz="2400" dirty="0">
                <a:latin typeface="Times New Roman" panose="02020603050405020304" pitchFamily="18" charset="0"/>
                <a:cs typeface="Times New Roman" panose="02020603050405020304" pitchFamily="18" charset="0"/>
              </a:rPr>
              <a:t>Results</a:t>
            </a:r>
          </a:p>
          <a:p>
            <a:pPr lvl="0"/>
            <a:r>
              <a:rPr lang="en-IN" sz="2400" dirty="0">
                <a:latin typeface="Times New Roman" panose="02020603050405020304" pitchFamily="18" charset="0"/>
                <a:cs typeface="Times New Roman" panose="02020603050405020304" pitchFamily="18" charset="0"/>
              </a:rPr>
              <a:t>Conclusion</a:t>
            </a:r>
          </a:p>
          <a:p>
            <a:pPr lvl="0"/>
            <a:r>
              <a:rPr lang="en-IN" sz="2400" dirty="0">
                <a:latin typeface="Times New Roman" panose="02020603050405020304" pitchFamily="18" charset="0"/>
                <a:cs typeface="Times New Roman" panose="02020603050405020304" pitchFamily="18" charset="0"/>
              </a:rPr>
              <a:t>References</a:t>
            </a:r>
          </a:p>
          <a:p>
            <a:pPr lvl="0"/>
            <a:endParaRPr lang="en-US" sz="25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lvl="0"/>
            <a:endParaRPr lang="en-US" sz="25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49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63955" y="750731"/>
            <a:ext cx="9603275" cy="1049235"/>
          </a:xfrm>
        </p:spPr>
        <p:txBody>
          <a:bodyPr>
            <a:normAutofit/>
          </a:bodyPr>
          <a:lstStyle/>
          <a:p>
            <a:r>
              <a:rPr lang="en-US" sz="3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63955" y="1703693"/>
            <a:ext cx="9603275" cy="3450613"/>
          </a:xfrm>
        </p:spPr>
        <p:txBody>
          <a:bodyPr>
            <a:normAutofit/>
          </a:bodyPr>
          <a:lstStyle/>
          <a:p>
            <a:pPr marL="0" lvl="0" indent="0">
              <a:buNone/>
            </a:pPr>
            <a:r>
              <a:rPr lang="en-US" sz="2500" b="1" dirty="0">
                <a:latin typeface="Times New Roman" panose="02020603050405020304" pitchFamily="18" charset="0"/>
                <a:cs typeface="Times New Roman" panose="02020603050405020304" pitchFamily="18" charset="0"/>
              </a:rPr>
              <a:t>Problem statement: </a:t>
            </a:r>
          </a:p>
          <a:p>
            <a:pPr marL="0" lvl="0" indent="0" algn="just">
              <a:buNone/>
            </a:pPr>
            <a:r>
              <a:rPr lang="en-US" sz="2500" dirty="0">
                <a:latin typeface="Times New Roman" panose="02020603050405020304" pitchFamily="18" charset="0"/>
                <a:cs typeface="Times New Roman" panose="02020603050405020304" pitchFamily="18" charset="0"/>
              </a:rPr>
              <a:t>Approximately 10% of the world's population suffers from some type of hearing loss, yet only a small percentage of this statistic use a hearing aid. Using digital signal processing, a new digital hearing aid can be developed which offers what the analog hearing aid cannot offer. It proposes the possibility of performing signal-to noise enhancement, flexible gain-processing, digital feedback reduction, etc.</a:t>
            </a:r>
          </a:p>
        </p:txBody>
      </p:sp>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normAutofit/>
          </a:bodyPr>
          <a:lstStyle/>
          <a:p>
            <a:endParaRPr lang="en-US" sz="3000" dirty="0">
              <a:latin typeface="Times New Roman" panose="02020603050405020304" pitchFamily="18"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C0469B2A-8A19-4D1B-83EB-8AD350F468E6}"/>
              </a:ext>
            </a:extLst>
          </p:cNvPr>
          <p:cNvSpPr txBox="1">
            <a:spLocks noGrp="1"/>
          </p:cNvSpPr>
          <p:nvPr>
            <p:ph type="body" sz="half" idx="2"/>
          </p:nvPr>
        </p:nvSpPr>
        <p:spPr>
          <a:xfrm>
            <a:off x="1290909" y="1955887"/>
            <a:ext cx="8942387" cy="3835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spcBef>
                <a:spcPts val="600"/>
              </a:spcBef>
            </a:pPr>
            <a:r>
              <a:rPr lang="en-US" sz="2500" dirty="0">
                <a:latin typeface="Times New Roman" panose="02020603050405020304" pitchFamily="18" charset="0"/>
                <a:cs typeface="Times New Roman" panose="02020603050405020304" pitchFamily="18" charset="0"/>
              </a:rPr>
              <a:t>   Through our project, the simulation of a simple digital hearing aid was developed using MATLAB. The implementation of this configurable digital hearing aid (DHA) system includes the noise reduction filter, frequency shaper function, and amplitude compression function. This digital hearing aid system is designed to adapt for mild and moderate hearing loss patients since different gain can be set to map different levels of hearing loss.</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640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300394" y="1061166"/>
            <a:ext cx="5562045" cy="3634835"/>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Analog Hearing Aid: </a:t>
            </a:r>
          </a:p>
          <a:p>
            <a:pPr marL="0" indent="0" algn="just">
              <a:buNone/>
            </a:pPr>
            <a:r>
              <a:rPr lang="en-US" sz="1800" dirty="0">
                <a:latin typeface="Times New Roman" panose="02020603050405020304" pitchFamily="18" charset="0"/>
                <a:cs typeface="Times New Roman" panose="02020603050405020304" pitchFamily="18" charset="0"/>
              </a:rPr>
              <a:t>Conventional analog hearing aids are designed with a particular frequency response based on your audiogram. The audiologist tells the manufacturer what settings to install. Although there are some adjustments, the aid essentially amplifies all sounds (speech and noise) in the same way. This technology is the least expensive, and it can be appropriate for many different types of hearing loss.</a:t>
            </a:r>
          </a:p>
        </p:txBody>
      </p:sp>
      <p:sp>
        <p:nvSpPr>
          <p:cNvPr id="25" name="Content Placeholder 24">
            <a:extLst>
              <a:ext uri="{FF2B5EF4-FFF2-40B4-BE49-F238E27FC236}">
                <a16:creationId xmlns:a16="http://schemas.microsoft.com/office/drawing/2014/main" id="{A00F0A10-82BF-48F7-A595-125F201F0B1C}"/>
              </a:ext>
            </a:extLst>
          </p:cNvPr>
          <p:cNvSpPr>
            <a:spLocks noGrp="1"/>
          </p:cNvSpPr>
          <p:nvPr>
            <p:ph idx="13"/>
          </p:nvPr>
        </p:nvSpPr>
        <p:spPr>
          <a:xfrm>
            <a:off x="7873637" y="3128471"/>
            <a:ext cx="3068065" cy="2828576"/>
          </a:xfrm>
        </p:spPr>
        <p:txBody>
          <a:bodyPr/>
          <a:lstStyle/>
          <a:p>
            <a:endParaRPr lang="en-IN" dirty="0"/>
          </a:p>
        </p:txBody>
      </p:sp>
      <p:sp>
        <p:nvSpPr>
          <p:cNvPr id="4" name="Content Placeholder 3">
            <a:extLst>
              <a:ext uri="{FF2B5EF4-FFF2-40B4-BE49-F238E27FC236}">
                <a16:creationId xmlns:a16="http://schemas.microsoft.com/office/drawing/2014/main" id="{AF66F43D-1676-4BE0-A563-42F6EC3B06C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ADD196-1187-4FD4-A606-C5F053BFFCFD}"/>
              </a:ext>
            </a:extLst>
          </p:cNvPr>
          <p:cNvPicPr>
            <a:picLocks noChangeAspect="1"/>
          </p:cNvPicPr>
          <p:nvPr/>
        </p:nvPicPr>
        <p:blipFill>
          <a:blip r:embed="rId2"/>
          <a:stretch>
            <a:fillRect/>
          </a:stretch>
        </p:blipFill>
        <p:spPr>
          <a:xfrm>
            <a:off x="7497209" y="1811634"/>
            <a:ext cx="3675313" cy="3434783"/>
          </a:xfrm>
          <a:prstGeom prst="rect">
            <a:avLst/>
          </a:prstGeom>
        </p:spPr>
      </p:pic>
    </p:spTree>
    <p:extLst>
      <p:ext uri="{BB962C8B-B14F-4D97-AF65-F5344CB8AC3E}">
        <p14:creationId xmlns:p14="http://schemas.microsoft.com/office/powerpoint/2010/main" val="241229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D25719-A04E-48F3-8C3D-250AA12CC563}"/>
              </a:ext>
            </a:extLst>
          </p:cNvPr>
          <p:cNvPicPr>
            <a:picLocks noChangeAspect="1"/>
          </p:cNvPicPr>
          <p:nvPr/>
        </p:nvPicPr>
        <p:blipFill>
          <a:blip r:embed="rId2"/>
          <a:stretch>
            <a:fillRect/>
          </a:stretch>
        </p:blipFill>
        <p:spPr>
          <a:xfrm>
            <a:off x="1263771" y="1020932"/>
            <a:ext cx="9052236" cy="4289286"/>
          </a:xfrm>
          <a:prstGeom prst="rect">
            <a:avLst/>
          </a:prstGeom>
        </p:spPr>
      </p:pic>
    </p:spTree>
    <p:extLst>
      <p:ext uri="{BB962C8B-B14F-4D97-AF65-F5344CB8AC3E}">
        <p14:creationId xmlns:p14="http://schemas.microsoft.com/office/powerpoint/2010/main" val="91762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DCED45-CA91-495F-8329-49163D40BC0B}"/>
              </a:ext>
            </a:extLst>
          </p:cNvPr>
          <p:cNvSpPr>
            <a:spLocks noGrp="1"/>
          </p:cNvSpPr>
          <p:nvPr>
            <p:ph sz="half" idx="1"/>
          </p:nvPr>
        </p:nvSpPr>
        <p:spPr>
          <a:xfrm>
            <a:off x="1288169" y="1853754"/>
            <a:ext cx="4645152" cy="3448595"/>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digital hearing aid </a:t>
            </a:r>
            <a:r>
              <a:rPr lang="en-US" sz="1800" dirty="0">
                <a:latin typeface="Times New Roman" panose="02020603050405020304" pitchFamily="18" charset="0"/>
                <a:cs typeface="Times New Roman" panose="02020603050405020304" pitchFamily="18" charset="0"/>
              </a:rPr>
              <a:t>works in much the same way, except that the amplifier chip digitizes the sound signals from the microphone, then processes and filters them before it amplifies, producing much clearer sounds. It can be much more closely tuned to your particular hearing difficulties and it automatically adjusts itself to different environments (noisy restaurant, quiet home, or wherever you might be).</a:t>
            </a:r>
            <a:endParaRPr lang="en-US" sz="1800" u="sng" dirty="0">
              <a:solidFill>
                <a:srgbClr val="0070C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457043" y="804519"/>
            <a:ext cx="9603275" cy="1049235"/>
          </a:xfrm>
        </p:spPr>
        <p:txBody>
          <a:bodyPr>
            <a:normAutofit/>
          </a:bodyPr>
          <a:lstStyle/>
          <a:p>
            <a:r>
              <a:rPr lang="en-US" sz="3000" dirty="0">
                <a:latin typeface="Times New Roman" panose="02020603050405020304" pitchFamily="18" charset="0"/>
                <a:cs typeface="Times New Roman" panose="02020603050405020304" pitchFamily="18" charset="0"/>
              </a:rPr>
              <a:t>Digital hearing aid using </a:t>
            </a:r>
            <a:r>
              <a:rPr lang="en-US" sz="3000" dirty="0" err="1">
                <a:latin typeface="Times New Roman" panose="02020603050405020304" pitchFamily="18" charset="0"/>
                <a:cs typeface="Times New Roman" panose="02020603050405020304" pitchFamily="18" charset="0"/>
              </a:rPr>
              <a:t>matlab</a:t>
            </a:r>
            <a:r>
              <a:rPr lang="en-US" sz="3000" dirty="0">
                <a:latin typeface="Times New Roman" panose="02020603050405020304" pitchFamily="18" charset="0"/>
                <a:cs typeface="Times New Roman" panose="02020603050405020304" pitchFamily="18" charset="0"/>
              </a:rPr>
              <a:t>:</a:t>
            </a:r>
          </a:p>
        </p:txBody>
      </p:sp>
      <p:pic>
        <p:nvPicPr>
          <p:cNvPr id="1026" name="Picture 2">
            <a:extLst>
              <a:ext uri="{FF2B5EF4-FFF2-40B4-BE49-F238E27FC236}">
                <a16:creationId xmlns:a16="http://schemas.microsoft.com/office/drawing/2014/main" id="{A97EBF95-496D-4140-859C-74265CDF82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2666" y="1853754"/>
            <a:ext cx="4836717" cy="28425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9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665D54-B151-4F8B-A247-87804E61E08E}"/>
              </a:ext>
            </a:extLst>
          </p:cNvPr>
          <p:cNvSpPr>
            <a:spLocks noGrp="1"/>
          </p:cNvSpPr>
          <p:nvPr>
            <p:ph type="title"/>
          </p:nvPr>
        </p:nvSpPr>
        <p:spPr>
          <a:xfrm>
            <a:off x="1131683" y="1111928"/>
            <a:ext cx="9603275" cy="3744157"/>
          </a:xfrm>
        </p:spPr>
        <p:txBody>
          <a:bodyPr>
            <a:normAutofit/>
          </a:bodyPr>
          <a:lstStyle/>
          <a:p>
            <a:pPr algn="just"/>
            <a:r>
              <a:rPr lang="en-US" sz="2200" b="1" dirty="0">
                <a:latin typeface="Times New Roman" panose="02020603050405020304" pitchFamily="18" charset="0"/>
                <a:cs typeface="Times New Roman" panose="02020603050405020304" pitchFamily="18" charset="0"/>
              </a:rPr>
              <a:t>1.NoiseAddition</a:t>
            </a:r>
            <a:br>
              <a:rPr lang="en-US" sz="2200" b="1"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200" cap="none" dirty="0">
                <a:latin typeface="Times New Roman" panose="02020603050405020304" pitchFamily="18" charset="0"/>
                <a:cs typeface="Times New Roman" panose="02020603050405020304" pitchFamily="18" charset="0"/>
              </a:rPr>
              <a:t> Since the input speech signal for this system is a clean signal, some noise is added in order to simulate a real situation. In this system, the adaptive white gaussian noise (AWGN) is added to the input speech signal by using the MATLAB function. Noise (AWGN) has a continuous and uniform frequency spectrum over a specified frequency band and has equal power per hertz of this band. It consists of all frequencies at equal intensity and has a normal (gaussian) probability density function</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A1A802B-D118-49C0-AE69-8133FB41360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60974" y="3759122"/>
            <a:ext cx="2925233" cy="21939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1EF86F-43AF-44E4-B41A-C08816CE8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977" y="3758151"/>
            <a:ext cx="2933179" cy="21948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747EAA1-5BF6-44AA-8EF1-EE6BEB3A801A}"/>
              </a:ext>
            </a:extLst>
          </p:cNvPr>
          <p:cNvSpPr/>
          <p:nvPr/>
        </p:nvSpPr>
        <p:spPr>
          <a:xfrm>
            <a:off x="5280813" y="4332303"/>
            <a:ext cx="1305017" cy="781235"/>
          </a:xfrm>
          <a:prstGeom prst="rightArrow">
            <a:avLst/>
          </a:prstGeom>
          <a:solidFill>
            <a:srgbClr val="0070C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solidFill>
                <a:srgbClr val="00B0F0"/>
              </a:solidFill>
            </a:endParaRPr>
          </a:p>
        </p:txBody>
      </p:sp>
    </p:spTree>
    <p:extLst>
      <p:ext uri="{BB962C8B-B14F-4D97-AF65-F5344CB8AC3E}">
        <p14:creationId xmlns:p14="http://schemas.microsoft.com/office/powerpoint/2010/main" val="224634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87106E-FCF3-4C2D-8E98-2A72284059B2}"/>
              </a:ext>
            </a:extLst>
          </p:cNvPr>
          <p:cNvSpPr>
            <a:spLocks noGrp="1"/>
          </p:cNvSpPr>
          <p:nvPr>
            <p:ph sz="half" idx="1"/>
          </p:nvPr>
        </p:nvSpPr>
        <p:spPr>
          <a:xfrm>
            <a:off x="1288170" y="1069628"/>
            <a:ext cx="4645152" cy="3795095"/>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2. Noise Reduction Filter</a:t>
            </a:r>
          </a:p>
          <a:p>
            <a:pPr marL="0" indent="0" algn="just">
              <a:buNone/>
            </a:pPr>
            <a:r>
              <a:rPr lang="en-US" dirty="0">
                <a:latin typeface="Times New Roman" panose="02020603050405020304" pitchFamily="18" charset="0"/>
                <a:cs typeface="Times New Roman" panose="02020603050405020304" pitchFamily="18" charset="0"/>
              </a:rPr>
              <a:t> A major anxiety for the people with hearing loss as is the capability of hearing aids to differentiate intended speech signals in a noisy environment. Hence, to eliminate the noise, a reduction filter function is used in this design. To suppress the noise in the signal, the lowpass and bandpass filter’s function is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FCF5B2-B85C-48C9-AA99-F89D3CA33829}"/>
              </a:ext>
            </a:extLst>
          </p:cNvPr>
          <p:cNvSpPr>
            <a:spLocks noGrp="1"/>
          </p:cNvSpPr>
          <p:nvPr>
            <p:ph sz="half" idx="2"/>
          </p:nvPr>
        </p:nvSpPr>
        <p:spPr/>
        <p:txBody>
          <a:bodyPr/>
          <a:lstStyle/>
          <a:p>
            <a:endParaRPr lang="en-IN"/>
          </a:p>
        </p:txBody>
      </p:sp>
      <p:pic>
        <p:nvPicPr>
          <p:cNvPr id="3074" name="Picture 2">
            <a:extLst>
              <a:ext uri="{FF2B5EF4-FFF2-40B4-BE49-F238E27FC236}">
                <a16:creationId xmlns:a16="http://schemas.microsoft.com/office/drawing/2014/main" id="{AACA93F7-37AB-463A-8480-DF0508ADF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674" y="1638114"/>
            <a:ext cx="4111815" cy="31469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497332"/>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TotalTime>155</TotalTime>
  <Words>944</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Gallery</vt:lpstr>
      <vt:lpstr>SHRI RAMDEOBABA COLLEGE OF ENGINEERING AND MANAGEMENT, NAGPUR. Department of Electronics and Communication Engineering </vt:lpstr>
      <vt:lpstr>Contents</vt:lpstr>
      <vt:lpstr>introduction</vt:lpstr>
      <vt:lpstr>PowerPoint Presentation</vt:lpstr>
      <vt:lpstr>PowerPoint Presentation</vt:lpstr>
      <vt:lpstr>PowerPoint Presentation</vt:lpstr>
      <vt:lpstr>Digital hearing aid using matlab:</vt:lpstr>
      <vt:lpstr>1.NoiseAddition   Since the input speech signal for this system is a clean signal, some noise is added in order to simulate a real situation. In this system, the adaptive white gaussian noise (AWGN) is added to the input speech signal by using the MATLAB function. Noise (AWGN) has a continuous and uniform frequency spectrum over a specified frequency band and has equal power per hertz of this band. It consists of all frequencies at equal intensity and has a normal (gaussian) probability density function.</vt:lpstr>
      <vt:lpstr>PowerPoint Presentation</vt:lpstr>
      <vt:lpstr>PowerPoint Presentation</vt:lpstr>
      <vt:lpstr>PowerPoint Presentation</vt:lpstr>
      <vt:lpstr>Results </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RAMDEOBABA COLLEGE OF ENGINEERING AND MANAGEMENT, NAGPUR.</dc:title>
  <dc:creator>Ali Ayaz</dc:creator>
  <cp:lastModifiedBy>Rajat kaushik</cp:lastModifiedBy>
  <cp:revision>2</cp:revision>
  <dcterms:created xsi:type="dcterms:W3CDTF">2021-10-15T12:22:06Z</dcterms:created>
  <dcterms:modified xsi:type="dcterms:W3CDTF">2021-10-16T05:19:05Z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