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9" r:id="rId8"/>
    <p:sldId id="263" r:id="rId9"/>
    <p:sldId id="264" r:id="rId10"/>
    <p:sldId id="265" r:id="rId11"/>
    <p:sldId id="266" r:id="rId12"/>
    <p:sldId id="267" r:id="rId13"/>
    <p:sldId id="270" r:id="rId14"/>
    <p:sldId id="271" r:id="rId15"/>
    <p:sldId id="272" r:id="rId16"/>
    <p:sldId id="274" r:id="rId17"/>
    <p:sldId id="275" r:id="rId18"/>
    <p:sldId id="268" r:id="rId19"/>
    <p:sldId id="26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58"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de-DE"/>
              <a:t>Mastertitelformat bearbeiten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6/17/2021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‹Nr.›</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de-DE"/>
              <a:t>Mastertitelformat bearbeiten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6/17/2021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‹Nr.›</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de-DE"/>
              <a:t>Mastertitelformat bearbeiten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de-DE"/>
              <a:t>Mastertitelformat bearbeiten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de-DE"/>
              <a:t>Mastertitelformat bearbeiten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6/17/2021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‹Nr.›</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de-DE"/>
              <a:t>Mastertitelformat bearbeiten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6/17/2021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‹Nr.›</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6/17/2021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‹Nr.›</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www.java-forum.org/thema/linie-zeichnen.35908/" TargetMode="External"/><Relationship Id="rId3" Type="http://schemas.openxmlformats.org/officeDocument/2006/relationships/hyperlink" Target="https://upload.wikimedia.org/wikipedia/de/thumb/e/e1/Java-Logo.svg/1200px-Java-Logo.svg.png" TargetMode="External"/><Relationship Id="rId7" Type="http://schemas.openxmlformats.org/officeDocument/2006/relationships/hyperlink" Target="https://javabeginners.de/Systemzugriff/Bildschirmgroesse_auslesen.php" TargetMode="External"/><Relationship Id="rId2" Type="http://schemas.openxmlformats.org/officeDocument/2006/relationships/hyperlink" Target="https://i1.wp.com/kinderperfect.com/wp-content/uploads/2020/09/cah-family_edition-cards.png?fit=1200%2C630&amp;ssl=1&amp;resize=1280%2C720" TargetMode="External"/><Relationship Id="rId1" Type="http://schemas.openxmlformats.org/officeDocument/2006/relationships/slideLayout" Target="../slideLayouts/slideLayout2.xml"/><Relationship Id="rId6" Type="http://schemas.openxmlformats.org/officeDocument/2006/relationships/hyperlink" Target="https://media.discordapp.net/attachments/851457281630535690/855065917045342258/eclipse_neugif.gif" TargetMode="External"/><Relationship Id="rId5" Type="http://schemas.openxmlformats.org/officeDocument/2006/relationships/hyperlink" Target="https://de.wikipedia.org/wiki/Java_(Programmiersprache)" TargetMode="External"/><Relationship Id="rId4" Type="http://schemas.openxmlformats.org/officeDocument/2006/relationships/hyperlink" Target="https://images-eu.ssl-images-amazon.com/images/I/512dVKB22QL.png" TargetMode="External"/><Relationship Id="rId9" Type="http://schemas.openxmlformats.org/officeDocument/2006/relationships/hyperlink" Target="https://de.wikibooks.org/wiki/Java_Standard:_Grafische_Oberfl%C3%A4chen_mit_Swing:_Top_Level_Container:_javax_swing_JOptionPan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1D873D-512B-45D0-81FE-269ECFA0729B}"/>
              </a:ext>
            </a:extLst>
          </p:cNvPr>
          <p:cNvSpPr>
            <a:spLocks noGrp="1"/>
          </p:cNvSpPr>
          <p:nvPr>
            <p:ph type="ctrTitle"/>
          </p:nvPr>
        </p:nvSpPr>
        <p:spPr/>
        <p:txBody>
          <a:bodyPr/>
          <a:lstStyle/>
          <a:p>
            <a:r>
              <a:rPr lang="de-DE" dirty="0"/>
              <a:t>Cards </a:t>
            </a:r>
            <a:r>
              <a:rPr lang="de-DE" dirty="0" err="1"/>
              <a:t>against</a:t>
            </a:r>
            <a:r>
              <a:rPr lang="de-DE" dirty="0"/>
              <a:t> </a:t>
            </a:r>
            <a:r>
              <a:rPr lang="de-DE" dirty="0" err="1"/>
              <a:t>Humanity</a:t>
            </a:r>
            <a:endParaRPr lang="en-US" dirty="0"/>
          </a:p>
        </p:txBody>
      </p:sp>
      <p:sp>
        <p:nvSpPr>
          <p:cNvPr id="3" name="Untertitel 2">
            <a:extLst>
              <a:ext uri="{FF2B5EF4-FFF2-40B4-BE49-F238E27FC236}">
                <a16:creationId xmlns:a16="http://schemas.microsoft.com/office/drawing/2014/main" id="{C0CE8EF1-66C9-40CD-A877-5C31860E0477}"/>
              </a:ext>
            </a:extLst>
          </p:cNvPr>
          <p:cNvSpPr>
            <a:spLocks noGrp="1"/>
          </p:cNvSpPr>
          <p:nvPr>
            <p:ph type="subTitle" idx="1"/>
          </p:nvPr>
        </p:nvSpPr>
        <p:spPr>
          <a:xfrm>
            <a:off x="2679905" y="3974034"/>
            <a:ext cx="6831673" cy="1601143"/>
          </a:xfrm>
        </p:spPr>
        <p:txBody>
          <a:bodyPr/>
          <a:lstStyle/>
          <a:p>
            <a:r>
              <a:rPr lang="de-DE" dirty="0"/>
              <a:t>Digitalisierung eines Spieleklassikers</a:t>
            </a:r>
          </a:p>
          <a:p>
            <a:endParaRPr lang="de-DE" dirty="0"/>
          </a:p>
        </p:txBody>
      </p:sp>
    </p:spTree>
    <p:extLst>
      <p:ext uri="{BB962C8B-B14F-4D97-AF65-F5344CB8AC3E}">
        <p14:creationId xmlns:p14="http://schemas.microsoft.com/office/powerpoint/2010/main" val="448107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C60DE9-91EB-43FF-82DF-338AB060EA32}"/>
              </a:ext>
            </a:extLst>
          </p:cNvPr>
          <p:cNvSpPr>
            <a:spLocks noGrp="1"/>
          </p:cNvSpPr>
          <p:nvPr>
            <p:ph type="title"/>
          </p:nvPr>
        </p:nvSpPr>
        <p:spPr/>
        <p:txBody>
          <a:bodyPr/>
          <a:lstStyle/>
          <a:p>
            <a:r>
              <a:rPr lang="de-DE" dirty="0"/>
              <a:t>6.1 Ablauf</a:t>
            </a:r>
            <a:endParaRPr lang="en-US" dirty="0"/>
          </a:p>
        </p:txBody>
      </p:sp>
      <p:sp>
        <p:nvSpPr>
          <p:cNvPr id="3" name="Inhaltsplatzhalter 2">
            <a:extLst>
              <a:ext uri="{FF2B5EF4-FFF2-40B4-BE49-F238E27FC236}">
                <a16:creationId xmlns:a16="http://schemas.microsoft.com/office/drawing/2014/main" id="{ECBA99CE-85F2-4E24-958A-F2E3E86E20B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83696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F34301-2C2E-4F53-856E-1E987898D85B}"/>
              </a:ext>
            </a:extLst>
          </p:cNvPr>
          <p:cNvSpPr>
            <a:spLocks noGrp="1"/>
          </p:cNvSpPr>
          <p:nvPr>
            <p:ph type="title"/>
          </p:nvPr>
        </p:nvSpPr>
        <p:spPr/>
        <p:txBody>
          <a:bodyPr/>
          <a:lstStyle/>
          <a:p>
            <a:r>
              <a:rPr lang="de-DE" dirty="0"/>
              <a:t>6.2 Probleme</a:t>
            </a:r>
            <a:endParaRPr lang="en-US" dirty="0"/>
          </a:p>
        </p:txBody>
      </p:sp>
      <p:sp>
        <p:nvSpPr>
          <p:cNvPr id="3" name="Inhaltsplatzhalter 2">
            <a:extLst>
              <a:ext uri="{FF2B5EF4-FFF2-40B4-BE49-F238E27FC236}">
                <a16:creationId xmlns:a16="http://schemas.microsoft.com/office/drawing/2014/main" id="{9F3CCD18-369D-403B-9580-F7D25EF0A06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54707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41F1F8-B7DC-4691-8922-DFCEC1DD447A}"/>
              </a:ext>
            </a:extLst>
          </p:cNvPr>
          <p:cNvSpPr>
            <a:spLocks noGrp="1"/>
          </p:cNvSpPr>
          <p:nvPr>
            <p:ph type="title"/>
          </p:nvPr>
        </p:nvSpPr>
        <p:spPr/>
        <p:txBody>
          <a:bodyPr/>
          <a:lstStyle/>
          <a:p>
            <a:r>
              <a:rPr lang="de-DE" dirty="0"/>
              <a:t>6.3 Besonderheiten/Erfolge</a:t>
            </a:r>
            <a:br>
              <a:rPr lang="de-DE" dirty="0"/>
            </a:br>
            <a:r>
              <a:rPr lang="de-DE" dirty="0"/>
              <a:t>	Fenster Icon ändern</a:t>
            </a:r>
            <a:endParaRPr lang="en-US" dirty="0"/>
          </a:p>
        </p:txBody>
      </p:sp>
      <p:pic>
        <p:nvPicPr>
          <p:cNvPr id="4" name="Grafik 3">
            <a:extLst>
              <a:ext uri="{FF2B5EF4-FFF2-40B4-BE49-F238E27FC236}">
                <a16:creationId xmlns:a16="http://schemas.microsoft.com/office/drawing/2014/main" id="{599A8AAD-6E85-4F35-A0A2-409A109E63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619666"/>
            <a:ext cx="9062425" cy="1400954"/>
          </a:xfrm>
          <a:prstGeom prst="rect">
            <a:avLst/>
          </a:prstGeom>
        </p:spPr>
      </p:pic>
      <p:pic>
        <p:nvPicPr>
          <p:cNvPr id="5" name="Grafik 4">
            <a:extLst>
              <a:ext uri="{FF2B5EF4-FFF2-40B4-BE49-F238E27FC236}">
                <a16:creationId xmlns:a16="http://schemas.microsoft.com/office/drawing/2014/main" id="{88E6576E-64C5-433B-90FF-6C0F53618D8F}"/>
              </a:ext>
            </a:extLst>
          </p:cNvPr>
          <p:cNvPicPr>
            <a:picLocks noChangeAspect="1"/>
          </p:cNvPicPr>
          <p:nvPr/>
        </p:nvPicPr>
        <p:blipFill>
          <a:blip r:embed="rId3"/>
          <a:stretch>
            <a:fillRect/>
          </a:stretch>
        </p:blipFill>
        <p:spPr>
          <a:xfrm>
            <a:off x="2621424" y="4468587"/>
            <a:ext cx="1364134" cy="1144898"/>
          </a:xfrm>
          <a:prstGeom prst="rect">
            <a:avLst/>
          </a:prstGeom>
        </p:spPr>
      </p:pic>
      <p:pic>
        <p:nvPicPr>
          <p:cNvPr id="7" name="Grafik 6">
            <a:extLst>
              <a:ext uri="{FF2B5EF4-FFF2-40B4-BE49-F238E27FC236}">
                <a16:creationId xmlns:a16="http://schemas.microsoft.com/office/drawing/2014/main" id="{0D41BCD2-C901-443F-B3CA-A601345795E5}"/>
              </a:ext>
            </a:extLst>
          </p:cNvPr>
          <p:cNvPicPr>
            <a:picLocks noChangeAspect="1"/>
          </p:cNvPicPr>
          <p:nvPr/>
        </p:nvPicPr>
        <p:blipFill>
          <a:blip r:embed="rId4"/>
          <a:stretch>
            <a:fillRect/>
          </a:stretch>
        </p:blipFill>
        <p:spPr>
          <a:xfrm>
            <a:off x="8206443" y="4468587"/>
            <a:ext cx="1244456" cy="1144898"/>
          </a:xfrm>
          <a:prstGeom prst="rect">
            <a:avLst/>
          </a:prstGeom>
        </p:spPr>
      </p:pic>
      <p:cxnSp>
        <p:nvCxnSpPr>
          <p:cNvPr id="9" name="Gerade Verbindung mit Pfeil 8">
            <a:extLst>
              <a:ext uri="{FF2B5EF4-FFF2-40B4-BE49-F238E27FC236}">
                <a16:creationId xmlns:a16="http://schemas.microsoft.com/office/drawing/2014/main" id="{5955341A-F1D1-48F4-835F-1AA1513F31F4}"/>
              </a:ext>
            </a:extLst>
          </p:cNvPr>
          <p:cNvCxnSpPr>
            <a:cxnSpLocks/>
            <a:stCxn id="5" idx="3"/>
            <a:endCxn id="7" idx="1"/>
          </p:cNvCxnSpPr>
          <p:nvPr/>
        </p:nvCxnSpPr>
        <p:spPr>
          <a:xfrm>
            <a:off x="3985558" y="5041036"/>
            <a:ext cx="4220885" cy="0"/>
          </a:xfrm>
          <a:prstGeom prst="straightConnector1">
            <a:avLst/>
          </a:prstGeom>
          <a:ln w="69850" cap="flat">
            <a:solidFill>
              <a:schemeClr val="tx1"/>
            </a:solidFill>
            <a:round/>
            <a:headEnd w="lg" len="med"/>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956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DD4033-5778-4D54-820C-C9F3C17A8DD0}"/>
              </a:ext>
            </a:extLst>
          </p:cNvPr>
          <p:cNvSpPr>
            <a:spLocks noGrp="1"/>
          </p:cNvSpPr>
          <p:nvPr>
            <p:ph type="title"/>
          </p:nvPr>
        </p:nvSpPr>
        <p:spPr>
          <a:xfrm>
            <a:off x="1371600" y="685800"/>
            <a:ext cx="10439400" cy="1485900"/>
          </a:xfrm>
        </p:spPr>
        <p:txBody>
          <a:bodyPr>
            <a:normAutofit/>
          </a:bodyPr>
          <a:lstStyle/>
          <a:p>
            <a:r>
              <a:rPr lang="de-DE" dirty="0"/>
              <a:t>6.3 Besonderheiten/Erfolge</a:t>
            </a:r>
            <a:br>
              <a:rPr lang="de-DE" dirty="0"/>
            </a:br>
            <a:r>
              <a:rPr lang="de-DE" dirty="0"/>
              <a:t>	Buttonklick mit „</a:t>
            </a:r>
            <a:r>
              <a:rPr lang="de-DE" dirty="0" err="1"/>
              <a:t>doClick</a:t>
            </a:r>
            <a:r>
              <a:rPr lang="de-DE" dirty="0"/>
              <a:t>()“ simulieren</a:t>
            </a:r>
            <a:endParaRPr lang="en-US" dirty="0"/>
          </a:p>
        </p:txBody>
      </p:sp>
      <p:pic>
        <p:nvPicPr>
          <p:cNvPr id="4" name="Grafik 3">
            <a:extLst>
              <a:ext uri="{FF2B5EF4-FFF2-40B4-BE49-F238E27FC236}">
                <a16:creationId xmlns:a16="http://schemas.microsoft.com/office/drawing/2014/main" id="{7E27A6FC-3717-4E8C-B55F-36400D6B40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470367"/>
            <a:ext cx="8619200" cy="2423404"/>
          </a:xfrm>
          <a:prstGeom prst="rect">
            <a:avLst/>
          </a:prstGeom>
        </p:spPr>
      </p:pic>
      <p:sp>
        <p:nvSpPr>
          <p:cNvPr id="5" name="Rechteck 4">
            <a:extLst>
              <a:ext uri="{FF2B5EF4-FFF2-40B4-BE49-F238E27FC236}">
                <a16:creationId xmlns:a16="http://schemas.microsoft.com/office/drawing/2014/main" id="{5A7E2F89-1B01-4D4D-AE43-76AD94DD2B30}"/>
              </a:ext>
            </a:extLst>
          </p:cNvPr>
          <p:cNvSpPr/>
          <p:nvPr/>
        </p:nvSpPr>
        <p:spPr>
          <a:xfrm>
            <a:off x="1371600" y="5192438"/>
            <a:ext cx="3125471" cy="400110"/>
          </a:xfrm>
          <a:prstGeom prst="rect">
            <a:avLst/>
          </a:prstGeom>
        </p:spPr>
        <p:txBody>
          <a:bodyPr wrap="none">
            <a:spAutoFit/>
          </a:bodyPr>
          <a:lstStyle/>
          <a:p>
            <a:r>
              <a:rPr lang="de-DE" sz="2000" dirty="0" err="1"/>
              <a:t>nameDesButtons.</a:t>
            </a:r>
            <a:r>
              <a:rPr lang="de-DE" sz="2000" dirty="0" err="1">
                <a:solidFill>
                  <a:srgbClr val="FF0000"/>
                </a:solidFill>
              </a:rPr>
              <a:t>doClick</a:t>
            </a:r>
            <a:r>
              <a:rPr lang="de-DE" sz="2000" dirty="0">
                <a:solidFill>
                  <a:srgbClr val="FF0000"/>
                </a:solidFill>
              </a:rPr>
              <a:t>()</a:t>
            </a:r>
            <a:r>
              <a:rPr lang="de-DE" sz="2000" dirty="0"/>
              <a:t>;</a:t>
            </a:r>
            <a:endParaRPr lang="de-DE" sz="2000" dirty="0">
              <a:solidFill>
                <a:srgbClr val="FF0000"/>
              </a:solidFill>
            </a:endParaRPr>
          </a:p>
        </p:txBody>
      </p:sp>
    </p:spTree>
    <p:extLst>
      <p:ext uri="{BB962C8B-B14F-4D97-AF65-F5344CB8AC3E}">
        <p14:creationId xmlns:p14="http://schemas.microsoft.com/office/powerpoint/2010/main" val="735661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6D9F09-D37C-4AC2-B20F-F6464B121866}"/>
              </a:ext>
            </a:extLst>
          </p:cNvPr>
          <p:cNvSpPr>
            <a:spLocks noGrp="1"/>
          </p:cNvSpPr>
          <p:nvPr>
            <p:ph type="title"/>
          </p:nvPr>
        </p:nvSpPr>
        <p:spPr/>
        <p:txBody>
          <a:bodyPr>
            <a:normAutofit/>
          </a:bodyPr>
          <a:lstStyle/>
          <a:p>
            <a:r>
              <a:rPr lang="de-DE" dirty="0"/>
              <a:t>6.3 Besonderheiten/Erfolge</a:t>
            </a:r>
            <a:br>
              <a:rPr lang="de-DE" dirty="0"/>
            </a:br>
            <a:r>
              <a:rPr lang="de-DE" dirty="0"/>
              <a:t>	Menüleiste: </a:t>
            </a:r>
            <a:r>
              <a:rPr lang="de-DE" dirty="0" err="1"/>
              <a:t>JMenuBar</a:t>
            </a:r>
            <a:endParaRPr lang="en-US" dirty="0"/>
          </a:p>
        </p:txBody>
      </p:sp>
      <p:pic>
        <p:nvPicPr>
          <p:cNvPr id="5" name="Grafik 4">
            <a:extLst>
              <a:ext uri="{FF2B5EF4-FFF2-40B4-BE49-F238E27FC236}">
                <a16:creationId xmlns:a16="http://schemas.microsoft.com/office/drawing/2014/main" id="{AD05ACBC-56CD-4B7E-891C-937DE9DC19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171700"/>
            <a:ext cx="4693949" cy="3086432"/>
          </a:xfrm>
          <a:prstGeom prst="rect">
            <a:avLst/>
          </a:prstGeom>
        </p:spPr>
      </p:pic>
      <p:pic>
        <p:nvPicPr>
          <p:cNvPr id="6" name="Grafik 5">
            <a:extLst>
              <a:ext uri="{FF2B5EF4-FFF2-40B4-BE49-F238E27FC236}">
                <a16:creationId xmlns:a16="http://schemas.microsoft.com/office/drawing/2014/main" id="{1DEC98FD-B28E-4991-87A3-5914A93FC6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2526" y="2171700"/>
            <a:ext cx="5536554" cy="3086432"/>
          </a:xfrm>
          <a:prstGeom prst="rect">
            <a:avLst/>
          </a:prstGeom>
        </p:spPr>
      </p:pic>
      <p:pic>
        <p:nvPicPr>
          <p:cNvPr id="7" name="Grafik 6">
            <a:extLst>
              <a:ext uri="{FF2B5EF4-FFF2-40B4-BE49-F238E27FC236}">
                <a16:creationId xmlns:a16="http://schemas.microsoft.com/office/drawing/2014/main" id="{A2575B85-6CCE-427A-A397-248E210F52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600" y="5535453"/>
            <a:ext cx="10317480" cy="545524"/>
          </a:xfrm>
          <a:prstGeom prst="rect">
            <a:avLst/>
          </a:prstGeom>
        </p:spPr>
      </p:pic>
    </p:spTree>
    <p:extLst>
      <p:ext uri="{BB962C8B-B14F-4D97-AF65-F5344CB8AC3E}">
        <p14:creationId xmlns:p14="http://schemas.microsoft.com/office/powerpoint/2010/main" val="2948924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7FA008-F417-463B-9107-AA469F5B957D}"/>
              </a:ext>
            </a:extLst>
          </p:cNvPr>
          <p:cNvSpPr>
            <a:spLocks noGrp="1"/>
          </p:cNvSpPr>
          <p:nvPr>
            <p:ph type="title"/>
          </p:nvPr>
        </p:nvSpPr>
        <p:spPr/>
        <p:txBody>
          <a:bodyPr/>
          <a:lstStyle/>
          <a:p>
            <a:r>
              <a:rPr lang="de-DE" dirty="0"/>
              <a:t>6.3 Besonderheiten/Erfolge</a:t>
            </a:r>
            <a:br>
              <a:rPr lang="de-DE" dirty="0"/>
            </a:br>
            <a:r>
              <a:rPr lang="de-DE" dirty="0"/>
              <a:t>	Externes Programm öffnen</a:t>
            </a:r>
            <a:endParaRPr lang="en-US" dirty="0"/>
          </a:p>
        </p:txBody>
      </p:sp>
      <p:sp>
        <p:nvSpPr>
          <p:cNvPr id="3" name="Inhaltsplatzhalter 2">
            <a:extLst>
              <a:ext uri="{FF2B5EF4-FFF2-40B4-BE49-F238E27FC236}">
                <a16:creationId xmlns:a16="http://schemas.microsoft.com/office/drawing/2014/main" id="{3CDEDB49-1A68-48F0-80BD-91E63E76AFFB}"/>
              </a:ext>
            </a:extLst>
          </p:cNvPr>
          <p:cNvSpPr>
            <a:spLocks noGrp="1"/>
          </p:cNvSpPr>
          <p:nvPr>
            <p:ph idx="1"/>
          </p:nvPr>
        </p:nvSpPr>
        <p:spPr>
          <a:xfrm>
            <a:off x="1415251" y="5257800"/>
            <a:ext cx="9601200" cy="807720"/>
          </a:xfrm>
        </p:spPr>
        <p:txBody>
          <a:bodyPr/>
          <a:lstStyle/>
          <a:p>
            <a:pPr marL="0" indent="0">
              <a:buNone/>
            </a:pPr>
            <a:r>
              <a:rPr lang="de-DE" i="1" dirty="0" err="1"/>
              <a:t>Desktop.getDesktop</a:t>
            </a:r>
            <a:r>
              <a:rPr lang="de-DE" i="1" dirty="0"/>
              <a:t>().open(</a:t>
            </a:r>
            <a:r>
              <a:rPr lang="de-DE" i="1" dirty="0" err="1"/>
              <a:t>new</a:t>
            </a:r>
            <a:r>
              <a:rPr lang="de-DE" i="1" dirty="0"/>
              <a:t> File("</a:t>
            </a:r>
            <a:r>
              <a:rPr lang="de-DE" i="1" dirty="0">
                <a:solidFill>
                  <a:schemeClr val="tx1">
                    <a:lumMod val="65000"/>
                    <a:lumOff val="35000"/>
                  </a:schemeClr>
                </a:solidFill>
              </a:rPr>
              <a:t>white.txt</a:t>
            </a:r>
            <a:r>
              <a:rPr lang="de-DE" i="1" dirty="0"/>
              <a:t>"));</a:t>
            </a:r>
            <a:endParaRPr lang="en-US" dirty="0"/>
          </a:p>
        </p:txBody>
      </p:sp>
      <p:pic>
        <p:nvPicPr>
          <p:cNvPr id="4" name="Grafik 3">
            <a:extLst>
              <a:ext uri="{FF2B5EF4-FFF2-40B4-BE49-F238E27FC236}">
                <a16:creationId xmlns:a16="http://schemas.microsoft.com/office/drawing/2014/main" id="{67F4CEF7-0EA3-4318-83B1-916173E51F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251" y="2141220"/>
            <a:ext cx="10306378" cy="2890193"/>
          </a:xfrm>
          <a:prstGeom prst="rect">
            <a:avLst/>
          </a:prstGeom>
        </p:spPr>
      </p:pic>
    </p:spTree>
    <p:extLst>
      <p:ext uri="{BB962C8B-B14F-4D97-AF65-F5344CB8AC3E}">
        <p14:creationId xmlns:p14="http://schemas.microsoft.com/office/powerpoint/2010/main" val="471728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560B61-A3EA-46DB-87EE-5476CF32BF61}"/>
              </a:ext>
            </a:extLst>
          </p:cNvPr>
          <p:cNvSpPr>
            <a:spLocks noGrp="1"/>
          </p:cNvSpPr>
          <p:nvPr>
            <p:ph type="title"/>
          </p:nvPr>
        </p:nvSpPr>
        <p:spPr>
          <a:xfrm>
            <a:off x="1371600" y="685800"/>
            <a:ext cx="9936480" cy="1485900"/>
          </a:xfrm>
        </p:spPr>
        <p:txBody>
          <a:bodyPr>
            <a:normAutofit/>
          </a:bodyPr>
          <a:lstStyle/>
          <a:p>
            <a:r>
              <a:rPr lang="de-DE" dirty="0"/>
              <a:t>6.3 Besonderheiten/Erfolge</a:t>
            </a:r>
            <a:br>
              <a:rPr lang="de-DE" dirty="0"/>
            </a:br>
            <a:r>
              <a:rPr lang="de-DE" dirty="0"/>
              <a:t>	Externes Programm öffnen - Ergebnis</a:t>
            </a:r>
            <a:endParaRPr lang="en-US" dirty="0"/>
          </a:p>
        </p:txBody>
      </p:sp>
      <p:pic>
        <p:nvPicPr>
          <p:cNvPr id="5" name="Grafik 4">
            <a:extLst>
              <a:ext uri="{FF2B5EF4-FFF2-40B4-BE49-F238E27FC236}">
                <a16:creationId xmlns:a16="http://schemas.microsoft.com/office/drawing/2014/main" id="{096E6F74-95E1-43EC-AD65-B33FA710229B}"/>
              </a:ext>
            </a:extLst>
          </p:cNvPr>
          <p:cNvPicPr>
            <a:picLocks noChangeAspect="1"/>
          </p:cNvPicPr>
          <p:nvPr/>
        </p:nvPicPr>
        <p:blipFill rotWithShape="1">
          <a:blip r:embed="rId2">
            <a:extLst>
              <a:ext uri="{28A0092B-C50C-407E-A947-70E740481C1C}">
                <a14:useLocalDpi xmlns:a14="http://schemas.microsoft.com/office/drawing/2010/main" val="0"/>
              </a:ext>
            </a:extLst>
          </a:blip>
          <a:srcRect b="2312"/>
          <a:stretch/>
        </p:blipFill>
        <p:spPr>
          <a:xfrm>
            <a:off x="6221425" y="2171700"/>
            <a:ext cx="5551475" cy="4187193"/>
          </a:xfrm>
          <a:prstGeom prst="rect">
            <a:avLst/>
          </a:prstGeom>
        </p:spPr>
      </p:pic>
      <p:pic>
        <p:nvPicPr>
          <p:cNvPr id="3074" name="Picture 2" descr="https://cdn.discordapp.com/attachments/851457281630535690/856487650226339860/Menue_Teil4.png">
            <a:extLst>
              <a:ext uri="{FF2B5EF4-FFF2-40B4-BE49-F238E27FC236}">
                <a16:creationId xmlns:a16="http://schemas.microsoft.com/office/drawing/2014/main" id="{44493C79-5A9F-4240-BF1E-3A4B0884BE3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4103"/>
          <a:stretch/>
        </p:blipFill>
        <p:spPr bwMode="auto">
          <a:xfrm>
            <a:off x="1371600" y="3358039"/>
            <a:ext cx="3305175" cy="1814513"/>
          </a:xfrm>
          <a:prstGeom prst="rect">
            <a:avLst/>
          </a:prstGeom>
          <a:noFill/>
          <a:extLst>
            <a:ext uri="{909E8E84-426E-40DD-AFC4-6F175D3DCCD1}">
              <a14:hiddenFill xmlns:a14="http://schemas.microsoft.com/office/drawing/2010/main">
                <a:solidFill>
                  <a:srgbClr val="FFFFFF"/>
                </a:solidFill>
              </a14:hiddenFill>
            </a:ext>
          </a:extLst>
        </p:spPr>
      </p:pic>
      <p:cxnSp>
        <p:nvCxnSpPr>
          <p:cNvPr id="7" name="Gerade Verbindung mit Pfeil 6">
            <a:extLst>
              <a:ext uri="{FF2B5EF4-FFF2-40B4-BE49-F238E27FC236}">
                <a16:creationId xmlns:a16="http://schemas.microsoft.com/office/drawing/2014/main" id="{4853F26B-0A79-4105-BF6E-81AD7AC4D37B}"/>
              </a:ext>
            </a:extLst>
          </p:cNvPr>
          <p:cNvCxnSpPr>
            <a:stCxn id="3074" idx="3"/>
            <a:endCxn id="5" idx="1"/>
          </p:cNvCxnSpPr>
          <p:nvPr/>
        </p:nvCxnSpPr>
        <p:spPr>
          <a:xfrm>
            <a:off x="4676775" y="4265296"/>
            <a:ext cx="1544650" cy="1"/>
          </a:xfrm>
          <a:prstGeom prst="straightConnector1">
            <a:avLst/>
          </a:prstGeom>
          <a:ln w="69850">
            <a:solidFill>
              <a:schemeClr val="tx2"/>
            </a:solidFill>
            <a:headEnd w="lg" len="med"/>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180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221891-DE1A-4C53-9D01-1A76FA494EE2}"/>
              </a:ext>
            </a:extLst>
          </p:cNvPr>
          <p:cNvSpPr>
            <a:spLocks noGrp="1"/>
          </p:cNvSpPr>
          <p:nvPr>
            <p:ph type="title"/>
          </p:nvPr>
        </p:nvSpPr>
        <p:spPr>
          <a:xfrm>
            <a:off x="1371600" y="685800"/>
            <a:ext cx="10134600" cy="2423160"/>
          </a:xfrm>
        </p:spPr>
        <p:txBody>
          <a:bodyPr>
            <a:normAutofit/>
          </a:bodyPr>
          <a:lstStyle/>
          <a:p>
            <a:r>
              <a:rPr lang="de-DE" dirty="0"/>
              <a:t>6.3 Besonderheiten/Erfolge</a:t>
            </a:r>
            <a:br>
              <a:rPr lang="de-DE" dirty="0"/>
            </a:br>
            <a:r>
              <a:rPr lang="de-DE" dirty="0"/>
              <a:t>	</a:t>
            </a:r>
            <a:r>
              <a:rPr lang="de-DE" dirty="0" err="1"/>
              <a:t>JOptionPane</a:t>
            </a:r>
            <a:r>
              <a:rPr lang="de-DE" dirty="0"/>
              <a:t> mit mehreren 	</a:t>
            </a:r>
            <a:r>
              <a:rPr lang="de-DE" dirty="0" err="1"/>
              <a:t>EingabeFeldern</a:t>
            </a:r>
            <a:r>
              <a:rPr lang="de-DE" dirty="0"/>
              <a:t> </a:t>
            </a:r>
            <a:endParaRPr lang="en-US" dirty="0"/>
          </a:p>
        </p:txBody>
      </p:sp>
      <p:pic>
        <p:nvPicPr>
          <p:cNvPr id="4" name="Grafik 3">
            <a:extLst>
              <a:ext uri="{FF2B5EF4-FFF2-40B4-BE49-F238E27FC236}">
                <a16:creationId xmlns:a16="http://schemas.microsoft.com/office/drawing/2014/main" id="{EF83E3CF-3DAE-48AE-8AE8-36823B1A3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3370" y="2141178"/>
            <a:ext cx="3355230" cy="4038514"/>
          </a:xfrm>
          <a:prstGeom prst="rect">
            <a:avLst/>
          </a:prstGeom>
        </p:spPr>
      </p:pic>
      <p:pic>
        <p:nvPicPr>
          <p:cNvPr id="5" name="Inhaltsplatzhalter 8">
            <a:extLst>
              <a:ext uri="{FF2B5EF4-FFF2-40B4-BE49-F238E27FC236}">
                <a16:creationId xmlns:a16="http://schemas.microsoft.com/office/drawing/2014/main" id="{D3D7FF30-E33C-45ED-BE24-F28F7F41C34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54715" y="3108960"/>
            <a:ext cx="6200956" cy="2800298"/>
          </a:xfrm>
        </p:spPr>
      </p:pic>
    </p:spTree>
    <p:extLst>
      <p:ext uri="{BB962C8B-B14F-4D97-AF65-F5344CB8AC3E}">
        <p14:creationId xmlns:p14="http://schemas.microsoft.com/office/powerpoint/2010/main" val="3373780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8FFA58-D924-4D33-BC5F-CFF94FD40E45}"/>
              </a:ext>
            </a:extLst>
          </p:cNvPr>
          <p:cNvSpPr>
            <a:spLocks noGrp="1"/>
          </p:cNvSpPr>
          <p:nvPr>
            <p:ph type="title"/>
          </p:nvPr>
        </p:nvSpPr>
        <p:spPr/>
        <p:txBody>
          <a:bodyPr/>
          <a:lstStyle/>
          <a:p>
            <a:r>
              <a:rPr lang="de-DE" dirty="0"/>
              <a:t>7. Fazit und Ausblick</a:t>
            </a:r>
            <a:endParaRPr lang="en-US" dirty="0"/>
          </a:p>
        </p:txBody>
      </p:sp>
      <p:sp>
        <p:nvSpPr>
          <p:cNvPr id="3" name="Inhaltsplatzhalter 2">
            <a:extLst>
              <a:ext uri="{FF2B5EF4-FFF2-40B4-BE49-F238E27FC236}">
                <a16:creationId xmlns:a16="http://schemas.microsoft.com/office/drawing/2014/main" id="{38A5C5C5-A036-4E00-860B-DDAF589B30D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11097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851741-31B4-47F6-8C6F-ED89FB623095}"/>
              </a:ext>
            </a:extLst>
          </p:cNvPr>
          <p:cNvSpPr>
            <a:spLocks noGrp="1"/>
          </p:cNvSpPr>
          <p:nvPr>
            <p:ph type="title"/>
          </p:nvPr>
        </p:nvSpPr>
        <p:spPr/>
        <p:txBody>
          <a:bodyPr/>
          <a:lstStyle/>
          <a:p>
            <a:r>
              <a:rPr lang="de-DE" dirty="0"/>
              <a:t>8. Quellen</a:t>
            </a:r>
            <a:endParaRPr lang="en-US" dirty="0"/>
          </a:p>
        </p:txBody>
      </p:sp>
      <p:sp>
        <p:nvSpPr>
          <p:cNvPr id="3" name="Inhaltsplatzhalter 2">
            <a:extLst>
              <a:ext uri="{FF2B5EF4-FFF2-40B4-BE49-F238E27FC236}">
                <a16:creationId xmlns:a16="http://schemas.microsoft.com/office/drawing/2014/main" id="{775A27E4-E20A-4AC0-AEFD-AFC5612B7A08}"/>
              </a:ext>
            </a:extLst>
          </p:cNvPr>
          <p:cNvSpPr>
            <a:spLocks noGrp="1"/>
          </p:cNvSpPr>
          <p:nvPr>
            <p:ph idx="1"/>
          </p:nvPr>
        </p:nvSpPr>
        <p:spPr/>
        <p:txBody>
          <a:bodyPr/>
          <a:lstStyle/>
          <a:p>
            <a:r>
              <a:rPr lang="en-US" sz="1100" dirty="0">
                <a:hlinkClick r:id="rId2"/>
              </a:rPr>
              <a:t>https://i1.wp.com/kinderperfect.com/wp-content/uploads/2020/09/cah-family_edition-cards.png?fit=1200%2C630&amp;ssl=1&amp;resize=1280%2C720</a:t>
            </a:r>
            <a:endParaRPr lang="en-US" sz="1100" dirty="0"/>
          </a:p>
          <a:p>
            <a:r>
              <a:rPr lang="en-US" sz="1100" dirty="0">
                <a:hlinkClick r:id="rId3"/>
              </a:rPr>
              <a:t>https://upload.wikimedia.org/wikipedia/de/thumb/e/e1/Java-Logo.svg/1200px-Java-Logo.svg.png</a:t>
            </a:r>
            <a:endParaRPr lang="en-US" sz="1100" dirty="0"/>
          </a:p>
          <a:p>
            <a:r>
              <a:rPr lang="en-US" sz="1100" dirty="0">
                <a:hlinkClick r:id="rId4"/>
              </a:rPr>
              <a:t>https://images-eu.ssl-images-amazon.com/images/I/512dVKB22QL.png</a:t>
            </a:r>
            <a:endParaRPr lang="en-US" sz="1100" dirty="0"/>
          </a:p>
          <a:p>
            <a:r>
              <a:rPr lang="en-US" sz="1100" dirty="0">
                <a:hlinkClick r:id="rId5"/>
              </a:rPr>
              <a:t>https://de.wikipedia.org/wiki/Java_(Programmiersprache)</a:t>
            </a:r>
            <a:endParaRPr lang="en-US" sz="1100" dirty="0"/>
          </a:p>
          <a:p>
            <a:r>
              <a:rPr lang="en-US" sz="1100" dirty="0">
                <a:hlinkClick r:id="rId6"/>
              </a:rPr>
              <a:t>https://media.discordapp.net/attachments/851457281630535690/855065917045342258/eclipse_neugif.gif</a:t>
            </a:r>
            <a:endParaRPr lang="en-US" sz="1100" dirty="0"/>
          </a:p>
          <a:p>
            <a:r>
              <a:rPr lang="en-US" sz="1100" dirty="0">
                <a:hlinkClick r:id="rId7" tooltip="https://javabeginners.de/Systemzugriff/Bildschirmgroesse_auslesen.php"/>
              </a:rPr>
              <a:t>https://javabeginners.de/Systemzugriff/Bildschirmgroesse_auslesen.php</a:t>
            </a:r>
            <a:r>
              <a:rPr lang="en-US" sz="1100" dirty="0"/>
              <a:t> </a:t>
            </a:r>
          </a:p>
          <a:p>
            <a:r>
              <a:rPr lang="en-US" sz="1100" dirty="0">
                <a:hlinkClick r:id="rId8" tooltip="https://www.java-forum.org/thema/linie-zeichnen.35908/"/>
              </a:rPr>
              <a:t>https://www.java-forum.org/thema/linie-zeichnen.35908/</a:t>
            </a:r>
            <a:endParaRPr lang="en-US" sz="1100" dirty="0"/>
          </a:p>
          <a:p>
            <a:r>
              <a:rPr lang="en-US" sz="1100" dirty="0">
                <a:hlinkClick r:id="rId9" tooltip="https://de.wikibooks.org/wiki/Java_Standard:_Grafische_Oberfl%C3%A4chen_mit_Swing:_Top_Level_Container:_javax_swing_JOptionPane"/>
              </a:rPr>
              <a:t>https://de.wikibooks.org/wiki/Java_Standard:_Grafische_Oberfl%C3%A4chen_mit_Swing:_Top_Level_Container:_javax_swing_JOptionPane</a:t>
            </a:r>
            <a:endParaRPr lang="en-US" sz="1100" dirty="0"/>
          </a:p>
        </p:txBody>
      </p:sp>
    </p:spTree>
    <p:extLst>
      <p:ext uri="{BB962C8B-B14F-4D97-AF65-F5344CB8AC3E}">
        <p14:creationId xmlns:p14="http://schemas.microsoft.com/office/powerpoint/2010/main" val="463956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8CA0CD-FA66-4EAE-B5B0-4CF6C6616E08}"/>
              </a:ext>
            </a:extLst>
          </p:cNvPr>
          <p:cNvSpPr>
            <a:spLocks noGrp="1"/>
          </p:cNvSpPr>
          <p:nvPr>
            <p:ph type="title"/>
          </p:nvPr>
        </p:nvSpPr>
        <p:spPr/>
        <p:txBody>
          <a:bodyPr/>
          <a:lstStyle/>
          <a:p>
            <a:r>
              <a:rPr lang="de-DE" dirty="0"/>
              <a:t>Gliederung</a:t>
            </a:r>
            <a:endParaRPr lang="en-US" dirty="0"/>
          </a:p>
        </p:txBody>
      </p:sp>
      <p:sp>
        <p:nvSpPr>
          <p:cNvPr id="3" name="Inhaltsplatzhalter 2">
            <a:extLst>
              <a:ext uri="{FF2B5EF4-FFF2-40B4-BE49-F238E27FC236}">
                <a16:creationId xmlns:a16="http://schemas.microsoft.com/office/drawing/2014/main" id="{DDFFDD1D-DC4C-437F-B66B-2DF1D5E48C28}"/>
              </a:ext>
            </a:extLst>
          </p:cNvPr>
          <p:cNvSpPr>
            <a:spLocks noGrp="1"/>
          </p:cNvSpPr>
          <p:nvPr>
            <p:ph idx="1"/>
          </p:nvPr>
        </p:nvSpPr>
        <p:spPr>
          <a:xfrm>
            <a:off x="1371600" y="2092911"/>
            <a:ext cx="9601200" cy="4272378"/>
          </a:xfrm>
        </p:spPr>
        <p:txBody>
          <a:bodyPr>
            <a:normAutofit lnSpcReduction="10000"/>
          </a:bodyPr>
          <a:lstStyle/>
          <a:p>
            <a:pPr marL="457200" indent="-457200">
              <a:buFont typeface="+mj-lt"/>
              <a:buAutoNum type="arabicPeriod"/>
            </a:pPr>
            <a:r>
              <a:rPr lang="de-DE" dirty="0"/>
              <a:t>Einleitung</a:t>
            </a:r>
          </a:p>
          <a:p>
            <a:pPr marL="457200" indent="-457200">
              <a:buFont typeface="+mj-lt"/>
              <a:buAutoNum type="arabicPeriod"/>
            </a:pPr>
            <a:r>
              <a:rPr lang="de-DE" dirty="0"/>
              <a:t>Cards </a:t>
            </a:r>
            <a:r>
              <a:rPr lang="de-DE" dirty="0" err="1"/>
              <a:t>Against</a:t>
            </a:r>
            <a:r>
              <a:rPr lang="de-DE" dirty="0"/>
              <a:t> </a:t>
            </a:r>
            <a:r>
              <a:rPr lang="de-DE" dirty="0" err="1"/>
              <a:t>Humanity</a:t>
            </a:r>
            <a:r>
              <a:rPr lang="de-DE" dirty="0"/>
              <a:t> als Kartenspiel</a:t>
            </a:r>
          </a:p>
          <a:p>
            <a:pPr marL="457200" indent="-457200">
              <a:buFont typeface="+mj-lt"/>
              <a:buAutoNum type="arabicPeriod"/>
            </a:pPr>
            <a:r>
              <a:rPr lang="de-DE" dirty="0"/>
              <a:t>Java als Grundlage</a:t>
            </a:r>
          </a:p>
          <a:p>
            <a:pPr marL="457200" indent="-457200">
              <a:buFont typeface="+mj-lt"/>
              <a:buAutoNum type="arabicPeriod"/>
            </a:pPr>
            <a:r>
              <a:rPr lang="de-DE" dirty="0"/>
              <a:t>Projektplanung</a:t>
            </a:r>
          </a:p>
          <a:p>
            <a:pPr marL="457200" indent="-457200">
              <a:buFont typeface="+mj-lt"/>
              <a:buAutoNum type="arabicPeriod"/>
            </a:pPr>
            <a:r>
              <a:rPr lang="de-DE" dirty="0"/>
              <a:t>Arbeitsteilung </a:t>
            </a:r>
          </a:p>
          <a:p>
            <a:pPr marL="457200" indent="-457200">
              <a:buFont typeface="+mj-lt"/>
              <a:buAutoNum type="arabicPeriod"/>
            </a:pPr>
            <a:r>
              <a:rPr lang="de-DE" dirty="0"/>
              <a:t>Projektdurchführung</a:t>
            </a:r>
          </a:p>
          <a:p>
            <a:pPr marL="530352" lvl="1" indent="0">
              <a:buNone/>
            </a:pPr>
            <a:r>
              <a:rPr lang="de-DE" dirty="0"/>
              <a:t>6.1	 Ablauf</a:t>
            </a:r>
          </a:p>
          <a:p>
            <a:pPr marL="530352" lvl="1" indent="0">
              <a:buNone/>
            </a:pPr>
            <a:r>
              <a:rPr lang="de-DE" dirty="0"/>
              <a:t>6.2 Probleme</a:t>
            </a:r>
          </a:p>
          <a:p>
            <a:pPr marL="530352" lvl="1" indent="0">
              <a:buNone/>
            </a:pPr>
            <a:r>
              <a:rPr lang="de-DE" dirty="0"/>
              <a:t>6.3 Besonderheiten/Erfolge</a:t>
            </a:r>
          </a:p>
          <a:p>
            <a:pPr marL="457200" indent="-457200">
              <a:buFont typeface="+mj-lt"/>
              <a:buAutoNum type="arabicPeriod"/>
            </a:pPr>
            <a:r>
              <a:rPr lang="de-DE" dirty="0"/>
              <a:t>Fazit und Ausblick</a:t>
            </a:r>
          </a:p>
          <a:p>
            <a:pPr marL="457200" indent="-457200">
              <a:buFont typeface="+mj-lt"/>
              <a:buAutoNum type="arabicPeriod"/>
            </a:pPr>
            <a:r>
              <a:rPr lang="de-DE" dirty="0"/>
              <a:t>Quellen</a:t>
            </a:r>
            <a:endParaRPr lang="en-US" dirty="0"/>
          </a:p>
        </p:txBody>
      </p:sp>
    </p:spTree>
    <p:extLst>
      <p:ext uri="{BB962C8B-B14F-4D97-AF65-F5344CB8AC3E}">
        <p14:creationId xmlns:p14="http://schemas.microsoft.com/office/powerpoint/2010/main" val="4146328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DBA835-5082-4A26-A32A-99DEC64F3F86}"/>
              </a:ext>
            </a:extLst>
          </p:cNvPr>
          <p:cNvSpPr>
            <a:spLocks noGrp="1"/>
          </p:cNvSpPr>
          <p:nvPr>
            <p:ph type="title"/>
          </p:nvPr>
        </p:nvSpPr>
        <p:spPr/>
        <p:txBody>
          <a:bodyPr/>
          <a:lstStyle/>
          <a:p>
            <a:r>
              <a:rPr lang="de-DE" dirty="0"/>
              <a:t>1. Einleitung</a:t>
            </a:r>
            <a:endParaRPr lang="en-US" dirty="0"/>
          </a:p>
        </p:txBody>
      </p:sp>
      <p:sp>
        <p:nvSpPr>
          <p:cNvPr id="3" name="Inhaltsplatzhalter 2">
            <a:extLst>
              <a:ext uri="{FF2B5EF4-FFF2-40B4-BE49-F238E27FC236}">
                <a16:creationId xmlns:a16="http://schemas.microsoft.com/office/drawing/2014/main" id="{1575D752-CB4F-4D83-BD26-79C72CB6692D}"/>
              </a:ext>
            </a:extLst>
          </p:cNvPr>
          <p:cNvSpPr>
            <a:spLocks noGrp="1"/>
          </p:cNvSpPr>
          <p:nvPr>
            <p:ph idx="1"/>
          </p:nvPr>
        </p:nvSpPr>
        <p:spPr>
          <a:xfrm>
            <a:off x="1371600" y="2171700"/>
            <a:ext cx="9601200" cy="4131446"/>
          </a:xfrm>
        </p:spPr>
        <p:txBody>
          <a:bodyPr>
            <a:normAutofit/>
          </a:bodyPr>
          <a:lstStyle/>
          <a:p>
            <a:pPr marL="0" indent="0">
              <a:buNone/>
            </a:pPr>
            <a:r>
              <a:rPr lang="de-DE" dirty="0"/>
              <a:t>Im Rahmen des Abschluss Projektes im Fach Software Engineering haben wir, dass heißt Malte </a:t>
            </a:r>
            <a:r>
              <a:rPr lang="de-DE" dirty="0" err="1"/>
              <a:t>Matzkeit</a:t>
            </a:r>
            <a:r>
              <a:rPr lang="de-DE" dirty="0"/>
              <a:t>, Kevin Stracke und Tom Freitag, uns für die Digitalisierung eines Analogen Spieleklassikers entschieden. Ausschlaggebend für die Entscheidung war vor allem die aktuell vorherrschende Pandemie. Treffen in großen Gruppen ist nur begrenzt möglich, Einschränkungen überall und vor allem der Spaß fehlt. Vor allem um letzteres geht es uns.</a:t>
            </a:r>
            <a:endParaRPr lang="en-US" dirty="0"/>
          </a:p>
        </p:txBody>
      </p:sp>
    </p:spTree>
    <p:extLst>
      <p:ext uri="{BB962C8B-B14F-4D97-AF65-F5344CB8AC3E}">
        <p14:creationId xmlns:p14="http://schemas.microsoft.com/office/powerpoint/2010/main" val="4038474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A73E5E-E5A6-4422-837F-A1782D557486}"/>
              </a:ext>
            </a:extLst>
          </p:cNvPr>
          <p:cNvSpPr>
            <a:spLocks noGrp="1"/>
          </p:cNvSpPr>
          <p:nvPr>
            <p:ph type="title"/>
          </p:nvPr>
        </p:nvSpPr>
        <p:spPr/>
        <p:txBody>
          <a:bodyPr/>
          <a:lstStyle/>
          <a:p>
            <a:r>
              <a:rPr lang="de-DE" dirty="0"/>
              <a:t>2. Cards </a:t>
            </a:r>
            <a:r>
              <a:rPr lang="de-DE" dirty="0" err="1"/>
              <a:t>Against</a:t>
            </a:r>
            <a:r>
              <a:rPr lang="de-DE" dirty="0"/>
              <a:t> </a:t>
            </a:r>
            <a:r>
              <a:rPr lang="de-DE" dirty="0" err="1"/>
              <a:t>Humanity</a:t>
            </a:r>
            <a:r>
              <a:rPr lang="de-DE" dirty="0"/>
              <a:t> </a:t>
            </a:r>
            <a:endParaRPr lang="en-US" dirty="0"/>
          </a:p>
        </p:txBody>
      </p:sp>
      <p:sp>
        <p:nvSpPr>
          <p:cNvPr id="3" name="Inhaltsplatzhalter 2">
            <a:extLst>
              <a:ext uri="{FF2B5EF4-FFF2-40B4-BE49-F238E27FC236}">
                <a16:creationId xmlns:a16="http://schemas.microsoft.com/office/drawing/2014/main" id="{ADEFD8E3-5CB6-498D-9600-0054F7EB69C6}"/>
              </a:ext>
            </a:extLst>
          </p:cNvPr>
          <p:cNvSpPr>
            <a:spLocks noGrp="1"/>
          </p:cNvSpPr>
          <p:nvPr>
            <p:ph idx="1"/>
          </p:nvPr>
        </p:nvSpPr>
        <p:spPr>
          <a:xfrm>
            <a:off x="1371599" y="2171700"/>
            <a:ext cx="3503503" cy="4000500"/>
          </a:xfrm>
        </p:spPr>
        <p:txBody>
          <a:bodyPr>
            <a:normAutofit/>
          </a:bodyPr>
          <a:lstStyle/>
          <a:p>
            <a:r>
              <a:rPr lang="de-DE" dirty="0"/>
              <a:t>Veröffentlicht 2011</a:t>
            </a:r>
          </a:p>
          <a:p>
            <a:pPr lvl="1"/>
            <a:r>
              <a:rPr lang="de-DE" dirty="0"/>
              <a:t>Kickstarter</a:t>
            </a:r>
          </a:p>
          <a:p>
            <a:r>
              <a:rPr lang="de-DE" dirty="0"/>
              <a:t>Kartenspiel</a:t>
            </a:r>
          </a:p>
          <a:p>
            <a:r>
              <a:rPr lang="de-DE" dirty="0"/>
              <a:t>Sätze Vollenden</a:t>
            </a:r>
          </a:p>
          <a:p>
            <a:r>
              <a:rPr lang="de-DE" dirty="0"/>
              <a:t>Schwarzer Humor</a:t>
            </a:r>
          </a:p>
          <a:p>
            <a:r>
              <a:rPr lang="de-DE" dirty="0"/>
              <a:t>Minimum 4 Spieler</a:t>
            </a:r>
          </a:p>
          <a:p>
            <a:r>
              <a:rPr lang="de-DE" dirty="0"/>
              <a:t>Open Source</a:t>
            </a:r>
          </a:p>
          <a:p>
            <a:r>
              <a:rPr lang="de-DE" dirty="0"/>
              <a:t>Black Friday Aktionen</a:t>
            </a:r>
          </a:p>
          <a:p>
            <a:endParaRPr lang="de-DE" dirty="0"/>
          </a:p>
          <a:p>
            <a:endParaRPr lang="en-US" dirty="0"/>
          </a:p>
        </p:txBody>
      </p:sp>
      <p:pic>
        <p:nvPicPr>
          <p:cNvPr id="1026" name="Picture 2" descr="Kids Review New Cards Against Humanity Family Edition Card Game">
            <a:extLst>
              <a:ext uri="{FF2B5EF4-FFF2-40B4-BE49-F238E27FC236}">
                <a16:creationId xmlns:a16="http://schemas.microsoft.com/office/drawing/2014/main" id="{B1CE8F07-10A6-4229-AC62-9EB939020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5103" y="2171699"/>
            <a:ext cx="6896687" cy="4000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4113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DA76F4-CABE-4AFD-B238-BBFE2C856541}"/>
              </a:ext>
            </a:extLst>
          </p:cNvPr>
          <p:cNvSpPr>
            <a:spLocks noGrp="1"/>
          </p:cNvSpPr>
          <p:nvPr>
            <p:ph type="title"/>
          </p:nvPr>
        </p:nvSpPr>
        <p:spPr/>
        <p:txBody>
          <a:bodyPr/>
          <a:lstStyle/>
          <a:p>
            <a:r>
              <a:rPr lang="de-DE" dirty="0"/>
              <a:t>3. Java als Grundlage</a:t>
            </a:r>
            <a:endParaRPr lang="en-US" dirty="0"/>
          </a:p>
        </p:txBody>
      </p:sp>
      <p:pic>
        <p:nvPicPr>
          <p:cNvPr id="2050" name="Picture 2" descr="Java-Technologie – Wikipedia">
            <a:extLst>
              <a:ext uri="{FF2B5EF4-FFF2-40B4-BE49-F238E27FC236}">
                <a16:creationId xmlns:a16="http://schemas.microsoft.com/office/drawing/2014/main" id="{C60ED252-8423-4F86-8933-2D9E4E17D9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4290" y="2171699"/>
            <a:ext cx="1952219" cy="36957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inecraft for Fire TV: Amazon.de: Apps für Android">
            <a:extLst>
              <a:ext uri="{FF2B5EF4-FFF2-40B4-BE49-F238E27FC236}">
                <a16:creationId xmlns:a16="http://schemas.microsoft.com/office/drawing/2014/main" id="{07786602-5761-4D14-B13C-6337987959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2351" y="2067330"/>
            <a:ext cx="2031940" cy="1952219"/>
          </a:xfrm>
          <a:prstGeom prst="rect">
            <a:avLst/>
          </a:prstGeom>
          <a:noFill/>
          <a:extLst>
            <a:ext uri="{909E8E84-426E-40DD-AFC4-6F175D3DCCD1}">
              <a14:hiddenFill xmlns:a14="http://schemas.microsoft.com/office/drawing/2010/main">
                <a:solidFill>
                  <a:srgbClr val="FFFFFF"/>
                </a:solidFill>
              </a14:hiddenFill>
            </a:ext>
          </a:extLst>
        </p:spPr>
      </p:pic>
      <p:sp>
        <p:nvSpPr>
          <p:cNvPr id="9" name="Inhaltsplatzhalter 8">
            <a:extLst>
              <a:ext uri="{FF2B5EF4-FFF2-40B4-BE49-F238E27FC236}">
                <a16:creationId xmlns:a16="http://schemas.microsoft.com/office/drawing/2014/main" id="{BEDEBE07-E337-47C3-A73E-D796917A5100}"/>
              </a:ext>
            </a:extLst>
          </p:cNvPr>
          <p:cNvSpPr>
            <a:spLocks noGrp="1"/>
          </p:cNvSpPr>
          <p:nvPr>
            <p:ph idx="1"/>
          </p:nvPr>
        </p:nvSpPr>
        <p:spPr>
          <a:xfrm>
            <a:off x="1371600" y="2286000"/>
            <a:ext cx="3209278" cy="3581400"/>
          </a:xfrm>
        </p:spPr>
        <p:txBody>
          <a:bodyPr/>
          <a:lstStyle/>
          <a:p>
            <a:r>
              <a:rPr lang="de-DE" dirty="0"/>
              <a:t>Open Source</a:t>
            </a:r>
          </a:p>
          <a:p>
            <a:r>
              <a:rPr lang="de-DE" dirty="0"/>
              <a:t>Erfahrung</a:t>
            </a:r>
          </a:p>
          <a:p>
            <a:r>
              <a:rPr lang="de-DE" dirty="0"/>
              <a:t>Einfach und Anfängerfreundlich </a:t>
            </a:r>
            <a:endParaRPr lang="en-US" dirty="0"/>
          </a:p>
        </p:txBody>
      </p:sp>
      <p:pic>
        <p:nvPicPr>
          <p:cNvPr id="2064" name="Picture 16" descr="https://media.discordapp.net/attachments/851457281630535690/855065917045342258/eclipse_neugif.gif">
            <a:extLst>
              <a:ext uri="{FF2B5EF4-FFF2-40B4-BE49-F238E27FC236}">
                <a16:creationId xmlns:a16="http://schemas.microsoft.com/office/drawing/2014/main" id="{9AE0822A-9288-4CD6-8C42-2CB1925C8F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2351" y="4019549"/>
            <a:ext cx="2130639" cy="184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619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92D0FF-81DB-40CB-A189-B88D531AA85B}"/>
              </a:ext>
            </a:extLst>
          </p:cNvPr>
          <p:cNvSpPr>
            <a:spLocks noGrp="1"/>
          </p:cNvSpPr>
          <p:nvPr>
            <p:ph type="title"/>
          </p:nvPr>
        </p:nvSpPr>
        <p:spPr/>
        <p:txBody>
          <a:bodyPr/>
          <a:lstStyle/>
          <a:p>
            <a:r>
              <a:rPr lang="de-DE" dirty="0"/>
              <a:t>4. Projektplanung</a:t>
            </a:r>
            <a:endParaRPr lang="en-US" dirty="0"/>
          </a:p>
        </p:txBody>
      </p:sp>
      <p:sp>
        <p:nvSpPr>
          <p:cNvPr id="3" name="Inhaltsplatzhalter 2">
            <a:extLst>
              <a:ext uri="{FF2B5EF4-FFF2-40B4-BE49-F238E27FC236}">
                <a16:creationId xmlns:a16="http://schemas.microsoft.com/office/drawing/2014/main" id="{DF23D65A-ADD8-49B5-9B71-B5084004019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20448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C4D4D3-BB61-4588-9B48-681B94DEE408}"/>
              </a:ext>
            </a:extLst>
          </p:cNvPr>
          <p:cNvSpPr>
            <a:spLocks noGrp="1"/>
          </p:cNvSpPr>
          <p:nvPr>
            <p:ph type="title"/>
          </p:nvPr>
        </p:nvSpPr>
        <p:spPr/>
        <p:txBody>
          <a:bodyPr/>
          <a:lstStyle/>
          <a:p>
            <a:endParaRPr lang="en-US"/>
          </a:p>
        </p:txBody>
      </p:sp>
      <p:sp>
        <p:nvSpPr>
          <p:cNvPr id="3" name="Inhaltsplatzhalter 2">
            <a:extLst>
              <a:ext uri="{FF2B5EF4-FFF2-40B4-BE49-F238E27FC236}">
                <a16:creationId xmlns:a16="http://schemas.microsoft.com/office/drawing/2014/main" id="{264D7CAD-27BF-4589-8D5F-0BB9742B101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28344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85DDB0-2D27-42C6-B512-AEDCFF2DED5E}"/>
              </a:ext>
            </a:extLst>
          </p:cNvPr>
          <p:cNvSpPr>
            <a:spLocks noGrp="1"/>
          </p:cNvSpPr>
          <p:nvPr>
            <p:ph type="title"/>
          </p:nvPr>
        </p:nvSpPr>
        <p:spPr/>
        <p:txBody>
          <a:bodyPr/>
          <a:lstStyle/>
          <a:p>
            <a:r>
              <a:rPr lang="de-DE" dirty="0"/>
              <a:t>5. Arbeitsteilung</a:t>
            </a:r>
            <a:endParaRPr lang="en-US" dirty="0"/>
          </a:p>
        </p:txBody>
      </p:sp>
      <p:sp>
        <p:nvSpPr>
          <p:cNvPr id="3" name="Inhaltsplatzhalter 2">
            <a:extLst>
              <a:ext uri="{FF2B5EF4-FFF2-40B4-BE49-F238E27FC236}">
                <a16:creationId xmlns:a16="http://schemas.microsoft.com/office/drawing/2014/main" id="{7B157106-E9A4-49D3-852F-C5F6CD47247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36620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9E1EDF-96F8-45E3-8DAE-5A923C7A2964}"/>
              </a:ext>
            </a:extLst>
          </p:cNvPr>
          <p:cNvSpPr>
            <a:spLocks noGrp="1"/>
          </p:cNvSpPr>
          <p:nvPr>
            <p:ph type="title"/>
          </p:nvPr>
        </p:nvSpPr>
        <p:spPr/>
        <p:txBody>
          <a:bodyPr/>
          <a:lstStyle/>
          <a:p>
            <a:r>
              <a:rPr lang="de-DE" dirty="0"/>
              <a:t>6. Projektdurchführung</a:t>
            </a:r>
            <a:endParaRPr lang="en-US" dirty="0"/>
          </a:p>
        </p:txBody>
      </p:sp>
      <p:sp>
        <p:nvSpPr>
          <p:cNvPr id="3" name="Inhaltsplatzhalter 2">
            <a:extLst>
              <a:ext uri="{FF2B5EF4-FFF2-40B4-BE49-F238E27FC236}">
                <a16:creationId xmlns:a16="http://schemas.microsoft.com/office/drawing/2014/main" id="{90211EDF-7BE9-4648-9EE6-0A5F0BD7F44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19659917"/>
      </p:ext>
    </p:extLst>
  </p:cSld>
  <p:clrMapOvr>
    <a:masterClrMapping/>
  </p:clrMapOvr>
</p:sld>
</file>

<file path=ppt/theme/theme1.xml><?xml version="1.0" encoding="utf-8"?>
<a:theme xmlns:a="http://schemas.openxmlformats.org/drawingml/2006/main" name="Zuschneiden">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Ausschnitt</Template>
  <TotalTime>0</TotalTime>
  <Words>409</Words>
  <Application>Microsoft Office PowerPoint</Application>
  <PresentationFormat>Breitbild</PresentationFormat>
  <Paragraphs>52</Paragraphs>
  <Slides>19</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19</vt:i4>
      </vt:variant>
    </vt:vector>
  </HeadingPairs>
  <TitlesOfParts>
    <vt:vector size="22" baseType="lpstr">
      <vt:lpstr>Arial</vt:lpstr>
      <vt:lpstr>Franklin Gothic Book</vt:lpstr>
      <vt:lpstr>Zuschneiden</vt:lpstr>
      <vt:lpstr>Cards against Humanity</vt:lpstr>
      <vt:lpstr>Gliederung</vt:lpstr>
      <vt:lpstr>1. Einleitung</vt:lpstr>
      <vt:lpstr>2. Cards Against Humanity </vt:lpstr>
      <vt:lpstr>3. Java als Grundlage</vt:lpstr>
      <vt:lpstr>4. Projektplanung</vt:lpstr>
      <vt:lpstr>PowerPoint-Präsentation</vt:lpstr>
      <vt:lpstr>5. Arbeitsteilung</vt:lpstr>
      <vt:lpstr>6. Projektdurchführung</vt:lpstr>
      <vt:lpstr>6.1 Ablauf</vt:lpstr>
      <vt:lpstr>6.2 Probleme</vt:lpstr>
      <vt:lpstr>6.3 Besonderheiten/Erfolge  Fenster Icon ändern</vt:lpstr>
      <vt:lpstr>6.3 Besonderheiten/Erfolge  Buttonklick mit „doClick()“ simulieren</vt:lpstr>
      <vt:lpstr>6.3 Besonderheiten/Erfolge  Menüleiste: JMenuBar</vt:lpstr>
      <vt:lpstr>6.3 Besonderheiten/Erfolge  Externes Programm öffnen</vt:lpstr>
      <vt:lpstr>6.3 Besonderheiten/Erfolge  Externes Programm öffnen - Ergebnis</vt:lpstr>
      <vt:lpstr>6.3 Besonderheiten/Erfolge  JOptionPane mit mehreren  EingabeFeldern </vt:lpstr>
      <vt:lpstr>7. Fazit und Ausblick</vt:lpstr>
      <vt:lpstr>8. 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Cards against Humanity</dc:title>
  <dc:creator>Tom Freitag</dc:creator>
  <cp:lastModifiedBy>Tom Freitag</cp:lastModifiedBy>
  <cp:revision>17</cp:revision>
  <dcterms:created xsi:type="dcterms:W3CDTF">2021-06-17T10:28:46Z</dcterms:created>
  <dcterms:modified xsi:type="dcterms:W3CDTF">2021-06-21T11:15:21Z</dcterms:modified>
</cp:coreProperties>
</file>