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Dosis"/>
      <p:regular r:id="rId35"/>
      <p:bold r:id="rId36"/>
    </p:embeddedFon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i9upfRTGiVHGhc62sWmtHrAmP/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F021A3-1AA8-4BAB-B1A8-9F4B22B98064}">
  <a:tblStyle styleId="{6DF021A3-1AA8-4BAB-B1A8-9F4B22B9806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Dosis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Dosis-bold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31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1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1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2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17" name="Google Shape;17;p32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8" name="Google Shape;18;p32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2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2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2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2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2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24" name="Google Shape;24;p32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25" name="Google Shape;25;p32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ted">
  <p:cSld name="BLANK_1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9" name="Google Shape;29;p3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47"/>
            </a:srgbClr>
          </a:solidFill>
          <a:ln>
            <a:noFill/>
          </a:ln>
        </p:spPr>
      </p:sp>
      <p:sp>
        <p:nvSpPr>
          <p:cNvPr id="35" name="Google Shape;35;p34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34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1" name="Google Shape;41;p35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43" name="Google Shape;43;p3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0" i="0" lang="en-US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5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4" name="Google Shape;44;p35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5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5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0" i="0" lang="en-US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b="0" i="0" sz="15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7" name="Google Shape;47;p35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3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50" name="Google Shape;50;p36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1" name="Google Shape;51;p3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3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3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1" name="Google Shape;61;p37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2" name="Google Shape;62;p3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3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70" name="Google Shape;70;p37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TEAM 6: MONESA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2361975" y="335280"/>
            <a:ext cx="7343100" cy="632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None/>
            </a:pPr>
            <a:r>
              <a:rPr lang="en-US" sz="4000">
                <a:solidFill>
                  <a:schemeClr val="accent1"/>
                </a:solidFill>
              </a:rPr>
              <a:t>PLATFORM AND USER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 txBox="1"/>
          <p:nvPr/>
        </p:nvSpPr>
        <p:spPr>
          <a:xfrm>
            <a:off x="259080" y="1109811"/>
            <a:ext cx="8823960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Actor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Inlcude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actors admin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customer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Operator platform: Web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Develop platform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NodeJS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ReactJS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/>
          <p:nvPr/>
        </p:nvSpPr>
        <p:spPr>
          <a:xfrm>
            <a:off x="66590" y="1744980"/>
            <a:ext cx="2228554" cy="1653540"/>
          </a:xfrm>
          <a:prstGeom prst="flowChartPreparation">
            <a:avLst/>
          </a:prstGeom>
          <a:solidFill>
            <a:schemeClr val="accent1"/>
          </a:solidFill>
          <a:ln cap="flat" cmpd="sng" w="25400">
            <a:solidFill>
              <a:srgbClr val="BA6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/>
          </a:p>
        </p:txBody>
      </p:sp>
      <p:sp>
        <p:nvSpPr>
          <p:cNvPr id="154" name="Google Shape;154;p11"/>
          <p:cNvSpPr txBox="1"/>
          <p:nvPr/>
        </p:nvSpPr>
        <p:spPr>
          <a:xfrm>
            <a:off x="2295144" y="2189867"/>
            <a:ext cx="419709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Project management</a:t>
            </a:r>
            <a:endParaRPr b="0" i="0" sz="3600" u="none" cap="none" strike="noStrik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2.PROJECT MANAGEMENT</a:t>
            </a:r>
            <a:br>
              <a:rPr lang="en-US"/>
            </a:br>
            <a:r>
              <a:rPr lang="en-US"/>
              <a:t>Team structure</a:t>
            </a:r>
            <a:endParaRPr/>
          </a:p>
        </p:txBody>
      </p:sp>
      <p:sp>
        <p:nvSpPr>
          <p:cNvPr id="160" name="Google Shape;160;p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088" y="1166424"/>
            <a:ext cx="59436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2.PROJECT MANAGEMENT</a:t>
            </a:r>
            <a:br>
              <a:rPr lang="en-US"/>
            </a:br>
            <a:r>
              <a:rPr lang="en-US"/>
              <a:t>Responsibilities</a:t>
            </a:r>
            <a:endParaRPr/>
          </a:p>
        </p:txBody>
      </p:sp>
      <p:sp>
        <p:nvSpPr>
          <p:cNvPr id="167" name="Google Shape;167;p1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8" name="Google Shape;168;p13"/>
          <p:cNvGraphicFramePr/>
          <p:nvPr/>
        </p:nvGraphicFramePr>
        <p:xfrm>
          <a:off x="1790699" y="1214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{6DF021A3-1AA8-4BAB-B1A8-9F4B22B98064}</a:tableStyleId>
              </a:tblPr>
              <a:tblGrid>
                <a:gridCol w="2321575"/>
                <a:gridCol w="3862050"/>
              </a:tblGrid>
              <a:tr h="271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Person</a:t>
                      </a:r>
                      <a:endParaRPr sz="1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Role</a:t>
                      </a:r>
                      <a:endParaRPr sz="1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Huỳnh Thành Nguyên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(Team leader, Full-stack Dev)</a:t>
                      </a:r>
                      <a:endParaRPr sz="1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 tasks, motivate team members.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 and build barebone of website</a:t>
                      </a:r>
                      <a:endParaRPr sz="1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1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Hà Huỳnh Đức Huy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(BA, Front-end Dev)</a:t>
                      </a:r>
                      <a:endParaRPr sz="1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Analyze and note requirements for Website and documentation.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400" u="none" cap="none" strike="noStrike"/>
                      </a:b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 UI and apply animation for Website.</a:t>
                      </a:r>
                      <a:endParaRPr sz="1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Lu Phi Hùng</a:t>
                      </a:r>
                      <a:b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(UI Designer, Front-end Dev)</a:t>
                      </a:r>
                      <a:endParaRPr sz="1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 UI and improve UX for Website.</a:t>
                      </a:r>
                      <a:endParaRPr sz="1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Nguyễn Tiến Lợi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(Back-end Dev, Tester)</a:t>
                      </a:r>
                      <a:endParaRPr sz="1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 website behavior, build database.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website function.</a:t>
                      </a:r>
                      <a:endParaRPr sz="1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Quách Vĩnh Khang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(Back-end Dev, Tester)</a:t>
                      </a:r>
                      <a:endParaRPr sz="1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Cooperate in designing website behavior, build database.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website function.</a:t>
                      </a:r>
                      <a:endParaRPr sz="1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13"/>
          <p:cNvSpPr/>
          <p:nvPr/>
        </p:nvSpPr>
        <p:spPr>
          <a:xfrm>
            <a:off x="2724149" y="1214438"/>
            <a:ext cx="1301816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1104900" y="567973"/>
            <a:ext cx="6724500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2.PROJECT MANAGEMENT</a:t>
            </a:r>
            <a:br>
              <a:rPr lang="en-US"/>
            </a:br>
            <a:r>
              <a:rPr lang="en-US"/>
              <a:t>Trello activities</a:t>
            </a:r>
            <a:br>
              <a:rPr lang="en-US"/>
            </a:br>
            <a:endParaRPr/>
          </a:p>
        </p:txBody>
      </p:sp>
      <p:sp>
        <p:nvSpPr>
          <p:cNvPr id="175" name="Google Shape;175;p1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2724149" y="1214438"/>
            <a:ext cx="1301816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825" y="1435813"/>
            <a:ext cx="6360629" cy="3167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/>
          <p:nvPr/>
        </p:nvSpPr>
        <p:spPr>
          <a:xfrm>
            <a:off x="119930" y="1610658"/>
            <a:ext cx="2228554" cy="1653540"/>
          </a:xfrm>
          <a:prstGeom prst="flowChartPreparation">
            <a:avLst/>
          </a:prstGeom>
          <a:solidFill>
            <a:schemeClr val="accent1"/>
          </a:solidFill>
          <a:ln cap="flat" cmpd="sng" w="25400">
            <a:solidFill>
              <a:srgbClr val="BA6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/>
          </a:p>
        </p:txBody>
      </p:sp>
      <p:sp>
        <p:nvSpPr>
          <p:cNvPr id="183" name="Google Shape;183;p15"/>
          <p:cNvSpPr txBox="1"/>
          <p:nvPr/>
        </p:nvSpPr>
        <p:spPr>
          <a:xfrm>
            <a:off x="2417064" y="2197487"/>
            <a:ext cx="6545580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Software Requirement</a:t>
            </a:r>
            <a:endParaRPr b="0" i="0" sz="3200" u="none" cap="none" strike="noStrik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1104900" y="217575"/>
            <a:ext cx="6724500" cy="80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3.PROJECT Requirement</a:t>
            </a:r>
            <a:br>
              <a:rPr lang="en-US"/>
            </a:br>
            <a:r>
              <a:rPr lang="en-US"/>
              <a:t>Use Case</a:t>
            </a:r>
            <a:endParaRPr/>
          </a:p>
        </p:txBody>
      </p:sp>
      <p:sp>
        <p:nvSpPr>
          <p:cNvPr id="189" name="Google Shape;189;p1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580" y="259080"/>
            <a:ext cx="6987540" cy="4884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3.PROJECT Requirement</a:t>
            </a:r>
            <a:br>
              <a:rPr lang="en-US"/>
            </a:br>
            <a:r>
              <a:rPr lang="en-US"/>
              <a:t>FUNCTIONAL REQUIREMENTS</a:t>
            </a:r>
            <a:endParaRPr/>
          </a:p>
        </p:txBody>
      </p:sp>
      <p:sp>
        <p:nvSpPr>
          <p:cNvPr id="202" name="Google Shape;202;p1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800100" y="1193870"/>
            <a:ext cx="768858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-Register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-Log in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-Reset password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-Add transaction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-Delete transaction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-Edit transaction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3.PROJECT Requirement</a:t>
            </a:r>
            <a:br>
              <a:rPr lang="en-US"/>
            </a:br>
            <a:r>
              <a:rPr lang="en-US"/>
              <a:t>NON-FUNCTIONAL REQUIREMENTS</a:t>
            </a:r>
            <a:endParaRPr/>
          </a:p>
        </p:txBody>
      </p:sp>
      <p:sp>
        <p:nvSpPr>
          <p:cNvPr id="209" name="Google Shape;209;p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9"/>
          <p:cNvSpPr txBox="1"/>
          <p:nvPr>
            <p:ph idx="1" type="body"/>
          </p:nvPr>
        </p:nvSpPr>
        <p:spPr>
          <a:xfrm>
            <a:off x="800100" y="1193870"/>
            <a:ext cx="768858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>
                <a:latin typeface="Dosis"/>
                <a:ea typeface="Dosis"/>
                <a:cs typeface="Dosis"/>
                <a:sym typeface="Dosis"/>
              </a:rPr>
              <a:t>REQUEST TAKES NO LONGER THAN 1 MINUTES IS THE MAIN NON-FUNCTIONAL REQUIREMENTS OF OUR WEBSITE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/>
          <p:nvPr/>
        </p:nvSpPr>
        <p:spPr>
          <a:xfrm>
            <a:off x="186986" y="1699260"/>
            <a:ext cx="2228554" cy="1653540"/>
          </a:xfrm>
          <a:prstGeom prst="flowChartPreparation">
            <a:avLst/>
          </a:prstGeom>
          <a:solidFill>
            <a:schemeClr val="accent1"/>
          </a:solidFill>
          <a:ln cap="flat" cmpd="sng" w="25400">
            <a:solidFill>
              <a:srgbClr val="BA6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CONTENT</a:t>
            </a:r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2520696" y="1610658"/>
            <a:ext cx="4985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Introduction</a:t>
            </a:r>
            <a:endParaRPr b="0" i="0" sz="1800" u="none" cap="none" strike="noStrik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2520696" y="1984846"/>
            <a:ext cx="4812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r>
              <a:rPr b="1" i="0" lang="en-US" sz="1400" u="none" cap="none" strike="noStrik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management</a:t>
            </a:r>
            <a:endParaRPr b="0" i="0" sz="1800" u="none" cap="none" strike="noStrik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2520696" y="2364742"/>
            <a:ext cx="4812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Software requirement</a:t>
            </a:r>
            <a:endParaRPr b="0" i="0" sz="1800" u="none" cap="none" strike="noStrik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2520696" y="2713528"/>
            <a:ext cx="4812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Software architecture</a:t>
            </a:r>
            <a:endParaRPr b="0" i="0" sz="1800" u="none" cap="none" strike="noStrik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2520696" y="3082860"/>
            <a:ext cx="48127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Software testing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/>
          <p:nvPr/>
        </p:nvSpPr>
        <p:spPr>
          <a:xfrm>
            <a:off x="119930" y="1610658"/>
            <a:ext cx="2228554" cy="1653540"/>
          </a:xfrm>
          <a:prstGeom prst="flowChartPreparation">
            <a:avLst/>
          </a:prstGeom>
          <a:solidFill>
            <a:schemeClr val="accent1"/>
          </a:solidFill>
          <a:ln cap="flat" cmpd="sng" w="25400">
            <a:solidFill>
              <a:srgbClr val="BA6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4</a:t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2417064" y="2197487"/>
            <a:ext cx="6545580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Software architecture</a:t>
            </a:r>
            <a:endParaRPr b="0" i="0" sz="3200" u="none" cap="none" strike="noStrik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4. Software architecture</a:t>
            </a:r>
            <a:br>
              <a:rPr lang="en-US"/>
            </a:br>
            <a:r>
              <a:rPr lang="en-US"/>
              <a:t>MVC MODEL</a:t>
            </a:r>
            <a:endParaRPr/>
          </a:p>
        </p:txBody>
      </p:sp>
      <p:sp>
        <p:nvSpPr>
          <p:cNvPr id="222" name="Google Shape;222;p2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3" name="Google Shape;2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4985" y="1025175"/>
            <a:ext cx="6134415" cy="389623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4. Software architecture</a:t>
            </a:r>
            <a:br>
              <a:rPr lang="en-US"/>
            </a:br>
            <a:r>
              <a:rPr lang="en-US"/>
              <a:t>MODEL</a:t>
            </a:r>
            <a:endParaRPr/>
          </a:p>
        </p:txBody>
      </p:sp>
      <p:sp>
        <p:nvSpPr>
          <p:cNvPr id="230" name="Google Shape;230;p2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4985" y="1025175"/>
            <a:ext cx="6134415" cy="389623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4. Software architecture</a:t>
            </a:r>
            <a:br>
              <a:rPr lang="en-US"/>
            </a:br>
            <a:r>
              <a:rPr lang="en-US"/>
              <a:t>MODEL</a:t>
            </a:r>
            <a:endParaRPr/>
          </a:p>
        </p:txBody>
      </p:sp>
      <p:sp>
        <p:nvSpPr>
          <p:cNvPr id="238" name="Google Shape;238;p2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23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40" name="Google Shape;2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363" y="1224350"/>
            <a:ext cx="75723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4. Software architecture</a:t>
            </a:r>
            <a:br>
              <a:rPr lang="en-US"/>
            </a:br>
            <a:r>
              <a:rPr lang="en-US"/>
              <a:t>CONTROLLER</a:t>
            </a:r>
            <a:endParaRPr/>
          </a:p>
        </p:txBody>
      </p:sp>
      <p:sp>
        <p:nvSpPr>
          <p:cNvPr id="246" name="Google Shape;246;p2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4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48" name="Google Shape;2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" y="1118142"/>
            <a:ext cx="7288251" cy="3596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4. Software architecture</a:t>
            </a:r>
            <a:br>
              <a:rPr lang="en-US"/>
            </a:br>
            <a:r>
              <a:rPr lang="en-US"/>
              <a:t>VIEW</a:t>
            </a:r>
            <a:endParaRPr/>
          </a:p>
        </p:txBody>
      </p:sp>
      <p:sp>
        <p:nvSpPr>
          <p:cNvPr id="254" name="Google Shape;254;p2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56" name="Google Shape;2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486" y="1454809"/>
            <a:ext cx="8671304" cy="3065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/>
          <p:nvPr/>
        </p:nvSpPr>
        <p:spPr>
          <a:xfrm>
            <a:off x="119930" y="1610658"/>
            <a:ext cx="2228554" cy="1653540"/>
          </a:xfrm>
          <a:prstGeom prst="flowChartPreparation">
            <a:avLst/>
          </a:prstGeom>
          <a:solidFill>
            <a:schemeClr val="accent1"/>
          </a:solidFill>
          <a:ln cap="flat" cmpd="sng" w="25400">
            <a:solidFill>
              <a:srgbClr val="BA6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5</a:t>
            </a:r>
            <a:endParaRPr/>
          </a:p>
        </p:txBody>
      </p:sp>
      <p:sp>
        <p:nvSpPr>
          <p:cNvPr id="262" name="Google Shape;262;p26"/>
          <p:cNvSpPr txBox="1"/>
          <p:nvPr/>
        </p:nvSpPr>
        <p:spPr>
          <a:xfrm>
            <a:off x="2482298" y="2141034"/>
            <a:ext cx="6973936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Software testing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5. Software testing</a:t>
            </a:r>
            <a:endParaRPr/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297450" y="2899314"/>
            <a:ext cx="7688580" cy="12562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/>
              <a:t>T</a:t>
            </a:r>
            <a:r>
              <a:rPr lang="en-US" sz="2000"/>
              <a:t>esting skill </a:t>
            </a:r>
            <a:r>
              <a:rPr b="1" i="0" lang="en-US" sz="1800" u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 </a:t>
            </a:r>
            <a:endParaRPr b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-US" sz="1800" u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Usability testing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-US" sz="1800" u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Functional testing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270" name="Google Shape;270;p27"/>
          <p:cNvGraphicFramePr/>
          <p:nvPr/>
        </p:nvGraphicFramePr>
        <p:xfrm>
          <a:off x="297450" y="11331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{6DF021A3-1AA8-4BAB-B1A8-9F4B22B98064}</a:tableStyleId>
              </a:tblPr>
              <a:tblGrid>
                <a:gridCol w="564900"/>
                <a:gridCol w="2222800"/>
                <a:gridCol w="3642725"/>
                <a:gridCol w="2133675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ID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Feature Name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Description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Remark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UC01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Register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Allow user to create their account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UC02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Log In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Allow user to log in with his/her own account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UC03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Reset Password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Allow user to reset password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UC04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Log In with Google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Allow user to log in with his/her google account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UC05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Add Transaction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Allow user to add transaction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5. Software testing</a:t>
            </a:r>
            <a:endParaRPr/>
          </a:p>
        </p:txBody>
      </p:sp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77" name="Google Shape;277;p28"/>
          <p:cNvGraphicFramePr/>
          <p:nvPr/>
        </p:nvGraphicFramePr>
        <p:xfrm>
          <a:off x="1104900" y="16726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{6DF021A3-1AA8-4BAB-B1A8-9F4B22B98064}</a:tableStyleId>
              </a:tblPr>
              <a:tblGrid>
                <a:gridCol w="4696475"/>
                <a:gridCol w="1933850"/>
              </a:tblGrid>
              <a:tr h="49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Number of functions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Number of test cases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Number of passed test cases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Number of failed test cases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Number of bugs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0" marB="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29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</a:pPr>
            <a:r>
              <a:rPr b="0" i="0" lang="en-US" sz="6000" u="none" cap="none" strike="noStrik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THANKS!</a:t>
            </a:r>
            <a:endParaRPr b="0" i="0" sz="6000" u="none" cap="none" strike="noStrik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4" name="Google Shape;284;p29"/>
          <p:cNvSpPr txBox="1"/>
          <p:nvPr>
            <p:ph idx="4294967295" type="subTitle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Any questions?</a:t>
            </a:r>
            <a:endParaRPr b="1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 can find me at @username &amp; user@mail.me</a:t>
            </a:r>
            <a:endParaRPr b="1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TEAM MEMBER </a:t>
            </a:r>
            <a:endParaRPr/>
          </a:p>
        </p:txBody>
      </p:sp>
      <p:sp>
        <p:nvSpPr>
          <p:cNvPr id="92" name="Google Shape;92;p3"/>
          <p:cNvSpPr txBox="1"/>
          <p:nvPr>
            <p:ph idx="2" type="body"/>
          </p:nvPr>
        </p:nvSpPr>
        <p:spPr>
          <a:xfrm>
            <a:off x="1376438" y="1260604"/>
            <a:ext cx="7767562" cy="24864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20127553 Nguyễn Tiến Lợi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20127509 Lu Phi Hùng</a:t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20127184 Hà Huỳnh Đức Huy</a:t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20127259 Huỳnh Thành Nguyên  </a:t>
            </a:r>
            <a:endParaRPr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20127528 Quách Vĩnh Khang</a:t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400"/>
          </a:p>
        </p:txBody>
      </p:sp>
      <p:sp>
        <p:nvSpPr>
          <p:cNvPr id="93" name="Google Shape;93;p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3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 txBox="1"/>
          <p:nvPr>
            <p:ph idx="2" type="body"/>
          </p:nvPr>
        </p:nvSpPr>
        <p:spPr>
          <a:xfrm>
            <a:off x="4779264" y="2865120"/>
            <a:ext cx="3907585" cy="19843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/>
          <p:nvPr/>
        </p:nvSpPr>
        <p:spPr>
          <a:xfrm>
            <a:off x="119930" y="1610658"/>
            <a:ext cx="2228554" cy="1653540"/>
          </a:xfrm>
          <a:prstGeom prst="flowChartPreparation">
            <a:avLst/>
          </a:prstGeom>
          <a:solidFill>
            <a:schemeClr val="accent1"/>
          </a:solidFill>
          <a:ln cap="flat" cmpd="sng" w="25400">
            <a:solidFill>
              <a:srgbClr val="BA6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/>
          </a:p>
        </p:txBody>
      </p:sp>
      <p:sp>
        <p:nvSpPr>
          <p:cNvPr id="101" name="Google Shape;101;p4"/>
          <p:cNvSpPr txBox="1"/>
          <p:nvPr/>
        </p:nvSpPr>
        <p:spPr>
          <a:xfrm>
            <a:off x="2726436" y="2052707"/>
            <a:ext cx="608990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Introduction</a:t>
            </a:r>
            <a:endParaRPr b="0" i="0" sz="4400" u="none" cap="none" strike="noStrik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idx="4294967295" type="ctrTitle"/>
          </p:nvPr>
        </p:nvSpPr>
        <p:spPr>
          <a:xfrm>
            <a:off x="5117410" y="104512"/>
            <a:ext cx="3550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</a:pPr>
            <a:r>
              <a:rPr b="0" i="0" lang="en-US" sz="6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Purpose</a:t>
            </a:r>
            <a:endParaRPr b="0" i="0" sz="6000" u="none" cap="none" strike="noStrike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7" name="Google Shape;107;p5"/>
          <p:cNvSpPr txBox="1"/>
          <p:nvPr>
            <p:ph idx="4294967295" type="subTitle"/>
          </p:nvPr>
        </p:nvSpPr>
        <p:spPr>
          <a:xfrm>
            <a:off x="5117410" y="1181100"/>
            <a:ext cx="4026590" cy="2496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Web application that simplifies personal money management by integrating all accounts such as banks and cash in one location.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450" y="104512"/>
            <a:ext cx="3764001" cy="3764001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ctrTitle"/>
          </p:nvPr>
        </p:nvSpPr>
        <p:spPr>
          <a:xfrm>
            <a:off x="594900" y="216848"/>
            <a:ext cx="8048618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15" name="Google Shape;115;p6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16" name="Google Shape;116;p6"/>
          <p:cNvGraphicFramePr/>
          <p:nvPr/>
        </p:nvGraphicFramePr>
        <p:xfrm>
          <a:off x="1063624" y="15604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{6DF021A3-1AA8-4BAB-B1A8-9F4B22B98064}</a:tableStyleId>
              </a:tblPr>
              <a:tblGrid>
                <a:gridCol w="1918875"/>
                <a:gridCol w="3372575"/>
              </a:tblGrid>
              <a:tr h="539150">
                <a:tc>
                  <a:txBody>
                    <a:bodyPr/>
                    <a:lstStyle/>
                    <a:p>
                      <a:pPr indent="0" lvl="0" marL="457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problem of</a:t>
                      </a:r>
                      <a:endParaRPr sz="1400" u="none" cap="none" strike="noStrike"/>
                    </a:p>
                  </a:txBody>
                  <a:tcPr marT="45725" marB="45725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Manage expenses in a rudimentary way.</a:t>
                      </a:r>
                      <a:endParaRPr sz="1400" u="none" cap="none" strike="noStrike"/>
                    </a:p>
                  </a:txBody>
                  <a:tcPr marT="45725" marB="45725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150">
                <a:tc>
                  <a:txBody>
                    <a:bodyPr/>
                    <a:lstStyle/>
                    <a:p>
                      <a:pPr indent="0" lvl="0" marL="457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affects</a:t>
                      </a:r>
                      <a:endParaRPr sz="1400" u="none" cap="none" strike="noStrike"/>
                    </a:p>
                  </a:txBody>
                  <a:tcPr marT="45725" marB="45725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Those who have a hard time managing their spending.</a:t>
                      </a:r>
                      <a:endParaRPr sz="1400" u="none" cap="none" strike="noStrike"/>
                    </a:p>
                  </a:txBody>
                  <a:tcPr marT="45725" marB="45725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8175">
                <a:tc>
                  <a:txBody>
                    <a:bodyPr/>
                    <a:lstStyle/>
                    <a:p>
                      <a:pPr indent="0" lvl="0" marL="457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impact of which is</a:t>
                      </a:r>
                      <a:endParaRPr sz="1400" u="none" cap="none" strike="noStrike"/>
                    </a:p>
                  </a:txBody>
                  <a:tcPr marT="45725" marB="45725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Waste of time and effort, and subjective calculations might lead to confusion.</a:t>
                      </a:r>
                      <a:endParaRPr sz="1400" u="none" cap="none" strike="noStrike"/>
                    </a:p>
                  </a:txBody>
                  <a:tcPr marT="45725" marB="45725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8175">
                <a:tc>
                  <a:txBody>
                    <a:bodyPr/>
                    <a:lstStyle/>
                    <a:p>
                      <a:pPr indent="0" lvl="0" marL="457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successful solution would be</a:t>
                      </a:r>
                      <a:endParaRPr sz="1400" u="none" cap="none" strike="noStrike"/>
                    </a:p>
                  </a:txBody>
                  <a:tcPr marT="45725" marB="45725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assists users in effectively and scientifically managing their spending.</a:t>
                      </a:r>
                      <a:endParaRPr sz="1400" u="none" cap="none" strike="noStrike"/>
                    </a:p>
                  </a:txBody>
                  <a:tcPr marT="45725" marB="45725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p6"/>
          <p:cNvSpPr/>
          <p:nvPr/>
        </p:nvSpPr>
        <p:spPr>
          <a:xfrm>
            <a:off x="2816225" y="18891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ctrTitle"/>
          </p:nvPr>
        </p:nvSpPr>
        <p:spPr>
          <a:xfrm>
            <a:off x="594900" y="216848"/>
            <a:ext cx="8048618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Product Position Statement</a:t>
            </a:r>
            <a:endParaRPr/>
          </a:p>
        </p:txBody>
      </p:sp>
      <p:sp>
        <p:nvSpPr>
          <p:cNvPr id="123" name="Google Shape;123;p7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2816225" y="18891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" name="Google Shape;125;p7"/>
          <p:cNvGraphicFramePr/>
          <p:nvPr/>
        </p:nvGraphicFramePr>
        <p:xfrm>
          <a:off x="1101090" y="13766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{6DF021A3-1AA8-4BAB-B1A8-9F4B22B98064}</a:tableStyleId>
              </a:tblPr>
              <a:tblGrid>
                <a:gridCol w="2251875"/>
                <a:gridCol w="4358475"/>
              </a:tblGrid>
              <a:tr h="1646800">
                <a:tc>
                  <a:txBody>
                    <a:bodyPr/>
                    <a:lstStyle/>
                    <a:p>
                      <a:pPr indent="0" lvl="0" marL="457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</a:t>
                      </a:r>
                      <a:endParaRPr sz="1400" u="none" cap="none" strike="noStrike"/>
                    </a:p>
                  </a:txBody>
                  <a:tcPr marT="45725" marB="45725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-825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Student.</a:t>
                      </a:r>
                      <a:endParaRPr/>
                    </a:p>
                    <a:p>
                      <a:pPr indent="-825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Entrepreneur.</a:t>
                      </a:r>
                      <a:endParaRPr/>
                    </a:p>
                    <a:p>
                      <a:pPr indent="-825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Housewives and other family members.</a:t>
                      </a:r>
                      <a:endParaRPr/>
                    </a:p>
                    <a:p>
                      <a:pPr indent="-825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Office employees need to compile income and spending figures.</a:t>
                      </a:r>
                      <a:endParaRPr/>
                    </a:p>
                    <a:p>
                      <a:pPr indent="-825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People have an average or low income.</a:t>
                      </a:r>
                      <a:endParaRPr/>
                    </a:p>
                  </a:txBody>
                  <a:tcPr marT="45725" marB="45725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7075">
                <a:tc>
                  <a:txBody>
                    <a:bodyPr/>
                    <a:lstStyle/>
                    <a:p>
                      <a:pPr indent="0" lvl="0" marL="457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45725" marB="45725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-825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It's easy to keep track of income and expenses.</a:t>
                      </a:r>
                      <a:endParaRPr/>
                    </a:p>
                    <a:p>
                      <a:pPr indent="-825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a budget for the future.</a:t>
                      </a:r>
                      <a:endParaRPr/>
                    </a:p>
                    <a:p>
                      <a:pPr indent="-825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You won't have to be concerned about out-of-control spending any more.</a:t>
                      </a:r>
                      <a:endParaRPr/>
                    </a:p>
                  </a:txBody>
                  <a:tcPr marT="45725" marB="45725" marR="73025" marL="730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" name="Google Shape;126;p7"/>
          <p:cNvSpPr/>
          <p:nvPr/>
        </p:nvSpPr>
        <p:spPr>
          <a:xfrm>
            <a:off x="1101725" y="1328726"/>
            <a:ext cx="145282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ctrTitle"/>
          </p:nvPr>
        </p:nvSpPr>
        <p:spPr>
          <a:xfrm>
            <a:off x="594900" y="216848"/>
            <a:ext cx="8048618" cy="105569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Product Position Statement</a:t>
            </a:r>
            <a:endParaRPr/>
          </a:p>
        </p:txBody>
      </p:sp>
      <p:sp>
        <p:nvSpPr>
          <p:cNvPr id="132" name="Google Shape;132;p8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816225" y="18891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1101725" y="1328726"/>
            <a:ext cx="145282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" name="Google Shape;135;p8"/>
          <p:cNvGraphicFramePr/>
          <p:nvPr/>
        </p:nvGraphicFramePr>
        <p:xfrm>
          <a:off x="1076427" y="1204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{6DF021A3-1AA8-4BAB-B1A8-9F4B22B98064}</a:tableStyleId>
              </a:tblPr>
              <a:tblGrid>
                <a:gridCol w="2713475"/>
                <a:gridCol w="5251875"/>
              </a:tblGrid>
              <a:tr h="388125">
                <a:tc>
                  <a:txBody>
                    <a:bodyPr/>
                    <a:lstStyle/>
                    <a:p>
                      <a:pPr indent="0" lvl="0" marL="457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(product name)</a:t>
                      </a:r>
                      <a:endParaRPr sz="1400" u="none" cap="none" strike="noStrike"/>
                    </a:p>
                  </a:txBody>
                  <a:tcPr marT="45625" marB="45625" marR="72875" marL="728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     Monesa Website</a:t>
                      </a:r>
                      <a:endParaRPr sz="1400" u="none" cap="none" strike="noStrike"/>
                    </a:p>
                  </a:txBody>
                  <a:tcPr marT="45625" marB="45625" marR="72875" marL="728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7200">
                <a:tc>
                  <a:txBody>
                    <a:bodyPr/>
                    <a:lstStyle/>
                    <a:p>
                      <a:pPr indent="0" lvl="0" marL="457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That</a:t>
                      </a:r>
                      <a:endParaRPr sz="1400" u="none" cap="none" strike="noStrike"/>
                    </a:p>
                  </a:txBody>
                  <a:tcPr marT="45625" marB="45625" marR="72875" marL="728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-825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an income and expense management system for individuals and groups:</a:t>
                      </a:r>
                      <a:endParaRPr/>
                    </a:p>
                    <a:p>
                      <a:pPr indent="-825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Manage revenue and expense categories.</a:t>
                      </a:r>
                      <a:endParaRPr/>
                    </a:p>
                    <a:p>
                      <a:pPr indent="-825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Manage wallets (Default: cash).</a:t>
                      </a:r>
                      <a:endParaRPr/>
                    </a:p>
                    <a:p>
                      <a:pPr indent="-825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Manage currency (Default: VND).</a:t>
                      </a:r>
                      <a:endParaRPr/>
                    </a:p>
                    <a:p>
                      <a:pPr indent="-825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Manage income and expense caps (by day, month, and year, with a warning system).</a:t>
                      </a:r>
                      <a:endParaRPr/>
                    </a:p>
                    <a:p>
                      <a:pPr indent="-825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Look up demand-driven expenditure.</a:t>
                      </a:r>
                      <a:endParaRPr/>
                    </a:p>
                  </a:txBody>
                  <a:tcPr marT="45625" marB="45625" marR="72875" marL="728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125">
                <a:tc>
                  <a:txBody>
                    <a:bodyPr/>
                    <a:lstStyle/>
                    <a:p>
                      <a:pPr indent="0" lvl="0" marL="457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Unlike</a:t>
                      </a:r>
                      <a:endParaRPr sz="1400" u="none" cap="none" strike="noStrike"/>
                    </a:p>
                  </a:txBody>
                  <a:tcPr marT="45625" marB="45625" marR="72875" marL="728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keep track of their rudimentary expenditures.</a:t>
                      </a:r>
                      <a:endParaRPr sz="1400" u="none" cap="none" strike="noStrike"/>
                    </a:p>
                  </a:txBody>
                  <a:tcPr marT="45625" marB="45625" marR="72875" marL="728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125">
                <a:tc>
                  <a:txBody>
                    <a:bodyPr/>
                    <a:lstStyle/>
                    <a:p>
                      <a:pPr indent="0" lvl="0" marL="457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Our product</a:t>
                      </a:r>
                      <a:endParaRPr sz="1400" u="none" cap="none" strike="noStrike"/>
                    </a:p>
                  </a:txBody>
                  <a:tcPr marT="45625" marB="45625" marR="72875" marL="728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 online budgeting services that are quick, easy to use, and secure.</a:t>
                      </a:r>
                      <a:endParaRPr sz="1400" u="none" cap="none" strike="noStrike"/>
                    </a:p>
                  </a:txBody>
                  <a:tcPr marT="45625" marB="45625" marR="72875" marL="728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8"/>
          <p:cNvSpPr/>
          <p:nvPr/>
        </p:nvSpPr>
        <p:spPr>
          <a:xfrm>
            <a:off x="-2289329" y="1148576"/>
            <a:ext cx="17543534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2232435" y="335280"/>
            <a:ext cx="7343100" cy="632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None/>
            </a:pPr>
            <a:r>
              <a:rPr lang="en-US" sz="4000">
                <a:solidFill>
                  <a:schemeClr val="accent1"/>
                </a:solidFill>
              </a:rPr>
              <a:t>USER AND MARKET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 txBox="1"/>
          <p:nvPr/>
        </p:nvSpPr>
        <p:spPr>
          <a:xfrm>
            <a:off x="186690" y="1087249"/>
            <a:ext cx="877062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Actors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90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Admin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3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the website master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Customers 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3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Customers have statistical spending needs.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Market: all users who desire a website with statistics on spending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