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61.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69"/>
  </p:notesMasterIdLst>
  <p:sldIdLst>
    <p:sldId id="413" r:id="rId2"/>
    <p:sldId id="414" r:id="rId3"/>
    <p:sldId id="400" r:id="rId4"/>
    <p:sldId id="415" r:id="rId5"/>
    <p:sldId id="416" r:id="rId6"/>
    <p:sldId id="417" r:id="rId7"/>
    <p:sldId id="418" r:id="rId8"/>
    <p:sldId id="483" r:id="rId9"/>
    <p:sldId id="260" r:id="rId10"/>
    <p:sldId id="467" r:id="rId11"/>
    <p:sldId id="387" r:id="rId12"/>
    <p:sldId id="475" r:id="rId13"/>
    <p:sldId id="479" r:id="rId14"/>
    <p:sldId id="515" r:id="rId15"/>
    <p:sldId id="468" r:id="rId16"/>
    <p:sldId id="421" r:id="rId17"/>
    <p:sldId id="423" r:id="rId18"/>
    <p:sldId id="481" r:id="rId19"/>
    <p:sldId id="476" r:id="rId20"/>
    <p:sldId id="484" r:id="rId21"/>
    <p:sldId id="424" r:id="rId22"/>
    <p:sldId id="506" r:id="rId23"/>
    <p:sldId id="507" r:id="rId24"/>
    <p:sldId id="388" r:id="rId25"/>
    <p:sldId id="409" r:id="rId26"/>
    <p:sldId id="410" r:id="rId27"/>
    <p:sldId id="394" r:id="rId28"/>
    <p:sldId id="382" r:id="rId29"/>
    <p:sldId id="425" r:id="rId30"/>
    <p:sldId id="408" r:id="rId31"/>
    <p:sldId id="516" r:id="rId32"/>
    <p:sldId id="371" r:id="rId33"/>
    <p:sldId id="399" r:id="rId34"/>
    <p:sldId id="485" r:id="rId35"/>
    <p:sldId id="486" r:id="rId36"/>
    <p:sldId id="487" r:id="rId37"/>
    <p:sldId id="488" r:id="rId38"/>
    <p:sldId id="489" r:id="rId39"/>
    <p:sldId id="490" r:id="rId40"/>
    <p:sldId id="491" r:id="rId41"/>
    <p:sldId id="492" r:id="rId42"/>
    <p:sldId id="522" r:id="rId43"/>
    <p:sldId id="493" r:id="rId44"/>
    <p:sldId id="521" r:id="rId45"/>
    <p:sldId id="494" r:id="rId46"/>
    <p:sldId id="495" r:id="rId47"/>
    <p:sldId id="496" r:id="rId48"/>
    <p:sldId id="497" r:id="rId49"/>
    <p:sldId id="498" r:id="rId50"/>
    <p:sldId id="499" r:id="rId51"/>
    <p:sldId id="500" r:id="rId52"/>
    <p:sldId id="505" r:id="rId53"/>
    <p:sldId id="501" r:id="rId54"/>
    <p:sldId id="502" r:id="rId55"/>
    <p:sldId id="503" r:id="rId56"/>
    <p:sldId id="504" r:id="rId57"/>
    <p:sldId id="508" r:id="rId58"/>
    <p:sldId id="513" r:id="rId59"/>
    <p:sldId id="514" r:id="rId60"/>
    <p:sldId id="512" r:id="rId61"/>
    <p:sldId id="509" r:id="rId62"/>
    <p:sldId id="519" r:id="rId63"/>
    <p:sldId id="510" r:id="rId64"/>
    <p:sldId id="520" r:id="rId65"/>
    <p:sldId id="523" r:id="rId66"/>
    <p:sldId id="407" r:id="rId67"/>
    <p:sldId id="518"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39" autoAdjust="0"/>
    <p:restoredTop sz="89072" autoAdjust="0"/>
  </p:normalViewPr>
  <p:slideViewPr>
    <p:cSldViewPr snapToGrid="0">
      <p:cViewPr varScale="1">
        <p:scale>
          <a:sx n="83" d="100"/>
          <a:sy n="83" d="100"/>
        </p:scale>
        <p:origin x="11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91380E-97B7-4DD9-BE1E-BD35EB8D8675}" type="datetimeFigureOut">
              <a:rPr lang="en-IN" smtClean="0"/>
              <a:t>15-11-2019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653D0-3B65-4B5C-9CBF-774841E1E894}" type="slidenum">
              <a:rPr lang="en-IN" smtClean="0"/>
              <a:t>‹#›</a:t>
            </a:fld>
            <a:endParaRPr lang="en-IN"/>
          </a:p>
        </p:txBody>
      </p:sp>
    </p:spTree>
    <p:extLst>
      <p:ext uri="{BB962C8B-B14F-4D97-AF65-F5344CB8AC3E}">
        <p14:creationId xmlns:p14="http://schemas.microsoft.com/office/powerpoint/2010/main" val="285629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3778DB-29E3-48A2-A191-DF0FA22F8BD4}" type="slidenum">
              <a:rPr lang="en-GB" smtClean="0"/>
              <a:t>5</a:t>
            </a:fld>
            <a:endParaRPr lang="en-GB" dirty="0"/>
          </a:p>
        </p:txBody>
      </p:sp>
    </p:spTree>
    <p:extLst>
      <p:ext uri="{BB962C8B-B14F-4D97-AF65-F5344CB8AC3E}">
        <p14:creationId xmlns:p14="http://schemas.microsoft.com/office/powerpoint/2010/main" val="3532898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3778DB-29E3-48A2-A191-DF0FA22F8BD4}" type="slidenum">
              <a:rPr lang="en-GB" smtClean="0"/>
              <a:t>6</a:t>
            </a:fld>
            <a:endParaRPr lang="en-GB" dirty="0"/>
          </a:p>
        </p:txBody>
      </p:sp>
    </p:spTree>
    <p:extLst>
      <p:ext uri="{BB962C8B-B14F-4D97-AF65-F5344CB8AC3E}">
        <p14:creationId xmlns:p14="http://schemas.microsoft.com/office/powerpoint/2010/main" val="2642310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3778DB-29E3-48A2-A191-DF0FA22F8BD4}" type="slidenum">
              <a:rPr lang="en-GB" smtClean="0"/>
              <a:t>7</a:t>
            </a:fld>
            <a:endParaRPr lang="en-GB" dirty="0"/>
          </a:p>
        </p:txBody>
      </p:sp>
    </p:spTree>
    <p:extLst>
      <p:ext uri="{BB962C8B-B14F-4D97-AF65-F5344CB8AC3E}">
        <p14:creationId xmlns:p14="http://schemas.microsoft.com/office/powerpoint/2010/main" val="2949042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7653D0-3B65-4B5C-9CBF-774841E1E894}" type="slidenum">
              <a:rPr lang="en-IN" smtClean="0"/>
              <a:t>32</a:t>
            </a:fld>
            <a:endParaRPr lang="en-IN"/>
          </a:p>
        </p:txBody>
      </p:sp>
    </p:spTree>
    <p:extLst>
      <p:ext uri="{BB962C8B-B14F-4D97-AF65-F5344CB8AC3E}">
        <p14:creationId xmlns:p14="http://schemas.microsoft.com/office/powerpoint/2010/main" val="1399375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7653D0-3B65-4B5C-9CBF-774841E1E894}" type="slidenum">
              <a:rPr lang="en-IN" smtClean="0"/>
              <a:t>33</a:t>
            </a:fld>
            <a:endParaRPr lang="en-IN"/>
          </a:p>
        </p:txBody>
      </p:sp>
    </p:spTree>
    <p:extLst>
      <p:ext uri="{BB962C8B-B14F-4D97-AF65-F5344CB8AC3E}">
        <p14:creationId xmlns:p14="http://schemas.microsoft.com/office/powerpoint/2010/main" val="2001835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7653D0-3B65-4B5C-9CBF-774841E1E894}" type="slidenum">
              <a:rPr lang="en-IN" smtClean="0"/>
              <a:t>34</a:t>
            </a:fld>
            <a:endParaRPr lang="en-IN"/>
          </a:p>
        </p:txBody>
      </p:sp>
    </p:spTree>
    <p:extLst>
      <p:ext uri="{BB962C8B-B14F-4D97-AF65-F5344CB8AC3E}">
        <p14:creationId xmlns:p14="http://schemas.microsoft.com/office/powerpoint/2010/main" val="836637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7653D0-3B65-4B5C-9CBF-774841E1E894}" type="slidenum">
              <a:rPr lang="en-IN" smtClean="0"/>
              <a:t>46</a:t>
            </a:fld>
            <a:endParaRPr lang="en-IN"/>
          </a:p>
        </p:txBody>
      </p:sp>
    </p:spTree>
    <p:extLst>
      <p:ext uri="{BB962C8B-B14F-4D97-AF65-F5344CB8AC3E}">
        <p14:creationId xmlns:p14="http://schemas.microsoft.com/office/powerpoint/2010/main" val="3441306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A9C42A8-C60F-4AAF-A79B-4228E8F92854}"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0608E-132B-4841-88D1-FA767587209B}" type="slidenum">
              <a:rPr lang="en-IN" smtClean="0"/>
              <a:t>‹#›</a:t>
            </a:fld>
            <a:endParaRPr lang="en-IN"/>
          </a:p>
        </p:txBody>
      </p:sp>
    </p:spTree>
    <p:extLst>
      <p:ext uri="{BB962C8B-B14F-4D97-AF65-F5344CB8AC3E}">
        <p14:creationId xmlns:p14="http://schemas.microsoft.com/office/powerpoint/2010/main" val="3139555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9C42A8-C60F-4AAF-A79B-4228E8F92854}"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0608E-132B-4841-88D1-FA767587209B}" type="slidenum">
              <a:rPr lang="en-IN" smtClean="0"/>
              <a:t>‹#›</a:t>
            </a:fld>
            <a:endParaRPr lang="en-IN"/>
          </a:p>
        </p:txBody>
      </p:sp>
    </p:spTree>
    <p:extLst>
      <p:ext uri="{BB962C8B-B14F-4D97-AF65-F5344CB8AC3E}">
        <p14:creationId xmlns:p14="http://schemas.microsoft.com/office/powerpoint/2010/main" val="1346424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9C42A8-C60F-4AAF-A79B-4228E8F92854}"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0608E-132B-4841-88D1-FA767587209B}" type="slidenum">
              <a:rPr lang="en-IN" smtClean="0"/>
              <a:t>‹#›</a:t>
            </a:fld>
            <a:endParaRPr lang="en-IN"/>
          </a:p>
        </p:txBody>
      </p:sp>
    </p:spTree>
    <p:extLst>
      <p:ext uri="{BB962C8B-B14F-4D97-AF65-F5344CB8AC3E}">
        <p14:creationId xmlns:p14="http://schemas.microsoft.com/office/powerpoint/2010/main" val="8173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9C42A8-C60F-4AAF-A79B-4228E8F92854}"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0608E-132B-4841-88D1-FA767587209B}" type="slidenum">
              <a:rPr lang="en-IN" smtClean="0"/>
              <a:t>‹#›</a:t>
            </a:fld>
            <a:endParaRPr lang="en-IN"/>
          </a:p>
        </p:txBody>
      </p:sp>
    </p:spTree>
    <p:extLst>
      <p:ext uri="{BB962C8B-B14F-4D97-AF65-F5344CB8AC3E}">
        <p14:creationId xmlns:p14="http://schemas.microsoft.com/office/powerpoint/2010/main" val="405669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9C42A8-C60F-4AAF-A79B-4228E8F92854}"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0608E-132B-4841-88D1-FA767587209B}" type="slidenum">
              <a:rPr lang="en-IN" smtClean="0"/>
              <a:t>‹#›</a:t>
            </a:fld>
            <a:endParaRPr lang="en-IN"/>
          </a:p>
        </p:txBody>
      </p:sp>
    </p:spTree>
    <p:extLst>
      <p:ext uri="{BB962C8B-B14F-4D97-AF65-F5344CB8AC3E}">
        <p14:creationId xmlns:p14="http://schemas.microsoft.com/office/powerpoint/2010/main" val="393217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A9C42A8-C60F-4AAF-A79B-4228E8F92854}" type="datetimeFigureOut">
              <a:rPr lang="en-IN" smtClean="0"/>
              <a:t>15-11-2019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60608E-132B-4841-88D1-FA767587209B}" type="slidenum">
              <a:rPr lang="en-IN" smtClean="0"/>
              <a:t>‹#›</a:t>
            </a:fld>
            <a:endParaRPr lang="en-IN"/>
          </a:p>
        </p:txBody>
      </p:sp>
    </p:spTree>
    <p:extLst>
      <p:ext uri="{BB962C8B-B14F-4D97-AF65-F5344CB8AC3E}">
        <p14:creationId xmlns:p14="http://schemas.microsoft.com/office/powerpoint/2010/main" val="121571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A9C42A8-C60F-4AAF-A79B-4228E8F92854}" type="datetimeFigureOut">
              <a:rPr lang="en-IN" smtClean="0"/>
              <a:t>15-11-2019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60608E-132B-4841-88D1-FA767587209B}" type="slidenum">
              <a:rPr lang="en-IN" smtClean="0"/>
              <a:t>‹#›</a:t>
            </a:fld>
            <a:endParaRPr lang="en-IN"/>
          </a:p>
        </p:txBody>
      </p:sp>
    </p:spTree>
    <p:extLst>
      <p:ext uri="{BB962C8B-B14F-4D97-AF65-F5344CB8AC3E}">
        <p14:creationId xmlns:p14="http://schemas.microsoft.com/office/powerpoint/2010/main" val="295445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A9C42A8-C60F-4AAF-A79B-4228E8F92854}" type="datetimeFigureOut">
              <a:rPr lang="en-IN" smtClean="0"/>
              <a:t>15-11-2019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60608E-132B-4841-88D1-FA767587209B}" type="slidenum">
              <a:rPr lang="en-IN" smtClean="0"/>
              <a:t>‹#›</a:t>
            </a:fld>
            <a:endParaRPr lang="en-IN"/>
          </a:p>
        </p:txBody>
      </p:sp>
    </p:spTree>
    <p:extLst>
      <p:ext uri="{BB962C8B-B14F-4D97-AF65-F5344CB8AC3E}">
        <p14:creationId xmlns:p14="http://schemas.microsoft.com/office/powerpoint/2010/main" val="369791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C42A8-C60F-4AAF-A79B-4228E8F92854}" type="datetimeFigureOut">
              <a:rPr lang="en-IN" smtClean="0"/>
              <a:t>15-11-2019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60608E-132B-4841-88D1-FA767587209B}" type="slidenum">
              <a:rPr lang="en-IN" smtClean="0"/>
              <a:t>‹#›</a:t>
            </a:fld>
            <a:endParaRPr lang="en-IN"/>
          </a:p>
        </p:txBody>
      </p:sp>
    </p:spTree>
    <p:extLst>
      <p:ext uri="{BB962C8B-B14F-4D97-AF65-F5344CB8AC3E}">
        <p14:creationId xmlns:p14="http://schemas.microsoft.com/office/powerpoint/2010/main" val="197520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9C42A8-C60F-4AAF-A79B-4228E8F92854}" type="datetimeFigureOut">
              <a:rPr lang="en-IN" smtClean="0"/>
              <a:t>15-11-2019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60608E-132B-4841-88D1-FA767587209B}" type="slidenum">
              <a:rPr lang="en-IN" smtClean="0"/>
              <a:t>‹#›</a:t>
            </a:fld>
            <a:endParaRPr lang="en-IN"/>
          </a:p>
        </p:txBody>
      </p:sp>
    </p:spTree>
    <p:extLst>
      <p:ext uri="{BB962C8B-B14F-4D97-AF65-F5344CB8AC3E}">
        <p14:creationId xmlns:p14="http://schemas.microsoft.com/office/powerpoint/2010/main" val="3777107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9C42A8-C60F-4AAF-A79B-4228E8F92854}" type="datetimeFigureOut">
              <a:rPr lang="en-IN" smtClean="0"/>
              <a:t>15-11-2019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60608E-132B-4841-88D1-FA767587209B}" type="slidenum">
              <a:rPr lang="en-IN" smtClean="0"/>
              <a:t>‹#›</a:t>
            </a:fld>
            <a:endParaRPr lang="en-IN"/>
          </a:p>
        </p:txBody>
      </p:sp>
    </p:spTree>
    <p:extLst>
      <p:ext uri="{BB962C8B-B14F-4D97-AF65-F5344CB8AC3E}">
        <p14:creationId xmlns:p14="http://schemas.microsoft.com/office/powerpoint/2010/main" val="267988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9C42A8-C60F-4AAF-A79B-4228E8F92854}" type="datetimeFigureOut">
              <a:rPr lang="en-IN" smtClean="0"/>
              <a:t>15-11-2019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60608E-132B-4841-88D1-FA767587209B}" type="slidenum">
              <a:rPr lang="en-IN" smtClean="0"/>
              <a:t>‹#›</a:t>
            </a:fld>
            <a:endParaRPr lang="en-IN"/>
          </a:p>
        </p:txBody>
      </p:sp>
    </p:spTree>
    <p:extLst>
      <p:ext uri="{BB962C8B-B14F-4D97-AF65-F5344CB8AC3E}">
        <p14:creationId xmlns:p14="http://schemas.microsoft.com/office/powerpoint/2010/main" val="66122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6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26.xml"/><Relationship Id="rId13" Type="http://schemas.openxmlformats.org/officeDocument/2006/relationships/slide" Target="slide32.xml"/><Relationship Id="rId3" Type="http://schemas.openxmlformats.org/officeDocument/2006/relationships/slide" Target="slide10.xml"/><Relationship Id="rId7" Type="http://schemas.openxmlformats.org/officeDocument/2006/relationships/slide" Target="slide25.xml"/><Relationship Id="rId12" Type="http://schemas.openxmlformats.org/officeDocument/2006/relationships/slide" Target="slide30.xm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24.xml"/><Relationship Id="rId11" Type="http://schemas.openxmlformats.org/officeDocument/2006/relationships/slide" Target="slide29.xml"/><Relationship Id="rId5" Type="http://schemas.openxmlformats.org/officeDocument/2006/relationships/slide" Target="slide17.xml"/><Relationship Id="rId10" Type="http://schemas.openxmlformats.org/officeDocument/2006/relationships/slide" Target="slide28.xml"/><Relationship Id="rId4" Type="http://schemas.openxmlformats.org/officeDocument/2006/relationships/slide" Target="slide19.xml"/><Relationship Id="rId9" Type="http://schemas.openxmlformats.org/officeDocument/2006/relationships/slide" Target="slide27.xml"/><Relationship Id="rId14" Type="http://schemas.openxmlformats.org/officeDocument/2006/relationships/slide" Target="slide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7.wmf"/></Relationships>
</file>

<file path=ppt/slides/_rels/slide4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4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9.png"/><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1.png"/><Relationship Id="rId10" Type="http://schemas.openxmlformats.org/officeDocument/2006/relationships/image" Target="../media/image21.png"/><Relationship Id="rId4" Type="http://schemas.openxmlformats.org/officeDocument/2006/relationships/image" Target="../media/image40.png"/><Relationship Id="rId9" Type="http://schemas.openxmlformats.org/officeDocument/2006/relationships/image" Target="../media/image43.png"/></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5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48.png"/><Relationship Id="rId4" Type="http://schemas.openxmlformats.org/officeDocument/2006/relationships/image" Target="../media/image51.png"/><Relationship Id="rId9" Type="http://schemas.openxmlformats.org/officeDocument/2006/relationships/image" Target="../media/image56.png"/></Relationships>
</file>

<file path=ppt/slides/_rels/slide52.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8.png"/><Relationship Id="rId7" Type="http://schemas.openxmlformats.org/officeDocument/2006/relationships/image" Target="../media/image61.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10" Type="http://schemas.openxmlformats.org/officeDocument/2006/relationships/image" Target="../media/image43.png"/><Relationship Id="rId4" Type="http://schemas.openxmlformats.org/officeDocument/2006/relationships/image" Target="../media/image52.png"/><Relationship Id="rId9" Type="http://schemas.openxmlformats.org/officeDocument/2006/relationships/image" Target="../media/image53.png"/></Relationships>
</file>

<file path=ppt/slides/_rels/slide53.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8.png"/><Relationship Id="rId7" Type="http://schemas.openxmlformats.org/officeDocument/2006/relationships/image" Target="../media/image61.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10" Type="http://schemas.openxmlformats.org/officeDocument/2006/relationships/image" Target="../media/image43.png"/><Relationship Id="rId4" Type="http://schemas.openxmlformats.org/officeDocument/2006/relationships/image" Target="../media/image52.png"/><Relationship Id="rId9" Type="http://schemas.openxmlformats.org/officeDocument/2006/relationships/image" Target="../media/image53.png"/></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48.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43.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5.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Options &amp; Bundle Discount</a:t>
            </a:r>
            <a:endParaRPr lang="en-IN" dirty="0"/>
          </a:p>
        </p:txBody>
      </p:sp>
    </p:spTree>
    <p:extLst>
      <p:ext uri="{BB962C8B-B14F-4D97-AF65-F5344CB8AC3E}">
        <p14:creationId xmlns:p14="http://schemas.microsoft.com/office/powerpoint/2010/main" val="888892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Options Quote Capability Details</a:t>
            </a:r>
            <a:endParaRPr lang="en-IN" dirty="0"/>
          </a:p>
        </p:txBody>
      </p:sp>
    </p:spTree>
    <p:extLst>
      <p:ext uri="{BB962C8B-B14F-4D97-AF65-F5344CB8AC3E}">
        <p14:creationId xmlns:p14="http://schemas.microsoft.com/office/powerpoint/2010/main" val="3611886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07"/>
            <a:ext cx="7400925" cy="349252"/>
          </a:xfrm>
        </p:spPr>
        <p:txBody>
          <a:bodyPr>
            <a:noAutofit/>
          </a:bodyPr>
          <a:lstStyle/>
          <a:p>
            <a:r>
              <a:rPr lang="en-IN" sz="2000" b="1" dirty="0" smtClean="0"/>
              <a:t>Options Capability : Overview</a:t>
            </a:r>
            <a:endParaRPr lang="en-IN" sz="2000" b="1" dirty="0"/>
          </a:p>
        </p:txBody>
      </p:sp>
      <p:sp>
        <p:nvSpPr>
          <p:cNvPr id="5" name="Rectangle 4"/>
          <p:cNvSpPr/>
          <p:nvPr/>
        </p:nvSpPr>
        <p:spPr>
          <a:xfrm>
            <a:off x="71440" y="2505105"/>
            <a:ext cx="1019159" cy="24765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Options Quote-1 </a:t>
            </a:r>
          </a:p>
          <a:p>
            <a:pPr algn="ctr"/>
            <a:endParaRPr lang="en-IN" sz="1100" dirty="0">
              <a:solidFill>
                <a:schemeClr val="tx1"/>
              </a:solidFill>
            </a:endParaRPr>
          </a:p>
          <a:p>
            <a:pPr algn="ctr"/>
            <a:r>
              <a:rPr lang="en-IN" sz="1100" dirty="0" smtClean="0">
                <a:solidFill>
                  <a:schemeClr val="tx1"/>
                </a:solidFill>
              </a:rPr>
              <a:t>QL-1</a:t>
            </a:r>
          </a:p>
          <a:p>
            <a:pPr algn="ctr"/>
            <a:r>
              <a:rPr lang="en-IN" sz="1100" dirty="0" smtClean="0">
                <a:solidFill>
                  <a:schemeClr val="tx1"/>
                </a:solidFill>
              </a:rPr>
              <a:t>QL-2</a:t>
            </a:r>
          </a:p>
          <a:p>
            <a:pPr algn="ctr"/>
            <a:r>
              <a:rPr lang="en-IN" sz="1100" dirty="0" smtClean="0">
                <a:solidFill>
                  <a:schemeClr val="tx1"/>
                </a:solidFill>
              </a:rPr>
              <a:t>QL-3</a:t>
            </a:r>
          </a:p>
          <a:p>
            <a:pPr algn="ctr"/>
            <a:r>
              <a:rPr lang="en-IN" sz="1100" dirty="0" smtClean="0">
                <a:solidFill>
                  <a:schemeClr val="tx1"/>
                </a:solidFill>
              </a:rPr>
              <a:t>QL-4</a:t>
            </a:r>
          </a:p>
          <a:p>
            <a:pPr algn="ctr"/>
            <a:r>
              <a:rPr lang="en-IN" sz="1100" dirty="0" smtClean="0">
                <a:solidFill>
                  <a:schemeClr val="tx1"/>
                </a:solidFill>
              </a:rPr>
              <a:t>QL-5</a:t>
            </a:r>
          </a:p>
          <a:p>
            <a:pPr algn="ctr"/>
            <a:r>
              <a:rPr lang="en-IN" sz="1100" dirty="0" smtClean="0">
                <a:solidFill>
                  <a:schemeClr val="tx1"/>
                </a:solidFill>
              </a:rPr>
              <a:t>QL-6</a:t>
            </a:r>
          </a:p>
          <a:p>
            <a:pPr algn="ctr"/>
            <a:r>
              <a:rPr lang="en-IN" sz="1100" dirty="0" smtClean="0">
                <a:solidFill>
                  <a:schemeClr val="tx1"/>
                </a:solidFill>
              </a:rPr>
              <a:t>QL-7</a:t>
            </a:r>
          </a:p>
          <a:p>
            <a:pPr algn="ctr"/>
            <a:r>
              <a:rPr lang="en-IN" sz="1100" dirty="0" smtClean="0">
                <a:solidFill>
                  <a:schemeClr val="tx1"/>
                </a:solidFill>
              </a:rPr>
              <a:t>QL-8</a:t>
            </a:r>
          </a:p>
          <a:p>
            <a:pPr algn="ctr"/>
            <a:r>
              <a:rPr lang="en-IN" sz="1100" dirty="0" smtClean="0">
                <a:solidFill>
                  <a:schemeClr val="tx1"/>
                </a:solidFill>
              </a:rPr>
              <a:t>QL-9 </a:t>
            </a:r>
            <a:endParaRPr lang="en-IN" sz="1100" dirty="0">
              <a:solidFill>
                <a:schemeClr val="tx1"/>
              </a:solidFill>
            </a:endParaRPr>
          </a:p>
          <a:p>
            <a:pPr algn="ctr"/>
            <a:endParaRPr lang="en-IN" sz="1100" dirty="0">
              <a:solidFill>
                <a:schemeClr val="tx1"/>
              </a:solidFill>
            </a:endParaRPr>
          </a:p>
          <a:p>
            <a:pPr algn="ctr"/>
            <a:endParaRPr lang="en-IN" sz="1100" dirty="0">
              <a:solidFill>
                <a:schemeClr val="tx1"/>
              </a:solidFill>
            </a:endParaRPr>
          </a:p>
        </p:txBody>
      </p:sp>
      <p:sp>
        <p:nvSpPr>
          <p:cNvPr id="6" name="Rectangle 5"/>
          <p:cNvSpPr/>
          <p:nvPr/>
        </p:nvSpPr>
        <p:spPr>
          <a:xfrm>
            <a:off x="1619209" y="2467005"/>
            <a:ext cx="1381158" cy="8572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 </a:t>
            </a:r>
          </a:p>
          <a:p>
            <a:pPr algn="ctr"/>
            <a:r>
              <a:rPr lang="en-IN" sz="1100" dirty="0" smtClean="0">
                <a:solidFill>
                  <a:schemeClr val="tx1"/>
                </a:solidFill>
              </a:rPr>
              <a:t>Option -1 </a:t>
            </a:r>
          </a:p>
          <a:p>
            <a:pPr algn="ctr"/>
            <a:r>
              <a:rPr lang="en-IN" sz="1100" dirty="0" smtClean="0">
                <a:solidFill>
                  <a:schemeClr val="tx1"/>
                </a:solidFill>
              </a:rPr>
              <a:t>QL-1,QL-2,QL-3</a:t>
            </a:r>
            <a:endParaRPr lang="en-IN" sz="1100" dirty="0">
              <a:solidFill>
                <a:schemeClr val="tx1"/>
              </a:solidFill>
            </a:endParaRPr>
          </a:p>
        </p:txBody>
      </p:sp>
      <p:sp>
        <p:nvSpPr>
          <p:cNvPr id="7" name="Rectangle 6"/>
          <p:cNvSpPr/>
          <p:nvPr/>
        </p:nvSpPr>
        <p:spPr>
          <a:xfrm>
            <a:off x="1619208" y="3857654"/>
            <a:ext cx="1381159" cy="8572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 </a:t>
            </a:r>
          </a:p>
          <a:p>
            <a:pPr algn="ctr"/>
            <a:r>
              <a:rPr lang="en-IN" sz="1100" dirty="0" smtClean="0">
                <a:solidFill>
                  <a:schemeClr val="tx1"/>
                </a:solidFill>
              </a:rPr>
              <a:t>Option -2</a:t>
            </a:r>
          </a:p>
          <a:p>
            <a:pPr algn="ctr"/>
            <a:r>
              <a:rPr lang="en-IN" sz="1100" dirty="0" smtClean="0">
                <a:solidFill>
                  <a:schemeClr val="tx1"/>
                </a:solidFill>
              </a:rPr>
              <a:t>QL-4,QL-5,QL-6 </a:t>
            </a:r>
            <a:endParaRPr lang="en-IN" sz="1100" dirty="0">
              <a:solidFill>
                <a:schemeClr val="tx1"/>
              </a:solidFill>
            </a:endParaRPr>
          </a:p>
        </p:txBody>
      </p:sp>
      <p:sp>
        <p:nvSpPr>
          <p:cNvPr id="8" name="Rectangle 7"/>
          <p:cNvSpPr/>
          <p:nvPr/>
        </p:nvSpPr>
        <p:spPr>
          <a:xfrm>
            <a:off x="1619208" y="5248303"/>
            <a:ext cx="1381159" cy="8572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 </a:t>
            </a:r>
          </a:p>
          <a:p>
            <a:pPr algn="ctr"/>
            <a:r>
              <a:rPr lang="en-IN" sz="1100" dirty="0" smtClean="0">
                <a:solidFill>
                  <a:schemeClr val="tx1"/>
                </a:solidFill>
              </a:rPr>
              <a:t>Option -3 </a:t>
            </a:r>
          </a:p>
          <a:p>
            <a:pPr algn="ctr"/>
            <a:r>
              <a:rPr lang="en-IN" sz="1100" dirty="0" smtClean="0">
                <a:solidFill>
                  <a:schemeClr val="tx1"/>
                </a:solidFill>
              </a:rPr>
              <a:t>QL-7,QL-8,QL-9</a:t>
            </a:r>
            <a:endParaRPr lang="en-IN" sz="1100" dirty="0">
              <a:solidFill>
                <a:schemeClr val="tx1"/>
              </a:solidFill>
            </a:endParaRPr>
          </a:p>
        </p:txBody>
      </p:sp>
      <p:sp>
        <p:nvSpPr>
          <p:cNvPr id="10" name="Rectangle 9"/>
          <p:cNvSpPr/>
          <p:nvPr/>
        </p:nvSpPr>
        <p:spPr>
          <a:xfrm>
            <a:off x="1576344" y="1381138"/>
            <a:ext cx="1519265"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(Create Options, Apply Discount)</a:t>
            </a:r>
            <a:endParaRPr lang="en-IN" sz="1100" dirty="0"/>
          </a:p>
        </p:txBody>
      </p:sp>
      <p:sp>
        <p:nvSpPr>
          <p:cNvPr id="11" name="Rectangle 10"/>
          <p:cNvSpPr/>
          <p:nvPr/>
        </p:nvSpPr>
        <p:spPr>
          <a:xfrm>
            <a:off x="3626605" y="1381138"/>
            <a:ext cx="1545491" cy="576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Deal Approval</a:t>
            </a:r>
            <a:endParaRPr lang="en-IN" sz="1100" dirty="0"/>
          </a:p>
        </p:txBody>
      </p:sp>
      <p:sp>
        <p:nvSpPr>
          <p:cNvPr id="16" name="Rectangle 15"/>
          <p:cNvSpPr/>
          <p:nvPr/>
        </p:nvSpPr>
        <p:spPr>
          <a:xfrm>
            <a:off x="1576345" y="2286017"/>
            <a:ext cx="1519264" cy="41005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30" name="Rectangle 29"/>
          <p:cNvSpPr/>
          <p:nvPr/>
        </p:nvSpPr>
        <p:spPr>
          <a:xfrm>
            <a:off x="52354" y="1381138"/>
            <a:ext cx="1248879" cy="569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Create Quote.</a:t>
            </a:r>
          </a:p>
          <a:p>
            <a:pPr algn="ctr"/>
            <a:r>
              <a:rPr lang="en-IN" sz="1100" dirty="0" smtClean="0"/>
              <a:t>Set Options Quote Flag</a:t>
            </a:r>
            <a:endParaRPr lang="en-IN" sz="1100" dirty="0"/>
          </a:p>
        </p:txBody>
      </p:sp>
      <p:sp>
        <p:nvSpPr>
          <p:cNvPr id="32" name="Rectangle 31"/>
          <p:cNvSpPr/>
          <p:nvPr/>
        </p:nvSpPr>
        <p:spPr>
          <a:xfrm>
            <a:off x="16653" y="862011"/>
            <a:ext cx="7205642" cy="26671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OCN, Opportunity (Optional)</a:t>
            </a:r>
            <a:endParaRPr lang="en-IN" sz="1100" dirty="0">
              <a:solidFill>
                <a:schemeClr val="tx1"/>
              </a:solidFill>
            </a:endParaRPr>
          </a:p>
        </p:txBody>
      </p:sp>
      <p:sp>
        <p:nvSpPr>
          <p:cNvPr id="31" name="Rectangle 30"/>
          <p:cNvSpPr/>
          <p:nvPr/>
        </p:nvSpPr>
        <p:spPr>
          <a:xfrm>
            <a:off x="3669469" y="2462272"/>
            <a:ext cx="1381158" cy="8572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 </a:t>
            </a:r>
          </a:p>
          <a:p>
            <a:pPr algn="ctr"/>
            <a:r>
              <a:rPr lang="en-IN" sz="1100" dirty="0" smtClean="0">
                <a:solidFill>
                  <a:schemeClr val="tx1"/>
                </a:solidFill>
              </a:rPr>
              <a:t>Option -1 </a:t>
            </a:r>
          </a:p>
          <a:p>
            <a:pPr algn="ctr"/>
            <a:r>
              <a:rPr lang="en-IN" sz="1100" dirty="0" smtClean="0">
                <a:solidFill>
                  <a:schemeClr val="tx1"/>
                </a:solidFill>
              </a:rPr>
              <a:t>QL-1,QL-2,QL-3</a:t>
            </a:r>
            <a:endParaRPr lang="en-IN" sz="1100" dirty="0">
              <a:solidFill>
                <a:schemeClr val="tx1"/>
              </a:solidFill>
            </a:endParaRPr>
          </a:p>
        </p:txBody>
      </p:sp>
      <p:sp>
        <p:nvSpPr>
          <p:cNvPr id="35" name="Rectangle 34"/>
          <p:cNvSpPr/>
          <p:nvPr/>
        </p:nvSpPr>
        <p:spPr>
          <a:xfrm>
            <a:off x="3669468" y="3852921"/>
            <a:ext cx="1381159" cy="8572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 </a:t>
            </a:r>
          </a:p>
          <a:p>
            <a:pPr algn="ctr"/>
            <a:r>
              <a:rPr lang="en-IN" sz="1100" dirty="0" smtClean="0">
                <a:solidFill>
                  <a:schemeClr val="tx1"/>
                </a:solidFill>
              </a:rPr>
              <a:t>Option -2</a:t>
            </a:r>
          </a:p>
          <a:p>
            <a:pPr algn="ctr"/>
            <a:r>
              <a:rPr lang="en-IN" sz="1100" dirty="0" smtClean="0">
                <a:solidFill>
                  <a:schemeClr val="tx1"/>
                </a:solidFill>
              </a:rPr>
              <a:t>QL-4,QL-5,QL-6 </a:t>
            </a:r>
            <a:endParaRPr lang="en-IN" sz="1100" dirty="0">
              <a:solidFill>
                <a:schemeClr val="tx1"/>
              </a:solidFill>
            </a:endParaRPr>
          </a:p>
        </p:txBody>
      </p:sp>
      <p:sp>
        <p:nvSpPr>
          <p:cNvPr id="39" name="Rectangle 38"/>
          <p:cNvSpPr/>
          <p:nvPr/>
        </p:nvSpPr>
        <p:spPr>
          <a:xfrm>
            <a:off x="3669468" y="5243570"/>
            <a:ext cx="1381159" cy="8572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 </a:t>
            </a:r>
          </a:p>
          <a:p>
            <a:pPr algn="ctr"/>
            <a:r>
              <a:rPr lang="en-IN" sz="1100" dirty="0" smtClean="0">
                <a:solidFill>
                  <a:schemeClr val="tx1"/>
                </a:solidFill>
              </a:rPr>
              <a:t>Option -3 </a:t>
            </a:r>
          </a:p>
          <a:p>
            <a:pPr algn="ctr"/>
            <a:r>
              <a:rPr lang="en-IN" sz="1100" dirty="0" smtClean="0">
                <a:solidFill>
                  <a:schemeClr val="tx1"/>
                </a:solidFill>
              </a:rPr>
              <a:t>QL-7,QL-8,QL-9</a:t>
            </a:r>
            <a:endParaRPr lang="en-IN" sz="1100" dirty="0">
              <a:solidFill>
                <a:schemeClr val="tx1"/>
              </a:solidFill>
            </a:endParaRPr>
          </a:p>
        </p:txBody>
      </p:sp>
      <p:sp>
        <p:nvSpPr>
          <p:cNvPr id="44" name="Rectangle 43"/>
          <p:cNvSpPr/>
          <p:nvPr/>
        </p:nvSpPr>
        <p:spPr>
          <a:xfrm>
            <a:off x="3626605" y="2281284"/>
            <a:ext cx="1519264" cy="41005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45" name="Rectangle 44"/>
          <p:cNvSpPr/>
          <p:nvPr/>
        </p:nvSpPr>
        <p:spPr>
          <a:xfrm>
            <a:off x="5745895" y="2495600"/>
            <a:ext cx="1381158" cy="8572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 </a:t>
            </a:r>
          </a:p>
          <a:p>
            <a:pPr algn="ctr"/>
            <a:r>
              <a:rPr lang="en-IN" sz="1100" dirty="0" smtClean="0">
                <a:solidFill>
                  <a:schemeClr val="tx1"/>
                </a:solidFill>
              </a:rPr>
              <a:t>Option -1 </a:t>
            </a:r>
          </a:p>
          <a:p>
            <a:pPr algn="ctr"/>
            <a:r>
              <a:rPr lang="en-IN" sz="1100" dirty="0" smtClean="0">
                <a:solidFill>
                  <a:schemeClr val="tx1"/>
                </a:solidFill>
              </a:rPr>
              <a:t>QL-1,QL-2,QL-3</a:t>
            </a:r>
          </a:p>
          <a:p>
            <a:pPr algn="ctr"/>
            <a:r>
              <a:rPr lang="en-IN" sz="1100" b="1" dirty="0" smtClean="0">
                <a:solidFill>
                  <a:schemeClr val="tx1"/>
                </a:solidFill>
              </a:rPr>
              <a:t>(Commercially Approved)</a:t>
            </a:r>
            <a:endParaRPr lang="en-IN" sz="1100" b="1" dirty="0">
              <a:solidFill>
                <a:schemeClr val="tx1"/>
              </a:solidFill>
            </a:endParaRPr>
          </a:p>
        </p:txBody>
      </p:sp>
      <p:sp>
        <p:nvSpPr>
          <p:cNvPr id="46" name="Rectangle 45"/>
          <p:cNvSpPr/>
          <p:nvPr/>
        </p:nvSpPr>
        <p:spPr>
          <a:xfrm>
            <a:off x="5745894" y="3886249"/>
            <a:ext cx="1381159" cy="8572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 </a:t>
            </a:r>
          </a:p>
          <a:p>
            <a:pPr algn="ctr"/>
            <a:r>
              <a:rPr lang="en-IN" sz="1100" dirty="0" smtClean="0">
                <a:solidFill>
                  <a:schemeClr val="tx1"/>
                </a:solidFill>
              </a:rPr>
              <a:t>Option -2</a:t>
            </a:r>
          </a:p>
          <a:p>
            <a:pPr algn="ctr"/>
            <a:r>
              <a:rPr lang="en-IN" sz="1100" dirty="0" smtClean="0">
                <a:solidFill>
                  <a:schemeClr val="tx1"/>
                </a:solidFill>
              </a:rPr>
              <a:t>QL-4,QL-5,QL-6</a:t>
            </a:r>
          </a:p>
          <a:p>
            <a:pPr algn="ctr"/>
            <a:r>
              <a:rPr lang="en-IN" sz="1100" b="1" dirty="0">
                <a:solidFill>
                  <a:schemeClr val="tx1"/>
                </a:solidFill>
              </a:rPr>
              <a:t>(Commercially Approved) </a:t>
            </a:r>
          </a:p>
        </p:txBody>
      </p:sp>
      <p:sp>
        <p:nvSpPr>
          <p:cNvPr id="47" name="Rectangle 46"/>
          <p:cNvSpPr/>
          <p:nvPr/>
        </p:nvSpPr>
        <p:spPr>
          <a:xfrm>
            <a:off x="5745894" y="5276898"/>
            <a:ext cx="1381159" cy="8572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rgbClr val="FF0000"/>
                </a:solidFill>
              </a:rPr>
              <a:t>Options Quote-1</a:t>
            </a:r>
            <a:endParaRPr lang="en-IN" sz="1100" dirty="0">
              <a:solidFill>
                <a:srgbClr val="FF0000"/>
              </a:solidFill>
            </a:endParaRPr>
          </a:p>
          <a:p>
            <a:pPr algn="ctr"/>
            <a:r>
              <a:rPr lang="en-IN" sz="1100" dirty="0">
                <a:solidFill>
                  <a:srgbClr val="FF0000"/>
                </a:solidFill>
              </a:rPr>
              <a:t>Option </a:t>
            </a:r>
            <a:r>
              <a:rPr lang="en-IN" sz="1100" dirty="0" smtClean="0">
                <a:solidFill>
                  <a:srgbClr val="FF0000"/>
                </a:solidFill>
              </a:rPr>
              <a:t>-3 </a:t>
            </a:r>
          </a:p>
          <a:p>
            <a:pPr algn="ctr"/>
            <a:r>
              <a:rPr lang="en-IN" sz="1100" dirty="0" smtClean="0">
                <a:solidFill>
                  <a:srgbClr val="FF0000"/>
                </a:solidFill>
              </a:rPr>
              <a:t>QL-7,QL-8,QL-9</a:t>
            </a:r>
          </a:p>
          <a:p>
            <a:pPr algn="ctr"/>
            <a:r>
              <a:rPr lang="en-IN" sz="1100" b="1" dirty="0">
                <a:solidFill>
                  <a:srgbClr val="FF0000"/>
                </a:solidFill>
              </a:rPr>
              <a:t>(Approval Denied)</a:t>
            </a:r>
          </a:p>
        </p:txBody>
      </p:sp>
      <p:sp>
        <p:nvSpPr>
          <p:cNvPr id="48" name="Rectangle 47"/>
          <p:cNvSpPr/>
          <p:nvPr/>
        </p:nvSpPr>
        <p:spPr>
          <a:xfrm>
            <a:off x="5703031" y="2314612"/>
            <a:ext cx="1519264" cy="41005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50" name="Rectangle 49"/>
          <p:cNvSpPr/>
          <p:nvPr/>
        </p:nvSpPr>
        <p:spPr>
          <a:xfrm>
            <a:off x="5703030" y="1381138"/>
            <a:ext cx="1519265" cy="569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(Commercially Approved)</a:t>
            </a:r>
            <a:endParaRPr lang="en-IN" sz="1100" dirty="0"/>
          </a:p>
        </p:txBody>
      </p:sp>
      <p:cxnSp>
        <p:nvCxnSpPr>
          <p:cNvPr id="4" name="Elbow Connector 3"/>
          <p:cNvCxnSpPr>
            <a:stCxn id="30" idx="3"/>
            <a:endCxn id="10" idx="1"/>
          </p:cNvCxnSpPr>
          <p:nvPr/>
        </p:nvCxnSpPr>
        <p:spPr>
          <a:xfrm flipV="1">
            <a:off x="1301233" y="1662128"/>
            <a:ext cx="275111" cy="35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p:nvCxnSpPr>
        <p:spPr>
          <a:xfrm>
            <a:off x="3095609" y="1662128"/>
            <a:ext cx="530996" cy="71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1" idx="3"/>
            <a:endCxn id="50" idx="1"/>
          </p:cNvCxnSpPr>
          <p:nvPr/>
        </p:nvCxnSpPr>
        <p:spPr>
          <a:xfrm flipV="1">
            <a:off x="5172096" y="1665700"/>
            <a:ext cx="530934" cy="35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8277093" y="1436655"/>
            <a:ext cx="1381158" cy="5847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Standard </a:t>
            </a:r>
            <a:r>
              <a:rPr lang="en-IN" sz="1100" dirty="0">
                <a:solidFill>
                  <a:schemeClr val="tx1"/>
                </a:solidFill>
              </a:rPr>
              <a:t>Quote-1</a:t>
            </a:r>
          </a:p>
          <a:p>
            <a:pPr algn="ctr"/>
            <a:r>
              <a:rPr lang="en-IN" sz="1100" dirty="0" smtClean="0">
                <a:solidFill>
                  <a:schemeClr val="tx1"/>
                </a:solidFill>
              </a:rPr>
              <a:t>QL-1,QL-2,QL-3</a:t>
            </a:r>
            <a:endParaRPr lang="en-IN" sz="1100" dirty="0">
              <a:solidFill>
                <a:schemeClr val="tx1"/>
              </a:solidFill>
            </a:endParaRPr>
          </a:p>
        </p:txBody>
      </p:sp>
      <p:sp>
        <p:nvSpPr>
          <p:cNvPr id="54" name="Rectangle 53"/>
          <p:cNvSpPr/>
          <p:nvPr/>
        </p:nvSpPr>
        <p:spPr>
          <a:xfrm>
            <a:off x="8208040" y="794299"/>
            <a:ext cx="1519265" cy="484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Commercially Approved</a:t>
            </a:r>
            <a:endParaRPr lang="en-IN" sz="1100" dirty="0"/>
          </a:p>
        </p:txBody>
      </p:sp>
      <p:cxnSp>
        <p:nvCxnSpPr>
          <p:cNvPr id="27" name="Elbow Connector 26"/>
          <p:cNvCxnSpPr>
            <a:stCxn id="45" idx="3"/>
            <a:endCxn id="53" idx="1"/>
          </p:cNvCxnSpPr>
          <p:nvPr/>
        </p:nvCxnSpPr>
        <p:spPr>
          <a:xfrm flipV="1">
            <a:off x="7127053" y="1729028"/>
            <a:ext cx="1150040" cy="11951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8208040" y="171426"/>
            <a:ext cx="1519265" cy="4739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Same OCN &amp; Same  Opportunity(if Present)</a:t>
            </a:r>
            <a:endParaRPr lang="en-IN" sz="1100" dirty="0">
              <a:solidFill>
                <a:schemeClr val="tx1"/>
              </a:solidFill>
            </a:endParaRPr>
          </a:p>
        </p:txBody>
      </p:sp>
      <p:cxnSp>
        <p:nvCxnSpPr>
          <p:cNvPr id="29" name="Elbow Connector 28"/>
          <p:cNvCxnSpPr>
            <a:stCxn id="5" idx="3"/>
            <a:endCxn id="16" idx="1"/>
          </p:cNvCxnSpPr>
          <p:nvPr/>
        </p:nvCxnSpPr>
        <p:spPr>
          <a:xfrm>
            <a:off x="1090599" y="3743361"/>
            <a:ext cx="485746" cy="5929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6" idx="3"/>
            <a:endCxn id="35" idx="1"/>
          </p:cNvCxnSpPr>
          <p:nvPr/>
        </p:nvCxnSpPr>
        <p:spPr>
          <a:xfrm flipV="1">
            <a:off x="3095609" y="4281546"/>
            <a:ext cx="573859" cy="547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4" idx="3"/>
            <a:endCxn id="48" idx="1"/>
          </p:cNvCxnSpPr>
          <p:nvPr/>
        </p:nvCxnSpPr>
        <p:spPr>
          <a:xfrm>
            <a:off x="5145869" y="4331541"/>
            <a:ext cx="557162" cy="333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0" y="628651"/>
            <a:ext cx="7400925" cy="6017810"/>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Rectangle 33"/>
          <p:cNvSpPr/>
          <p:nvPr/>
        </p:nvSpPr>
        <p:spPr>
          <a:xfrm>
            <a:off x="8024819" y="100008"/>
            <a:ext cx="1809668" cy="2046311"/>
          </a:xfrm>
          <a:prstGeom prst="rect">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p:cNvSpPr txBox="1"/>
          <p:nvPr/>
        </p:nvSpPr>
        <p:spPr>
          <a:xfrm>
            <a:off x="9970252" y="70159"/>
            <a:ext cx="2174127" cy="2862322"/>
          </a:xfrm>
          <a:prstGeom prst="rect">
            <a:avLst/>
          </a:prstGeom>
          <a:solidFill>
            <a:schemeClr val="accent4">
              <a:lumMod val="20000"/>
              <a:lumOff val="80000"/>
            </a:schemeClr>
          </a:solidFill>
        </p:spPr>
        <p:txBody>
          <a:bodyPr wrap="square" rtlCol="0">
            <a:spAutoFit/>
          </a:bodyPr>
          <a:lstStyle>
            <a:defPPr>
              <a:defRPr lang="en-US"/>
            </a:defPPr>
            <a:lvl1pPr marL="171450" indent="-171450">
              <a:buFont typeface="Arial" panose="020B0604020202020204" pitchFamily="34" charset="0"/>
              <a:buChar char="•"/>
              <a:defRPr sz="1200"/>
            </a:lvl1pPr>
            <a:lvl2pPr marL="628650" lvl="1" indent="-171450">
              <a:buFont typeface="Arial" panose="020B0604020202020204" pitchFamily="34" charset="0"/>
              <a:buChar char="•"/>
              <a:defRPr sz="1200"/>
            </a:lvl2pPr>
          </a:lstStyle>
          <a:p>
            <a:r>
              <a:rPr lang="en-IN" dirty="0"/>
              <a:t>New Standard Quote is created in Commercially Approved stage.</a:t>
            </a:r>
          </a:p>
          <a:p>
            <a:r>
              <a:rPr lang="en-GB" dirty="0"/>
              <a:t>All standard quote stage(Stage, Quote ID) would get reflected in Parent options quote.</a:t>
            </a:r>
            <a:endParaRPr lang="en-IN" dirty="0"/>
          </a:p>
          <a:p>
            <a:r>
              <a:rPr lang="en-IN" dirty="0"/>
              <a:t>if Options Quote is linked with Opportunity, same Opportunity is used to create Standard Quote.</a:t>
            </a:r>
          </a:p>
          <a:p>
            <a:r>
              <a:rPr lang="en-IN" dirty="0"/>
              <a:t>If Options Quote is Price Lookup quote, then Standard quote is also created as price lookup quote.</a:t>
            </a:r>
          </a:p>
        </p:txBody>
      </p:sp>
      <p:sp>
        <p:nvSpPr>
          <p:cNvPr id="37" name="TextBox 36"/>
          <p:cNvSpPr txBox="1"/>
          <p:nvPr/>
        </p:nvSpPr>
        <p:spPr>
          <a:xfrm>
            <a:off x="7522316" y="3202853"/>
            <a:ext cx="4614801" cy="3416320"/>
          </a:xfrm>
          <a:prstGeom prst="rect">
            <a:avLst/>
          </a:prstGeom>
          <a:solidFill>
            <a:schemeClr val="accent4">
              <a:lumMod val="20000"/>
              <a:lumOff val="80000"/>
            </a:schemeClr>
          </a:solidFill>
        </p:spPr>
        <p:txBody>
          <a:bodyPr wrap="square" rtlCol="0">
            <a:spAutoFit/>
          </a:bodyPr>
          <a:lstStyle/>
          <a:p>
            <a:pPr marL="171450" indent="-171450">
              <a:buFont typeface="Arial" panose="020B0604020202020204" pitchFamily="34" charset="0"/>
              <a:buChar char="•"/>
            </a:pPr>
            <a:r>
              <a:rPr lang="en-IN" sz="1200" dirty="0"/>
              <a:t>It enables to group line items in </a:t>
            </a:r>
            <a:r>
              <a:rPr lang="en-IN" sz="1200" dirty="0" smtClean="0"/>
              <a:t>multiple </a:t>
            </a:r>
            <a:r>
              <a:rPr lang="en-IN" sz="1200" dirty="0"/>
              <a:t>options.</a:t>
            </a:r>
          </a:p>
          <a:p>
            <a:pPr marL="171450" indent="-171450">
              <a:buFont typeface="Arial" panose="020B0604020202020204" pitchFamily="34" charset="0"/>
              <a:buChar char="•"/>
            </a:pPr>
            <a:r>
              <a:rPr lang="en-IN" sz="1200" dirty="0"/>
              <a:t>Can be used </a:t>
            </a:r>
            <a:r>
              <a:rPr lang="en-IN" sz="1200" dirty="0" smtClean="0"/>
              <a:t>in Standard </a:t>
            </a:r>
            <a:r>
              <a:rPr lang="en-IN" sz="1200" dirty="0"/>
              <a:t>&amp; Price Lookup Quote.</a:t>
            </a:r>
          </a:p>
          <a:p>
            <a:pPr marL="171450" indent="-171450">
              <a:buFont typeface="Arial" panose="020B0604020202020204" pitchFamily="34" charset="0"/>
              <a:buChar char="•"/>
            </a:pPr>
            <a:r>
              <a:rPr lang="en-IN" sz="1200" dirty="0"/>
              <a:t>Price lookup Quote can be sent to Deal only for Wholesale Customers &amp; if its (at option level) Bronze or Bronze+. For Higher Deal classes Opportunity is must.</a:t>
            </a:r>
          </a:p>
          <a:p>
            <a:pPr marL="171450" indent="-171450">
              <a:buFont typeface="Arial" panose="020B0604020202020204" pitchFamily="34" charset="0"/>
              <a:buChar char="•"/>
            </a:pPr>
            <a:r>
              <a:rPr lang="en-IN" sz="1200" dirty="0"/>
              <a:t>Deal  would get visibility of all the options and need to work at the option level. </a:t>
            </a:r>
          </a:p>
          <a:p>
            <a:pPr marL="628650" lvl="1" indent="-171450">
              <a:buFont typeface="Arial" panose="020B0604020202020204" pitchFamily="34" charset="0"/>
              <a:buChar char="•"/>
            </a:pPr>
            <a:r>
              <a:rPr lang="en-IN" sz="1200" dirty="0"/>
              <a:t>Upload MMT at the Option level.</a:t>
            </a:r>
          </a:p>
          <a:p>
            <a:pPr marL="628650" lvl="1" indent="-171450">
              <a:buFont typeface="Arial" panose="020B0604020202020204" pitchFamily="34" charset="0"/>
              <a:buChar char="•"/>
            </a:pPr>
            <a:r>
              <a:rPr lang="en-IN" sz="1200" dirty="0" smtClean="0"/>
              <a:t>Approve/Reject </a:t>
            </a:r>
            <a:r>
              <a:rPr lang="en-IN" sz="1200" dirty="0"/>
              <a:t>at the option level.</a:t>
            </a:r>
          </a:p>
          <a:p>
            <a:pPr marL="628650" lvl="1" indent="-171450">
              <a:buFont typeface="Arial" panose="020B0604020202020204" pitchFamily="34" charset="0"/>
              <a:buChar char="•"/>
            </a:pPr>
            <a:r>
              <a:rPr lang="en-IN" sz="1200" dirty="0" smtClean="0"/>
              <a:t>Approve/Reject </a:t>
            </a:r>
            <a:r>
              <a:rPr lang="en-IN" sz="1200" dirty="0"/>
              <a:t>the overall Quote.</a:t>
            </a:r>
          </a:p>
          <a:p>
            <a:pPr marL="171450" indent="-171450">
              <a:buFont typeface="Arial" panose="020B0604020202020204" pitchFamily="34" charset="0"/>
              <a:buChar char="•"/>
            </a:pPr>
            <a:r>
              <a:rPr lang="en-GB" sz="1200" dirty="0"/>
              <a:t>After </a:t>
            </a:r>
            <a:r>
              <a:rPr lang="en-IN" sz="1200" dirty="0"/>
              <a:t>Commercial Approval</a:t>
            </a:r>
            <a:r>
              <a:rPr lang="en-GB" sz="1200" dirty="0"/>
              <a:t> individual journey (i.e. Technical Review &amp; Ordering)  needs to be followed for each option.</a:t>
            </a:r>
          </a:p>
          <a:p>
            <a:pPr marL="628650" lvl="1" indent="-171450">
              <a:buFont typeface="Arial" panose="020B0604020202020204" pitchFamily="34" charset="0"/>
              <a:buChar char="•"/>
            </a:pPr>
            <a:r>
              <a:rPr lang="en-IN" sz="1200" dirty="0"/>
              <a:t>Technical review is initiated only at Option level, it can’t be done at line item level.</a:t>
            </a:r>
          </a:p>
          <a:p>
            <a:pPr marL="628650" lvl="1" indent="-171450">
              <a:buFont typeface="Arial" panose="020B0604020202020204" pitchFamily="34" charset="0"/>
              <a:buChar char="•"/>
            </a:pPr>
            <a:r>
              <a:rPr lang="en-IN" sz="1200" dirty="0"/>
              <a:t>User can initiate Technical Review for any of the Approved Option. </a:t>
            </a:r>
          </a:p>
          <a:p>
            <a:pPr marL="628650" lvl="1" indent="-171450">
              <a:buFont typeface="Arial" panose="020B0604020202020204" pitchFamily="34" charset="0"/>
              <a:buChar char="•"/>
            </a:pPr>
            <a:r>
              <a:rPr lang="en-IN" sz="1200" dirty="0" smtClean="0"/>
              <a:t>User </a:t>
            </a:r>
            <a:r>
              <a:rPr lang="en-IN" sz="1200" dirty="0"/>
              <a:t>can progress more than one option for technical Review if required</a:t>
            </a:r>
            <a:r>
              <a:rPr lang="en-IN" sz="1200" dirty="0" smtClean="0"/>
              <a:t>.</a:t>
            </a:r>
            <a:endParaRPr lang="en-IN" sz="1400" dirty="0" smtClean="0"/>
          </a:p>
        </p:txBody>
      </p:sp>
    </p:spTree>
    <p:extLst>
      <p:ext uri="{BB962C8B-B14F-4D97-AF65-F5344CB8AC3E}">
        <p14:creationId xmlns:p14="http://schemas.microsoft.com/office/powerpoint/2010/main" val="3884281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785" y="614329"/>
            <a:ext cx="11474904" cy="6064084"/>
          </a:xfrm>
        </p:spPr>
        <p:txBody>
          <a:bodyPr>
            <a:noAutofit/>
          </a:bodyPr>
          <a:lstStyle/>
          <a:p>
            <a:pPr marL="171450" indent="-171450"/>
            <a:r>
              <a:rPr lang="en-IN" sz="1200" dirty="0" smtClean="0"/>
              <a:t>Options is enabled </a:t>
            </a:r>
            <a:r>
              <a:rPr lang="en-IN" sz="1200" dirty="0"/>
              <a:t>by setting a Flag on </a:t>
            </a:r>
            <a:r>
              <a:rPr lang="en-IN" sz="1200" dirty="0" smtClean="0"/>
              <a:t>Quote.</a:t>
            </a:r>
          </a:p>
          <a:p>
            <a:pPr lvl="1">
              <a:buFont typeface="Courier New" panose="02070309020205020404" pitchFamily="49" charset="0"/>
              <a:buChar char="o"/>
            </a:pPr>
            <a:r>
              <a:rPr lang="en-GB" sz="1200" dirty="0" smtClean="0"/>
              <a:t>This flag is available before Commercial Approval process is initiated i.e. till Quote is submitted for Approval</a:t>
            </a:r>
            <a:r>
              <a:rPr lang="en-IN" sz="1200" dirty="0" smtClean="0"/>
              <a:t>. </a:t>
            </a:r>
            <a:r>
              <a:rPr lang="en-GB" sz="1200" dirty="0" smtClean="0"/>
              <a:t>Post commercial approval its read-only.</a:t>
            </a:r>
            <a:endParaRPr lang="en-IN" sz="1200" dirty="0"/>
          </a:p>
          <a:p>
            <a:pPr lvl="1">
              <a:buFont typeface="Courier New" panose="02070309020205020404" pitchFamily="49" charset="0"/>
              <a:buChar char="o"/>
            </a:pPr>
            <a:r>
              <a:rPr lang="en-IN" sz="1200" dirty="0"/>
              <a:t>It enables to group line items in different </a:t>
            </a:r>
            <a:r>
              <a:rPr lang="en-IN" sz="1200" dirty="0" smtClean="0"/>
              <a:t>options.</a:t>
            </a:r>
          </a:p>
          <a:p>
            <a:pPr lvl="1">
              <a:buFont typeface="Courier New" panose="02070309020205020404" pitchFamily="49" charset="0"/>
              <a:buChar char="o"/>
            </a:pPr>
            <a:r>
              <a:rPr lang="en-GB" sz="1200" dirty="0" smtClean="0"/>
              <a:t>Flag can be Set/Reset before any Option is initiated for Commercial Approval. Options </a:t>
            </a:r>
            <a:r>
              <a:rPr lang="en-GB" sz="1200" dirty="0"/>
              <a:t>marking </a:t>
            </a:r>
            <a:r>
              <a:rPr lang="en-GB" sz="1200" dirty="0" smtClean="0"/>
              <a:t>is retained </a:t>
            </a:r>
            <a:r>
              <a:rPr lang="en-GB" sz="1200" dirty="0"/>
              <a:t>after </a:t>
            </a:r>
            <a:r>
              <a:rPr lang="en-GB" sz="1200" dirty="0" smtClean="0"/>
              <a:t>Flag is set/Reset.</a:t>
            </a:r>
            <a:endParaRPr lang="en-GB" sz="1200" dirty="0"/>
          </a:p>
          <a:p>
            <a:pPr marL="171450" indent="-171450"/>
            <a:r>
              <a:rPr lang="en-IN" sz="1200" dirty="0" smtClean="0"/>
              <a:t>Can </a:t>
            </a:r>
            <a:r>
              <a:rPr lang="en-IN" sz="1200" dirty="0"/>
              <a:t>be used in following </a:t>
            </a:r>
            <a:r>
              <a:rPr lang="en-IN" sz="1200" dirty="0" smtClean="0"/>
              <a:t>type </a:t>
            </a:r>
            <a:r>
              <a:rPr lang="en-IN" sz="1200" dirty="0"/>
              <a:t>of </a:t>
            </a:r>
            <a:r>
              <a:rPr lang="en-IN" sz="1200" dirty="0" smtClean="0"/>
              <a:t>Quotes </a:t>
            </a:r>
          </a:p>
          <a:p>
            <a:pPr lvl="1">
              <a:buFont typeface="Courier New" panose="02070309020205020404" pitchFamily="49" charset="0"/>
              <a:buChar char="o"/>
            </a:pPr>
            <a:r>
              <a:rPr lang="en-IN" sz="1200" dirty="0" smtClean="0"/>
              <a:t>Standard </a:t>
            </a:r>
            <a:r>
              <a:rPr lang="en-IN" sz="1200" dirty="0"/>
              <a:t>Quote</a:t>
            </a:r>
          </a:p>
          <a:p>
            <a:pPr lvl="1">
              <a:buFont typeface="Courier New" panose="02070309020205020404" pitchFamily="49" charset="0"/>
              <a:buChar char="o"/>
            </a:pPr>
            <a:r>
              <a:rPr lang="en-IN" sz="1200" dirty="0"/>
              <a:t>Price Lookup Quote</a:t>
            </a:r>
          </a:p>
          <a:p>
            <a:pPr lvl="2">
              <a:buFont typeface="Wingdings" panose="05000000000000000000" pitchFamily="2" charset="2"/>
              <a:buChar char="§"/>
            </a:pPr>
            <a:r>
              <a:rPr lang="en-IN" sz="1200" dirty="0" smtClean="0"/>
              <a:t>Price </a:t>
            </a:r>
            <a:r>
              <a:rPr lang="en-IN" sz="1200" dirty="0"/>
              <a:t>lookup Quote can be sent to Deal only </a:t>
            </a:r>
            <a:r>
              <a:rPr lang="en-IN" sz="1200" dirty="0" smtClean="0"/>
              <a:t>for Wholesale Customers &amp; if </a:t>
            </a:r>
            <a:r>
              <a:rPr lang="en-IN" sz="1200" dirty="0"/>
              <a:t>its (at option level) Bronze or Bronze+. For Higher Deal classes Opportunity is must.</a:t>
            </a:r>
          </a:p>
          <a:p>
            <a:pPr marL="171450" indent="-171450"/>
            <a:r>
              <a:rPr lang="en-IN" sz="1200" dirty="0" smtClean="0"/>
              <a:t>If </a:t>
            </a:r>
            <a:r>
              <a:rPr lang="en-IN" sz="1200" dirty="0"/>
              <a:t>quote is sent to Deal, Deal  would get visibility of all the </a:t>
            </a:r>
            <a:r>
              <a:rPr lang="en-IN" sz="1200" dirty="0" smtClean="0"/>
              <a:t>options and need to work at the option level. </a:t>
            </a:r>
            <a:endParaRPr lang="en-IN" sz="1200" dirty="0"/>
          </a:p>
          <a:p>
            <a:pPr lvl="1">
              <a:buFont typeface="Courier New" panose="02070309020205020404" pitchFamily="49" charset="0"/>
              <a:buChar char="o"/>
            </a:pPr>
            <a:r>
              <a:rPr lang="en-IN" sz="1200" dirty="0" smtClean="0"/>
              <a:t>Upload </a:t>
            </a:r>
            <a:r>
              <a:rPr lang="en-IN" sz="1200" dirty="0"/>
              <a:t>MMT at the Option level.</a:t>
            </a:r>
          </a:p>
          <a:p>
            <a:pPr lvl="1">
              <a:buFont typeface="Courier New" panose="02070309020205020404" pitchFamily="49" charset="0"/>
              <a:buChar char="o"/>
            </a:pPr>
            <a:r>
              <a:rPr lang="en-IN" sz="1200" dirty="0" smtClean="0"/>
              <a:t>Should </a:t>
            </a:r>
            <a:r>
              <a:rPr lang="en-IN" sz="1200" dirty="0"/>
              <a:t>A</a:t>
            </a:r>
            <a:r>
              <a:rPr lang="en-IN" sz="1200" dirty="0" smtClean="0"/>
              <a:t>pprove/Reject </a:t>
            </a:r>
            <a:r>
              <a:rPr lang="en-IN" sz="1200" dirty="0"/>
              <a:t>at the option level</a:t>
            </a:r>
            <a:r>
              <a:rPr lang="en-IN" sz="1200" dirty="0" smtClean="0"/>
              <a:t>.</a:t>
            </a:r>
          </a:p>
          <a:p>
            <a:pPr lvl="1">
              <a:buFont typeface="Courier New" panose="02070309020205020404" pitchFamily="49" charset="0"/>
              <a:buChar char="o"/>
            </a:pPr>
            <a:r>
              <a:rPr lang="en-IN" sz="1200" dirty="0" smtClean="0"/>
              <a:t>Should Approve/Reject the overall Quote.</a:t>
            </a:r>
            <a:endParaRPr lang="en-IN" sz="1200" dirty="0"/>
          </a:p>
          <a:p>
            <a:pPr marL="171450" indent="-171450"/>
            <a:r>
              <a:rPr lang="en-IN" sz="1200" dirty="0"/>
              <a:t>After Deal Governance, </a:t>
            </a:r>
            <a:r>
              <a:rPr lang="en-IN" sz="1200" dirty="0" smtClean="0"/>
              <a:t>if Quote </a:t>
            </a:r>
            <a:r>
              <a:rPr lang="en-IN" sz="1200" dirty="0"/>
              <a:t>is Approved </a:t>
            </a:r>
            <a:r>
              <a:rPr lang="en-IN" sz="1200" dirty="0" smtClean="0"/>
              <a:t>its </a:t>
            </a:r>
            <a:r>
              <a:rPr lang="en-IN" sz="1200" dirty="0"/>
              <a:t>status is changed to ‘Commercially Approved’.</a:t>
            </a:r>
          </a:p>
          <a:p>
            <a:pPr marL="171450" indent="-171450"/>
            <a:r>
              <a:rPr lang="en-GB" sz="1200" dirty="0" smtClean="0"/>
              <a:t>After </a:t>
            </a:r>
            <a:r>
              <a:rPr lang="en-IN" sz="1200" dirty="0"/>
              <a:t>‘Commercially Approved</a:t>
            </a:r>
            <a:r>
              <a:rPr lang="en-IN" sz="1200" dirty="0" smtClean="0"/>
              <a:t>’</a:t>
            </a:r>
            <a:r>
              <a:rPr lang="en-GB" sz="1200" dirty="0" smtClean="0"/>
              <a:t> stage </a:t>
            </a:r>
            <a:r>
              <a:rPr lang="en-GB" sz="1200" dirty="0"/>
              <a:t>individual journey (i.e. Technical Review &amp; Ordering)  needs to be followed for each option</a:t>
            </a:r>
            <a:r>
              <a:rPr lang="en-GB" sz="1200" dirty="0" smtClean="0"/>
              <a:t>.</a:t>
            </a:r>
          </a:p>
          <a:p>
            <a:pPr lvl="1">
              <a:buFont typeface="Courier New" panose="02070309020205020404" pitchFamily="49" charset="0"/>
              <a:buChar char="o"/>
            </a:pPr>
            <a:r>
              <a:rPr lang="en-IN" sz="1200" dirty="0"/>
              <a:t>Only Commercially Approved Options can be progressed further for Technical Review &amp; Ordering</a:t>
            </a:r>
            <a:r>
              <a:rPr lang="en-IN" sz="1200" dirty="0" smtClean="0"/>
              <a:t>.</a:t>
            </a:r>
          </a:p>
          <a:p>
            <a:pPr lvl="1">
              <a:buFont typeface="Courier New" panose="02070309020205020404" pitchFamily="49" charset="0"/>
              <a:buChar char="o"/>
            </a:pPr>
            <a:r>
              <a:rPr lang="en-IN" sz="1200" dirty="0"/>
              <a:t>Technical review is initiated only at Option level, it can’t be done at line item level.</a:t>
            </a:r>
          </a:p>
          <a:p>
            <a:pPr lvl="1">
              <a:buFont typeface="Courier New" panose="02070309020205020404" pitchFamily="49" charset="0"/>
              <a:buChar char="o"/>
            </a:pPr>
            <a:r>
              <a:rPr lang="en-IN" sz="1200" dirty="0" smtClean="0"/>
              <a:t>User can initiate Technical Review for any of the Approved Option. </a:t>
            </a:r>
          </a:p>
          <a:p>
            <a:pPr lvl="2">
              <a:buFont typeface="Courier New" panose="02070309020205020404" pitchFamily="49" charset="0"/>
              <a:buChar char="o"/>
            </a:pPr>
            <a:r>
              <a:rPr lang="en-IN" sz="1200" dirty="0" smtClean="0"/>
              <a:t>New </a:t>
            </a:r>
            <a:r>
              <a:rPr lang="en-IN" sz="1200" dirty="0"/>
              <a:t>standard Quote is created in ‘Commercially Approved’ stage. </a:t>
            </a:r>
          </a:p>
          <a:p>
            <a:pPr lvl="2">
              <a:buFont typeface="Courier New" panose="02070309020205020404" pitchFamily="49" charset="0"/>
              <a:buChar char="o"/>
            </a:pPr>
            <a:r>
              <a:rPr lang="en-IN" sz="1200" dirty="0"/>
              <a:t>All the standard </a:t>
            </a:r>
            <a:r>
              <a:rPr lang="en-IN" sz="1200" dirty="0" smtClean="0"/>
              <a:t>Quote features are </a:t>
            </a:r>
            <a:r>
              <a:rPr lang="en-IN" sz="1200" dirty="0"/>
              <a:t>available</a:t>
            </a:r>
            <a:r>
              <a:rPr lang="en-IN" sz="1200" dirty="0" smtClean="0"/>
              <a:t> in new Quote.</a:t>
            </a:r>
          </a:p>
          <a:p>
            <a:pPr lvl="2">
              <a:buFont typeface="Courier New" panose="02070309020205020404" pitchFamily="49" charset="0"/>
              <a:buChar char="o"/>
            </a:pPr>
            <a:r>
              <a:rPr lang="en-GB" sz="1200" dirty="0"/>
              <a:t>All standard quote stage(Stage, Quote ID) would get reflected in Parent options quote.(MQ model is followed to sync data back to options quote)</a:t>
            </a:r>
            <a:endParaRPr lang="en-IN" sz="1200" dirty="0"/>
          </a:p>
          <a:p>
            <a:pPr lvl="1">
              <a:buFont typeface="Courier New" panose="02070309020205020404" pitchFamily="49" charset="0"/>
              <a:buChar char="o"/>
            </a:pPr>
            <a:r>
              <a:rPr lang="en-IN" sz="1200" dirty="0" smtClean="0"/>
              <a:t>User </a:t>
            </a:r>
            <a:r>
              <a:rPr lang="en-IN" sz="1200" dirty="0"/>
              <a:t>can progress more </a:t>
            </a:r>
            <a:r>
              <a:rPr lang="en-IN" sz="1200" dirty="0" smtClean="0"/>
              <a:t>than one option for technical Review </a:t>
            </a:r>
            <a:r>
              <a:rPr lang="en-IN" sz="1200" dirty="0"/>
              <a:t>if required.</a:t>
            </a:r>
          </a:p>
          <a:p>
            <a:pPr lvl="1">
              <a:buFont typeface="Courier New" panose="02070309020205020404" pitchFamily="49" charset="0"/>
              <a:buChar char="o"/>
            </a:pPr>
            <a:r>
              <a:rPr lang="en-IN" sz="1200" dirty="0" smtClean="0"/>
              <a:t>If Options </a:t>
            </a:r>
            <a:r>
              <a:rPr lang="en-IN" sz="1200" dirty="0"/>
              <a:t>Quote is linked with Opportunity, same Opportunity is used to create </a:t>
            </a:r>
            <a:r>
              <a:rPr lang="en-IN" sz="1200" dirty="0" smtClean="0"/>
              <a:t>Standard </a:t>
            </a:r>
            <a:r>
              <a:rPr lang="en-IN" sz="1200" dirty="0"/>
              <a:t>Quote.</a:t>
            </a:r>
          </a:p>
          <a:p>
            <a:pPr lvl="1">
              <a:buFont typeface="Courier New" panose="02070309020205020404" pitchFamily="49" charset="0"/>
              <a:buChar char="o"/>
            </a:pPr>
            <a:r>
              <a:rPr lang="en-IN" sz="1200" dirty="0"/>
              <a:t>If </a:t>
            </a:r>
            <a:r>
              <a:rPr lang="en-IN" sz="1200" dirty="0" smtClean="0"/>
              <a:t>Options </a:t>
            </a:r>
            <a:r>
              <a:rPr lang="en-IN" sz="1200" dirty="0"/>
              <a:t>Quote is Price Lookup quote, then </a:t>
            </a:r>
            <a:r>
              <a:rPr lang="en-IN" sz="1200" dirty="0" smtClean="0"/>
              <a:t>Standard </a:t>
            </a:r>
            <a:r>
              <a:rPr lang="en-IN" sz="1200" dirty="0"/>
              <a:t>quote is also created as price lookup quote.</a:t>
            </a:r>
          </a:p>
          <a:p>
            <a:pPr lvl="1"/>
            <a:endParaRPr lang="en-GB" sz="1200" dirty="0" smtClean="0"/>
          </a:p>
        </p:txBody>
      </p:sp>
      <p:sp>
        <p:nvSpPr>
          <p:cNvPr id="4" name="Title 1"/>
          <p:cNvSpPr>
            <a:spLocks noGrp="1"/>
          </p:cNvSpPr>
          <p:nvPr>
            <p:ph type="title"/>
          </p:nvPr>
        </p:nvSpPr>
        <p:spPr>
          <a:xfrm>
            <a:off x="158785" y="150794"/>
            <a:ext cx="7400925" cy="349252"/>
          </a:xfrm>
        </p:spPr>
        <p:txBody>
          <a:bodyPr>
            <a:noAutofit/>
          </a:bodyPr>
          <a:lstStyle/>
          <a:p>
            <a:r>
              <a:rPr lang="en-IN" sz="2000" b="1" dirty="0" smtClean="0"/>
              <a:t>Options Capability : Key Points</a:t>
            </a:r>
            <a:endParaRPr lang="en-IN" sz="2000" b="1" dirty="0"/>
          </a:p>
        </p:txBody>
      </p:sp>
    </p:spTree>
    <p:extLst>
      <p:ext uri="{BB962C8B-B14F-4D97-AF65-F5344CB8AC3E}">
        <p14:creationId xmlns:p14="http://schemas.microsoft.com/office/powerpoint/2010/main" val="4055854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785" y="623565"/>
            <a:ext cx="11474904" cy="6064084"/>
          </a:xfrm>
        </p:spPr>
        <p:txBody>
          <a:bodyPr>
            <a:noAutofit/>
          </a:bodyPr>
          <a:lstStyle/>
          <a:p>
            <a:pPr marL="457200" lvl="1" indent="0">
              <a:buNone/>
            </a:pPr>
            <a:endParaRPr lang="en-GB" sz="1400" dirty="0" smtClean="0"/>
          </a:p>
          <a:p>
            <a:pPr>
              <a:buFont typeface="Courier New" panose="02070309020205020404" pitchFamily="49" charset="0"/>
              <a:buChar char="o"/>
            </a:pPr>
            <a:r>
              <a:rPr lang="en-GB" sz="1400" dirty="0" smtClean="0"/>
              <a:t>Expired Quote</a:t>
            </a:r>
          </a:p>
          <a:p>
            <a:pPr lvl="1">
              <a:buFont typeface="Courier New" panose="02070309020205020404" pitchFamily="49" charset="0"/>
              <a:buChar char="o"/>
            </a:pPr>
            <a:r>
              <a:rPr lang="en-GB" sz="1400" dirty="0" smtClean="0"/>
              <a:t>Scneario1 – If none of the options is initiated for technical review</a:t>
            </a:r>
          </a:p>
          <a:p>
            <a:pPr lvl="2">
              <a:buFont typeface="Courier New" panose="02070309020205020404" pitchFamily="49" charset="0"/>
              <a:buChar char="o"/>
            </a:pPr>
            <a:r>
              <a:rPr lang="en-GB" sz="1400" dirty="0" smtClean="0"/>
              <a:t>Use Refresh Quote OR </a:t>
            </a:r>
          </a:p>
          <a:p>
            <a:pPr lvl="2">
              <a:buFont typeface="Courier New" panose="02070309020205020404" pitchFamily="49" charset="0"/>
              <a:buChar char="o"/>
            </a:pPr>
            <a:r>
              <a:rPr lang="en-GB" sz="1400" dirty="0"/>
              <a:t>Admin capability to reset expiry date (on the same stage</a:t>
            </a:r>
            <a:r>
              <a:rPr lang="en-GB" sz="1400" dirty="0" smtClean="0"/>
              <a:t>)</a:t>
            </a:r>
          </a:p>
          <a:p>
            <a:pPr lvl="1">
              <a:buFont typeface="Courier New" panose="02070309020205020404" pitchFamily="49" charset="0"/>
              <a:buChar char="o"/>
            </a:pPr>
            <a:r>
              <a:rPr lang="en-GB" sz="1400" dirty="0" smtClean="0"/>
              <a:t>Scneario2 – if one of the option is initiated for technical review</a:t>
            </a:r>
          </a:p>
          <a:p>
            <a:pPr lvl="2">
              <a:buFont typeface="Courier New" panose="02070309020205020404" pitchFamily="49" charset="0"/>
              <a:buChar char="o"/>
            </a:pPr>
            <a:r>
              <a:rPr lang="en-GB" sz="1400" dirty="0"/>
              <a:t>Admin capability to reset expiry date (on the same stage)</a:t>
            </a:r>
          </a:p>
          <a:p>
            <a:pPr lvl="2">
              <a:buFont typeface="Courier New" panose="02070309020205020404" pitchFamily="49" charset="0"/>
              <a:buChar char="o"/>
            </a:pPr>
            <a:endParaRPr lang="en-GB" sz="700" dirty="0" smtClean="0"/>
          </a:p>
          <a:p>
            <a:pPr>
              <a:buFont typeface="Courier New" panose="02070309020205020404" pitchFamily="49" charset="0"/>
              <a:buChar char="o"/>
            </a:pPr>
            <a:r>
              <a:rPr lang="en-GB" sz="1400" dirty="0" smtClean="0"/>
              <a:t>Synchronisation between C4C &amp; CPQ </a:t>
            </a:r>
            <a:endParaRPr lang="en-GB" sz="1400" dirty="0"/>
          </a:p>
          <a:p>
            <a:pPr lvl="1">
              <a:buFont typeface="Courier New" panose="02070309020205020404" pitchFamily="49" charset="0"/>
              <a:buChar char="o"/>
            </a:pPr>
            <a:r>
              <a:rPr lang="en-GB" sz="1400" dirty="0"/>
              <a:t>Only </a:t>
            </a:r>
            <a:r>
              <a:rPr lang="en-GB" sz="1400" dirty="0" smtClean="0"/>
              <a:t>Primary option details are synched with </a:t>
            </a:r>
            <a:r>
              <a:rPr lang="en-GB" sz="1400" dirty="0"/>
              <a:t>C4C not the entire quote.</a:t>
            </a:r>
          </a:p>
          <a:p>
            <a:pPr lvl="2">
              <a:buFont typeface="Wingdings" panose="05000000000000000000" pitchFamily="2" charset="2"/>
              <a:buChar char="§"/>
            </a:pPr>
            <a:r>
              <a:rPr lang="en-GB" sz="1400" dirty="0"/>
              <a:t>Following are the rules </a:t>
            </a:r>
            <a:r>
              <a:rPr lang="en-GB" sz="1400" dirty="0" smtClean="0"/>
              <a:t>to determine the primary option</a:t>
            </a:r>
            <a:endParaRPr lang="en-GB" sz="1400" dirty="0"/>
          </a:p>
          <a:p>
            <a:pPr lvl="3">
              <a:buFont typeface="Wingdings" panose="05000000000000000000" pitchFamily="2" charset="2"/>
              <a:buChar char="v"/>
            </a:pPr>
            <a:r>
              <a:rPr lang="en-GB" sz="1400" dirty="0"/>
              <a:t>By Default option1 </a:t>
            </a:r>
            <a:r>
              <a:rPr lang="en-GB" sz="1400" dirty="0" smtClean="0"/>
              <a:t>is marked as </a:t>
            </a:r>
            <a:r>
              <a:rPr lang="en-GB" sz="1400" dirty="0"/>
              <a:t>primary</a:t>
            </a:r>
            <a:r>
              <a:rPr lang="en-GB" sz="1400" dirty="0" smtClean="0"/>
              <a:t>.</a:t>
            </a:r>
            <a:endParaRPr lang="en-GB" sz="1400" dirty="0"/>
          </a:p>
          <a:p>
            <a:pPr lvl="3">
              <a:buFont typeface="Wingdings" panose="05000000000000000000" pitchFamily="2" charset="2"/>
              <a:buChar char="v"/>
            </a:pPr>
            <a:r>
              <a:rPr lang="en-GB" sz="1400" dirty="0"/>
              <a:t>System would give an option to select the primary option.</a:t>
            </a:r>
          </a:p>
          <a:p>
            <a:pPr marL="742950" lvl="1" indent="-285750"/>
            <a:r>
              <a:rPr lang="en-GB" sz="1400" dirty="0"/>
              <a:t>Once standard </a:t>
            </a:r>
            <a:r>
              <a:rPr lang="en-GB" sz="1400" dirty="0" smtClean="0"/>
              <a:t>quote/s are </a:t>
            </a:r>
            <a:r>
              <a:rPr lang="en-GB" sz="1400" dirty="0"/>
              <a:t>created for the approved </a:t>
            </a:r>
            <a:r>
              <a:rPr lang="en-GB" sz="1400" dirty="0" smtClean="0"/>
              <a:t>options </a:t>
            </a:r>
            <a:r>
              <a:rPr lang="en-GB" sz="1400" dirty="0"/>
              <a:t>then which ever quote </a:t>
            </a:r>
            <a:r>
              <a:rPr lang="en-GB" sz="1400" dirty="0" smtClean="0"/>
              <a:t>is Accepted by Customer would </a:t>
            </a:r>
            <a:r>
              <a:rPr lang="en-GB" sz="1400" dirty="0"/>
              <a:t>become the primary quote </a:t>
            </a:r>
            <a:r>
              <a:rPr lang="en-GB" sz="1400" dirty="0" smtClean="0"/>
              <a:t>for the opportunity. </a:t>
            </a:r>
            <a:r>
              <a:rPr lang="en-GB" sz="1400" dirty="0"/>
              <a:t>C4C </a:t>
            </a:r>
            <a:r>
              <a:rPr lang="en-GB" sz="1400" dirty="0" smtClean="0"/>
              <a:t>picks </a:t>
            </a:r>
            <a:r>
              <a:rPr lang="en-GB" sz="1400" dirty="0"/>
              <a:t>the data </a:t>
            </a:r>
            <a:r>
              <a:rPr lang="en-GB" sz="1400" dirty="0" smtClean="0"/>
              <a:t>from the primary quote and apply business rules. </a:t>
            </a:r>
            <a:r>
              <a:rPr lang="en-GB" sz="1400" dirty="0"/>
              <a:t>(BAU</a:t>
            </a:r>
            <a:r>
              <a:rPr lang="en-GB" sz="1400" dirty="0" smtClean="0"/>
              <a:t>)</a:t>
            </a:r>
            <a:endParaRPr lang="en-GB" sz="1600" dirty="0"/>
          </a:p>
          <a:p>
            <a:pPr lvl="1"/>
            <a:endParaRPr lang="en-GB" sz="1200" dirty="0" smtClean="0"/>
          </a:p>
        </p:txBody>
      </p:sp>
      <p:sp>
        <p:nvSpPr>
          <p:cNvPr id="4" name="Title 1"/>
          <p:cNvSpPr>
            <a:spLocks noGrp="1"/>
          </p:cNvSpPr>
          <p:nvPr>
            <p:ph type="title"/>
          </p:nvPr>
        </p:nvSpPr>
        <p:spPr>
          <a:xfrm>
            <a:off x="158786" y="150794"/>
            <a:ext cx="5370478" cy="349252"/>
          </a:xfrm>
        </p:spPr>
        <p:txBody>
          <a:bodyPr>
            <a:noAutofit/>
          </a:bodyPr>
          <a:lstStyle/>
          <a:p>
            <a:r>
              <a:rPr lang="en-IN" sz="2000" b="1" dirty="0" smtClean="0"/>
              <a:t>Options Capability : Key Points Cont.…</a:t>
            </a:r>
            <a:endParaRPr lang="en-IN" sz="2000" b="1" dirty="0"/>
          </a:p>
        </p:txBody>
      </p:sp>
    </p:spTree>
    <p:extLst>
      <p:ext uri="{BB962C8B-B14F-4D97-AF65-F5344CB8AC3E}">
        <p14:creationId xmlns:p14="http://schemas.microsoft.com/office/powerpoint/2010/main" val="155355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785" y="623565"/>
            <a:ext cx="11474904" cy="6064084"/>
          </a:xfrm>
        </p:spPr>
        <p:txBody>
          <a:bodyPr>
            <a:noAutofit/>
          </a:bodyPr>
          <a:lstStyle/>
          <a:p>
            <a:pPr marL="285750" indent="-285750"/>
            <a:r>
              <a:rPr lang="en-GB" sz="1400" dirty="0"/>
              <a:t>Revise Quote</a:t>
            </a:r>
          </a:p>
          <a:p>
            <a:pPr lvl="1">
              <a:buFont typeface="Courier New" panose="02070309020205020404" pitchFamily="49" charset="0"/>
              <a:buChar char="o"/>
            </a:pPr>
            <a:r>
              <a:rPr lang="en-GB" sz="1400" dirty="0"/>
              <a:t>Not applicable</a:t>
            </a:r>
            <a:r>
              <a:rPr lang="en-GB" sz="1400" dirty="0" smtClean="0"/>
              <a:t>. </a:t>
            </a:r>
            <a:endParaRPr lang="en-GB" sz="1400" dirty="0"/>
          </a:p>
          <a:p>
            <a:pPr marL="285750" indent="-285750"/>
            <a:r>
              <a:rPr lang="en-GB" sz="1400" dirty="0"/>
              <a:t>Revise Commercial </a:t>
            </a:r>
          </a:p>
          <a:p>
            <a:pPr lvl="1">
              <a:buFont typeface="Courier New" panose="02070309020205020404" pitchFamily="49" charset="0"/>
              <a:buChar char="o"/>
            </a:pPr>
            <a:r>
              <a:rPr lang="en-GB" sz="1400" dirty="0" smtClean="0"/>
              <a:t>If </a:t>
            </a:r>
            <a:r>
              <a:rPr lang="en-GB" sz="1400" dirty="0"/>
              <a:t>any one of the options is initiated for technical review then “Revise Commercial” is not allowed on options quote. </a:t>
            </a:r>
            <a:endParaRPr lang="en-GB" sz="1400" dirty="0" smtClean="0"/>
          </a:p>
          <a:p>
            <a:pPr lvl="1">
              <a:buFont typeface="Courier New" panose="02070309020205020404" pitchFamily="49" charset="0"/>
              <a:buChar char="o"/>
            </a:pPr>
            <a:r>
              <a:rPr lang="en-GB" sz="1400" dirty="0" smtClean="0"/>
              <a:t>Else Quote stage changes to “Priced”, discount and financials(</a:t>
            </a:r>
            <a:r>
              <a:rPr lang="en-GB" sz="1400" dirty="0"/>
              <a:t>P</a:t>
            </a:r>
            <a:r>
              <a:rPr lang="en-GB" sz="1400" dirty="0" smtClean="0"/>
              <a:t>&amp;L) will be retained for Commercially </a:t>
            </a:r>
            <a:r>
              <a:rPr lang="en-GB" sz="1400" dirty="0"/>
              <a:t>A</a:t>
            </a:r>
            <a:r>
              <a:rPr lang="en-GB" sz="1400" dirty="0" smtClean="0"/>
              <a:t>pproved options by deal.</a:t>
            </a:r>
          </a:p>
          <a:p>
            <a:pPr lvl="1">
              <a:buFont typeface="Courier New" panose="02070309020205020404" pitchFamily="49" charset="0"/>
              <a:buChar char="o"/>
            </a:pPr>
            <a:r>
              <a:rPr lang="en-GB" sz="1400" dirty="0" smtClean="0"/>
              <a:t>Option level approve and reject response will get wipe out.</a:t>
            </a:r>
          </a:p>
          <a:p>
            <a:pPr lvl="1">
              <a:buFont typeface="Courier New" panose="02070309020205020404" pitchFamily="49" charset="0"/>
              <a:buChar char="o"/>
            </a:pPr>
            <a:r>
              <a:rPr lang="en-GB" sz="1400" dirty="0" smtClean="0"/>
              <a:t>Commercially Approved options wont show in reasons table.</a:t>
            </a:r>
          </a:p>
          <a:p>
            <a:pPr lvl="1">
              <a:buFont typeface="Courier New" panose="02070309020205020404" pitchFamily="49" charset="0"/>
              <a:buChar char="o"/>
            </a:pPr>
            <a:r>
              <a:rPr lang="en-GB" sz="1400" dirty="0" smtClean="0"/>
              <a:t>After submitting quote to deal,  options level approval required for commercially approved options without MMT journey.</a:t>
            </a:r>
          </a:p>
          <a:p>
            <a:pPr lvl="1">
              <a:buFont typeface="Courier New" panose="02070309020205020404" pitchFamily="49" charset="0"/>
              <a:buChar char="o"/>
            </a:pPr>
            <a:r>
              <a:rPr lang="en-GB" sz="1400" dirty="0" smtClean="0"/>
              <a:t>In case of reconfigure after revise commercials then discount and key financials are getting wipe out which might require deal pricing approval again.</a:t>
            </a:r>
          </a:p>
          <a:p>
            <a:pPr lvl="1"/>
            <a:endParaRPr lang="en-GB" sz="1200" dirty="0" smtClean="0"/>
          </a:p>
        </p:txBody>
      </p:sp>
      <p:sp>
        <p:nvSpPr>
          <p:cNvPr id="4" name="Title 1"/>
          <p:cNvSpPr>
            <a:spLocks noGrp="1"/>
          </p:cNvSpPr>
          <p:nvPr>
            <p:ph type="title"/>
          </p:nvPr>
        </p:nvSpPr>
        <p:spPr>
          <a:xfrm>
            <a:off x="158786" y="150794"/>
            <a:ext cx="5370478" cy="349252"/>
          </a:xfrm>
        </p:spPr>
        <p:txBody>
          <a:bodyPr>
            <a:noAutofit/>
          </a:bodyPr>
          <a:lstStyle/>
          <a:p>
            <a:r>
              <a:rPr lang="en-IN" sz="2000" b="1" dirty="0" smtClean="0"/>
              <a:t>Options Capability : Key Points Cont.…</a:t>
            </a:r>
            <a:endParaRPr lang="en-IN" sz="2000" b="1" dirty="0"/>
          </a:p>
        </p:txBody>
      </p:sp>
      <p:sp>
        <p:nvSpPr>
          <p:cNvPr id="2" name="TextBox 1"/>
          <p:cNvSpPr txBox="1"/>
          <p:nvPr/>
        </p:nvSpPr>
        <p:spPr>
          <a:xfrm>
            <a:off x="7186613" y="271463"/>
            <a:ext cx="4029075" cy="369332"/>
          </a:xfrm>
          <a:prstGeom prst="rect">
            <a:avLst/>
          </a:prstGeom>
          <a:noFill/>
        </p:spPr>
        <p:txBody>
          <a:bodyPr wrap="square" rtlCol="0">
            <a:spAutoFit/>
          </a:bodyPr>
          <a:lstStyle/>
          <a:p>
            <a:r>
              <a:rPr lang="en-IN" dirty="0" smtClean="0">
                <a:hlinkClick r:id="rId2" action="ppaction://hlinksldjump"/>
              </a:rPr>
              <a:t>For CPQ Journey Details </a:t>
            </a:r>
            <a:r>
              <a:rPr lang="en-IN" dirty="0" err="1" smtClean="0">
                <a:hlinkClick r:id="rId2" action="ppaction://hlinksldjump"/>
              </a:rPr>
              <a:t>pls</a:t>
            </a:r>
            <a:r>
              <a:rPr lang="en-IN" dirty="0" smtClean="0">
                <a:hlinkClick r:id="rId2" action="ppaction://hlinksldjump"/>
              </a:rPr>
              <a:t> use this link</a:t>
            </a:r>
            <a:endParaRPr lang="en-IN" dirty="0"/>
          </a:p>
        </p:txBody>
      </p:sp>
    </p:spTree>
    <p:extLst>
      <p:ext uri="{BB962C8B-B14F-4D97-AF65-F5344CB8AC3E}">
        <p14:creationId xmlns:p14="http://schemas.microsoft.com/office/powerpoint/2010/main" val="3767570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Project Quote Capability Details</a:t>
            </a:r>
            <a:endParaRPr lang="en-IN" dirty="0"/>
          </a:p>
        </p:txBody>
      </p:sp>
    </p:spTree>
    <p:extLst>
      <p:ext uri="{BB962C8B-B14F-4D97-AF65-F5344CB8AC3E}">
        <p14:creationId xmlns:p14="http://schemas.microsoft.com/office/powerpoint/2010/main" val="2105726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92" y="127340"/>
            <a:ext cx="4763240" cy="349252"/>
          </a:xfrm>
        </p:spPr>
        <p:txBody>
          <a:bodyPr>
            <a:noAutofit/>
          </a:bodyPr>
          <a:lstStyle/>
          <a:p>
            <a:r>
              <a:rPr lang="en-IN" sz="2000" b="1" dirty="0" smtClean="0"/>
              <a:t>Standard Project Quote : Overview</a:t>
            </a:r>
            <a:endParaRPr lang="en-IN" sz="2000" b="1" dirty="0"/>
          </a:p>
        </p:txBody>
      </p:sp>
      <p:sp>
        <p:nvSpPr>
          <p:cNvPr id="17" name="Rectangle 16"/>
          <p:cNvSpPr/>
          <p:nvPr/>
        </p:nvSpPr>
        <p:spPr>
          <a:xfrm>
            <a:off x="35610" y="2465494"/>
            <a:ext cx="978792" cy="1523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solidFill>
                <a:schemeClr val="tx1"/>
              </a:solidFill>
            </a:endParaRPr>
          </a:p>
          <a:p>
            <a:pPr algn="ctr"/>
            <a:r>
              <a:rPr lang="en-IN" sz="1100" dirty="0" smtClean="0">
                <a:solidFill>
                  <a:schemeClr val="tx1"/>
                </a:solidFill>
              </a:rPr>
              <a:t>QL-1</a:t>
            </a:r>
          </a:p>
          <a:p>
            <a:pPr algn="ctr"/>
            <a:r>
              <a:rPr lang="en-IN" sz="1100" dirty="0" smtClean="0">
                <a:solidFill>
                  <a:schemeClr val="tx1"/>
                </a:solidFill>
              </a:rPr>
              <a:t>QL-2</a:t>
            </a:r>
          </a:p>
          <a:p>
            <a:pPr algn="ctr"/>
            <a:r>
              <a:rPr lang="en-IN" sz="1100" dirty="0" smtClean="0">
                <a:solidFill>
                  <a:schemeClr val="tx1"/>
                </a:solidFill>
              </a:rPr>
              <a:t>QL-3</a:t>
            </a:r>
          </a:p>
          <a:p>
            <a:pPr algn="ctr"/>
            <a:r>
              <a:rPr lang="en-IN" sz="1100" dirty="0" smtClean="0">
                <a:solidFill>
                  <a:schemeClr val="tx1"/>
                </a:solidFill>
              </a:rPr>
              <a:t>QL-4</a:t>
            </a:r>
            <a:endParaRPr lang="en-IN" sz="1100" dirty="0">
              <a:solidFill>
                <a:schemeClr val="tx1"/>
              </a:solidFill>
            </a:endParaRPr>
          </a:p>
        </p:txBody>
      </p:sp>
      <p:sp>
        <p:nvSpPr>
          <p:cNvPr id="21" name="Rectangle 20"/>
          <p:cNvSpPr/>
          <p:nvPr/>
        </p:nvSpPr>
        <p:spPr>
          <a:xfrm>
            <a:off x="1490617" y="1341526"/>
            <a:ext cx="1185858"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(Commercially Approved)</a:t>
            </a:r>
            <a:endParaRPr lang="en-IN" sz="1100" dirty="0"/>
          </a:p>
        </p:txBody>
      </p:sp>
      <p:sp>
        <p:nvSpPr>
          <p:cNvPr id="23" name="Rectangle 22"/>
          <p:cNvSpPr/>
          <p:nvPr/>
        </p:nvSpPr>
        <p:spPr>
          <a:xfrm>
            <a:off x="80925" y="1341526"/>
            <a:ext cx="1038245" cy="569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Create Quote</a:t>
            </a:r>
            <a:endParaRPr lang="en-IN" sz="1100" dirty="0"/>
          </a:p>
        </p:txBody>
      </p:sp>
      <p:cxnSp>
        <p:nvCxnSpPr>
          <p:cNvPr id="24" name="Elbow Connector 23"/>
          <p:cNvCxnSpPr>
            <a:stCxn id="23" idx="3"/>
            <a:endCxn id="21" idx="1"/>
          </p:cNvCxnSpPr>
          <p:nvPr/>
        </p:nvCxnSpPr>
        <p:spPr>
          <a:xfrm flipV="1">
            <a:off x="1119170" y="1622516"/>
            <a:ext cx="371447" cy="35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490616" y="2465494"/>
            <a:ext cx="1185858" cy="1523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solidFill>
                <a:schemeClr val="tx1"/>
              </a:solidFill>
            </a:endParaRPr>
          </a:p>
          <a:p>
            <a:pPr algn="ctr"/>
            <a:r>
              <a:rPr lang="en-IN" sz="1100" dirty="0" smtClean="0">
                <a:solidFill>
                  <a:schemeClr val="tx1"/>
                </a:solidFill>
              </a:rPr>
              <a:t>QL-1</a:t>
            </a:r>
          </a:p>
          <a:p>
            <a:pPr algn="ctr"/>
            <a:r>
              <a:rPr lang="en-IN" sz="1100" dirty="0" smtClean="0">
                <a:solidFill>
                  <a:schemeClr val="tx1"/>
                </a:solidFill>
              </a:rPr>
              <a:t>QL-2</a:t>
            </a:r>
          </a:p>
          <a:p>
            <a:pPr algn="ctr"/>
            <a:r>
              <a:rPr lang="en-IN" sz="1100" dirty="0" smtClean="0">
                <a:solidFill>
                  <a:schemeClr val="tx1"/>
                </a:solidFill>
              </a:rPr>
              <a:t>QL-3</a:t>
            </a:r>
          </a:p>
          <a:p>
            <a:pPr algn="ctr"/>
            <a:r>
              <a:rPr lang="en-IN" sz="1100" dirty="0" smtClean="0">
                <a:solidFill>
                  <a:schemeClr val="tx1"/>
                </a:solidFill>
              </a:rPr>
              <a:t>QL-4</a:t>
            </a:r>
            <a:endParaRPr lang="en-IN" sz="1100" dirty="0">
              <a:solidFill>
                <a:schemeClr val="tx1"/>
              </a:solidFill>
            </a:endParaRPr>
          </a:p>
        </p:txBody>
      </p:sp>
      <p:sp>
        <p:nvSpPr>
          <p:cNvPr id="31" name="Rectangle 30"/>
          <p:cNvSpPr/>
          <p:nvPr/>
        </p:nvSpPr>
        <p:spPr>
          <a:xfrm>
            <a:off x="4657713" y="2465494"/>
            <a:ext cx="1185858" cy="1523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smtClean="0">
              <a:solidFill>
                <a:schemeClr val="tx1"/>
              </a:solidFill>
            </a:endParaRPr>
          </a:p>
          <a:p>
            <a:pPr algn="ctr"/>
            <a:r>
              <a:rPr lang="en-IN" sz="1100" dirty="0" smtClean="0">
                <a:solidFill>
                  <a:schemeClr val="tx1"/>
                </a:solidFill>
              </a:rPr>
              <a:t>QL-1</a:t>
            </a:r>
          </a:p>
          <a:p>
            <a:pPr algn="ctr"/>
            <a:r>
              <a:rPr lang="en-IN" sz="1100" dirty="0" smtClean="0">
                <a:solidFill>
                  <a:schemeClr val="tx1"/>
                </a:solidFill>
              </a:rPr>
              <a:t>QL-2</a:t>
            </a:r>
          </a:p>
          <a:p>
            <a:pPr algn="ctr"/>
            <a:r>
              <a:rPr lang="en-IN" sz="1100" dirty="0" smtClean="0">
                <a:solidFill>
                  <a:schemeClr val="tx1"/>
                </a:solidFill>
              </a:rPr>
              <a:t>QL-3</a:t>
            </a:r>
          </a:p>
          <a:p>
            <a:pPr algn="ctr"/>
            <a:r>
              <a:rPr lang="en-IN" sz="1100" dirty="0" smtClean="0">
                <a:solidFill>
                  <a:schemeClr val="tx1"/>
                </a:solidFill>
              </a:rPr>
              <a:t>QL-4</a:t>
            </a:r>
            <a:endParaRPr lang="en-IN" sz="1100" dirty="0">
              <a:solidFill>
                <a:schemeClr val="tx1"/>
              </a:solidFill>
            </a:endParaRPr>
          </a:p>
        </p:txBody>
      </p:sp>
      <p:sp>
        <p:nvSpPr>
          <p:cNvPr id="33" name="Rectangle 32"/>
          <p:cNvSpPr/>
          <p:nvPr/>
        </p:nvSpPr>
        <p:spPr>
          <a:xfrm>
            <a:off x="4657713" y="1329632"/>
            <a:ext cx="1185858"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Initiate Technical Review</a:t>
            </a:r>
            <a:endParaRPr lang="en-IN" sz="1100" dirty="0"/>
          </a:p>
        </p:txBody>
      </p:sp>
      <p:sp>
        <p:nvSpPr>
          <p:cNvPr id="34" name="Rectangle 33"/>
          <p:cNvSpPr/>
          <p:nvPr/>
        </p:nvSpPr>
        <p:spPr>
          <a:xfrm>
            <a:off x="6724612" y="1327237"/>
            <a:ext cx="2376554"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Commercially Approved</a:t>
            </a:r>
            <a:endParaRPr lang="en-IN" sz="1100" dirty="0"/>
          </a:p>
        </p:txBody>
      </p:sp>
      <p:sp>
        <p:nvSpPr>
          <p:cNvPr id="35" name="TextBox 34"/>
          <p:cNvSpPr txBox="1"/>
          <p:nvPr/>
        </p:nvSpPr>
        <p:spPr>
          <a:xfrm>
            <a:off x="138092" y="4365532"/>
            <a:ext cx="3662330" cy="2246769"/>
          </a:xfrm>
          <a:prstGeom prst="rect">
            <a:avLst/>
          </a:prstGeom>
          <a:solidFill>
            <a:schemeClr val="accent4">
              <a:lumMod val="20000"/>
              <a:lumOff val="80000"/>
            </a:schemeClr>
          </a:solidFill>
        </p:spPr>
        <p:txBody>
          <a:bodyPr wrap="square" rtlCol="0">
            <a:spAutoFit/>
          </a:bodyPr>
          <a:lstStyle/>
          <a:p>
            <a:pPr marL="171450" indent="-171450">
              <a:buFont typeface="Arial" panose="020B0604020202020204" pitchFamily="34" charset="0"/>
              <a:buChar char="•"/>
            </a:pPr>
            <a:r>
              <a:rPr lang="en-IN" sz="1400" dirty="0" smtClean="0"/>
              <a:t>Opportunity Closure</a:t>
            </a:r>
          </a:p>
          <a:p>
            <a:pPr marL="628650" lvl="1" indent="-171450">
              <a:buFont typeface="Arial" panose="020B0604020202020204" pitchFamily="34" charset="0"/>
              <a:buChar char="•"/>
            </a:pPr>
            <a:r>
              <a:rPr lang="en-IN" sz="1400" dirty="0" smtClean="0"/>
              <a:t>While initiating technical review.</a:t>
            </a:r>
          </a:p>
          <a:p>
            <a:pPr marL="171450" indent="-171450">
              <a:buFont typeface="Arial" panose="020B0604020202020204" pitchFamily="34" charset="0"/>
              <a:buChar char="•"/>
            </a:pPr>
            <a:r>
              <a:rPr lang="en-IN" sz="1400" dirty="0" smtClean="0"/>
              <a:t>Project Quote closure</a:t>
            </a:r>
          </a:p>
          <a:p>
            <a:pPr marL="628650" lvl="1" indent="-171450">
              <a:buFont typeface="Arial" panose="020B0604020202020204" pitchFamily="34" charset="0"/>
              <a:buChar char="•"/>
            </a:pPr>
            <a:r>
              <a:rPr lang="en-IN" sz="1400" dirty="0"/>
              <a:t>When all line items of Project quote have reached ‘Ordered’ stage</a:t>
            </a:r>
            <a:r>
              <a:rPr lang="en-IN" sz="1400" dirty="0" smtClean="0"/>
              <a:t>.</a:t>
            </a:r>
          </a:p>
          <a:p>
            <a:pPr marL="171450" indent="-171450">
              <a:buFont typeface="Arial" panose="020B0604020202020204" pitchFamily="34" charset="0"/>
              <a:buChar char="•"/>
            </a:pPr>
            <a:r>
              <a:rPr lang="en-IN" sz="1400" dirty="0" smtClean="0"/>
              <a:t>Standard Quote closure</a:t>
            </a:r>
          </a:p>
          <a:p>
            <a:pPr marL="628650" lvl="1" indent="-171450">
              <a:buFont typeface="Arial" panose="020B0604020202020204" pitchFamily="34" charset="0"/>
              <a:buChar char="•"/>
            </a:pPr>
            <a:r>
              <a:rPr lang="en-IN" sz="1400" dirty="0" smtClean="0"/>
              <a:t>When respective Standard Quote reaches ‘Ordered’ stage.</a:t>
            </a:r>
          </a:p>
          <a:p>
            <a:pPr marL="628650" lvl="1" indent="-171450">
              <a:buFont typeface="Arial" panose="020B0604020202020204" pitchFamily="34" charset="0"/>
              <a:buChar char="•"/>
            </a:pPr>
            <a:endParaRPr lang="en-IN" sz="1400" dirty="0"/>
          </a:p>
          <a:p>
            <a:pPr marL="171450" indent="-171450">
              <a:buFont typeface="Arial" panose="020B0604020202020204" pitchFamily="34" charset="0"/>
              <a:buChar char="•"/>
            </a:pPr>
            <a:endParaRPr lang="en-IN" sz="1400" dirty="0" smtClean="0"/>
          </a:p>
        </p:txBody>
      </p:sp>
      <p:sp>
        <p:nvSpPr>
          <p:cNvPr id="37" name="Rectangle 36"/>
          <p:cNvSpPr/>
          <p:nvPr/>
        </p:nvSpPr>
        <p:spPr>
          <a:xfrm>
            <a:off x="7019523" y="2465494"/>
            <a:ext cx="1253275" cy="5190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smtClean="0">
                <a:solidFill>
                  <a:schemeClr val="tx1"/>
                </a:solidFill>
              </a:rPr>
              <a:t>Std</a:t>
            </a:r>
            <a:r>
              <a:rPr lang="en-IN" sz="1000" dirty="0" smtClean="0">
                <a:solidFill>
                  <a:schemeClr val="tx1"/>
                </a:solidFill>
              </a:rPr>
              <a:t> Quote-S1</a:t>
            </a:r>
          </a:p>
          <a:p>
            <a:pPr algn="ctr"/>
            <a:r>
              <a:rPr lang="en-IN" sz="1000" dirty="0" smtClean="0">
                <a:solidFill>
                  <a:schemeClr val="tx1"/>
                </a:solidFill>
              </a:rPr>
              <a:t>Ql-1</a:t>
            </a:r>
          </a:p>
        </p:txBody>
      </p:sp>
      <p:sp>
        <p:nvSpPr>
          <p:cNvPr id="38" name="Rectangle 37"/>
          <p:cNvSpPr/>
          <p:nvPr/>
        </p:nvSpPr>
        <p:spPr>
          <a:xfrm>
            <a:off x="7646160" y="3227484"/>
            <a:ext cx="1253275" cy="5190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smtClean="0">
                <a:solidFill>
                  <a:schemeClr val="tx1"/>
                </a:solidFill>
              </a:rPr>
              <a:t>Std</a:t>
            </a:r>
            <a:r>
              <a:rPr lang="en-IN" sz="1000" dirty="0" smtClean="0">
                <a:solidFill>
                  <a:schemeClr val="tx1"/>
                </a:solidFill>
              </a:rPr>
              <a:t> Quote-S2</a:t>
            </a:r>
          </a:p>
          <a:p>
            <a:pPr algn="ctr"/>
            <a:r>
              <a:rPr lang="en-IN" sz="1000" dirty="0" smtClean="0">
                <a:solidFill>
                  <a:schemeClr val="tx1"/>
                </a:solidFill>
              </a:rPr>
              <a:t>QL-2, QL-3</a:t>
            </a:r>
          </a:p>
        </p:txBody>
      </p:sp>
      <p:cxnSp>
        <p:nvCxnSpPr>
          <p:cNvPr id="11" name="Elbow Connector 10"/>
          <p:cNvCxnSpPr>
            <a:stCxn id="31" idx="3"/>
            <a:endCxn id="37" idx="1"/>
          </p:cNvCxnSpPr>
          <p:nvPr/>
        </p:nvCxnSpPr>
        <p:spPr>
          <a:xfrm flipV="1">
            <a:off x="5843571" y="2725035"/>
            <a:ext cx="1175952" cy="502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1" idx="3"/>
            <a:endCxn id="38" idx="1"/>
          </p:cNvCxnSpPr>
          <p:nvPr/>
        </p:nvCxnSpPr>
        <p:spPr>
          <a:xfrm>
            <a:off x="5843571" y="3227484"/>
            <a:ext cx="1802589" cy="2595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472984" y="2499020"/>
            <a:ext cx="685828" cy="261610"/>
          </a:xfrm>
          <a:prstGeom prst="rect">
            <a:avLst/>
          </a:prstGeom>
          <a:noFill/>
        </p:spPr>
        <p:txBody>
          <a:bodyPr wrap="square" rtlCol="0">
            <a:spAutoFit/>
          </a:bodyPr>
          <a:lstStyle/>
          <a:p>
            <a:r>
              <a:rPr lang="en-IN" sz="1100" dirty="0" smtClean="0"/>
              <a:t>Day 1</a:t>
            </a:r>
            <a:endParaRPr lang="en-IN" sz="1100" dirty="0"/>
          </a:p>
        </p:txBody>
      </p:sp>
      <p:sp>
        <p:nvSpPr>
          <p:cNvPr id="44" name="TextBox 43"/>
          <p:cNvSpPr txBox="1"/>
          <p:nvPr/>
        </p:nvSpPr>
        <p:spPr>
          <a:xfrm>
            <a:off x="7056007" y="3258941"/>
            <a:ext cx="685828" cy="261610"/>
          </a:xfrm>
          <a:prstGeom prst="rect">
            <a:avLst/>
          </a:prstGeom>
          <a:noFill/>
        </p:spPr>
        <p:txBody>
          <a:bodyPr wrap="square" rtlCol="0">
            <a:spAutoFit/>
          </a:bodyPr>
          <a:lstStyle/>
          <a:p>
            <a:r>
              <a:rPr lang="en-IN" sz="1100" dirty="0" smtClean="0"/>
              <a:t>Day 2</a:t>
            </a:r>
            <a:endParaRPr lang="en-IN" sz="1100" dirty="0"/>
          </a:p>
        </p:txBody>
      </p:sp>
      <p:cxnSp>
        <p:nvCxnSpPr>
          <p:cNvPr id="15" name="Elbow Connector 14"/>
          <p:cNvCxnSpPr>
            <a:stCxn id="21" idx="3"/>
            <a:endCxn id="36" idx="1"/>
          </p:cNvCxnSpPr>
          <p:nvPr/>
        </p:nvCxnSpPr>
        <p:spPr>
          <a:xfrm flipV="1">
            <a:off x="2676475" y="1608227"/>
            <a:ext cx="354860" cy="142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33" idx="3"/>
            <a:endCxn id="34" idx="1"/>
          </p:cNvCxnSpPr>
          <p:nvPr/>
        </p:nvCxnSpPr>
        <p:spPr>
          <a:xfrm flipV="1">
            <a:off x="5843571" y="1608227"/>
            <a:ext cx="881041" cy="23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7646159" y="4063303"/>
            <a:ext cx="1253275" cy="5190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smtClean="0">
                <a:solidFill>
                  <a:schemeClr val="tx1"/>
                </a:solidFill>
              </a:rPr>
              <a:t>Std</a:t>
            </a:r>
            <a:r>
              <a:rPr lang="en-IN" sz="1000" dirty="0" smtClean="0">
                <a:solidFill>
                  <a:schemeClr val="tx1"/>
                </a:solidFill>
              </a:rPr>
              <a:t> Quote-S3</a:t>
            </a:r>
          </a:p>
          <a:p>
            <a:pPr algn="ctr"/>
            <a:r>
              <a:rPr lang="en-IN" sz="1000" dirty="0" smtClean="0">
                <a:solidFill>
                  <a:schemeClr val="tx1"/>
                </a:solidFill>
              </a:rPr>
              <a:t>QL-4</a:t>
            </a:r>
          </a:p>
        </p:txBody>
      </p:sp>
      <p:cxnSp>
        <p:nvCxnSpPr>
          <p:cNvPr id="39" name="Elbow Connector 38"/>
          <p:cNvCxnSpPr>
            <a:stCxn id="31" idx="3"/>
            <a:endCxn id="49" idx="1"/>
          </p:cNvCxnSpPr>
          <p:nvPr/>
        </p:nvCxnSpPr>
        <p:spPr>
          <a:xfrm>
            <a:off x="5843571" y="3227484"/>
            <a:ext cx="1802588" cy="1095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22632" y="4103922"/>
            <a:ext cx="685828" cy="261610"/>
          </a:xfrm>
          <a:prstGeom prst="rect">
            <a:avLst/>
          </a:prstGeom>
          <a:noFill/>
        </p:spPr>
        <p:txBody>
          <a:bodyPr wrap="square" rtlCol="0">
            <a:spAutoFit/>
          </a:bodyPr>
          <a:lstStyle/>
          <a:p>
            <a:r>
              <a:rPr lang="en-IN" sz="1100" dirty="0" smtClean="0"/>
              <a:t>Day </a:t>
            </a:r>
            <a:r>
              <a:rPr lang="en-IN" sz="1100" dirty="0"/>
              <a:t>3</a:t>
            </a:r>
          </a:p>
        </p:txBody>
      </p:sp>
      <p:sp>
        <p:nvSpPr>
          <p:cNvPr id="62" name="Rectangle 61"/>
          <p:cNvSpPr/>
          <p:nvPr/>
        </p:nvSpPr>
        <p:spPr>
          <a:xfrm>
            <a:off x="6434112" y="2055958"/>
            <a:ext cx="2667053" cy="2664794"/>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3" name="TextBox 62"/>
          <p:cNvSpPr txBox="1"/>
          <p:nvPr/>
        </p:nvSpPr>
        <p:spPr>
          <a:xfrm>
            <a:off x="6551971" y="2138354"/>
            <a:ext cx="1963405" cy="261610"/>
          </a:xfrm>
          <a:prstGeom prst="rect">
            <a:avLst/>
          </a:prstGeom>
          <a:noFill/>
        </p:spPr>
        <p:txBody>
          <a:bodyPr wrap="square" rtlCol="0">
            <a:spAutoFit/>
          </a:bodyPr>
          <a:lstStyle/>
          <a:p>
            <a:r>
              <a:rPr lang="en-IN" sz="1100" b="1" dirty="0" smtClean="0"/>
              <a:t>Staggered Delivery</a:t>
            </a:r>
            <a:endParaRPr lang="en-IN" sz="1100" b="1" dirty="0"/>
          </a:p>
        </p:txBody>
      </p:sp>
      <p:cxnSp>
        <p:nvCxnSpPr>
          <p:cNvPr id="42" name="Elbow Connector 41"/>
          <p:cNvCxnSpPr>
            <a:stCxn id="17" idx="3"/>
            <a:endCxn id="29" idx="1"/>
          </p:cNvCxnSpPr>
          <p:nvPr/>
        </p:nvCxnSpPr>
        <p:spPr>
          <a:xfrm>
            <a:off x="1014402" y="3227484"/>
            <a:ext cx="476214"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0925" y="689329"/>
            <a:ext cx="5762645" cy="41372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Standard Project Quote (OCN1, Opp1)</a:t>
            </a:r>
          </a:p>
          <a:p>
            <a:pPr algn="ctr"/>
            <a:r>
              <a:rPr lang="en-IN" sz="1100" dirty="0" smtClean="0">
                <a:solidFill>
                  <a:schemeClr val="tx1"/>
                </a:solidFill>
              </a:rPr>
              <a:t>Set Project Flag</a:t>
            </a:r>
            <a:endParaRPr lang="en-IN" sz="1100" dirty="0">
              <a:solidFill>
                <a:schemeClr val="tx1"/>
              </a:solidFill>
            </a:endParaRPr>
          </a:p>
        </p:txBody>
      </p:sp>
      <p:sp>
        <p:nvSpPr>
          <p:cNvPr id="41" name="Rectangle 40"/>
          <p:cNvSpPr/>
          <p:nvPr/>
        </p:nvSpPr>
        <p:spPr>
          <a:xfrm>
            <a:off x="6696066" y="847348"/>
            <a:ext cx="2376554" cy="2201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Standard </a:t>
            </a:r>
            <a:r>
              <a:rPr lang="en-IN" sz="1100" dirty="0">
                <a:solidFill>
                  <a:schemeClr val="tx1"/>
                </a:solidFill>
              </a:rPr>
              <a:t>Quote (OCN1, </a:t>
            </a:r>
            <a:r>
              <a:rPr lang="en-IN" sz="1100" dirty="0" smtClean="0">
                <a:solidFill>
                  <a:schemeClr val="tx1"/>
                </a:solidFill>
              </a:rPr>
              <a:t>Opp1)</a:t>
            </a:r>
            <a:endParaRPr lang="en-IN" sz="1100" dirty="0">
              <a:solidFill>
                <a:schemeClr val="tx1"/>
              </a:solidFill>
            </a:endParaRPr>
          </a:p>
        </p:txBody>
      </p:sp>
      <p:sp>
        <p:nvSpPr>
          <p:cNvPr id="32" name="Line Callout 1 31"/>
          <p:cNvSpPr/>
          <p:nvPr/>
        </p:nvSpPr>
        <p:spPr>
          <a:xfrm>
            <a:off x="3905807" y="5199282"/>
            <a:ext cx="3671911" cy="477189"/>
          </a:xfrm>
          <a:prstGeom prst="borderCallout1">
            <a:avLst>
              <a:gd name="adj1" fmla="val 11606"/>
              <a:gd name="adj2" fmla="val 18672"/>
              <a:gd name="adj3" fmla="val -420306"/>
              <a:gd name="adj4" fmla="val 6414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smtClean="0"/>
              <a:t>New Quote is Created on closed Opportunity.</a:t>
            </a:r>
            <a:endParaRPr lang="en-IN" sz="1400" dirty="0"/>
          </a:p>
        </p:txBody>
      </p:sp>
      <p:sp>
        <p:nvSpPr>
          <p:cNvPr id="30" name="TextBox 29"/>
          <p:cNvSpPr txBox="1"/>
          <p:nvPr/>
        </p:nvSpPr>
        <p:spPr>
          <a:xfrm>
            <a:off x="9268599" y="753359"/>
            <a:ext cx="2804339" cy="3139321"/>
          </a:xfrm>
          <a:prstGeom prst="rect">
            <a:avLst/>
          </a:prstGeom>
          <a:solidFill>
            <a:schemeClr val="accent4">
              <a:lumMod val="20000"/>
              <a:lumOff val="80000"/>
            </a:schemeClr>
          </a:solidFill>
        </p:spPr>
        <p:txBody>
          <a:bodyPr wrap="square" rtlCol="0">
            <a:spAutoFit/>
          </a:bodyPr>
          <a:lstStyle/>
          <a:p>
            <a:pPr marL="171450" indent="-171450">
              <a:buFont typeface="Arial" panose="020B0604020202020204" pitchFamily="34" charset="0"/>
              <a:buChar char="•"/>
            </a:pPr>
            <a:r>
              <a:rPr lang="en-IN" sz="1400" dirty="0" smtClean="0"/>
              <a:t>Allow </a:t>
            </a:r>
            <a:r>
              <a:rPr lang="en-IN" sz="1400" dirty="0"/>
              <a:t>users to order(Initiate Technical Review) line items from the same quote at different times by creating new Standard Quote</a:t>
            </a:r>
            <a:r>
              <a:rPr lang="en-IN" sz="1400" dirty="0" smtClean="0"/>
              <a:t>.</a:t>
            </a:r>
          </a:p>
          <a:p>
            <a:pPr marL="171450" indent="-171450">
              <a:buFont typeface="Arial" panose="020B0604020202020204" pitchFamily="34" charset="0"/>
              <a:buChar char="•"/>
            </a:pPr>
            <a:r>
              <a:rPr lang="en-IN" sz="1400" dirty="0"/>
              <a:t>New Standard Quote is created in ‘Commercially Approved’ stage.</a:t>
            </a:r>
          </a:p>
          <a:p>
            <a:pPr marL="171450" indent="-171450">
              <a:buFont typeface="Arial" panose="020B0604020202020204" pitchFamily="34" charset="0"/>
              <a:buChar char="•"/>
            </a:pPr>
            <a:r>
              <a:rPr lang="en-IN" sz="1400" dirty="0"/>
              <a:t>Same Opportunity is used for creating new Quote.</a:t>
            </a:r>
          </a:p>
          <a:p>
            <a:pPr marL="171450" indent="-171450">
              <a:buFont typeface="Arial" panose="020B0604020202020204" pitchFamily="34" charset="0"/>
              <a:buChar char="•"/>
            </a:pPr>
            <a:r>
              <a:rPr lang="en-IN" sz="1400" dirty="0"/>
              <a:t>Once any line item is initiated, “Project Quote” Flag can’t be changed. </a:t>
            </a:r>
          </a:p>
          <a:p>
            <a:pPr marL="171450" indent="-171450">
              <a:buFont typeface="Arial" panose="020B0604020202020204" pitchFamily="34" charset="0"/>
              <a:buChar char="•"/>
            </a:pPr>
            <a:r>
              <a:rPr lang="en-IN" sz="1400" dirty="0" smtClean="0"/>
              <a:t>Project Quote capability is </a:t>
            </a:r>
            <a:r>
              <a:rPr lang="en-IN" sz="1400" dirty="0"/>
              <a:t>not available for Options Quote.</a:t>
            </a:r>
          </a:p>
          <a:p>
            <a:pPr marL="171450" indent="-171450">
              <a:buFont typeface="Arial" panose="020B0604020202020204" pitchFamily="34" charset="0"/>
              <a:buChar char="•"/>
            </a:pPr>
            <a:endParaRPr lang="en-IN" sz="1600" dirty="0" smtClean="0"/>
          </a:p>
        </p:txBody>
      </p:sp>
      <p:sp>
        <p:nvSpPr>
          <p:cNvPr id="36" name="Rectangle 35"/>
          <p:cNvSpPr/>
          <p:nvPr/>
        </p:nvSpPr>
        <p:spPr>
          <a:xfrm>
            <a:off x="3031335" y="1327237"/>
            <a:ext cx="1185858"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Fast Sign </a:t>
            </a:r>
            <a:r>
              <a:rPr lang="en-IN" sz="1100" dirty="0" smtClean="0"/>
              <a:t>Process</a:t>
            </a:r>
          </a:p>
          <a:p>
            <a:pPr algn="ctr"/>
            <a:r>
              <a:rPr lang="en-IN" sz="1100" dirty="0" smtClean="0"/>
              <a:t>(Mandatory)</a:t>
            </a:r>
            <a:endParaRPr lang="en-IN" sz="1100" dirty="0"/>
          </a:p>
        </p:txBody>
      </p:sp>
      <p:cxnSp>
        <p:nvCxnSpPr>
          <p:cNvPr id="5" name="Elbow Connector 4"/>
          <p:cNvCxnSpPr>
            <a:stCxn id="36" idx="3"/>
            <a:endCxn id="33" idx="1"/>
          </p:cNvCxnSpPr>
          <p:nvPr/>
        </p:nvCxnSpPr>
        <p:spPr>
          <a:xfrm>
            <a:off x="4217193" y="1608227"/>
            <a:ext cx="440520" cy="23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029522" y="2457618"/>
            <a:ext cx="1185858" cy="1523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smtClean="0">
              <a:solidFill>
                <a:schemeClr val="tx1"/>
              </a:solidFill>
            </a:endParaRPr>
          </a:p>
          <a:p>
            <a:pPr algn="ctr"/>
            <a:r>
              <a:rPr lang="en-IN" sz="1100" dirty="0" smtClean="0">
                <a:solidFill>
                  <a:schemeClr val="tx1"/>
                </a:solidFill>
              </a:rPr>
              <a:t>QL-1</a:t>
            </a:r>
          </a:p>
          <a:p>
            <a:pPr algn="ctr"/>
            <a:r>
              <a:rPr lang="en-IN" sz="1100" dirty="0" smtClean="0">
                <a:solidFill>
                  <a:schemeClr val="tx1"/>
                </a:solidFill>
              </a:rPr>
              <a:t>QL-2</a:t>
            </a:r>
          </a:p>
          <a:p>
            <a:pPr algn="ctr"/>
            <a:r>
              <a:rPr lang="en-IN" sz="1100" dirty="0" smtClean="0">
                <a:solidFill>
                  <a:schemeClr val="tx1"/>
                </a:solidFill>
              </a:rPr>
              <a:t>QL-3</a:t>
            </a:r>
          </a:p>
          <a:p>
            <a:pPr algn="ctr"/>
            <a:r>
              <a:rPr lang="en-IN" sz="1100" dirty="0" smtClean="0">
                <a:solidFill>
                  <a:schemeClr val="tx1"/>
                </a:solidFill>
              </a:rPr>
              <a:t>QL-4</a:t>
            </a:r>
            <a:endParaRPr lang="en-IN" sz="1100" dirty="0">
              <a:solidFill>
                <a:schemeClr val="tx1"/>
              </a:solidFill>
            </a:endParaRPr>
          </a:p>
        </p:txBody>
      </p:sp>
      <p:cxnSp>
        <p:nvCxnSpPr>
          <p:cNvPr id="7" name="Elbow Connector 6"/>
          <p:cNvCxnSpPr>
            <a:stCxn id="29" idx="3"/>
            <a:endCxn id="45" idx="1"/>
          </p:cNvCxnSpPr>
          <p:nvPr/>
        </p:nvCxnSpPr>
        <p:spPr>
          <a:xfrm flipV="1">
            <a:off x="2676474" y="3219608"/>
            <a:ext cx="353048" cy="78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45" idx="3"/>
            <a:endCxn id="31" idx="1"/>
          </p:cNvCxnSpPr>
          <p:nvPr/>
        </p:nvCxnSpPr>
        <p:spPr>
          <a:xfrm>
            <a:off x="4215380" y="3219608"/>
            <a:ext cx="442333" cy="78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2280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45" y="80564"/>
            <a:ext cx="6581818" cy="349252"/>
          </a:xfrm>
        </p:spPr>
        <p:txBody>
          <a:bodyPr>
            <a:noAutofit/>
          </a:bodyPr>
          <a:lstStyle/>
          <a:p>
            <a:r>
              <a:rPr lang="en-IN" sz="2000" b="1" dirty="0" smtClean="0"/>
              <a:t>Price Lookup Project Quote : Overview</a:t>
            </a:r>
            <a:endParaRPr lang="en-IN" sz="2000" b="1" dirty="0"/>
          </a:p>
        </p:txBody>
      </p:sp>
      <p:sp>
        <p:nvSpPr>
          <p:cNvPr id="17" name="Rectangle 16"/>
          <p:cNvSpPr/>
          <p:nvPr/>
        </p:nvSpPr>
        <p:spPr>
          <a:xfrm>
            <a:off x="64186" y="2465494"/>
            <a:ext cx="978792" cy="1523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solidFill>
                <a:schemeClr val="tx1"/>
              </a:solidFill>
            </a:endParaRPr>
          </a:p>
          <a:p>
            <a:pPr algn="ctr"/>
            <a:r>
              <a:rPr lang="en-IN" sz="1100" dirty="0" smtClean="0">
                <a:solidFill>
                  <a:schemeClr val="tx1"/>
                </a:solidFill>
              </a:rPr>
              <a:t>QL-1</a:t>
            </a:r>
          </a:p>
          <a:p>
            <a:pPr algn="ctr"/>
            <a:r>
              <a:rPr lang="en-IN" sz="1100" dirty="0" smtClean="0">
                <a:solidFill>
                  <a:schemeClr val="tx1"/>
                </a:solidFill>
              </a:rPr>
              <a:t>QL-2</a:t>
            </a:r>
          </a:p>
          <a:p>
            <a:pPr algn="ctr"/>
            <a:r>
              <a:rPr lang="en-IN" sz="1100" dirty="0" smtClean="0">
                <a:solidFill>
                  <a:schemeClr val="tx1"/>
                </a:solidFill>
              </a:rPr>
              <a:t>QL-3</a:t>
            </a:r>
          </a:p>
          <a:p>
            <a:pPr algn="ctr"/>
            <a:r>
              <a:rPr lang="en-IN" sz="1100" dirty="0" smtClean="0">
                <a:solidFill>
                  <a:schemeClr val="tx1"/>
                </a:solidFill>
              </a:rPr>
              <a:t>QL-4</a:t>
            </a:r>
            <a:endParaRPr lang="en-IN" sz="1100" dirty="0">
              <a:solidFill>
                <a:schemeClr val="tx1"/>
              </a:solidFill>
            </a:endParaRPr>
          </a:p>
        </p:txBody>
      </p:sp>
      <p:sp>
        <p:nvSpPr>
          <p:cNvPr id="21" name="Rectangle 20"/>
          <p:cNvSpPr/>
          <p:nvPr/>
        </p:nvSpPr>
        <p:spPr>
          <a:xfrm>
            <a:off x="1462041" y="1341526"/>
            <a:ext cx="1185858"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(Commercially Approved)</a:t>
            </a:r>
            <a:endParaRPr lang="en-IN" sz="1100" dirty="0"/>
          </a:p>
        </p:txBody>
      </p:sp>
      <p:sp>
        <p:nvSpPr>
          <p:cNvPr id="23" name="Rectangle 22"/>
          <p:cNvSpPr/>
          <p:nvPr/>
        </p:nvSpPr>
        <p:spPr>
          <a:xfrm>
            <a:off x="80927" y="1341526"/>
            <a:ext cx="1038245" cy="569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Create Quote</a:t>
            </a:r>
            <a:endParaRPr lang="en-IN" sz="1100" dirty="0"/>
          </a:p>
        </p:txBody>
      </p:sp>
      <p:cxnSp>
        <p:nvCxnSpPr>
          <p:cNvPr id="24" name="Elbow Connector 23"/>
          <p:cNvCxnSpPr>
            <a:stCxn id="23" idx="3"/>
            <a:endCxn id="21" idx="1"/>
          </p:cNvCxnSpPr>
          <p:nvPr/>
        </p:nvCxnSpPr>
        <p:spPr>
          <a:xfrm flipV="1">
            <a:off x="1119172" y="1622516"/>
            <a:ext cx="342869" cy="35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519192" y="2465494"/>
            <a:ext cx="907172" cy="1523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solidFill>
                <a:schemeClr val="tx1"/>
              </a:solidFill>
            </a:endParaRPr>
          </a:p>
          <a:p>
            <a:pPr algn="ctr"/>
            <a:r>
              <a:rPr lang="en-IN" sz="1100" dirty="0" smtClean="0">
                <a:solidFill>
                  <a:schemeClr val="tx1"/>
                </a:solidFill>
              </a:rPr>
              <a:t>QL-1</a:t>
            </a:r>
          </a:p>
          <a:p>
            <a:pPr algn="ctr"/>
            <a:r>
              <a:rPr lang="en-IN" sz="1100" dirty="0" smtClean="0">
                <a:solidFill>
                  <a:schemeClr val="tx1"/>
                </a:solidFill>
              </a:rPr>
              <a:t>QL-2</a:t>
            </a:r>
          </a:p>
          <a:p>
            <a:pPr algn="ctr"/>
            <a:r>
              <a:rPr lang="en-IN" sz="1100" dirty="0" smtClean="0">
                <a:solidFill>
                  <a:schemeClr val="tx1"/>
                </a:solidFill>
              </a:rPr>
              <a:t>QL-3</a:t>
            </a:r>
          </a:p>
          <a:p>
            <a:pPr algn="ctr"/>
            <a:r>
              <a:rPr lang="en-IN" sz="1100" dirty="0" smtClean="0">
                <a:solidFill>
                  <a:schemeClr val="tx1"/>
                </a:solidFill>
              </a:rPr>
              <a:t>QL-4</a:t>
            </a:r>
            <a:endParaRPr lang="en-IN" sz="1100" dirty="0">
              <a:solidFill>
                <a:schemeClr val="tx1"/>
              </a:solidFill>
            </a:endParaRPr>
          </a:p>
        </p:txBody>
      </p:sp>
      <p:sp>
        <p:nvSpPr>
          <p:cNvPr id="34" name="Rectangle 33"/>
          <p:cNvSpPr/>
          <p:nvPr/>
        </p:nvSpPr>
        <p:spPr>
          <a:xfrm>
            <a:off x="5452991" y="1327237"/>
            <a:ext cx="2376554"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Commercially Approved</a:t>
            </a:r>
            <a:endParaRPr lang="en-IN" sz="1100" dirty="0"/>
          </a:p>
        </p:txBody>
      </p:sp>
      <p:sp>
        <p:nvSpPr>
          <p:cNvPr id="35" name="TextBox 34"/>
          <p:cNvSpPr txBox="1"/>
          <p:nvPr/>
        </p:nvSpPr>
        <p:spPr>
          <a:xfrm>
            <a:off x="8422894" y="255190"/>
            <a:ext cx="3633312" cy="4832092"/>
          </a:xfrm>
          <a:prstGeom prst="rect">
            <a:avLst/>
          </a:prstGeom>
          <a:solidFill>
            <a:schemeClr val="accent4">
              <a:lumMod val="20000"/>
              <a:lumOff val="80000"/>
            </a:schemeClr>
          </a:solidFill>
        </p:spPr>
        <p:txBody>
          <a:bodyPr wrap="square" rtlCol="0">
            <a:spAutoFit/>
          </a:bodyPr>
          <a:lstStyle/>
          <a:p>
            <a:pPr marL="171450" indent="-171450">
              <a:buFont typeface="Arial" panose="020B0604020202020204" pitchFamily="34" charset="0"/>
              <a:buChar char="•"/>
            </a:pPr>
            <a:r>
              <a:rPr lang="en-IN" sz="1400" dirty="0"/>
              <a:t>New Opportunity is created for each </a:t>
            </a:r>
            <a:r>
              <a:rPr lang="en-IN" sz="1400" dirty="0" smtClean="0"/>
              <a:t>standard </a:t>
            </a:r>
            <a:r>
              <a:rPr lang="en-IN" sz="1400" dirty="0"/>
              <a:t>Quote. </a:t>
            </a:r>
            <a:endParaRPr lang="en-IN" sz="1400" dirty="0" smtClean="0"/>
          </a:p>
          <a:p>
            <a:pPr marL="171450" indent="-171450">
              <a:buFont typeface="Arial" panose="020B0604020202020204" pitchFamily="34" charset="0"/>
              <a:buChar char="•"/>
            </a:pPr>
            <a:r>
              <a:rPr lang="en-IN" sz="1400" dirty="0" smtClean="0"/>
              <a:t>Fast Sign process can’t be used in Price Lookup Quote.</a:t>
            </a:r>
          </a:p>
          <a:p>
            <a:pPr marL="171450" indent="-171450">
              <a:buFont typeface="Arial" panose="020B0604020202020204" pitchFamily="34" charset="0"/>
              <a:buChar char="•"/>
            </a:pPr>
            <a:r>
              <a:rPr lang="en-IN" sz="1400" dirty="0"/>
              <a:t>Price lookup with project flag can be submitted to deal pricing only for wholesale channel(Bronze, Bronze+ deal). For higher value deals opportunity is must</a:t>
            </a:r>
            <a:r>
              <a:rPr lang="en-IN" sz="1400" dirty="0" smtClean="0"/>
              <a:t>.</a:t>
            </a:r>
          </a:p>
          <a:p>
            <a:pPr marL="171450" indent="-171450">
              <a:buFont typeface="Arial" panose="020B0604020202020204" pitchFamily="34" charset="0"/>
              <a:buChar char="•"/>
            </a:pPr>
            <a:r>
              <a:rPr lang="en-IN" sz="1400" dirty="0" smtClean="0"/>
              <a:t>Price Lookup Project Quote can’t be associated with Opportunity.(c4c)</a:t>
            </a:r>
            <a:endParaRPr lang="en-IN" sz="1400" dirty="0"/>
          </a:p>
          <a:p>
            <a:pPr marL="171450" indent="-171450">
              <a:buFont typeface="Arial" panose="020B0604020202020204" pitchFamily="34" charset="0"/>
              <a:buChar char="•"/>
            </a:pPr>
            <a:endParaRPr lang="en-IN" sz="1400" dirty="0" smtClean="0"/>
          </a:p>
          <a:p>
            <a:pPr marL="171450" indent="-171450">
              <a:buFont typeface="Arial" panose="020B0604020202020204" pitchFamily="34" charset="0"/>
              <a:buChar char="•"/>
            </a:pPr>
            <a:endParaRPr lang="en-IN" sz="1400" dirty="0" smtClean="0"/>
          </a:p>
          <a:p>
            <a:pPr marL="171450" indent="-171450">
              <a:buFont typeface="Arial" panose="020B0604020202020204" pitchFamily="34" charset="0"/>
              <a:buChar char="•"/>
            </a:pPr>
            <a:r>
              <a:rPr lang="en-IN" sz="1400" dirty="0" smtClean="0"/>
              <a:t>Opportunity Closure</a:t>
            </a:r>
          </a:p>
          <a:p>
            <a:pPr marL="628650" lvl="1" indent="-171450">
              <a:buFont typeface="Arial" panose="020B0604020202020204" pitchFamily="34" charset="0"/>
              <a:buChar char="•"/>
            </a:pPr>
            <a:r>
              <a:rPr lang="en-IN" sz="1400" dirty="0" smtClean="0"/>
              <a:t>Opportunity for each </a:t>
            </a:r>
            <a:r>
              <a:rPr lang="en-IN" sz="1400" dirty="0"/>
              <a:t>S</a:t>
            </a:r>
            <a:r>
              <a:rPr lang="en-IN" sz="1400" dirty="0" smtClean="0"/>
              <a:t>tandard Quote is closed when underlying Quote reaches ‘Accepted by Customer’ stage.</a:t>
            </a:r>
          </a:p>
          <a:p>
            <a:pPr marL="171450" indent="-171450">
              <a:buFont typeface="Arial" panose="020B0604020202020204" pitchFamily="34" charset="0"/>
              <a:buChar char="•"/>
            </a:pPr>
            <a:r>
              <a:rPr lang="en-IN" sz="1400" dirty="0" smtClean="0"/>
              <a:t>Project Quote closure</a:t>
            </a:r>
          </a:p>
          <a:p>
            <a:pPr marL="628650" lvl="1" indent="-171450">
              <a:buFont typeface="Arial" panose="020B0604020202020204" pitchFamily="34" charset="0"/>
              <a:buChar char="•"/>
            </a:pPr>
            <a:r>
              <a:rPr lang="en-IN" sz="1400" dirty="0"/>
              <a:t>When all line items of Project quote have reached ‘Ordered’ stage</a:t>
            </a:r>
            <a:r>
              <a:rPr lang="en-IN" sz="1400" dirty="0" smtClean="0"/>
              <a:t>.</a:t>
            </a:r>
          </a:p>
          <a:p>
            <a:pPr marL="171450" indent="-171450">
              <a:buFont typeface="Arial" panose="020B0604020202020204" pitchFamily="34" charset="0"/>
              <a:buChar char="•"/>
            </a:pPr>
            <a:r>
              <a:rPr lang="en-IN" sz="1400" dirty="0" smtClean="0"/>
              <a:t>Standard Quote closure</a:t>
            </a:r>
          </a:p>
          <a:p>
            <a:pPr marL="628650" lvl="1" indent="-171450">
              <a:buFont typeface="Arial" panose="020B0604020202020204" pitchFamily="34" charset="0"/>
              <a:buChar char="•"/>
            </a:pPr>
            <a:r>
              <a:rPr lang="en-IN" sz="1400" dirty="0" smtClean="0"/>
              <a:t>When respective standard Quote reaches ‘Ordered’ stage.</a:t>
            </a:r>
          </a:p>
        </p:txBody>
      </p:sp>
      <p:sp>
        <p:nvSpPr>
          <p:cNvPr id="37" name="Rectangle 36"/>
          <p:cNvSpPr/>
          <p:nvPr/>
        </p:nvSpPr>
        <p:spPr>
          <a:xfrm>
            <a:off x="5747902" y="2465494"/>
            <a:ext cx="1253275" cy="5190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smtClean="0">
                <a:solidFill>
                  <a:schemeClr val="tx1"/>
                </a:solidFill>
              </a:rPr>
              <a:t>Std</a:t>
            </a:r>
            <a:r>
              <a:rPr lang="en-IN" sz="1000" dirty="0" smtClean="0">
                <a:solidFill>
                  <a:schemeClr val="tx1"/>
                </a:solidFill>
              </a:rPr>
              <a:t> Quote-S1</a:t>
            </a:r>
          </a:p>
          <a:p>
            <a:pPr algn="ctr"/>
            <a:r>
              <a:rPr lang="en-IN" sz="1000" dirty="0" smtClean="0">
                <a:solidFill>
                  <a:schemeClr val="tx1"/>
                </a:solidFill>
              </a:rPr>
              <a:t>Ql-1 (OCN1, Opp1)</a:t>
            </a:r>
          </a:p>
        </p:txBody>
      </p:sp>
      <p:sp>
        <p:nvSpPr>
          <p:cNvPr id="38" name="Rectangle 37"/>
          <p:cNvSpPr/>
          <p:nvPr/>
        </p:nvSpPr>
        <p:spPr>
          <a:xfrm>
            <a:off x="6374539" y="3227484"/>
            <a:ext cx="1253275" cy="5190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smtClean="0">
                <a:solidFill>
                  <a:schemeClr val="tx1"/>
                </a:solidFill>
              </a:rPr>
              <a:t>Std</a:t>
            </a:r>
            <a:r>
              <a:rPr lang="en-IN" sz="1000" dirty="0" smtClean="0">
                <a:solidFill>
                  <a:schemeClr val="tx1"/>
                </a:solidFill>
              </a:rPr>
              <a:t> Quote-S2</a:t>
            </a:r>
          </a:p>
          <a:p>
            <a:pPr algn="ctr"/>
            <a:r>
              <a:rPr lang="en-IN" sz="1000" dirty="0" smtClean="0">
                <a:solidFill>
                  <a:schemeClr val="tx1"/>
                </a:solidFill>
              </a:rPr>
              <a:t>QL-2, QL-3</a:t>
            </a:r>
          </a:p>
          <a:p>
            <a:pPr algn="ctr"/>
            <a:r>
              <a:rPr lang="en-IN" sz="1000" dirty="0" smtClean="0">
                <a:solidFill>
                  <a:schemeClr val="tx1"/>
                </a:solidFill>
              </a:rPr>
              <a:t>(OCN1, Opp2)</a:t>
            </a:r>
          </a:p>
        </p:txBody>
      </p:sp>
      <p:cxnSp>
        <p:nvCxnSpPr>
          <p:cNvPr id="11" name="Elbow Connector 10"/>
          <p:cNvCxnSpPr>
            <a:stCxn id="33" idx="3"/>
            <a:endCxn id="37" idx="1"/>
          </p:cNvCxnSpPr>
          <p:nvPr/>
        </p:nvCxnSpPr>
        <p:spPr>
          <a:xfrm flipV="1">
            <a:off x="4076638" y="2725035"/>
            <a:ext cx="1671264" cy="5294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3" idx="3"/>
            <a:endCxn id="38" idx="1"/>
          </p:cNvCxnSpPr>
          <p:nvPr/>
        </p:nvCxnSpPr>
        <p:spPr>
          <a:xfrm>
            <a:off x="4076638" y="3254472"/>
            <a:ext cx="2297901" cy="2325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201363" y="2499020"/>
            <a:ext cx="685828" cy="261610"/>
          </a:xfrm>
          <a:prstGeom prst="rect">
            <a:avLst/>
          </a:prstGeom>
          <a:noFill/>
        </p:spPr>
        <p:txBody>
          <a:bodyPr wrap="square" rtlCol="0">
            <a:spAutoFit/>
          </a:bodyPr>
          <a:lstStyle/>
          <a:p>
            <a:r>
              <a:rPr lang="en-IN" sz="1100" dirty="0" smtClean="0"/>
              <a:t>Day 1</a:t>
            </a:r>
            <a:endParaRPr lang="en-IN" sz="1100" dirty="0"/>
          </a:p>
        </p:txBody>
      </p:sp>
      <p:sp>
        <p:nvSpPr>
          <p:cNvPr id="44" name="TextBox 43"/>
          <p:cNvSpPr txBox="1"/>
          <p:nvPr/>
        </p:nvSpPr>
        <p:spPr>
          <a:xfrm>
            <a:off x="5784386" y="3258941"/>
            <a:ext cx="685828" cy="261610"/>
          </a:xfrm>
          <a:prstGeom prst="rect">
            <a:avLst/>
          </a:prstGeom>
          <a:noFill/>
        </p:spPr>
        <p:txBody>
          <a:bodyPr wrap="square" rtlCol="0">
            <a:spAutoFit/>
          </a:bodyPr>
          <a:lstStyle/>
          <a:p>
            <a:r>
              <a:rPr lang="en-IN" sz="1100" dirty="0" smtClean="0"/>
              <a:t>Day 2</a:t>
            </a:r>
            <a:endParaRPr lang="en-IN" sz="1100" dirty="0"/>
          </a:p>
        </p:txBody>
      </p:sp>
      <p:cxnSp>
        <p:nvCxnSpPr>
          <p:cNvPr id="15" name="Elbow Connector 14"/>
          <p:cNvCxnSpPr>
            <a:stCxn id="28" idx="3"/>
            <a:endCxn id="34" idx="1"/>
          </p:cNvCxnSpPr>
          <p:nvPr/>
        </p:nvCxnSpPr>
        <p:spPr>
          <a:xfrm>
            <a:off x="4267133" y="1608226"/>
            <a:ext cx="1185858"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374538" y="4063303"/>
            <a:ext cx="1253275" cy="5190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smtClean="0">
                <a:solidFill>
                  <a:schemeClr val="tx1"/>
                </a:solidFill>
              </a:rPr>
              <a:t>Std</a:t>
            </a:r>
            <a:r>
              <a:rPr lang="en-IN" sz="1000" dirty="0" smtClean="0">
                <a:solidFill>
                  <a:schemeClr val="tx1"/>
                </a:solidFill>
              </a:rPr>
              <a:t> Quote-S3</a:t>
            </a:r>
          </a:p>
          <a:p>
            <a:pPr algn="ctr"/>
            <a:r>
              <a:rPr lang="en-IN" sz="1000" dirty="0" smtClean="0">
                <a:solidFill>
                  <a:schemeClr val="tx1"/>
                </a:solidFill>
              </a:rPr>
              <a:t>QL-4</a:t>
            </a:r>
          </a:p>
          <a:p>
            <a:pPr algn="ctr"/>
            <a:r>
              <a:rPr lang="en-IN" sz="1000" dirty="0" smtClean="0">
                <a:solidFill>
                  <a:schemeClr val="tx1"/>
                </a:solidFill>
              </a:rPr>
              <a:t>(OCN1, Opp3)</a:t>
            </a:r>
          </a:p>
        </p:txBody>
      </p:sp>
      <p:cxnSp>
        <p:nvCxnSpPr>
          <p:cNvPr id="39" name="Elbow Connector 38"/>
          <p:cNvCxnSpPr>
            <a:stCxn id="33" idx="3"/>
            <a:endCxn id="49" idx="1"/>
          </p:cNvCxnSpPr>
          <p:nvPr/>
        </p:nvCxnSpPr>
        <p:spPr>
          <a:xfrm>
            <a:off x="4076638" y="3254472"/>
            <a:ext cx="2297900" cy="10683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751011" y="4103922"/>
            <a:ext cx="685828" cy="261610"/>
          </a:xfrm>
          <a:prstGeom prst="rect">
            <a:avLst/>
          </a:prstGeom>
          <a:noFill/>
        </p:spPr>
        <p:txBody>
          <a:bodyPr wrap="square" rtlCol="0">
            <a:spAutoFit/>
          </a:bodyPr>
          <a:lstStyle/>
          <a:p>
            <a:r>
              <a:rPr lang="en-IN" sz="1100" dirty="0" smtClean="0"/>
              <a:t>Day </a:t>
            </a:r>
            <a:r>
              <a:rPr lang="en-IN" sz="1100" dirty="0"/>
              <a:t>3</a:t>
            </a:r>
          </a:p>
        </p:txBody>
      </p:sp>
      <p:sp>
        <p:nvSpPr>
          <p:cNvPr id="62" name="Rectangle 61"/>
          <p:cNvSpPr/>
          <p:nvPr/>
        </p:nvSpPr>
        <p:spPr>
          <a:xfrm>
            <a:off x="5162491" y="2055958"/>
            <a:ext cx="2667053" cy="2664794"/>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3" name="TextBox 62"/>
          <p:cNvSpPr txBox="1"/>
          <p:nvPr/>
        </p:nvSpPr>
        <p:spPr>
          <a:xfrm>
            <a:off x="5280350" y="2138354"/>
            <a:ext cx="1963405" cy="261610"/>
          </a:xfrm>
          <a:prstGeom prst="rect">
            <a:avLst/>
          </a:prstGeom>
          <a:noFill/>
        </p:spPr>
        <p:txBody>
          <a:bodyPr wrap="square" rtlCol="0">
            <a:spAutoFit/>
          </a:bodyPr>
          <a:lstStyle/>
          <a:p>
            <a:r>
              <a:rPr lang="en-IN" sz="1100" b="1" dirty="0" smtClean="0"/>
              <a:t>Staggered Delivery</a:t>
            </a:r>
            <a:endParaRPr lang="en-IN" sz="1100" b="1" dirty="0"/>
          </a:p>
        </p:txBody>
      </p:sp>
      <p:cxnSp>
        <p:nvCxnSpPr>
          <p:cNvPr id="42" name="Elbow Connector 41"/>
          <p:cNvCxnSpPr>
            <a:stCxn id="17" idx="3"/>
            <a:endCxn id="29" idx="1"/>
          </p:cNvCxnSpPr>
          <p:nvPr/>
        </p:nvCxnSpPr>
        <p:spPr>
          <a:xfrm>
            <a:off x="1042978" y="3227484"/>
            <a:ext cx="476214"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95213" y="667961"/>
            <a:ext cx="4171919" cy="37234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Price Lookup Quote (OCN1)</a:t>
            </a:r>
          </a:p>
          <a:p>
            <a:pPr algn="ctr"/>
            <a:r>
              <a:rPr lang="en-IN" sz="1100" dirty="0">
                <a:solidFill>
                  <a:schemeClr val="tx1"/>
                </a:solidFill>
              </a:rPr>
              <a:t>Set Project </a:t>
            </a:r>
            <a:r>
              <a:rPr lang="en-IN" sz="1100" dirty="0" smtClean="0">
                <a:solidFill>
                  <a:schemeClr val="tx1"/>
                </a:solidFill>
              </a:rPr>
              <a:t>Flag</a:t>
            </a:r>
            <a:endParaRPr lang="en-IN" sz="1100" dirty="0">
              <a:solidFill>
                <a:schemeClr val="tx1"/>
              </a:solidFill>
            </a:endParaRPr>
          </a:p>
        </p:txBody>
      </p:sp>
      <p:sp>
        <p:nvSpPr>
          <p:cNvPr id="41" name="Rectangle 40"/>
          <p:cNvSpPr/>
          <p:nvPr/>
        </p:nvSpPr>
        <p:spPr>
          <a:xfrm>
            <a:off x="5424445" y="847348"/>
            <a:ext cx="2376554" cy="2201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Standard </a:t>
            </a:r>
            <a:r>
              <a:rPr lang="en-IN" sz="1100" dirty="0">
                <a:solidFill>
                  <a:schemeClr val="tx1"/>
                </a:solidFill>
              </a:rPr>
              <a:t>Quote (</a:t>
            </a:r>
            <a:r>
              <a:rPr lang="en-IN" sz="1100" dirty="0" smtClean="0">
                <a:solidFill>
                  <a:schemeClr val="tx1"/>
                </a:solidFill>
              </a:rPr>
              <a:t>OCN1)</a:t>
            </a:r>
            <a:endParaRPr lang="en-IN" sz="1100" dirty="0">
              <a:solidFill>
                <a:schemeClr val="tx1"/>
              </a:solidFill>
            </a:endParaRPr>
          </a:p>
        </p:txBody>
      </p:sp>
      <p:sp>
        <p:nvSpPr>
          <p:cNvPr id="10" name="Line Callout 1 9"/>
          <p:cNvSpPr/>
          <p:nvPr/>
        </p:nvSpPr>
        <p:spPr>
          <a:xfrm>
            <a:off x="3571844" y="5194949"/>
            <a:ext cx="3671911" cy="477189"/>
          </a:xfrm>
          <a:prstGeom prst="borderCallout1">
            <a:avLst>
              <a:gd name="adj1" fmla="val -1841"/>
              <a:gd name="adj2" fmla="val 28283"/>
              <a:gd name="adj3" fmla="val -394095"/>
              <a:gd name="adj4" fmla="val 29167"/>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sz="1400" dirty="0"/>
              <a:t>New Opportunity is created for each </a:t>
            </a:r>
            <a:r>
              <a:rPr lang="en-IN" sz="1400" dirty="0" smtClean="0"/>
              <a:t>standard </a:t>
            </a:r>
            <a:r>
              <a:rPr lang="en-IN" sz="1400" dirty="0"/>
              <a:t>Quote. </a:t>
            </a:r>
          </a:p>
        </p:txBody>
      </p:sp>
      <p:sp>
        <p:nvSpPr>
          <p:cNvPr id="28" name="Rectangle 27"/>
          <p:cNvSpPr/>
          <p:nvPr/>
        </p:nvSpPr>
        <p:spPr>
          <a:xfrm>
            <a:off x="2987209" y="1327236"/>
            <a:ext cx="1279924"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(Initiate Technical Review)</a:t>
            </a:r>
            <a:endParaRPr lang="en-IN" sz="1100" dirty="0"/>
          </a:p>
        </p:txBody>
      </p:sp>
      <p:cxnSp>
        <p:nvCxnSpPr>
          <p:cNvPr id="7" name="Elbow Connector 6"/>
          <p:cNvCxnSpPr>
            <a:stCxn id="21" idx="3"/>
            <a:endCxn id="28" idx="1"/>
          </p:cNvCxnSpPr>
          <p:nvPr/>
        </p:nvCxnSpPr>
        <p:spPr>
          <a:xfrm flipV="1">
            <a:off x="2647899" y="1608226"/>
            <a:ext cx="339310" cy="142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143248" y="2492482"/>
            <a:ext cx="933390" cy="1523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solidFill>
                <a:schemeClr val="tx1"/>
              </a:solidFill>
            </a:endParaRPr>
          </a:p>
          <a:p>
            <a:pPr algn="ctr"/>
            <a:r>
              <a:rPr lang="en-IN" sz="1100" dirty="0" smtClean="0">
                <a:solidFill>
                  <a:schemeClr val="tx1"/>
                </a:solidFill>
              </a:rPr>
              <a:t>QL-1</a:t>
            </a:r>
          </a:p>
          <a:p>
            <a:pPr algn="ctr"/>
            <a:r>
              <a:rPr lang="en-IN" sz="1100" dirty="0" smtClean="0">
                <a:solidFill>
                  <a:schemeClr val="tx1"/>
                </a:solidFill>
              </a:rPr>
              <a:t>QL-2</a:t>
            </a:r>
          </a:p>
          <a:p>
            <a:pPr algn="ctr"/>
            <a:r>
              <a:rPr lang="en-IN" sz="1100" dirty="0" smtClean="0">
                <a:solidFill>
                  <a:schemeClr val="tx1"/>
                </a:solidFill>
              </a:rPr>
              <a:t>QL-3</a:t>
            </a:r>
          </a:p>
          <a:p>
            <a:pPr algn="ctr"/>
            <a:r>
              <a:rPr lang="en-IN" sz="1100" dirty="0" smtClean="0">
                <a:solidFill>
                  <a:schemeClr val="tx1"/>
                </a:solidFill>
              </a:rPr>
              <a:t>QL-4</a:t>
            </a:r>
            <a:endParaRPr lang="en-IN" sz="1100" dirty="0">
              <a:solidFill>
                <a:schemeClr val="tx1"/>
              </a:solidFill>
            </a:endParaRPr>
          </a:p>
        </p:txBody>
      </p:sp>
      <p:cxnSp>
        <p:nvCxnSpPr>
          <p:cNvPr id="22" name="Elbow Connector 21"/>
          <p:cNvCxnSpPr>
            <a:stCxn id="29" idx="3"/>
            <a:endCxn id="33" idx="1"/>
          </p:cNvCxnSpPr>
          <p:nvPr/>
        </p:nvCxnSpPr>
        <p:spPr>
          <a:xfrm>
            <a:off x="2426364" y="3227484"/>
            <a:ext cx="716884" cy="269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499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711"/>
            <a:ext cx="5672138" cy="349252"/>
          </a:xfrm>
        </p:spPr>
        <p:txBody>
          <a:bodyPr>
            <a:noAutofit/>
          </a:bodyPr>
          <a:lstStyle/>
          <a:p>
            <a:r>
              <a:rPr lang="en-IN" sz="2000" b="1" dirty="0" smtClean="0"/>
              <a:t>Project Quote Capability – Key Points</a:t>
            </a:r>
            <a:endParaRPr lang="en-IN" sz="2000" b="1" dirty="0"/>
          </a:p>
        </p:txBody>
      </p:sp>
      <p:sp>
        <p:nvSpPr>
          <p:cNvPr id="51" name="TextBox 50"/>
          <p:cNvSpPr txBox="1"/>
          <p:nvPr/>
        </p:nvSpPr>
        <p:spPr>
          <a:xfrm>
            <a:off x="183231" y="370963"/>
            <a:ext cx="11887200" cy="5755422"/>
          </a:xfrm>
          <a:prstGeom prst="rect">
            <a:avLst/>
          </a:prstGeom>
          <a:noFill/>
        </p:spPr>
        <p:txBody>
          <a:bodyPr wrap="square" rtlCol="0">
            <a:spAutoFit/>
          </a:bodyPr>
          <a:lstStyle/>
          <a:p>
            <a:pPr marL="171450" indent="-171450">
              <a:buFont typeface="Arial" panose="020B0604020202020204" pitchFamily="34" charset="0"/>
              <a:buChar char="•"/>
            </a:pPr>
            <a:r>
              <a:rPr lang="en-IN" sz="1600" dirty="0"/>
              <a:t>It’s a generic capability which </a:t>
            </a:r>
            <a:r>
              <a:rPr lang="en-IN" sz="1600" dirty="0" smtClean="0"/>
              <a:t>allow users to </a:t>
            </a:r>
            <a:r>
              <a:rPr lang="en-IN" sz="1600" dirty="0"/>
              <a:t>order(Initiate Technical </a:t>
            </a:r>
            <a:r>
              <a:rPr lang="en-IN" sz="1600" dirty="0" smtClean="0"/>
              <a:t>Review) line items from the same quote at different times by creating new Standard Quote.</a:t>
            </a:r>
          </a:p>
          <a:p>
            <a:pPr marL="171450" indent="-171450">
              <a:buFont typeface="Arial" panose="020B0604020202020204" pitchFamily="34" charset="0"/>
              <a:buChar char="•"/>
            </a:pPr>
            <a:r>
              <a:rPr lang="en-IN" sz="1600" dirty="0"/>
              <a:t>It enables to </a:t>
            </a:r>
          </a:p>
          <a:p>
            <a:pPr marL="628650" lvl="1" indent="-171450">
              <a:buFont typeface="Arial" panose="020B0604020202020204" pitchFamily="34" charset="0"/>
              <a:buChar char="•"/>
            </a:pPr>
            <a:r>
              <a:rPr lang="en-IN" sz="1600" dirty="0"/>
              <a:t>Initiate Technical Review at Line item level (at different time).</a:t>
            </a:r>
          </a:p>
          <a:p>
            <a:pPr marL="1085850" lvl="2" indent="-171450">
              <a:buFont typeface="Arial" panose="020B0604020202020204" pitchFamily="34" charset="0"/>
              <a:buChar char="•"/>
            </a:pPr>
            <a:r>
              <a:rPr lang="en-IN" sz="1600" dirty="0"/>
              <a:t>New Standard Quote is created in ‘Commercially Approved’ stage.</a:t>
            </a:r>
          </a:p>
          <a:p>
            <a:pPr marL="1085850" lvl="2" indent="-171450">
              <a:buFont typeface="Arial" panose="020B0604020202020204" pitchFamily="34" charset="0"/>
              <a:buChar char="•"/>
            </a:pPr>
            <a:r>
              <a:rPr lang="en-IN" sz="1600" dirty="0"/>
              <a:t>Line level Commercial Details(Price and discount) are carried forward in new Quote. MMT files is not carried forward in standard quote.</a:t>
            </a:r>
          </a:p>
          <a:p>
            <a:pPr marL="628650" lvl="1" indent="-171450">
              <a:buFont typeface="Arial" panose="020B0604020202020204" pitchFamily="34" charset="0"/>
              <a:buChar char="•"/>
            </a:pPr>
            <a:r>
              <a:rPr lang="en-IN" sz="1600" dirty="0"/>
              <a:t>If Opportunity is present on Project Quote same Opportunity is used for creating new Quote else new opportunity is created.</a:t>
            </a:r>
          </a:p>
          <a:p>
            <a:pPr marL="628650" lvl="1" indent="-171450">
              <a:buFont typeface="Arial" panose="020B0604020202020204" pitchFamily="34" charset="0"/>
              <a:buChar char="•"/>
            </a:pPr>
            <a:r>
              <a:rPr lang="en-IN" sz="1600" dirty="0"/>
              <a:t>If Opportunity is present on Project Quote, Fast sign process must be used before initiating technical review. If Opportunity is not present on Project quote then Fast sign process won’t be available</a:t>
            </a:r>
            <a:r>
              <a:rPr lang="en-IN" sz="1600" dirty="0" smtClean="0"/>
              <a:t>. Since </a:t>
            </a:r>
            <a:r>
              <a:rPr lang="en-IN" sz="1600" dirty="0"/>
              <a:t>Opportunity is </a:t>
            </a:r>
            <a:r>
              <a:rPr lang="en-IN" sz="1600" dirty="0" smtClean="0"/>
              <a:t>closed, </a:t>
            </a:r>
            <a:r>
              <a:rPr lang="en-IN" sz="1600" dirty="0" smtClean="0">
                <a:solidFill>
                  <a:srgbClr val="FF0000"/>
                </a:solidFill>
              </a:rPr>
              <a:t>newly </a:t>
            </a:r>
            <a:r>
              <a:rPr lang="en-IN" sz="1600" dirty="0">
                <a:solidFill>
                  <a:srgbClr val="FF0000"/>
                </a:solidFill>
              </a:rPr>
              <a:t>created quote wont sync back to Opp</a:t>
            </a:r>
            <a:r>
              <a:rPr lang="en-IN" sz="1600" dirty="0"/>
              <a:t>.</a:t>
            </a:r>
          </a:p>
          <a:p>
            <a:pPr marL="628650" lvl="1" indent="-171450">
              <a:buFont typeface="Arial" panose="020B0604020202020204" pitchFamily="34" charset="0"/>
              <a:buChar char="•"/>
            </a:pPr>
            <a:r>
              <a:rPr lang="en-IN" sz="1600" dirty="0"/>
              <a:t>At the Quote level</a:t>
            </a:r>
            <a:r>
              <a:rPr lang="en-IN" sz="1600" dirty="0" smtClean="0"/>
              <a:t>, Existing OCN is carried forward in initiated quote. </a:t>
            </a:r>
            <a:endParaRPr lang="en-IN" sz="1600" dirty="0"/>
          </a:p>
          <a:p>
            <a:pPr marL="171450" indent="-171450">
              <a:buFont typeface="Arial" panose="020B0604020202020204" pitchFamily="34" charset="0"/>
              <a:buChar char="•"/>
            </a:pPr>
            <a:r>
              <a:rPr lang="en-IN" sz="1600" dirty="0" smtClean="0"/>
              <a:t>It can </a:t>
            </a:r>
            <a:r>
              <a:rPr lang="en-IN" sz="1600" dirty="0"/>
              <a:t>be used (By setting a flag on UI) </a:t>
            </a:r>
            <a:r>
              <a:rPr lang="en-IN" sz="1600" dirty="0" smtClean="0"/>
              <a:t>for </a:t>
            </a:r>
            <a:r>
              <a:rPr lang="en-IN" sz="1600" dirty="0"/>
              <a:t>following type of Quotes</a:t>
            </a:r>
            <a:r>
              <a:rPr lang="en-IN" sz="1600" dirty="0" smtClean="0"/>
              <a:t>.</a:t>
            </a:r>
            <a:endParaRPr lang="en-IN" sz="1600" dirty="0"/>
          </a:p>
          <a:p>
            <a:pPr marL="628650" lvl="1" indent="-171450">
              <a:buFont typeface="Arial" panose="020B0604020202020204" pitchFamily="34" charset="0"/>
              <a:buChar char="•"/>
            </a:pPr>
            <a:r>
              <a:rPr lang="en-IN" sz="1600" dirty="0"/>
              <a:t>Standard Quote </a:t>
            </a:r>
            <a:endParaRPr lang="en-IN" sz="1600" dirty="0" smtClean="0"/>
          </a:p>
          <a:p>
            <a:pPr marL="628650" lvl="1" indent="-171450">
              <a:buFont typeface="Arial" panose="020B0604020202020204" pitchFamily="34" charset="0"/>
              <a:buChar char="•"/>
            </a:pPr>
            <a:r>
              <a:rPr lang="en-IN" sz="1600" dirty="0" smtClean="0"/>
              <a:t>Price </a:t>
            </a:r>
            <a:r>
              <a:rPr lang="en-IN" sz="1600" dirty="0"/>
              <a:t>Look-up </a:t>
            </a:r>
            <a:r>
              <a:rPr lang="en-IN" sz="1600" dirty="0" smtClean="0"/>
              <a:t>Quote</a:t>
            </a:r>
          </a:p>
          <a:p>
            <a:pPr marL="171450" indent="-171450">
              <a:buFont typeface="Arial" panose="020B0604020202020204" pitchFamily="34" charset="0"/>
              <a:buChar char="•"/>
            </a:pPr>
            <a:r>
              <a:rPr lang="en-GB" sz="1600" dirty="0"/>
              <a:t>Project Quote </a:t>
            </a:r>
            <a:r>
              <a:rPr lang="en-GB" sz="1600" dirty="0" smtClean="0"/>
              <a:t>flag</a:t>
            </a:r>
          </a:p>
          <a:p>
            <a:pPr marL="628650" lvl="1" indent="-171450">
              <a:buFont typeface="Arial" panose="020B0604020202020204" pitchFamily="34" charset="0"/>
              <a:buChar char="•"/>
            </a:pPr>
            <a:r>
              <a:rPr lang="en-GB" sz="1600" dirty="0"/>
              <a:t>I</a:t>
            </a:r>
            <a:r>
              <a:rPr lang="en-GB" sz="1600" dirty="0" smtClean="0"/>
              <a:t>s defaulted </a:t>
            </a:r>
            <a:r>
              <a:rPr lang="en-GB" sz="1600" dirty="0"/>
              <a:t>to </a:t>
            </a:r>
            <a:r>
              <a:rPr lang="en-GB" sz="1600" dirty="0" smtClean="0"/>
              <a:t>false</a:t>
            </a:r>
            <a:endParaRPr lang="en-GB" sz="1600" dirty="0"/>
          </a:p>
          <a:p>
            <a:pPr marL="628650" lvl="1" indent="-171450">
              <a:buFont typeface="Arial" panose="020B0604020202020204" pitchFamily="34" charset="0"/>
              <a:buChar char="•"/>
            </a:pPr>
            <a:r>
              <a:rPr lang="en-IN" sz="1600" dirty="0" smtClean="0"/>
              <a:t>It </a:t>
            </a:r>
            <a:r>
              <a:rPr lang="en-IN" sz="1600" dirty="0"/>
              <a:t>can be set before initiating technical review</a:t>
            </a:r>
            <a:r>
              <a:rPr lang="en-IN" sz="1600" dirty="0" smtClean="0"/>
              <a:t>.</a:t>
            </a:r>
          </a:p>
          <a:p>
            <a:pPr marL="628650" lvl="1" indent="-171450">
              <a:buFont typeface="Arial" panose="020B0604020202020204" pitchFamily="34" charset="0"/>
              <a:buChar char="•"/>
            </a:pPr>
            <a:r>
              <a:rPr lang="en-IN" sz="1600" dirty="0"/>
              <a:t>Once any line item is initiated, “Project Quote” Flag can’t be changed. </a:t>
            </a:r>
          </a:p>
          <a:p>
            <a:pPr marL="628650" lvl="1" indent="-171450">
              <a:buFont typeface="Arial" panose="020B0604020202020204" pitchFamily="34" charset="0"/>
              <a:buChar char="•"/>
            </a:pPr>
            <a:r>
              <a:rPr lang="en-IN" sz="1600" dirty="0" smtClean="0"/>
              <a:t>Is not available for Options Quote.</a:t>
            </a:r>
          </a:p>
          <a:p>
            <a:pPr marL="171450" indent="-171450">
              <a:buFont typeface="Arial" panose="020B0604020202020204" pitchFamily="34" charset="0"/>
              <a:buChar char="•"/>
            </a:pPr>
            <a:r>
              <a:rPr lang="en-IN" sz="1600" dirty="0" smtClean="0"/>
              <a:t>Price lookup with project flag can be submitted to deal pricing only for wholesale channel(Bronze, Bronze+ deal). For higher value deals opportunity is must.</a:t>
            </a:r>
          </a:p>
          <a:p>
            <a:pPr marL="628650" lvl="1" indent="-171450">
              <a:buFont typeface="Arial" panose="020B0604020202020204" pitchFamily="34" charset="0"/>
              <a:buChar char="•"/>
            </a:pPr>
            <a:endParaRPr lang="en-IN" sz="1600" dirty="0"/>
          </a:p>
        </p:txBody>
      </p:sp>
    </p:spTree>
    <p:extLst>
      <p:ext uri="{BB962C8B-B14F-4D97-AF65-F5344CB8AC3E}">
        <p14:creationId xmlns:p14="http://schemas.microsoft.com/office/powerpoint/2010/main" val="3279184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711"/>
            <a:ext cx="6686550" cy="349252"/>
          </a:xfrm>
        </p:spPr>
        <p:txBody>
          <a:bodyPr>
            <a:noAutofit/>
          </a:bodyPr>
          <a:lstStyle/>
          <a:p>
            <a:r>
              <a:rPr lang="en-IN" sz="2000" b="1" dirty="0" smtClean="0"/>
              <a:t>Project Quote Capability – Key Points Cont.</a:t>
            </a:r>
            <a:endParaRPr lang="en-IN" sz="2000" b="1" dirty="0"/>
          </a:p>
        </p:txBody>
      </p:sp>
      <p:sp>
        <p:nvSpPr>
          <p:cNvPr id="51" name="TextBox 50"/>
          <p:cNvSpPr txBox="1"/>
          <p:nvPr/>
        </p:nvSpPr>
        <p:spPr>
          <a:xfrm>
            <a:off x="119062" y="528637"/>
            <a:ext cx="11887200" cy="5262979"/>
          </a:xfrm>
          <a:prstGeom prst="rect">
            <a:avLst/>
          </a:prstGeom>
          <a:noFill/>
        </p:spPr>
        <p:txBody>
          <a:bodyPr wrap="square" rtlCol="0">
            <a:spAutoFit/>
          </a:bodyPr>
          <a:lstStyle/>
          <a:p>
            <a:pPr marL="285750" indent="-285750">
              <a:buFont typeface="Arial" panose="020B0604020202020204" pitchFamily="34" charset="0"/>
              <a:buChar char="•"/>
            </a:pPr>
            <a:r>
              <a:rPr lang="en-GB" sz="1600" dirty="0" smtClean="0"/>
              <a:t>Expired Quote</a:t>
            </a:r>
            <a:endParaRPr lang="en-GB" sz="1600" dirty="0"/>
          </a:p>
          <a:p>
            <a:pPr lvl="1">
              <a:buFont typeface="Courier New" panose="02070309020205020404" pitchFamily="49" charset="0"/>
              <a:buChar char="o"/>
            </a:pPr>
            <a:r>
              <a:rPr lang="en-GB" sz="1600" dirty="0"/>
              <a:t>Scneario1 – If none of the options is initiated for technical review</a:t>
            </a:r>
          </a:p>
          <a:p>
            <a:pPr lvl="2">
              <a:buFont typeface="Courier New" panose="02070309020205020404" pitchFamily="49" charset="0"/>
              <a:buChar char="o"/>
            </a:pPr>
            <a:r>
              <a:rPr lang="en-GB" sz="1600" dirty="0"/>
              <a:t>Use Refresh Quote OR </a:t>
            </a:r>
          </a:p>
          <a:p>
            <a:pPr lvl="2">
              <a:buFont typeface="Courier New" panose="02070309020205020404" pitchFamily="49" charset="0"/>
              <a:buChar char="o"/>
            </a:pPr>
            <a:r>
              <a:rPr lang="en-GB" sz="1600" dirty="0"/>
              <a:t>Admin capability to reset expiry date (on the same stage)</a:t>
            </a:r>
          </a:p>
          <a:p>
            <a:pPr lvl="1">
              <a:buFont typeface="Courier New" panose="02070309020205020404" pitchFamily="49" charset="0"/>
              <a:buChar char="o"/>
            </a:pPr>
            <a:r>
              <a:rPr lang="en-GB" sz="1600" dirty="0"/>
              <a:t>Scneario2 – if one of the option is initiated for technical review</a:t>
            </a:r>
          </a:p>
          <a:p>
            <a:pPr lvl="2">
              <a:buFont typeface="Courier New" panose="02070309020205020404" pitchFamily="49" charset="0"/>
              <a:buChar char="o"/>
            </a:pPr>
            <a:r>
              <a:rPr lang="en-GB" sz="1600" dirty="0"/>
              <a:t>Admin capability to reset expiry date (on the same stage)</a:t>
            </a:r>
          </a:p>
          <a:p>
            <a:pPr lvl="2">
              <a:buFont typeface="Courier New" panose="02070309020205020404" pitchFamily="49" charset="0"/>
              <a:buChar char="o"/>
            </a:pPr>
            <a:endParaRPr lang="en-GB" sz="1600" dirty="0"/>
          </a:p>
          <a:p>
            <a:pPr marL="171450" indent="-171450">
              <a:buFont typeface="Arial" panose="020B0604020202020204" pitchFamily="34" charset="0"/>
              <a:buChar char="•"/>
            </a:pPr>
            <a:r>
              <a:rPr lang="en-IN" sz="1600" dirty="0" smtClean="0">
                <a:solidFill>
                  <a:srgbClr val="FF0000"/>
                </a:solidFill>
              </a:rPr>
              <a:t>Copy Project Quote &amp; Copy quote from within quote </a:t>
            </a:r>
            <a:r>
              <a:rPr lang="en-IN" sz="1600" dirty="0" smtClean="0"/>
              <a:t>– It would work as BAU except following points</a:t>
            </a:r>
          </a:p>
          <a:p>
            <a:pPr marL="628650" lvl="1" indent="-171450">
              <a:buFont typeface="Arial" panose="020B0604020202020204" pitchFamily="34" charset="0"/>
              <a:buChar char="•"/>
            </a:pPr>
            <a:r>
              <a:rPr lang="en-IN" sz="1600" dirty="0" smtClean="0"/>
              <a:t>Project </a:t>
            </a:r>
            <a:r>
              <a:rPr lang="en-IN" sz="1600" dirty="0"/>
              <a:t>Quote flag  should get reset to false in copied quote.</a:t>
            </a:r>
          </a:p>
          <a:p>
            <a:pPr marL="628650" lvl="1" indent="-171450">
              <a:buFont typeface="Arial" panose="020B0604020202020204" pitchFamily="34" charset="0"/>
              <a:buChar char="•"/>
            </a:pPr>
            <a:r>
              <a:rPr lang="en-IN" sz="1600" dirty="0"/>
              <a:t>All </a:t>
            </a:r>
            <a:r>
              <a:rPr lang="en-IN" sz="1600" dirty="0" smtClean="0"/>
              <a:t>Standard Quote details (Quote Id, stage)  </a:t>
            </a:r>
            <a:r>
              <a:rPr lang="en-IN" sz="1600" dirty="0"/>
              <a:t>associated to project quote </a:t>
            </a:r>
            <a:r>
              <a:rPr lang="en-IN" sz="1600" dirty="0" smtClean="0"/>
              <a:t>are removed and </a:t>
            </a:r>
            <a:r>
              <a:rPr lang="en-IN" sz="1600" dirty="0"/>
              <a:t>options quote </a:t>
            </a:r>
            <a:r>
              <a:rPr lang="en-IN" sz="1600" dirty="0" smtClean="0"/>
              <a:t>link (if Present) is also removed from the copied Quote.</a:t>
            </a:r>
          </a:p>
          <a:p>
            <a:pPr lvl="1"/>
            <a:endParaRPr lang="en-IN" sz="1600" dirty="0">
              <a:solidFill>
                <a:srgbClr val="FF0000"/>
              </a:solidFill>
            </a:endParaRPr>
          </a:p>
          <a:p>
            <a:pPr marL="171450" indent="-171450">
              <a:buFont typeface="Arial" panose="020B0604020202020204" pitchFamily="34" charset="0"/>
              <a:buChar char="•"/>
            </a:pPr>
            <a:r>
              <a:rPr lang="en-IN" sz="1600" dirty="0"/>
              <a:t>Copy line item </a:t>
            </a:r>
            <a:endParaRPr lang="en-IN" sz="1600" dirty="0" smtClean="0"/>
          </a:p>
          <a:p>
            <a:pPr marL="628650" lvl="1" indent="-171450">
              <a:buFont typeface="Arial" panose="020B0604020202020204" pitchFamily="34" charset="0"/>
              <a:buChar char="•"/>
            </a:pPr>
            <a:r>
              <a:rPr lang="en-IN" sz="1600" dirty="0" smtClean="0"/>
              <a:t>BAU</a:t>
            </a:r>
            <a:endParaRPr lang="en-IN" sz="1600" dirty="0"/>
          </a:p>
          <a:p>
            <a:pPr lvl="1"/>
            <a:endParaRPr lang="en-IN" sz="1600" dirty="0"/>
          </a:p>
          <a:p>
            <a:pPr marL="171450" indent="-171450">
              <a:buFont typeface="Arial" panose="020B0604020202020204" pitchFamily="34" charset="0"/>
              <a:buChar char="•"/>
            </a:pPr>
            <a:r>
              <a:rPr lang="en-IN" sz="1600" dirty="0"/>
              <a:t>Revise Commercial</a:t>
            </a:r>
          </a:p>
          <a:p>
            <a:pPr marL="628650" lvl="1" indent="-171450">
              <a:buFont typeface="Arial" panose="020B0604020202020204" pitchFamily="34" charset="0"/>
              <a:buChar char="•"/>
            </a:pPr>
            <a:r>
              <a:rPr lang="en-IN" sz="1600" dirty="0"/>
              <a:t>On Revise Commercial at “Commercially Approved” stage, </a:t>
            </a:r>
            <a:r>
              <a:rPr lang="en-IN" sz="1600" dirty="0">
                <a:solidFill>
                  <a:srgbClr val="FF0000"/>
                </a:solidFill>
              </a:rPr>
              <a:t>Project Quote flag </a:t>
            </a:r>
            <a:r>
              <a:rPr lang="en-IN" sz="1600" dirty="0" smtClean="0">
                <a:solidFill>
                  <a:srgbClr val="FF0000"/>
                </a:solidFill>
              </a:rPr>
              <a:t>is reset </a:t>
            </a:r>
            <a:r>
              <a:rPr lang="en-IN" sz="1600" dirty="0">
                <a:solidFill>
                  <a:srgbClr val="FF0000"/>
                </a:solidFill>
              </a:rPr>
              <a:t>to false</a:t>
            </a:r>
            <a:r>
              <a:rPr lang="en-IN" sz="1600" dirty="0"/>
              <a:t>.</a:t>
            </a:r>
          </a:p>
          <a:p>
            <a:pPr marL="628650" lvl="1" indent="-171450">
              <a:buFont typeface="Arial" panose="020B0604020202020204" pitchFamily="34" charset="0"/>
              <a:buChar char="•"/>
            </a:pPr>
            <a:r>
              <a:rPr lang="en-IN" sz="1600" dirty="0" smtClean="0"/>
              <a:t>Once </a:t>
            </a:r>
            <a:r>
              <a:rPr lang="en-IN" sz="1600" dirty="0"/>
              <a:t>any line item is </a:t>
            </a:r>
            <a:r>
              <a:rPr lang="en-IN" sz="1600" dirty="0" smtClean="0"/>
              <a:t>initiated for technical view then “</a:t>
            </a:r>
            <a:r>
              <a:rPr lang="en-IN" sz="1600" dirty="0"/>
              <a:t>Revise Commercial” is not applicable </a:t>
            </a:r>
            <a:r>
              <a:rPr lang="en-IN" sz="1600" dirty="0" smtClean="0"/>
              <a:t>on </a:t>
            </a:r>
            <a:r>
              <a:rPr lang="en-IN" sz="1600" dirty="0"/>
              <a:t>Project Quote</a:t>
            </a:r>
            <a:r>
              <a:rPr lang="en-IN" sz="1600" dirty="0" smtClean="0"/>
              <a:t>.</a:t>
            </a:r>
          </a:p>
          <a:p>
            <a:pPr marL="628650" lvl="1" indent="-1714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smtClean="0"/>
              <a:t>Revise Quote</a:t>
            </a:r>
          </a:p>
          <a:p>
            <a:pPr marL="742950" lvl="1" indent="-285750">
              <a:buFont typeface="Arial" panose="020B0604020202020204" pitchFamily="34" charset="0"/>
              <a:buChar char="•"/>
            </a:pPr>
            <a:r>
              <a:rPr lang="en-IN" sz="1600" dirty="0" smtClean="0"/>
              <a:t>Not applicable</a:t>
            </a:r>
            <a:endParaRPr lang="en-IN" sz="1600" dirty="0"/>
          </a:p>
        </p:txBody>
      </p:sp>
      <p:sp>
        <p:nvSpPr>
          <p:cNvPr id="4" name="TextBox 3"/>
          <p:cNvSpPr txBox="1"/>
          <p:nvPr/>
        </p:nvSpPr>
        <p:spPr>
          <a:xfrm>
            <a:off x="7543801" y="159305"/>
            <a:ext cx="4029075" cy="369332"/>
          </a:xfrm>
          <a:prstGeom prst="rect">
            <a:avLst/>
          </a:prstGeom>
          <a:noFill/>
        </p:spPr>
        <p:txBody>
          <a:bodyPr wrap="square" rtlCol="0">
            <a:spAutoFit/>
          </a:bodyPr>
          <a:lstStyle/>
          <a:p>
            <a:r>
              <a:rPr lang="en-IN" dirty="0" smtClean="0">
                <a:hlinkClick r:id="rId2" action="ppaction://hlinksldjump"/>
              </a:rPr>
              <a:t>For CPQ Journey Details </a:t>
            </a:r>
            <a:r>
              <a:rPr lang="en-IN" dirty="0" err="1" smtClean="0">
                <a:hlinkClick r:id="rId2" action="ppaction://hlinksldjump"/>
              </a:rPr>
              <a:t>pls</a:t>
            </a:r>
            <a:r>
              <a:rPr lang="en-IN" dirty="0" smtClean="0">
                <a:hlinkClick r:id="rId2" action="ppaction://hlinksldjump"/>
              </a:rPr>
              <a:t> use this link</a:t>
            </a:r>
            <a:endParaRPr lang="en-IN" dirty="0"/>
          </a:p>
        </p:txBody>
      </p:sp>
    </p:spTree>
    <p:extLst>
      <p:ext uri="{BB962C8B-B14F-4D97-AF65-F5344CB8AC3E}">
        <p14:creationId xmlns:p14="http://schemas.microsoft.com/office/powerpoint/2010/main" val="2059751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120" y="0"/>
            <a:ext cx="10515600" cy="590218"/>
          </a:xfrm>
        </p:spPr>
        <p:txBody>
          <a:bodyPr>
            <a:normAutofit/>
          </a:bodyPr>
          <a:lstStyle/>
          <a:p>
            <a:r>
              <a:rPr lang="en-IN" sz="3600" dirty="0" smtClean="0"/>
              <a:t>Version History</a:t>
            </a:r>
            <a:endParaRPr lang="en-IN" sz="3600" dirty="0"/>
          </a:p>
        </p:txBody>
      </p:sp>
      <p:graphicFrame>
        <p:nvGraphicFramePr>
          <p:cNvPr id="4" name="Table 3"/>
          <p:cNvGraphicFramePr>
            <a:graphicFrameLocks noGrp="1"/>
          </p:cNvGraphicFramePr>
          <p:nvPr>
            <p:extLst>
              <p:ext uri="{D42A27DB-BD31-4B8C-83A1-F6EECF244321}">
                <p14:modId xmlns:p14="http://schemas.microsoft.com/office/powerpoint/2010/main" val="1760457444"/>
              </p:ext>
            </p:extLst>
          </p:nvPr>
        </p:nvGraphicFramePr>
        <p:xfrm>
          <a:off x="165738" y="590218"/>
          <a:ext cx="11860006" cy="3616960"/>
        </p:xfrm>
        <a:graphic>
          <a:graphicData uri="http://schemas.openxmlformats.org/drawingml/2006/table">
            <a:tbl>
              <a:tblPr firstRow="1" bandRow="1">
                <a:tableStyleId>{5C22544A-7EE6-4342-B048-85BDC9FD1C3A}</a:tableStyleId>
              </a:tblPr>
              <a:tblGrid>
                <a:gridCol w="1044715">
                  <a:extLst>
                    <a:ext uri="{9D8B030D-6E8A-4147-A177-3AD203B41FA5}">
                      <a16:colId xmlns:a16="http://schemas.microsoft.com/office/drawing/2014/main" val="20000"/>
                    </a:ext>
                  </a:extLst>
                </a:gridCol>
                <a:gridCol w="1645144">
                  <a:extLst>
                    <a:ext uri="{9D8B030D-6E8A-4147-A177-3AD203B41FA5}">
                      <a16:colId xmlns:a16="http://schemas.microsoft.com/office/drawing/2014/main" val="20001"/>
                    </a:ext>
                  </a:extLst>
                </a:gridCol>
                <a:gridCol w="1288068">
                  <a:extLst>
                    <a:ext uri="{9D8B030D-6E8A-4147-A177-3AD203B41FA5}">
                      <a16:colId xmlns:a16="http://schemas.microsoft.com/office/drawing/2014/main" val="20002"/>
                    </a:ext>
                  </a:extLst>
                </a:gridCol>
                <a:gridCol w="1228006">
                  <a:extLst>
                    <a:ext uri="{9D8B030D-6E8A-4147-A177-3AD203B41FA5}">
                      <a16:colId xmlns:a16="http://schemas.microsoft.com/office/drawing/2014/main" val="20003"/>
                    </a:ext>
                  </a:extLst>
                </a:gridCol>
                <a:gridCol w="1327958">
                  <a:extLst>
                    <a:ext uri="{9D8B030D-6E8A-4147-A177-3AD203B41FA5}">
                      <a16:colId xmlns:a16="http://schemas.microsoft.com/office/drawing/2014/main" val="20004"/>
                    </a:ext>
                  </a:extLst>
                </a:gridCol>
                <a:gridCol w="5326115">
                  <a:extLst>
                    <a:ext uri="{9D8B030D-6E8A-4147-A177-3AD203B41FA5}">
                      <a16:colId xmlns:a16="http://schemas.microsoft.com/office/drawing/2014/main" val="20005"/>
                    </a:ext>
                  </a:extLst>
                </a:gridCol>
              </a:tblGrid>
              <a:tr h="370840">
                <a:tc>
                  <a:txBody>
                    <a:bodyPr/>
                    <a:lstStyle/>
                    <a:p>
                      <a:r>
                        <a:rPr lang="en-IN" dirty="0" smtClean="0"/>
                        <a:t>Version</a:t>
                      </a:r>
                      <a:endParaRPr lang="en-IN" dirty="0"/>
                    </a:p>
                  </a:txBody>
                  <a:tcPr/>
                </a:tc>
                <a:tc>
                  <a:txBody>
                    <a:bodyPr/>
                    <a:lstStyle/>
                    <a:p>
                      <a:r>
                        <a:rPr lang="en-IN" dirty="0" smtClean="0"/>
                        <a:t>Version Date</a:t>
                      </a:r>
                      <a:endParaRPr lang="en-IN" dirty="0"/>
                    </a:p>
                  </a:txBody>
                  <a:tcPr/>
                </a:tc>
                <a:tc>
                  <a:txBody>
                    <a:bodyPr/>
                    <a:lstStyle/>
                    <a:p>
                      <a:r>
                        <a:rPr lang="en-IN" dirty="0" smtClean="0"/>
                        <a:t>Revised By</a:t>
                      </a:r>
                      <a:endParaRPr lang="en-IN" dirty="0"/>
                    </a:p>
                  </a:txBody>
                  <a:tcPr/>
                </a:tc>
                <a:tc>
                  <a:txBody>
                    <a:bodyPr/>
                    <a:lstStyle/>
                    <a:p>
                      <a:r>
                        <a:rPr lang="en-IN" dirty="0" smtClean="0"/>
                        <a:t>Reviewed By</a:t>
                      </a:r>
                      <a:endParaRPr lang="en-IN" dirty="0"/>
                    </a:p>
                  </a:txBody>
                  <a:tcPr/>
                </a:tc>
                <a:tc>
                  <a:txBody>
                    <a:bodyPr/>
                    <a:lstStyle/>
                    <a:p>
                      <a:r>
                        <a:rPr lang="en-IN" dirty="0" smtClean="0"/>
                        <a:t>Approved by</a:t>
                      </a:r>
                      <a:endParaRPr lang="en-IN" dirty="0"/>
                    </a:p>
                  </a:txBody>
                  <a:tcPr/>
                </a:tc>
                <a:tc>
                  <a:txBody>
                    <a:bodyPr/>
                    <a:lstStyle/>
                    <a:p>
                      <a:r>
                        <a:rPr lang="en-IN" dirty="0" smtClean="0"/>
                        <a:t>Reason For change</a:t>
                      </a:r>
                      <a:endParaRPr lang="en-IN" dirty="0"/>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effectLst/>
                          <a:latin typeface="Calibri" panose="020F0502020204030204" pitchFamily="34" charset="0"/>
                          <a:ea typeface="SimSun" panose="02010600030101010101" pitchFamily="2" charset="-122"/>
                          <a:cs typeface="Times New Roman" panose="02020603050405020304" pitchFamily="18" charset="0"/>
                        </a:rPr>
                        <a:t>0.1(Draft)</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dirty="0" smtClean="0">
                          <a:effectLst/>
                          <a:latin typeface="Calibri" panose="020F0502020204030204" pitchFamily="34" charset="0"/>
                          <a:ea typeface="SimSun" panose="02010600030101010101" pitchFamily="2" charset="-122"/>
                          <a:cs typeface="Times New Roman" panose="02020603050405020304" pitchFamily="18" charset="0"/>
                        </a:rPr>
                        <a:t>15</a:t>
                      </a:r>
                      <a:r>
                        <a:rPr lang="en-US" sz="1400" baseline="30000" dirty="0" smtClean="0">
                          <a:effectLst/>
                          <a:latin typeface="Calibri" panose="020F0502020204030204" pitchFamily="34" charset="0"/>
                          <a:ea typeface="SimSun" panose="02010600030101010101" pitchFamily="2" charset="-122"/>
                          <a:cs typeface="Times New Roman" panose="02020603050405020304" pitchFamily="18" charset="0"/>
                        </a:rPr>
                        <a:t>th</a:t>
                      </a:r>
                      <a:r>
                        <a:rPr lang="en-US" sz="1400" baseline="0" dirty="0" smtClean="0">
                          <a:effectLst/>
                          <a:latin typeface="Calibri" panose="020F0502020204030204" pitchFamily="34" charset="0"/>
                          <a:ea typeface="SimSun" panose="02010600030101010101" pitchFamily="2" charset="-122"/>
                          <a:cs typeface="Times New Roman" panose="02020603050405020304" pitchFamily="18" charset="0"/>
                        </a:rPr>
                        <a:t> Oct</a:t>
                      </a:r>
                      <a:r>
                        <a:rPr lang="en-US" sz="1400" dirty="0" smtClean="0">
                          <a:effectLst/>
                          <a:latin typeface="Calibri" panose="020F0502020204030204" pitchFamily="34" charset="0"/>
                          <a:ea typeface="SimSun" panose="02010600030101010101" pitchFamily="2" charset="-122"/>
                          <a:cs typeface="Times New Roman" panose="02020603050405020304" pitchFamily="18" charset="0"/>
                        </a:rPr>
                        <a:t> 2019</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GB" sz="1400" dirty="0" smtClean="0">
                          <a:effectLst/>
                          <a:latin typeface="Calibri" panose="020F0502020204030204" pitchFamily="34" charset="0"/>
                          <a:ea typeface="SimSun" panose="02010600030101010101" pitchFamily="2" charset="-122"/>
                          <a:cs typeface="Times New Roman" panose="02020603050405020304" pitchFamily="18" charset="0"/>
                        </a:rPr>
                        <a:t>Kamlesh Yadav</a:t>
                      </a:r>
                    </a:p>
                    <a:p>
                      <a:pPr algn="just">
                        <a:spcAft>
                          <a:spcPts val="0"/>
                        </a:spcAft>
                      </a:pPr>
                      <a:r>
                        <a:rPr lang="en-GB" sz="1400" dirty="0" smtClean="0">
                          <a:effectLst/>
                          <a:latin typeface="Calibri" panose="020F0502020204030204" pitchFamily="34" charset="0"/>
                          <a:ea typeface="SimSun" panose="02010600030101010101" pitchFamily="2" charset="-122"/>
                          <a:cs typeface="Times New Roman" panose="02020603050405020304" pitchFamily="18" charset="0"/>
                        </a:rPr>
                        <a:t>Sandip Khairnar</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GB" sz="1400"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GB" sz="1400" dirty="0">
                          <a:effectLst/>
                          <a:latin typeface="Calibri" panose="020F0502020204030204" pitchFamily="34" charset="0"/>
                          <a:ea typeface="SimSun" panose="02010600030101010101" pitchFamily="2" charset="-122"/>
                          <a:cs typeface="Times New Roman" panose="02020603050405020304" pitchFamily="18" charset="0"/>
                        </a:rPr>
                        <a:t>First draft.</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pPr>
                      <a:r>
                        <a:rPr lang="en-GB" sz="1400" dirty="0" smtClean="0">
                          <a:effectLst/>
                          <a:latin typeface="Calibri" panose="020F0502020204030204" pitchFamily="34" charset="0"/>
                          <a:ea typeface="SimSun" panose="02010600030101010101" pitchFamily="2" charset="-122"/>
                          <a:cs typeface="Times New Roman" panose="02020603050405020304" pitchFamily="18" charset="0"/>
                        </a:rPr>
                        <a:t>0.2(Draft</a:t>
                      </a:r>
                      <a:r>
                        <a:rPr lang="en-GB" sz="1400" dirty="0">
                          <a:effectLst/>
                          <a:latin typeface="Calibri" panose="020F0502020204030204" pitchFamily="34" charset="0"/>
                          <a:ea typeface="SimSun" panose="02010600030101010101" pitchFamily="2" charset="-122"/>
                          <a:cs typeface="Times New Roman" panose="02020603050405020304" pitchFamily="18" charset="0"/>
                        </a:rPr>
                        <a:t>)</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dirty="0" smtClean="0">
                          <a:effectLst/>
                          <a:latin typeface="Calibri" panose="020F0502020204030204" pitchFamily="34" charset="0"/>
                          <a:ea typeface="SimSun" panose="02010600030101010101" pitchFamily="2" charset="-122"/>
                          <a:cs typeface="Times New Roman" panose="02020603050405020304" pitchFamily="18" charset="0"/>
                        </a:rPr>
                        <a:t>18</a:t>
                      </a:r>
                      <a:r>
                        <a:rPr lang="en-US" sz="1400" baseline="30000" dirty="0" smtClean="0">
                          <a:effectLst/>
                          <a:latin typeface="Calibri" panose="020F0502020204030204" pitchFamily="34" charset="0"/>
                          <a:ea typeface="SimSun" panose="02010600030101010101" pitchFamily="2" charset="-122"/>
                          <a:cs typeface="Times New Roman" panose="02020603050405020304" pitchFamily="18" charset="0"/>
                        </a:rPr>
                        <a:t>th</a:t>
                      </a:r>
                      <a:r>
                        <a:rPr lang="en-US" sz="1400" baseline="0" dirty="0" smtClean="0">
                          <a:effectLst/>
                          <a:latin typeface="Calibri" panose="020F0502020204030204" pitchFamily="34" charset="0"/>
                          <a:ea typeface="SimSun" panose="02010600030101010101" pitchFamily="2" charset="-122"/>
                          <a:cs typeface="Times New Roman" panose="02020603050405020304" pitchFamily="18" charset="0"/>
                        </a:rPr>
                        <a:t> Oct</a:t>
                      </a:r>
                      <a:r>
                        <a:rPr lang="en-US" sz="1400" dirty="0" smtClean="0">
                          <a:effectLst/>
                          <a:latin typeface="Calibri" panose="020F0502020204030204" pitchFamily="34" charset="0"/>
                          <a:ea typeface="SimSun" panose="02010600030101010101" pitchFamily="2" charset="-122"/>
                          <a:cs typeface="Times New Roman" panose="02020603050405020304" pitchFamily="18" charset="0"/>
                        </a:rPr>
                        <a:t> 2019</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GB" sz="1400" dirty="0" smtClean="0">
                          <a:effectLst/>
                          <a:latin typeface="Calibri" panose="020F0502020204030204" pitchFamily="34" charset="0"/>
                          <a:ea typeface="SimSun" panose="02010600030101010101" pitchFamily="2" charset="-122"/>
                          <a:cs typeface="Times New Roman" panose="02020603050405020304" pitchFamily="18" charset="0"/>
                        </a:rPr>
                        <a:t>Kamlesh Yadav</a:t>
                      </a:r>
                    </a:p>
                    <a:p>
                      <a:pPr algn="just">
                        <a:spcAft>
                          <a:spcPts val="0"/>
                        </a:spcAft>
                      </a:pPr>
                      <a:r>
                        <a:rPr lang="en-GB" sz="1400" dirty="0" smtClean="0">
                          <a:effectLst/>
                          <a:latin typeface="Calibri" panose="020F0502020204030204" pitchFamily="34" charset="0"/>
                          <a:ea typeface="SimSun" panose="02010600030101010101" pitchFamily="2" charset="-122"/>
                          <a:cs typeface="Times New Roman" panose="02020603050405020304" pitchFamily="18" charset="0"/>
                        </a:rPr>
                        <a:t>Sandip Khairnar</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GB" sz="1400"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GB" sz="1400" dirty="0" smtClean="0">
                          <a:effectLst/>
                          <a:latin typeface="Calibri" panose="020F0502020204030204" pitchFamily="34" charset="0"/>
                          <a:ea typeface="SimSun" panose="02010600030101010101" pitchFamily="2" charset="-122"/>
                          <a:cs typeface="Times New Roman" panose="02020603050405020304" pitchFamily="18" charset="0"/>
                        </a:rPr>
                        <a:t>Changes as per internal Review.</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pPr>
                      <a:r>
                        <a:rPr lang="en-GB" sz="1400" dirty="0" smtClean="0">
                          <a:effectLst/>
                          <a:latin typeface="Calibri" panose="020F0502020204030204" pitchFamily="34" charset="0"/>
                          <a:ea typeface="SimSun" panose="02010600030101010101" pitchFamily="2" charset="-122"/>
                          <a:cs typeface="Times New Roman" panose="02020603050405020304" pitchFamily="18" charset="0"/>
                        </a:rPr>
                        <a:t>0.3(Draft</a:t>
                      </a:r>
                      <a:r>
                        <a:rPr lang="en-GB" sz="1400" dirty="0">
                          <a:effectLst/>
                          <a:latin typeface="Calibri" panose="020F0502020204030204" pitchFamily="34" charset="0"/>
                          <a:ea typeface="SimSun" panose="02010600030101010101" pitchFamily="2" charset="-122"/>
                          <a:cs typeface="Times New Roman" panose="02020603050405020304" pitchFamily="18" charset="0"/>
                        </a:rPr>
                        <a:t>)</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baseline="0" dirty="0" smtClean="0">
                          <a:effectLst/>
                          <a:latin typeface="Calibri" panose="020F0502020204030204" pitchFamily="34" charset="0"/>
                          <a:ea typeface="SimSun" panose="02010600030101010101" pitchFamily="2" charset="-122"/>
                          <a:cs typeface="Times New Roman" panose="02020603050405020304" pitchFamily="18" charset="0"/>
                        </a:rPr>
                        <a:t>23</a:t>
                      </a:r>
                      <a:r>
                        <a:rPr lang="en-US" sz="1400" baseline="30000" dirty="0" smtClean="0">
                          <a:effectLst/>
                          <a:latin typeface="Calibri" panose="020F0502020204030204" pitchFamily="34" charset="0"/>
                          <a:ea typeface="SimSun" panose="02010600030101010101" pitchFamily="2" charset="-122"/>
                          <a:cs typeface="Times New Roman" panose="02020603050405020304" pitchFamily="18" charset="0"/>
                        </a:rPr>
                        <a:t>th</a:t>
                      </a:r>
                      <a:r>
                        <a:rPr lang="en-US" sz="1400" baseline="0" dirty="0" smtClean="0">
                          <a:effectLst/>
                          <a:latin typeface="Calibri" panose="020F0502020204030204" pitchFamily="34" charset="0"/>
                          <a:ea typeface="SimSun" panose="02010600030101010101" pitchFamily="2" charset="-122"/>
                          <a:cs typeface="Times New Roman" panose="02020603050405020304" pitchFamily="18" charset="0"/>
                        </a:rPr>
                        <a:t> Oct</a:t>
                      </a:r>
                      <a:r>
                        <a:rPr lang="en-US" sz="1400" dirty="0" smtClean="0">
                          <a:effectLst/>
                          <a:latin typeface="Calibri" panose="020F0502020204030204" pitchFamily="34" charset="0"/>
                          <a:ea typeface="SimSun" panose="02010600030101010101" pitchFamily="2" charset="-122"/>
                          <a:cs typeface="Times New Roman" panose="02020603050405020304" pitchFamily="18" charset="0"/>
                        </a:rPr>
                        <a:t> 2019</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GB" sz="1400" dirty="0" smtClean="0">
                          <a:effectLst/>
                          <a:latin typeface="Calibri" panose="020F0502020204030204" pitchFamily="34" charset="0"/>
                          <a:ea typeface="SimSun" panose="02010600030101010101" pitchFamily="2" charset="-122"/>
                          <a:cs typeface="Times New Roman" panose="02020603050405020304" pitchFamily="18" charset="0"/>
                        </a:rPr>
                        <a:t>Kamlesh Yadav</a:t>
                      </a:r>
                    </a:p>
                    <a:p>
                      <a:pPr algn="just">
                        <a:spcAft>
                          <a:spcPts val="0"/>
                        </a:spcAft>
                      </a:pPr>
                      <a:r>
                        <a:rPr lang="en-GB" sz="1400" dirty="0" smtClean="0">
                          <a:effectLst/>
                          <a:latin typeface="Calibri" panose="020F0502020204030204" pitchFamily="34" charset="0"/>
                          <a:ea typeface="SimSun" panose="02010600030101010101" pitchFamily="2" charset="-122"/>
                          <a:cs typeface="Times New Roman" panose="02020603050405020304" pitchFamily="18" charset="0"/>
                        </a:rPr>
                        <a:t>Sandip Khairnar</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GB" sz="1400"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GB" sz="1400" dirty="0" smtClean="0">
                          <a:effectLst/>
                          <a:latin typeface="Calibri" panose="020F0502020204030204" pitchFamily="34" charset="0"/>
                          <a:ea typeface="SimSun" panose="02010600030101010101" pitchFamily="2" charset="-122"/>
                          <a:cs typeface="Times New Roman" panose="02020603050405020304" pitchFamily="18" charset="0"/>
                        </a:rPr>
                        <a:t>Changes as per review with business stakeholders.</a:t>
                      </a:r>
                    </a:p>
                    <a:p>
                      <a:pPr algn="just">
                        <a:spcAft>
                          <a:spcPts val="0"/>
                        </a:spcAft>
                      </a:pPr>
                      <a:r>
                        <a:rPr lang="en-GB" sz="1400" dirty="0" smtClean="0">
                          <a:effectLst/>
                          <a:latin typeface="Calibri" panose="020F0502020204030204" pitchFamily="34" charset="0"/>
                          <a:ea typeface="SimSun" panose="02010600030101010101" pitchFamily="2" charset="-122"/>
                          <a:cs typeface="Times New Roman" panose="02020603050405020304" pitchFamily="18" charset="0"/>
                        </a:rPr>
                        <a:t>- Addition of Individual Option in Options Quote.</a:t>
                      </a:r>
                    </a:p>
                    <a:p>
                      <a:pPr algn="just">
                        <a:spcAft>
                          <a:spcPts val="0"/>
                        </a:spcAft>
                      </a:pPr>
                      <a:r>
                        <a:rPr lang="en-GB" sz="1400" dirty="0" smtClean="0">
                          <a:effectLst/>
                          <a:latin typeface="Calibri" panose="020F0502020204030204" pitchFamily="34" charset="0"/>
                          <a:ea typeface="SimSun" panose="02010600030101010101" pitchFamily="2" charset="-122"/>
                          <a:cs typeface="Times New Roman" panose="02020603050405020304" pitchFamily="18" charset="0"/>
                        </a:rPr>
                        <a:t>- Updates to make use</a:t>
                      </a:r>
                      <a:r>
                        <a:rPr lang="en-GB" sz="1400" baseline="0" dirty="0" smtClean="0">
                          <a:effectLst/>
                          <a:latin typeface="Calibri" panose="020F0502020204030204" pitchFamily="34" charset="0"/>
                          <a:ea typeface="SimSun" panose="02010600030101010101" pitchFamily="2" charset="-122"/>
                          <a:cs typeface="Times New Roman" panose="02020603050405020304" pitchFamily="18" charset="0"/>
                        </a:rPr>
                        <a:t> cases more clear.</a:t>
                      </a:r>
                      <a:r>
                        <a:rPr lang="en-GB" sz="1400" dirty="0" smtClean="0">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algn="just" defTabSz="914400" rtl="0" eaLnBrk="1" latinLnBrk="0" hangingPunct="1">
                        <a:spcAft>
                          <a:spcPts val="0"/>
                        </a:spcAft>
                      </a:pP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algn="just" defTabSz="914400" rtl="0" eaLnBrk="1" latinLnBrk="0" hangingPunct="1">
                        <a:spcAft>
                          <a:spcPts val="0"/>
                        </a:spcAft>
                      </a:pP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70840">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algn="just" defTabSz="914400" rtl="0" eaLnBrk="1" latinLnBrk="0" hangingPunct="1">
                        <a:spcAft>
                          <a:spcPts val="0"/>
                        </a:spcAft>
                      </a:pPr>
                      <a:endParaRPr lang="en-IN" sz="14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70840">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285750" indent="-285750" algn="l" defTabSz="914400" rtl="0" eaLnBrk="1" latinLnBrk="0" hangingPunct="1">
                        <a:spcAft>
                          <a:spcPts val="0"/>
                        </a:spcAft>
                        <a:buFont typeface="Arial" panose="020B0604020202020204" pitchFamily="34" charset="0"/>
                        <a:buChar char="•"/>
                      </a:pPr>
                      <a:endParaRPr lang="en-IN" sz="1400" kern="1200" dirty="0">
                        <a:solidFill>
                          <a:schemeClr val="dk1"/>
                        </a:solidFill>
                        <a:effectLst/>
                        <a:latin typeface="Calibri" panose="020F0502020204030204" pitchFamily="34" charset="0"/>
                        <a:ea typeface="Batang"/>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02858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Price Lookup Quote Enhancements</a:t>
            </a:r>
            <a:endParaRPr lang="en-IN" dirty="0"/>
          </a:p>
        </p:txBody>
      </p:sp>
    </p:spTree>
    <p:extLst>
      <p:ext uri="{BB962C8B-B14F-4D97-AF65-F5344CB8AC3E}">
        <p14:creationId xmlns:p14="http://schemas.microsoft.com/office/powerpoint/2010/main" val="2760774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7" y="100014"/>
            <a:ext cx="10515600" cy="514350"/>
          </a:xfrm>
        </p:spPr>
        <p:txBody>
          <a:bodyPr>
            <a:normAutofit fontScale="90000"/>
          </a:bodyPr>
          <a:lstStyle/>
          <a:p>
            <a:r>
              <a:rPr lang="en-IN" dirty="0"/>
              <a:t>Price Lookup Quote Enhancements</a:t>
            </a:r>
          </a:p>
        </p:txBody>
      </p:sp>
      <p:sp>
        <p:nvSpPr>
          <p:cNvPr id="3" name="Content Placeholder 2"/>
          <p:cNvSpPr>
            <a:spLocks noGrp="1"/>
          </p:cNvSpPr>
          <p:nvPr>
            <p:ph idx="1"/>
          </p:nvPr>
        </p:nvSpPr>
        <p:spPr>
          <a:xfrm>
            <a:off x="166687" y="725488"/>
            <a:ext cx="10515600" cy="4351338"/>
          </a:xfrm>
        </p:spPr>
        <p:txBody>
          <a:bodyPr/>
          <a:lstStyle/>
          <a:p>
            <a:r>
              <a:rPr lang="en-IN" sz="1400" dirty="0" smtClean="0"/>
              <a:t>Price Lookup Quote can be sent to Deal if following conditions are met</a:t>
            </a:r>
          </a:p>
          <a:p>
            <a:pPr lvl="1"/>
            <a:r>
              <a:rPr lang="en-IN" sz="1400" dirty="0" smtClean="0"/>
              <a:t>Wholesale Customers</a:t>
            </a:r>
            <a:endParaRPr lang="en-IN" sz="1400" dirty="0"/>
          </a:p>
          <a:p>
            <a:pPr lvl="1"/>
            <a:r>
              <a:rPr lang="en-IN" sz="1400" dirty="0"/>
              <a:t>Deal Class </a:t>
            </a:r>
            <a:r>
              <a:rPr lang="en-IN" sz="1400" dirty="0" smtClean="0"/>
              <a:t>is </a:t>
            </a:r>
            <a:r>
              <a:rPr lang="en-IN" sz="1400" dirty="0"/>
              <a:t>Bronze or Bronze</a:t>
            </a:r>
            <a:r>
              <a:rPr lang="en-IN" sz="1400" dirty="0" smtClean="0"/>
              <a:t>+.</a:t>
            </a:r>
            <a:endParaRPr lang="en-IN" sz="1400" dirty="0"/>
          </a:p>
          <a:p>
            <a:r>
              <a:rPr lang="en-IN" sz="1400" dirty="0"/>
              <a:t>For Price lookup ( Project Quote Flag = NO)) System won’t allow to Submit it for Technical Review unless Opportunity is linked with Quote. </a:t>
            </a:r>
          </a:p>
          <a:p>
            <a:endParaRPr lang="en-IN" dirty="0"/>
          </a:p>
        </p:txBody>
      </p:sp>
    </p:spTree>
    <p:extLst>
      <p:ext uri="{BB962C8B-B14F-4D97-AF65-F5344CB8AC3E}">
        <p14:creationId xmlns:p14="http://schemas.microsoft.com/office/powerpoint/2010/main" val="9600741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Generic Enhancements</a:t>
            </a:r>
            <a:endParaRPr lang="en-IN" dirty="0"/>
          </a:p>
        </p:txBody>
      </p:sp>
    </p:spTree>
    <p:extLst>
      <p:ext uri="{BB962C8B-B14F-4D97-AF65-F5344CB8AC3E}">
        <p14:creationId xmlns:p14="http://schemas.microsoft.com/office/powerpoint/2010/main" val="3320415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7" y="100014"/>
            <a:ext cx="10515600" cy="514350"/>
          </a:xfrm>
        </p:spPr>
        <p:txBody>
          <a:bodyPr>
            <a:normAutofit fontScale="90000"/>
          </a:bodyPr>
          <a:lstStyle/>
          <a:p>
            <a:r>
              <a:rPr lang="en-IN" dirty="0" smtClean="0"/>
              <a:t>Generic Enhancements</a:t>
            </a:r>
            <a:endParaRPr lang="en-IN" dirty="0"/>
          </a:p>
        </p:txBody>
      </p:sp>
      <p:sp>
        <p:nvSpPr>
          <p:cNvPr id="3" name="Content Placeholder 2"/>
          <p:cNvSpPr>
            <a:spLocks noGrp="1"/>
          </p:cNvSpPr>
          <p:nvPr>
            <p:ph idx="1"/>
          </p:nvPr>
        </p:nvSpPr>
        <p:spPr>
          <a:xfrm>
            <a:off x="166687" y="725488"/>
            <a:ext cx="10515600" cy="4351338"/>
          </a:xfrm>
        </p:spPr>
        <p:txBody>
          <a:bodyPr/>
          <a:lstStyle/>
          <a:p>
            <a:r>
              <a:rPr lang="en-IN" sz="1400" dirty="0" smtClean="0"/>
              <a:t>Admin capability to reset the Expiry Date without changing the status or refreshing the prices of Quote.</a:t>
            </a:r>
            <a:endParaRPr lang="en-IN" sz="1400" dirty="0"/>
          </a:p>
          <a:p>
            <a:endParaRPr lang="en-IN" dirty="0"/>
          </a:p>
        </p:txBody>
      </p:sp>
    </p:spTree>
    <p:extLst>
      <p:ext uri="{BB962C8B-B14F-4D97-AF65-F5344CB8AC3E}">
        <p14:creationId xmlns:p14="http://schemas.microsoft.com/office/powerpoint/2010/main" val="3144697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338" y="609015"/>
            <a:ext cx="9144000" cy="2387600"/>
          </a:xfrm>
        </p:spPr>
        <p:txBody>
          <a:bodyPr/>
          <a:lstStyle/>
          <a:p>
            <a:r>
              <a:rPr lang="en-US" smtClean="0"/>
              <a:t>Use Cases (Options Quote)</a:t>
            </a:r>
            <a:endParaRPr lang="en-IN" dirty="0"/>
          </a:p>
        </p:txBody>
      </p:sp>
      <p:sp>
        <p:nvSpPr>
          <p:cNvPr id="3" name="TextBox 2"/>
          <p:cNvSpPr txBox="1"/>
          <p:nvPr/>
        </p:nvSpPr>
        <p:spPr>
          <a:xfrm>
            <a:off x="185738" y="3184358"/>
            <a:ext cx="11887200" cy="369332"/>
          </a:xfrm>
          <a:prstGeom prst="rect">
            <a:avLst/>
          </a:prstGeom>
          <a:noFill/>
        </p:spPr>
        <p:txBody>
          <a:bodyPr wrap="square" rtlCol="0">
            <a:spAutoFit/>
          </a:bodyPr>
          <a:lstStyle/>
          <a:p>
            <a:r>
              <a:rPr lang="en-IN" smtClean="0"/>
              <a:t>Following slide depicts how different use cases can be completed using generic capabilities (wherever required).</a:t>
            </a:r>
            <a:endParaRPr lang="en-IN" dirty="0"/>
          </a:p>
        </p:txBody>
      </p:sp>
    </p:spTree>
    <p:extLst>
      <p:ext uri="{BB962C8B-B14F-4D97-AF65-F5344CB8AC3E}">
        <p14:creationId xmlns:p14="http://schemas.microsoft.com/office/powerpoint/2010/main" val="11371627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32" y="136525"/>
            <a:ext cx="11234738" cy="449263"/>
          </a:xfrm>
        </p:spPr>
        <p:txBody>
          <a:bodyPr>
            <a:noAutofit/>
          </a:bodyPr>
          <a:lstStyle/>
          <a:p>
            <a:r>
              <a:rPr lang="en-IN" sz="1800" dirty="0" smtClean="0"/>
              <a:t>Use Case 1a: Options Quote (Same OCN &amp; Same Opportunity), All Line items Ordered at same time for same OCN)</a:t>
            </a:r>
            <a:endParaRPr lang="en-IN" sz="1800" b="1" dirty="0"/>
          </a:p>
        </p:txBody>
      </p:sp>
      <p:sp>
        <p:nvSpPr>
          <p:cNvPr id="11" name="Rectangle 10"/>
          <p:cNvSpPr/>
          <p:nvPr/>
        </p:nvSpPr>
        <p:spPr>
          <a:xfrm>
            <a:off x="632065" y="954241"/>
            <a:ext cx="1275357" cy="5102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Quote with </a:t>
            </a:r>
            <a:r>
              <a:rPr lang="en-IN" sz="1100" dirty="0">
                <a:solidFill>
                  <a:schemeClr val="tx1"/>
                </a:solidFill>
              </a:rPr>
              <a:t>o</a:t>
            </a:r>
            <a:r>
              <a:rPr lang="en-IN" sz="1100" dirty="0" smtClean="0">
                <a:solidFill>
                  <a:schemeClr val="tx1"/>
                </a:solidFill>
              </a:rPr>
              <a:t>ptions- (OCN-1, Oppt-1)</a:t>
            </a:r>
            <a:endParaRPr lang="en-IN" sz="1100" dirty="0">
              <a:solidFill>
                <a:schemeClr val="tx1"/>
              </a:solidFill>
            </a:endParaRPr>
          </a:p>
        </p:txBody>
      </p:sp>
      <p:sp>
        <p:nvSpPr>
          <p:cNvPr id="16" name="Rectangle 15"/>
          <p:cNvSpPr/>
          <p:nvPr/>
        </p:nvSpPr>
        <p:spPr>
          <a:xfrm>
            <a:off x="668049" y="2683781"/>
            <a:ext cx="1159423" cy="794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a:t>
            </a:r>
          </a:p>
          <a:p>
            <a:pPr algn="ctr"/>
            <a:r>
              <a:rPr lang="en-IN" sz="1100" dirty="0" smtClean="0">
                <a:solidFill>
                  <a:schemeClr val="tx1"/>
                </a:solidFill>
              </a:rPr>
              <a:t>Option -1 </a:t>
            </a:r>
          </a:p>
          <a:p>
            <a:pPr algn="ctr"/>
            <a:r>
              <a:rPr lang="en-IN" sz="1100" dirty="0" smtClean="0">
                <a:solidFill>
                  <a:schemeClr val="tx1"/>
                </a:solidFill>
              </a:rPr>
              <a:t>QL-1,QL-2,QL-3</a:t>
            </a:r>
          </a:p>
          <a:p>
            <a:pPr algn="ctr"/>
            <a:r>
              <a:rPr lang="en-IN" sz="1100" dirty="0" smtClean="0">
                <a:solidFill>
                  <a:schemeClr val="tx1"/>
                </a:solidFill>
              </a:rPr>
              <a:t>(Commercially Approved)</a:t>
            </a:r>
            <a:endParaRPr lang="en-IN" sz="1100" dirty="0">
              <a:solidFill>
                <a:schemeClr val="tx1"/>
              </a:solidFill>
            </a:endParaRPr>
          </a:p>
        </p:txBody>
      </p:sp>
      <p:sp>
        <p:nvSpPr>
          <p:cNvPr id="17" name="Rectangle 16"/>
          <p:cNvSpPr/>
          <p:nvPr/>
        </p:nvSpPr>
        <p:spPr>
          <a:xfrm>
            <a:off x="668048" y="3972077"/>
            <a:ext cx="1159423" cy="794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a:t>
            </a:r>
          </a:p>
          <a:p>
            <a:pPr algn="ctr"/>
            <a:r>
              <a:rPr lang="en-IN" sz="1100" dirty="0">
                <a:solidFill>
                  <a:schemeClr val="tx1"/>
                </a:solidFill>
              </a:rPr>
              <a:t>Option </a:t>
            </a:r>
            <a:r>
              <a:rPr lang="en-IN" sz="1100" dirty="0" smtClean="0">
                <a:solidFill>
                  <a:schemeClr val="tx1"/>
                </a:solidFill>
              </a:rPr>
              <a:t>-2</a:t>
            </a:r>
          </a:p>
          <a:p>
            <a:pPr algn="ctr"/>
            <a:r>
              <a:rPr lang="en-IN" sz="1100" dirty="0" smtClean="0">
                <a:solidFill>
                  <a:schemeClr val="tx1"/>
                </a:solidFill>
              </a:rPr>
              <a:t>QL-4,QL-5,QL-6</a:t>
            </a:r>
          </a:p>
          <a:p>
            <a:pPr algn="ctr"/>
            <a:r>
              <a:rPr lang="en-IN" sz="1100" dirty="0">
                <a:solidFill>
                  <a:schemeClr val="tx1"/>
                </a:solidFill>
              </a:rPr>
              <a:t>(Commercially Approved</a:t>
            </a:r>
            <a:r>
              <a:rPr lang="en-IN" sz="1100" dirty="0" smtClean="0">
                <a:solidFill>
                  <a:schemeClr val="tx1"/>
                </a:solidFill>
              </a:rPr>
              <a:t>) </a:t>
            </a:r>
            <a:endParaRPr lang="en-IN" sz="1100" dirty="0">
              <a:solidFill>
                <a:schemeClr val="tx1"/>
              </a:solidFill>
            </a:endParaRPr>
          </a:p>
        </p:txBody>
      </p:sp>
      <p:sp>
        <p:nvSpPr>
          <p:cNvPr id="18" name="Rectangle 17"/>
          <p:cNvSpPr/>
          <p:nvPr/>
        </p:nvSpPr>
        <p:spPr>
          <a:xfrm>
            <a:off x="668048" y="5260372"/>
            <a:ext cx="1159423" cy="794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a:t>
            </a:r>
          </a:p>
          <a:p>
            <a:pPr algn="ctr"/>
            <a:r>
              <a:rPr lang="en-IN" sz="1100" dirty="0">
                <a:solidFill>
                  <a:schemeClr val="tx1"/>
                </a:solidFill>
              </a:rPr>
              <a:t>Option </a:t>
            </a:r>
            <a:r>
              <a:rPr lang="en-IN" sz="1100" dirty="0" smtClean="0">
                <a:solidFill>
                  <a:schemeClr val="tx1"/>
                </a:solidFill>
              </a:rPr>
              <a:t>-3 </a:t>
            </a:r>
          </a:p>
          <a:p>
            <a:pPr algn="ctr"/>
            <a:r>
              <a:rPr lang="en-IN" sz="1100" dirty="0" smtClean="0">
                <a:solidFill>
                  <a:schemeClr val="tx1"/>
                </a:solidFill>
              </a:rPr>
              <a:t>QL-7,QL-8,QL-9</a:t>
            </a:r>
          </a:p>
          <a:p>
            <a:pPr algn="ctr"/>
            <a:r>
              <a:rPr lang="en-IN" sz="1100" dirty="0" smtClean="0">
                <a:solidFill>
                  <a:schemeClr val="tx1"/>
                </a:solidFill>
              </a:rPr>
              <a:t>(Approval Denied)</a:t>
            </a:r>
            <a:endParaRPr lang="en-IN" sz="1100" dirty="0">
              <a:solidFill>
                <a:schemeClr val="tx1"/>
              </a:solidFill>
            </a:endParaRPr>
          </a:p>
        </p:txBody>
      </p:sp>
      <p:sp>
        <p:nvSpPr>
          <p:cNvPr id="19" name="Rectangle 18"/>
          <p:cNvSpPr/>
          <p:nvPr/>
        </p:nvSpPr>
        <p:spPr>
          <a:xfrm>
            <a:off x="632066" y="2516114"/>
            <a:ext cx="1275357" cy="379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20" name="Rectangle 19"/>
          <p:cNvSpPr/>
          <p:nvPr/>
        </p:nvSpPr>
        <p:spPr>
          <a:xfrm>
            <a:off x="632065" y="1651345"/>
            <a:ext cx="1275357" cy="527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(Commercially Approved)</a:t>
            </a:r>
            <a:endParaRPr lang="en-IN" sz="1100" dirty="0"/>
          </a:p>
        </p:txBody>
      </p:sp>
      <p:sp>
        <p:nvSpPr>
          <p:cNvPr id="27" name="Rectangle 26"/>
          <p:cNvSpPr/>
          <p:nvPr/>
        </p:nvSpPr>
        <p:spPr>
          <a:xfrm>
            <a:off x="314319" y="828676"/>
            <a:ext cx="1743055" cy="5574894"/>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p:cNvSpPr/>
          <p:nvPr/>
        </p:nvSpPr>
        <p:spPr>
          <a:xfrm>
            <a:off x="2719385" y="1095378"/>
            <a:ext cx="1185858"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(Commercially Approved)</a:t>
            </a:r>
            <a:endParaRPr lang="en-IN" sz="1100" dirty="0"/>
          </a:p>
        </p:txBody>
      </p:sp>
      <p:sp>
        <p:nvSpPr>
          <p:cNvPr id="31" name="Rectangle 30"/>
          <p:cNvSpPr/>
          <p:nvPr/>
        </p:nvSpPr>
        <p:spPr>
          <a:xfrm>
            <a:off x="2719384" y="2219346"/>
            <a:ext cx="1185858" cy="1523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Standard Quote</a:t>
            </a:r>
            <a:endParaRPr lang="en-IN" sz="1100" dirty="0">
              <a:solidFill>
                <a:schemeClr val="tx1"/>
              </a:solidFill>
            </a:endParaRPr>
          </a:p>
          <a:p>
            <a:pPr algn="ctr"/>
            <a:r>
              <a:rPr lang="en-IN" sz="1100" dirty="0" smtClean="0">
                <a:solidFill>
                  <a:schemeClr val="tx1"/>
                </a:solidFill>
              </a:rPr>
              <a:t>QL-1</a:t>
            </a:r>
          </a:p>
          <a:p>
            <a:pPr algn="ctr"/>
            <a:r>
              <a:rPr lang="en-IN" sz="1100" dirty="0" smtClean="0">
                <a:solidFill>
                  <a:schemeClr val="tx1"/>
                </a:solidFill>
              </a:rPr>
              <a:t>QL-2</a:t>
            </a:r>
          </a:p>
          <a:p>
            <a:pPr algn="ctr"/>
            <a:r>
              <a:rPr lang="en-IN" sz="1100" dirty="0" smtClean="0">
                <a:solidFill>
                  <a:schemeClr val="tx1"/>
                </a:solidFill>
              </a:rPr>
              <a:t>QL-3</a:t>
            </a:r>
          </a:p>
        </p:txBody>
      </p:sp>
      <p:sp>
        <p:nvSpPr>
          <p:cNvPr id="34" name="Rectangle 33"/>
          <p:cNvSpPr/>
          <p:nvPr/>
        </p:nvSpPr>
        <p:spPr>
          <a:xfrm>
            <a:off x="6138832" y="1081089"/>
            <a:ext cx="2376554"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Initiate Technical Review</a:t>
            </a:r>
            <a:endParaRPr lang="en-IN" sz="1100" dirty="0"/>
          </a:p>
        </p:txBody>
      </p:sp>
      <p:cxnSp>
        <p:nvCxnSpPr>
          <p:cNvPr id="41" name="Elbow Connector 40"/>
          <p:cNvCxnSpPr>
            <a:stCxn id="30" idx="3"/>
            <a:endCxn id="34" idx="1"/>
          </p:cNvCxnSpPr>
          <p:nvPr/>
        </p:nvCxnSpPr>
        <p:spPr>
          <a:xfrm flipV="1">
            <a:off x="3905243" y="1362079"/>
            <a:ext cx="2233589" cy="142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591688" y="2219346"/>
            <a:ext cx="1185858" cy="14259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Standard Quote</a:t>
            </a:r>
          </a:p>
          <a:p>
            <a:pPr algn="ctr"/>
            <a:r>
              <a:rPr lang="en-IN" sz="1100" dirty="0" smtClean="0">
                <a:solidFill>
                  <a:schemeClr val="tx1"/>
                </a:solidFill>
              </a:rPr>
              <a:t>QL-1</a:t>
            </a:r>
          </a:p>
          <a:p>
            <a:pPr algn="ctr"/>
            <a:r>
              <a:rPr lang="en-IN" sz="1100" dirty="0" smtClean="0">
                <a:solidFill>
                  <a:schemeClr val="tx1"/>
                </a:solidFill>
              </a:rPr>
              <a:t>QL-2</a:t>
            </a:r>
          </a:p>
          <a:p>
            <a:pPr algn="ctr"/>
            <a:r>
              <a:rPr lang="en-IN" sz="1100" dirty="0" smtClean="0">
                <a:solidFill>
                  <a:schemeClr val="tx1"/>
                </a:solidFill>
              </a:rPr>
              <a:t>QL-3</a:t>
            </a:r>
          </a:p>
        </p:txBody>
      </p:sp>
      <p:cxnSp>
        <p:nvCxnSpPr>
          <p:cNvPr id="51" name="Elbow Connector 50"/>
          <p:cNvCxnSpPr>
            <a:stCxn id="31" idx="3"/>
            <a:endCxn id="48" idx="1"/>
          </p:cNvCxnSpPr>
          <p:nvPr/>
        </p:nvCxnSpPr>
        <p:spPr>
          <a:xfrm flipV="1">
            <a:off x="3905242" y="2932337"/>
            <a:ext cx="2686446" cy="489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3"/>
            <a:endCxn id="31" idx="1"/>
          </p:cNvCxnSpPr>
          <p:nvPr/>
        </p:nvCxnSpPr>
        <p:spPr>
          <a:xfrm flipV="1">
            <a:off x="1827472" y="2981336"/>
            <a:ext cx="891912" cy="995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630701" y="1081089"/>
            <a:ext cx="3458341" cy="2862322"/>
          </a:xfrm>
          <a:prstGeom prst="rect">
            <a:avLst/>
          </a:prstGeom>
          <a:solidFill>
            <a:schemeClr val="accent4">
              <a:lumMod val="20000"/>
              <a:lumOff val="80000"/>
            </a:schemeClr>
          </a:solidFill>
        </p:spPr>
        <p:txBody>
          <a:bodyPr wrap="square" rtlCol="0">
            <a:spAutoFit/>
          </a:bodyPr>
          <a:lstStyle/>
          <a:p>
            <a:pPr marL="171450" indent="-171450">
              <a:buFont typeface="Arial" panose="020B0604020202020204" pitchFamily="34" charset="0"/>
              <a:buChar char="•"/>
            </a:pPr>
            <a:r>
              <a:rPr lang="en-IN" sz="1200" dirty="0" smtClean="0"/>
              <a:t>Opportunity Value</a:t>
            </a:r>
          </a:p>
          <a:p>
            <a:pPr marL="628650" lvl="1" indent="-171450">
              <a:buFont typeface="Arial" panose="020B0604020202020204" pitchFamily="34" charset="0"/>
              <a:buChar char="•"/>
            </a:pPr>
            <a:r>
              <a:rPr lang="en-IN" sz="1200" dirty="0"/>
              <a:t>Primary Option value is synched. After </a:t>
            </a:r>
            <a:r>
              <a:rPr lang="en-IN" sz="1200" dirty="0" err="1" smtClean="0"/>
              <a:t>Std</a:t>
            </a:r>
            <a:r>
              <a:rPr lang="en-IN" sz="1200" dirty="0" smtClean="0"/>
              <a:t> </a:t>
            </a:r>
            <a:r>
              <a:rPr lang="en-IN" sz="1200" dirty="0"/>
              <a:t>quote </a:t>
            </a:r>
            <a:r>
              <a:rPr lang="en-IN" sz="1200" dirty="0" smtClean="0"/>
              <a:t>creation, </a:t>
            </a:r>
            <a:r>
              <a:rPr lang="en-IN" sz="1200" dirty="0" err="1" smtClean="0"/>
              <a:t>Std</a:t>
            </a:r>
            <a:r>
              <a:rPr lang="en-IN" sz="1200" dirty="0" smtClean="0"/>
              <a:t> Quote value is synched with Opportunity.</a:t>
            </a:r>
          </a:p>
          <a:p>
            <a:pPr marL="171450" indent="-171450">
              <a:buFont typeface="Arial" panose="020B0604020202020204" pitchFamily="34" charset="0"/>
              <a:buChar char="•"/>
            </a:pPr>
            <a:r>
              <a:rPr lang="en-IN" sz="1200" dirty="0" smtClean="0"/>
              <a:t>Opportunity Closure</a:t>
            </a:r>
          </a:p>
          <a:p>
            <a:pPr marL="628650" lvl="1" indent="-171450">
              <a:buFont typeface="Arial" panose="020B0604020202020204" pitchFamily="34" charset="0"/>
              <a:buChar char="•"/>
            </a:pPr>
            <a:r>
              <a:rPr lang="en-IN" sz="1200" dirty="0" smtClean="0"/>
              <a:t>Once Std. Quote is Accepted by customer </a:t>
            </a:r>
          </a:p>
          <a:p>
            <a:pPr marL="628650" lvl="1" indent="-171450">
              <a:buFont typeface="Arial" panose="020B0604020202020204" pitchFamily="34" charset="0"/>
              <a:buChar char="•"/>
            </a:pPr>
            <a:r>
              <a:rPr lang="en-IN" sz="1200" dirty="0" smtClean="0"/>
              <a:t>Opportunity is common for Options and std. Quote.</a:t>
            </a:r>
          </a:p>
          <a:p>
            <a:pPr marL="171450" indent="-171450">
              <a:buFont typeface="Arial" panose="020B0604020202020204" pitchFamily="34" charset="0"/>
              <a:buChar char="•"/>
            </a:pPr>
            <a:r>
              <a:rPr lang="en-IN" sz="1200" dirty="0" smtClean="0"/>
              <a:t>Quote Closure</a:t>
            </a:r>
          </a:p>
          <a:p>
            <a:pPr marL="628650" lvl="1" indent="-171450">
              <a:buFont typeface="Arial" panose="020B0604020202020204" pitchFamily="34" charset="0"/>
              <a:buChar char="•"/>
            </a:pPr>
            <a:r>
              <a:rPr lang="en-IN" sz="1200" dirty="0" smtClean="0"/>
              <a:t>Options Quote</a:t>
            </a:r>
          </a:p>
          <a:p>
            <a:pPr marL="1085850" lvl="2" indent="-171450">
              <a:buFont typeface="Arial" panose="020B0604020202020204" pitchFamily="34" charset="0"/>
              <a:buChar char="•"/>
            </a:pPr>
            <a:r>
              <a:rPr lang="en-IN" sz="1200" dirty="0" smtClean="0"/>
              <a:t>When Opportunity is closed, it would trigger closure of the Options Quote.</a:t>
            </a:r>
            <a:endParaRPr lang="en-IN" sz="1200" dirty="0"/>
          </a:p>
          <a:p>
            <a:pPr marL="628650" lvl="1" indent="-171450">
              <a:buFont typeface="Arial" panose="020B0604020202020204" pitchFamily="34" charset="0"/>
              <a:buChar char="•"/>
            </a:pPr>
            <a:r>
              <a:rPr lang="en-IN" sz="1200" dirty="0" smtClean="0"/>
              <a:t>Std. Quote(Tech </a:t>
            </a:r>
            <a:r>
              <a:rPr lang="en-IN" sz="1200" dirty="0"/>
              <a:t>Review</a:t>
            </a:r>
            <a:r>
              <a:rPr lang="en-IN" sz="1200" dirty="0" smtClean="0"/>
              <a:t>) </a:t>
            </a:r>
          </a:p>
          <a:p>
            <a:pPr marL="1085850" lvl="2" indent="-171450">
              <a:buFont typeface="Arial" panose="020B0604020202020204" pitchFamily="34" charset="0"/>
              <a:buChar char="•"/>
            </a:pPr>
            <a:r>
              <a:rPr lang="en-IN" sz="1200" dirty="0" smtClean="0"/>
              <a:t>When it reaches Ordered stage.</a:t>
            </a:r>
          </a:p>
        </p:txBody>
      </p:sp>
      <p:sp>
        <p:nvSpPr>
          <p:cNvPr id="63" name="Rectangle 62"/>
          <p:cNvSpPr/>
          <p:nvPr/>
        </p:nvSpPr>
        <p:spPr>
          <a:xfrm>
            <a:off x="2719384" y="744080"/>
            <a:ext cx="5781714" cy="21016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Standard </a:t>
            </a:r>
            <a:r>
              <a:rPr lang="en-IN" sz="1100" dirty="0">
                <a:solidFill>
                  <a:schemeClr val="tx1"/>
                </a:solidFill>
              </a:rPr>
              <a:t>Quote (OCN-1, Oppt-1</a:t>
            </a:r>
            <a:r>
              <a:rPr lang="en-IN" sz="1100" dirty="0" smtClean="0">
                <a:solidFill>
                  <a:schemeClr val="tx1"/>
                </a:solidFill>
              </a:rPr>
              <a:t>)</a:t>
            </a:r>
            <a:endParaRPr lang="en-IN" sz="1100" dirty="0">
              <a:solidFill>
                <a:schemeClr val="tx1"/>
              </a:solidFill>
            </a:endParaRPr>
          </a:p>
        </p:txBody>
      </p:sp>
    </p:spTree>
    <p:extLst>
      <p:ext uri="{BB962C8B-B14F-4D97-AF65-F5344CB8AC3E}">
        <p14:creationId xmlns:p14="http://schemas.microsoft.com/office/powerpoint/2010/main" val="23585214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32" y="136525"/>
            <a:ext cx="11756306" cy="449263"/>
          </a:xfrm>
        </p:spPr>
        <p:txBody>
          <a:bodyPr>
            <a:noAutofit/>
          </a:bodyPr>
          <a:lstStyle/>
          <a:p>
            <a:r>
              <a:rPr lang="en-IN" sz="1400" dirty="0" smtClean="0"/>
              <a:t>Use Case 1b: Options Quote (Same OCN &amp; Same Opportunity), All Line items Ordered at same time for same OCN). First Option is discarded after it is initiated for Technical Review.</a:t>
            </a:r>
            <a:endParaRPr lang="en-IN" sz="1400" b="1" dirty="0"/>
          </a:p>
        </p:txBody>
      </p:sp>
      <p:sp>
        <p:nvSpPr>
          <p:cNvPr id="11" name="Rectangle 10"/>
          <p:cNvSpPr/>
          <p:nvPr/>
        </p:nvSpPr>
        <p:spPr>
          <a:xfrm>
            <a:off x="632065" y="954241"/>
            <a:ext cx="1275357" cy="5102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Quote with </a:t>
            </a:r>
            <a:r>
              <a:rPr lang="en-IN" sz="1100" dirty="0">
                <a:solidFill>
                  <a:schemeClr val="tx1"/>
                </a:solidFill>
              </a:rPr>
              <a:t>o</a:t>
            </a:r>
            <a:r>
              <a:rPr lang="en-IN" sz="1100" dirty="0" smtClean="0">
                <a:solidFill>
                  <a:schemeClr val="tx1"/>
                </a:solidFill>
              </a:rPr>
              <a:t>ptions- (OCN-1, Oppt-1)</a:t>
            </a:r>
            <a:endParaRPr lang="en-IN" sz="1100" dirty="0">
              <a:solidFill>
                <a:schemeClr val="tx1"/>
              </a:solidFill>
            </a:endParaRPr>
          </a:p>
        </p:txBody>
      </p:sp>
      <p:sp>
        <p:nvSpPr>
          <p:cNvPr id="16" name="Rectangle 15"/>
          <p:cNvSpPr/>
          <p:nvPr/>
        </p:nvSpPr>
        <p:spPr>
          <a:xfrm>
            <a:off x="668049" y="2683781"/>
            <a:ext cx="1159423" cy="794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a:t>
            </a:r>
          </a:p>
          <a:p>
            <a:pPr algn="ctr"/>
            <a:r>
              <a:rPr lang="en-IN" sz="1100" dirty="0" smtClean="0">
                <a:solidFill>
                  <a:schemeClr val="tx1"/>
                </a:solidFill>
              </a:rPr>
              <a:t>Option -1 </a:t>
            </a:r>
          </a:p>
          <a:p>
            <a:pPr algn="ctr"/>
            <a:r>
              <a:rPr lang="en-IN" sz="1100" dirty="0" smtClean="0">
                <a:solidFill>
                  <a:schemeClr val="tx1"/>
                </a:solidFill>
              </a:rPr>
              <a:t>QL-1,QL-2,QL-3</a:t>
            </a:r>
          </a:p>
          <a:p>
            <a:pPr algn="ctr"/>
            <a:r>
              <a:rPr lang="en-IN" sz="1100" dirty="0" smtClean="0">
                <a:solidFill>
                  <a:schemeClr val="tx1"/>
                </a:solidFill>
              </a:rPr>
              <a:t>(Commercially Approved)</a:t>
            </a:r>
            <a:endParaRPr lang="en-IN" sz="1100" dirty="0">
              <a:solidFill>
                <a:schemeClr val="tx1"/>
              </a:solidFill>
            </a:endParaRPr>
          </a:p>
        </p:txBody>
      </p:sp>
      <p:sp>
        <p:nvSpPr>
          <p:cNvPr id="17" name="Rectangle 16"/>
          <p:cNvSpPr/>
          <p:nvPr/>
        </p:nvSpPr>
        <p:spPr>
          <a:xfrm>
            <a:off x="668048" y="3972077"/>
            <a:ext cx="1159423" cy="794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a:t>
            </a:r>
          </a:p>
          <a:p>
            <a:pPr algn="ctr"/>
            <a:r>
              <a:rPr lang="en-IN" sz="1100" dirty="0">
                <a:solidFill>
                  <a:schemeClr val="tx1"/>
                </a:solidFill>
              </a:rPr>
              <a:t>Option </a:t>
            </a:r>
            <a:r>
              <a:rPr lang="en-IN" sz="1100" dirty="0" smtClean="0">
                <a:solidFill>
                  <a:schemeClr val="tx1"/>
                </a:solidFill>
              </a:rPr>
              <a:t>-2</a:t>
            </a:r>
          </a:p>
          <a:p>
            <a:pPr algn="ctr"/>
            <a:r>
              <a:rPr lang="en-IN" sz="1100" dirty="0" smtClean="0">
                <a:solidFill>
                  <a:schemeClr val="tx1"/>
                </a:solidFill>
              </a:rPr>
              <a:t>QL-4,QL-5,QL-6</a:t>
            </a:r>
          </a:p>
          <a:p>
            <a:pPr algn="ctr"/>
            <a:r>
              <a:rPr lang="en-IN" sz="1100" dirty="0">
                <a:solidFill>
                  <a:schemeClr val="tx1"/>
                </a:solidFill>
              </a:rPr>
              <a:t>(Commercially Approved</a:t>
            </a:r>
            <a:r>
              <a:rPr lang="en-IN" sz="1100" dirty="0" smtClean="0">
                <a:solidFill>
                  <a:schemeClr val="tx1"/>
                </a:solidFill>
              </a:rPr>
              <a:t>) </a:t>
            </a:r>
            <a:endParaRPr lang="en-IN" sz="1100" dirty="0">
              <a:solidFill>
                <a:schemeClr val="tx1"/>
              </a:solidFill>
            </a:endParaRPr>
          </a:p>
        </p:txBody>
      </p:sp>
      <p:sp>
        <p:nvSpPr>
          <p:cNvPr id="18" name="Rectangle 17"/>
          <p:cNvSpPr/>
          <p:nvPr/>
        </p:nvSpPr>
        <p:spPr>
          <a:xfrm>
            <a:off x="668048" y="5260372"/>
            <a:ext cx="1159423" cy="794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a:t>
            </a:r>
          </a:p>
          <a:p>
            <a:pPr algn="ctr"/>
            <a:r>
              <a:rPr lang="en-IN" sz="1100" dirty="0">
                <a:solidFill>
                  <a:schemeClr val="tx1"/>
                </a:solidFill>
              </a:rPr>
              <a:t>Option </a:t>
            </a:r>
            <a:r>
              <a:rPr lang="en-IN" sz="1100" dirty="0" smtClean="0">
                <a:solidFill>
                  <a:schemeClr val="tx1"/>
                </a:solidFill>
              </a:rPr>
              <a:t>-3 </a:t>
            </a:r>
          </a:p>
          <a:p>
            <a:pPr algn="ctr"/>
            <a:r>
              <a:rPr lang="en-IN" sz="1100" dirty="0" smtClean="0">
                <a:solidFill>
                  <a:schemeClr val="tx1"/>
                </a:solidFill>
              </a:rPr>
              <a:t>QL-7,QL-8,QL-9</a:t>
            </a:r>
          </a:p>
          <a:p>
            <a:pPr algn="ctr"/>
            <a:r>
              <a:rPr lang="en-IN" sz="1100" dirty="0" smtClean="0">
                <a:solidFill>
                  <a:schemeClr val="tx1"/>
                </a:solidFill>
              </a:rPr>
              <a:t>(Approval Denied)</a:t>
            </a:r>
            <a:endParaRPr lang="en-IN" sz="1100" dirty="0">
              <a:solidFill>
                <a:schemeClr val="tx1"/>
              </a:solidFill>
            </a:endParaRPr>
          </a:p>
        </p:txBody>
      </p:sp>
      <p:sp>
        <p:nvSpPr>
          <p:cNvPr id="19" name="Rectangle 18"/>
          <p:cNvSpPr/>
          <p:nvPr/>
        </p:nvSpPr>
        <p:spPr>
          <a:xfrm>
            <a:off x="632066" y="2516114"/>
            <a:ext cx="1275357" cy="379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20" name="Rectangle 19"/>
          <p:cNvSpPr/>
          <p:nvPr/>
        </p:nvSpPr>
        <p:spPr>
          <a:xfrm>
            <a:off x="632065" y="1651345"/>
            <a:ext cx="1275357" cy="527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(Commercially Approved)</a:t>
            </a:r>
            <a:endParaRPr lang="en-IN" sz="1100" dirty="0"/>
          </a:p>
        </p:txBody>
      </p:sp>
      <p:sp>
        <p:nvSpPr>
          <p:cNvPr id="27" name="Rectangle 26"/>
          <p:cNvSpPr/>
          <p:nvPr/>
        </p:nvSpPr>
        <p:spPr>
          <a:xfrm>
            <a:off x="314319" y="828676"/>
            <a:ext cx="1743055" cy="5574894"/>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p:cNvSpPr/>
          <p:nvPr/>
        </p:nvSpPr>
        <p:spPr>
          <a:xfrm>
            <a:off x="2719385" y="1095378"/>
            <a:ext cx="1185858"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(Commercially Approved)</a:t>
            </a:r>
            <a:endParaRPr lang="en-IN" sz="1100" dirty="0"/>
          </a:p>
        </p:txBody>
      </p:sp>
      <p:sp>
        <p:nvSpPr>
          <p:cNvPr id="31" name="Rectangle 30"/>
          <p:cNvSpPr/>
          <p:nvPr/>
        </p:nvSpPr>
        <p:spPr>
          <a:xfrm>
            <a:off x="2719384" y="2219346"/>
            <a:ext cx="1185858" cy="1523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smtClean="0">
                <a:solidFill>
                  <a:schemeClr val="tx1"/>
                </a:solidFill>
              </a:rPr>
              <a:t>Std</a:t>
            </a:r>
            <a:r>
              <a:rPr lang="en-IN" sz="1100" dirty="0" smtClean="0">
                <a:solidFill>
                  <a:schemeClr val="tx1"/>
                </a:solidFill>
              </a:rPr>
              <a:t> Quote-1</a:t>
            </a:r>
          </a:p>
          <a:p>
            <a:pPr algn="ctr"/>
            <a:endParaRPr lang="en-IN" sz="1100" dirty="0">
              <a:solidFill>
                <a:schemeClr val="tx1"/>
              </a:solidFill>
            </a:endParaRPr>
          </a:p>
          <a:p>
            <a:pPr algn="ctr"/>
            <a:r>
              <a:rPr lang="en-IN" sz="1100" dirty="0" smtClean="0">
                <a:solidFill>
                  <a:schemeClr val="tx1"/>
                </a:solidFill>
              </a:rPr>
              <a:t>QL-1</a:t>
            </a:r>
          </a:p>
          <a:p>
            <a:pPr algn="ctr"/>
            <a:r>
              <a:rPr lang="en-IN" sz="1100" dirty="0" smtClean="0">
                <a:solidFill>
                  <a:schemeClr val="tx1"/>
                </a:solidFill>
              </a:rPr>
              <a:t>QL-2</a:t>
            </a:r>
          </a:p>
          <a:p>
            <a:pPr algn="ctr"/>
            <a:r>
              <a:rPr lang="en-IN" sz="1100" dirty="0" smtClean="0">
                <a:solidFill>
                  <a:schemeClr val="tx1"/>
                </a:solidFill>
              </a:rPr>
              <a:t>QL-3</a:t>
            </a:r>
          </a:p>
        </p:txBody>
      </p:sp>
      <p:sp>
        <p:nvSpPr>
          <p:cNvPr id="34" name="Rectangle 33"/>
          <p:cNvSpPr/>
          <p:nvPr/>
        </p:nvSpPr>
        <p:spPr>
          <a:xfrm>
            <a:off x="6138832" y="1081089"/>
            <a:ext cx="2376554"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smtClean="0"/>
              <a:t>Submit </a:t>
            </a:r>
            <a:r>
              <a:rPr lang="en-IN" sz="1100" dirty="0" smtClean="0"/>
              <a:t>Technical Review</a:t>
            </a:r>
            <a:endParaRPr lang="en-IN" sz="1100" dirty="0"/>
          </a:p>
        </p:txBody>
      </p:sp>
      <p:cxnSp>
        <p:nvCxnSpPr>
          <p:cNvPr id="41" name="Elbow Connector 40"/>
          <p:cNvCxnSpPr>
            <a:stCxn id="30" idx="3"/>
            <a:endCxn id="34" idx="1"/>
          </p:cNvCxnSpPr>
          <p:nvPr/>
        </p:nvCxnSpPr>
        <p:spPr>
          <a:xfrm flipV="1">
            <a:off x="3905243" y="1362079"/>
            <a:ext cx="2233589" cy="142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591688" y="2546652"/>
            <a:ext cx="1185858" cy="10986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Standard Quote-1</a:t>
            </a:r>
          </a:p>
          <a:p>
            <a:pPr algn="ctr"/>
            <a:r>
              <a:rPr lang="en-IN" sz="1100" dirty="0" smtClean="0">
                <a:solidFill>
                  <a:schemeClr val="tx1"/>
                </a:solidFill>
              </a:rPr>
              <a:t>QL-1</a:t>
            </a:r>
          </a:p>
          <a:p>
            <a:pPr algn="ctr"/>
            <a:r>
              <a:rPr lang="en-IN" sz="1100" dirty="0" smtClean="0">
                <a:solidFill>
                  <a:schemeClr val="tx1"/>
                </a:solidFill>
              </a:rPr>
              <a:t>QL-2</a:t>
            </a:r>
          </a:p>
          <a:p>
            <a:pPr algn="ctr"/>
            <a:r>
              <a:rPr lang="en-IN" sz="1100" dirty="0" smtClean="0">
                <a:solidFill>
                  <a:schemeClr val="tx1"/>
                </a:solidFill>
              </a:rPr>
              <a:t>QL-3</a:t>
            </a:r>
          </a:p>
        </p:txBody>
      </p:sp>
      <p:sp>
        <p:nvSpPr>
          <p:cNvPr id="49" name="Rectangle 48"/>
          <p:cNvSpPr/>
          <p:nvPr/>
        </p:nvSpPr>
        <p:spPr>
          <a:xfrm>
            <a:off x="6334837" y="2157412"/>
            <a:ext cx="1956284" cy="1645080"/>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0" name="TextBox 49"/>
          <p:cNvSpPr txBox="1"/>
          <p:nvPr/>
        </p:nvSpPr>
        <p:spPr>
          <a:xfrm>
            <a:off x="6450152" y="2261884"/>
            <a:ext cx="1963405" cy="261610"/>
          </a:xfrm>
          <a:prstGeom prst="rect">
            <a:avLst/>
          </a:prstGeom>
          <a:noFill/>
        </p:spPr>
        <p:txBody>
          <a:bodyPr wrap="square" rtlCol="0">
            <a:spAutoFit/>
          </a:bodyPr>
          <a:lstStyle/>
          <a:p>
            <a:r>
              <a:rPr lang="en-IN" sz="1100" b="1" dirty="0" smtClean="0"/>
              <a:t>Combined Delivery</a:t>
            </a:r>
            <a:endParaRPr lang="en-IN" sz="1100" b="1" dirty="0"/>
          </a:p>
        </p:txBody>
      </p:sp>
      <p:cxnSp>
        <p:nvCxnSpPr>
          <p:cNvPr id="51" name="Elbow Connector 50"/>
          <p:cNvCxnSpPr>
            <a:stCxn id="31" idx="3"/>
            <a:endCxn id="49" idx="1"/>
          </p:cNvCxnSpPr>
          <p:nvPr/>
        </p:nvCxnSpPr>
        <p:spPr>
          <a:xfrm flipV="1">
            <a:off x="3905242" y="2979952"/>
            <a:ext cx="2429595" cy="13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3"/>
            <a:endCxn id="31" idx="1"/>
          </p:cNvCxnSpPr>
          <p:nvPr/>
        </p:nvCxnSpPr>
        <p:spPr>
          <a:xfrm flipV="1">
            <a:off x="1827472" y="2981336"/>
            <a:ext cx="891912" cy="995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649439" y="731708"/>
            <a:ext cx="3458341" cy="3231654"/>
          </a:xfrm>
          <a:prstGeom prst="rect">
            <a:avLst/>
          </a:prstGeom>
          <a:solidFill>
            <a:schemeClr val="accent4">
              <a:lumMod val="20000"/>
              <a:lumOff val="80000"/>
            </a:schemeClr>
          </a:solidFill>
        </p:spPr>
        <p:txBody>
          <a:bodyPr wrap="square" rtlCol="0">
            <a:spAutoFit/>
          </a:bodyPr>
          <a:lstStyle/>
          <a:p>
            <a:pPr marL="171450" indent="-171450">
              <a:buFont typeface="Arial" panose="020B0604020202020204" pitchFamily="34" charset="0"/>
              <a:buChar char="•"/>
            </a:pPr>
            <a:r>
              <a:rPr lang="en-IN" sz="1200" dirty="0"/>
              <a:t>Opportunity Value</a:t>
            </a:r>
          </a:p>
          <a:p>
            <a:pPr marL="628650" lvl="1" indent="-171450">
              <a:buFont typeface="Arial" panose="020B0604020202020204" pitchFamily="34" charset="0"/>
              <a:buChar char="•"/>
            </a:pPr>
            <a:r>
              <a:rPr lang="en-IN" sz="1200" dirty="0"/>
              <a:t>Primary Option value is synched with Opportunity</a:t>
            </a:r>
          </a:p>
          <a:p>
            <a:pPr marL="171450" indent="-171450">
              <a:buFont typeface="Arial" panose="020B0604020202020204" pitchFamily="34" charset="0"/>
              <a:buChar char="•"/>
            </a:pPr>
            <a:r>
              <a:rPr lang="en-IN" sz="1200" dirty="0"/>
              <a:t>Opportunity Closure</a:t>
            </a:r>
          </a:p>
          <a:p>
            <a:pPr marL="628650" lvl="1" indent="-171450">
              <a:buFont typeface="Arial" panose="020B0604020202020204" pitchFamily="34" charset="0"/>
              <a:buChar char="•"/>
            </a:pPr>
            <a:r>
              <a:rPr lang="en-IN" sz="1200" dirty="0" smtClean="0"/>
              <a:t>Once Std. Quote </a:t>
            </a:r>
            <a:r>
              <a:rPr lang="en-IN" sz="1200" dirty="0"/>
              <a:t>is Accepted by customer </a:t>
            </a:r>
            <a:r>
              <a:rPr lang="en-IN" sz="1200" dirty="0" smtClean="0"/>
              <a:t> </a:t>
            </a:r>
            <a:endParaRPr lang="en-IN" sz="1200" dirty="0"/>
          </a:p>
          <a:p>
            <a:pPr marL="171450" indent="-171450">
              <a:buFont typeface="Arial" panose="020B0604020202020204" pitchFamily="34" charset="0"/>
              <a:buChar char="•"/>
            </a:pPr>
            <a:r>
              <a:rPr lang="en-IN" sz="1200" dirty="0"/>
              <a:t>Quote </a:t>
            </a:r>
            <a:r>
              <a:rPr lang="en-IN" sz="1200" dirty="0" smtClean="0"/>
              <a:t>Closure</a:t>
            </a:r>
            <a:endParaRPr lang="en-IN" sz="1200" dirty="0"/>
          </a:p>
          <a:p>
            <a:pPr marL="628650" lvl="1" indent="-171450">
              <a:buFont typeface="Arial" panose="020B0604020202020204" pitchFamily="34" charset="0"/>
              <a:buChar char="•"/>
            </a:pPr>
            <a:r>
              <a:rPr lang="en-IN" sz="1200" dirty="0"/>
              <a:t>Options Quote</a:t>
            </a:r>
          </a:p>
          <a:p>
            <a:pPr marL="1085850" lvl="2" indent="-171450">
              <a:buFont typeface="Arial" panose="020B0604020202020204" pitchFamily="34" charset="0"/>
              <a:buChar char="•"/>
            </a:pPr>
            <a:r>
              <a:rPr lang="en-IN" sz="1200" dirty="0"/>
              <a:t>When Opportunity is closed, it would trigger closure of the Options Quote.</a:t>
            </a:r>
          </a:p>
          <a:p>
            <a:pPr marL="628650" lvl="1" indent="-171450">
              <a:buFont typeface="Arial" panose="020B0604020202020204" pitchFamily="34" charset="0"/>
              <a:buChar char="•"/>
            </a:pPr>
            <a:r>
              <a:rPr lang="en-IN" sz="1200" dirty="0" err="1" smtClean="0"/>
              <a:t>Std</a:t>
            </a:r>
            <a:r>
              <a:rPr lang="en-IN" sz="1200" dirty="0" smtClean="0"/>
              <a:t> Quote-2(Tech </a:t>
            </a:r>
            <a:r>
              <a:rPr lang="en-IN" sz="1200" dirty="0"/>
              <a:t>Review) </a:t>
            </a:r>
          </a:p>
          <a:p>
            <a:pPr marL="1085850" lvl="2" indent="-171450">
              <a:buFont typeface="Arial" panose="020B0604020202020204" pitchFamily="34" charset="0"/>
              <a:buChar char="•"/>
            </a:pPr>
            <a:r>
              <a:rPr lang="en-IN" sz="1200" dirty="0"/>
              <a:t>When it reaches </a:t>
            </a:r>
            <a:r>
              <a:rPr lang="en-IN" sz="1200" dirty="0" smtClean="0"/>
              <a:t>‘Accepted by Order’ stage.</a:t>
            </a:r>
          </a:p>
          <a:p>
            <a:pPr marL="628650" lvl="1" indent="-171450">
              <a:buFont typeface="Arial" panose="020B0604020202020204" pitchFamily="34" charset="0"/>
              <a:buChar char="•"/>
            </a:pPr>
            <a:r>
              <a:rPr lang="en-IN" sz="1200" dirty="0" smtClean="0"/>
              <a:t>Std. Quote-1(Tech </a:t>
            </a:r>
            <a:r>
              <a:rPr lang="en-IN" sz="1200" dirty="0"/>
              <a:t>Review) </a:t>
            </a:r>
          </a:p>
          <a:p>
            <a:pPr marL="1085850" lvl="2" indent="-171450">
              <a:buFont typeface="Arial" panose="020B0604020202020204" pitchFamily="34" charset="0"/>
              <a:buChar char="•"/>
            </a:pPr>
            <a:r>
              <a:rPr lang="en-IN" sz="1200" dirty="0"/>
              <a:t>When </a:t>
            </a:r>
            <a:r>
              <a:rPr lang="en-IN" sz="1200" dirty="0" err="1" smtClean="0"/>
              <a:t>Oppt</a:t>
            </a:r>
            <a:r>
              <a:rPr lang="en-IN" sz="1200" dirty="0" smtClean="0"/>
              <a:t> is closed and C4C triggers closure of all the open quotes.</a:t>
            </a:r>
          </a:p>
        </p:txBody>
      </p:sp>
      <p:sp>
        <p:nvSpPr>
          <p:cNvPr id="63" name="Rectangle 62"/>
          <p:cNvSpPr/>
          <p:nvPr/>
        </p:nvSpPr>
        <p:spPr>
          <a:xfrm>
            <a:off x="2719384" y="744080"/>
            <a:ext cx="5781714" cy="21016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Standard </a:t>
            </a:r>
            <a:r>
              <a:rPr lang="en-IN" sz="1100" dirty="0">
                <a:solidFill>
                  <a:schemeClr val="tx1"/>
                </a:solidFill>
              </a:rPr>
              <a:t>Quote (OCN-1, Oppt-1</a:t>
            </a:r>
            <a:r>
              <a:rPr lang="en-IN" sz="1100" dirty="0" smtClean="0">
                <a:solidFill>
                  <a:schemeClr val="tx1"/>
                </a:solidFill>
              </a:rPr>
              <a:t>)</a:t>
            </a:r>
            <a:endParaRPr lang="en-IN" sz="1100" dirty="0">
              <a:solidFill>
                <a:schemeClr val="tx1"/>
              </a:solidFill>
            </a:endParaRPr>
          </a:p>
        </p:txBody>
      </p:sp>
      <p:sp>
        <p:nvSpPr>
          <p:cNvPr id="26" name="Rectangle 25"/>
          <p:cNvSpPr/>
          <p:nvPr/>
        </p:nvSpPr>
        <p:spPr>
          <a:xfrm>
            <a:off x="6894217" y="4432319"/>
            <a:ext cx="801358" cy="120306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Standard Quote-2</a:t>
            </a:r>
          </a:p>
          <a:p>
            <a:pPr algn="ctr"/>
            <a:r>
              <a:rPr lang="en-IN" sz="1100" dirty="0" smtClean="0">
                <a:solidFill>
                  <a:schemeClr val="tx1"/>
                </a:solidFill>
              </a:rPr>
              <a:t>QL-4</a:t>
            </a:r>
          </a:p>
          <a:p>
            <a:pPr algn="ctr"/>
            <a:r>
              <a:rPr lang="en-IN" sz="1100" dirty="0" smtClean="0">
                <a:solidFill>
                  <a:schemeClr val="tx1"/>
                </a:solidFill>
              </a:rPr>
              <a:t>QL-5</a:t>
            </a:r>
          </a:p>
          <a:p>
            <a:pPr algn="ctr"/>
            <a:r>
              <a:rPr lang="en-IN" sz="1100" dirty="0" smtClean="0">
                <a:solidFill>
                  <a:schemeClr val="tx1"/>
                </a:solidFill>
              </a:rPr>
              <a:t>QL-6</a:t>
            </a:r>
          </a:p>
        </p:txBody>
      </p:sp>
      <p:sp>
        <p:nvSpPr>
          <p:cNvPr id="28" name="Rectangle 27"/>
          <p:cNvSpPr/>
          <p:nvPr/>
        </p:nvSpPr>
        <p:spPr>
          <a:xfrm>
            <a:off x="6637365" y="4043080"/>
            <a:ext cx="1653755" cy="1801382"/>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p:cNvSpPr txBox="1"/>
          <p:nvPr/>
        </p:nvSpPr>
        <p:spPr>
          <a:xfrm>
            <a:off x="6752681" y="4147552"/>
            <a:ext cx="1326794" cy="261610"/>
          </a:xfrm>
          <a:prstGeom prst="rect">
            <a:avLst/>
          </a:prstGeom>
          <a:noFill/>
        </p:spPr>
        <p:txBody>
          <a:bodyPr wrap="square" rtlCol="0">
            <a:spAutoFit/>
          </a:bodyPr>
          <a:lstStyle/>
          <a:p>
            <a:r>
              <a:rPr lang="en-IN" sz="1100" b="1" dirty="0" smtClean="0"/>
              <a:t>Combined Delivery</a:t>
            </a:r>
            <a:endParaRPr lang="en-IN" sz="1100" b="1" dirty="0"/>
          </a:p>
        </p:txBody>
      </p:sp>
      <p:cxnSp>
        <p:nvCxnSpPr>
          <p:cNvPr id="6" name="Straight Connector 5"/>
          <p:cNvCxnSpPr/>
          <p:nvPr/>
        </p:nvCxnSpPr>
        <p:spPr>
          <a:xfrm>
            <a:off x="6334837" y="2178581"/>
            <a:ext cx="1956283" cy="1564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6365311" y="2178581"/>
            <a:ext cx="1925809" cy="1564744"/>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789896" y="4091367"/>
            <a:ext cx="1185858" cy="1523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smtClean="0">
                <a:solidFill>
                  <a:schemeClr val="tx1"/>
                </a:solidFill>
              </a:rPr>
              <a:t>Std</a:t>
            </a:r>
            <a:r>
              <a:rPr lang="en-IN" sz="1100" dirty="0" smtClean="0">
                <a:solidFill>
                  <a:schemeClr val="tx1"/>
                </a:solidFill>
              </a:rPr>
              <a:t> Quote-2</a:t>
            </a:r>
          </a:p>
          <a:p>
            <a:pPr algn="ctr"/>
            <a:endParaRPr lang="en-IN" sz="1100" dirty="0">
              <a:solidFill>
                <a:schemeClr val="tx1"/>
              </a:solidFill>
            </a:endParaRPr>
          </a:p>
          <a:p>
            <a:pPr algn="ctr"/>
            <a:r>
              <a:rPr lang="en-IN" sz="1100" dirty="0" smtClean="0">
                <a:solidFill>
                  <a:schemeClr val="tx1"/>
                </a:solidFill>
              </a:rPr>
              <a:t>QL-1</a:t>
            </a:r>
          </a:p>
          <a:p>
            <a:pPr algn="ctr"/>
            <a:r>
              <a:rPr lang="en-IN" sz="1100" dirty="0" smtClean="0">
                <a:solidFill>
                  <a:schemeClr val="tx1"/>
                </a:solidFill>
              </a:rPr>
              <a:t>QL-2</a:t>
            </a:r>
          </a:p>
          <a:p>
            <a:pPr algn="ctr"/>
            <a:r>
              <a:rPr lang="en-IN" sz="1100" dirty="0" smtClean="0">
                <a:solidFill>
                  <a:schemeClr val="tx1"/>
                </a:solidFill>
              </a:rPr>
              <a:t>QL-3</a:t>
            </a:r>
          </a:p>
        </p:txBody>
      </p:sp>
      <p:cxnSp>
        <p:nvCxnSpPr>
          <p:cNvPr id="10" name="Elbow Connector 9"/>
          <p:cNvCxnSpPr>
            <a:stCxn id="17" idx="3"/>
            <a:endCxn id="35" idx="1"/>
          </p:cNvCxnSpPr>
          <p:nvPr/>
        </p:nvCxnSpPr>
        <p:spPr>
          <a:xfrm>
            <a:off x="1827471" y="4369155"/>
            <a:ext cx="962425" cy="4842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35" idx="3"/>
            <a:endCxn id="28" idx="1"/>
          </p:cNvCxnSpPr>
          <p:nvPr/>
        </p:nvCxnSpPr>
        <p:spPr>
          <a:xfrm>
            <a:off x="3975754" y="4853357"/>
            <a:ext cx="2661611" cy="904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5890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40" y="150813"/>
            <a:ext cx="12120560" cy="349252"/>
          </a:xfrm>
        </p:spPr>
        <p:txBody>
          <a:bodyPr>
            <a:noAutofit/>
          </a:bodyPr>
          <a:lstStyle/>
          <a:p>
            <a:r>
              <a:rPr lang="en-IN" sz="2000" dirty="0"/>
              <a:t>Use Case 2</a:t>
            </a:r>
            <a:r>
              <a:rPr lang="en-IN" sz="2000" dirty="0" smtClean="0"/>
              <a:t>: </a:t>
            </a:r>
            <a:r>
              <a:rPr lang="en-IN" sz="2000" dirty="0"/>
              <a:t>Options </a:t>
            </a:r>
            <a:r>
              <a:rPr lang="en-IN" sz="2000" dirty="0" smtClean="0"/>
              <a:t>Quote (Same OCN &amp; Same </a:t>
            </a:r>
            <a:r>
              <a:rPr lang="en-IN" sz="2000" dirty="0" err="1" smtClean="0"/>
              <a:t>Oppt</a:t>
            </a:r>
            <a:r>
              <a:rPr lang="en-IN" sz="2000" dirty="0" smtClean="0"/>
              <a:t> for line items (Ordered at diff time))</a:t>
            </a:r>
            <a:endParaRPr lang="en-IN" sz="2000" dirty="0"/>
          </a:p>
        </p:txBody>
      </p:sp>
      <p:sp>
        <p:nvSpPr>
          <p:cNvPr id="3" name="Rectangle 2"/>
          <p:cNvSpPr/>
          <p:nvPr/>
        </p:nvSpPr>
        <p:spPr>
          <a:xfrm>
            <a:off x="632065" y="954241"/>
            <a:ext cx="1275357" cy="5102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Quote with options (OCN-1, Oppt-1)</a:t>
            </a:r>
            <a:endParaRPr lang="en-IN" sz="1100" dirty="0">
              <a:solidFill>
                <a:schemeClr val="tx1"/>
              </a:solidFill>
            </a:endParaRPr>
          </a:p>
        </p:txBody>
      </p:sp>
      <p:sp>
        <p:nvSpPr>
          <p:cNvPr id="4" name="Rectangle 3"/>
          <p:cNvSpPr/>
          <p:nvPr/>
        </p:nvSpPr>
        <p:spPr>
          <a:xfrm>
            <a:off x="668049" y="2683781"/>
            <a:ext cx="1159423" cy="794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a:t>
            </a:r>
          </a:p>
          <a:p>
            <a:pPr algn="ctr"/>
            <a:r>
              <a:rPr lang="en-IN" sz="1100" dirty="0" smtClean="0">
                <a:solidFill>
                  <a:schemeClr val="tx1"/>
                </a:solidFill>
              </a:rPr>
              <a:t>Option -1 </a:t>
            </a:r>
          </a:p>
          <a:p>
            <a:pPr algn="ctr"/>
            <a:r>
              <a:rPr lang="en-IN" sz="1100" dirty="0" smtClean="0">
                <a:solidFill>
                  <a:schemeClr val="tx1"/>
                </a:solidFill>
              </a:rPr>
              <a:t>QL-1,QL-2,QL-3</a:t>
            </a:r>
          </a:p>
          <a:p>
            <a:pPr algn="ctr"/>
            <a:r>
              <a:rPr lang="en-IN" sz="1100" dirty="0" smtClean="0">
                <a:solidFill>
                  <a:schemeClr val="tx1"/>
                </a:solidFill>
              </a:rPr>
              <a:t>(Commercially Approved)</a:t>
            </a:r>
            <a:endParaRPr lang="en-IN" sz="1100" dirty="0">
              <a:solidFill>
                <a:schemeClr val="tx1"/>
              </a:solidFill>
            </a:endParaRPr>
          </a:p>
        </p:txBody>
      </p:sp>
      <p:sp>
        <p:nvSpPr>
          <p:cNvPr id="5" name="Rectangle 4"/>
          <p:cNvSpPr/>
          <p:nvPr/>
        </p:nvSpPr>
        <p:spPr>
          <a:xfrm>
            <a:off x="668048" y="3972077"/>
            <a:ext cx="1159423" cy="794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a:t>
            </a:r>
          </a:p>
          <a:p>
            <a:pPr algn="ctr"/>
            <a:r>
              <a:rPr lang="en-IN" sz="1100" dirty="0">
                <a:solidFill>
                  <a:schemeClr val="tx1"/>
                </a:solidFill>
              </a:rPr>
              <a:t>Option </a:t>
            </a:r>
            <a:r>
              <a:rPr lang="en-IN" sz="1100" dirty="0" smtClean="0">
                <a:solidFill>
                  <a:schemeClr val="tx1"/>
                </a:solidFill>
              </a:rPr>
              <a:t>-2</a:t>
            </a:r>
          </a:p>
          <a:p>
            <a:pPr algn="ctr"/>
            <a:r>
              <a:rPr lang="en-IN" sz="1100" dirty="0" smtClean="0">
                <a:solidFill>
                  <a:schemeClr val="tx1"/>
                </a:solidFill>
              </a:rPr>
              <a:t>QL-4,QL-5,QL-6</a:t>
            </a:r>
          </a:p>
          <a:p>
            <a:pPr algn="ctr"/>
            <a:r>
              <a:rPr lang="en-IN" sz="1100" dirty="0">
                <a:solidFill>
                  <a:schemeClr val="tx1"/>
                </a:solidFill>
              </a:rPr>
              <a:t>(Commercially Approved</a:t>
            </a:r>
            <a:r>
              <a:rPr lang="en-IN" sz="1100" dirty="0" smtClean="0">
                <a:solidFill>
                  <a:schemeClr val="tx1"/>
                </a:solidFill>
              </a:rPr>
              <a:t>) </a:t>
            </a:r>
            <a:endParaRPr lang="en-IN" sz="1100" dirty="0">
              <a:solidFill>
                <a:schemeClr val="tx1"/>
              </a:solidFill>
            </a:endParaRPr>
          </a:p>
        </p:txBody>
      </p:sp>
      <p:sp>
        <p:nvSpPr>
          <p:cNvPr id="6" name="Rectangle 5"/>
          <p:cNvSpPr/>
          <p:nvPr/>
        </p:nvSpPr>
        <p:spPr>
          <a:xfrm>
            <a:off x="668048" y="5260372"/>
            <a:ext cx="1159423" cy="794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a:t>
            </a:r>
          </a:p>
          <a:p>
            <a:pPr algn="ctr"/>
            <a:r>
              <a:rPr lang="en-IN" sz="1100" dirty="0">
                <a:solidFill>
                  <a:schemeClr val="tx1"/>
                </a:solidFill>
              </a:rPr>
              <a:t>Option </a:t>
            </a:r>
            <a:r>
              <a:rPr lang="en-IN" sz="1100" dirty="0" smtClean="0">
                <a:solidFill>
                  <a:schemeClr val="tx1"/>
                </a:solidFill>
              </a:rPr>
              <a:t>-3 </a:t>
            </a:r>
          </a:p>
          <a:p>
            <a:pPr algn="ctr"/>
            <a:r>
              <a:rPr lang="en-IN" sz="1100" dirty="0" smtClean="0">
                <a:solidFill>
                  <a:schemeClr val="tx1"/>
                </a:solidFill>
              </a:rPr>
              <a:t>QL-7,QL-8,QL-9</a:t>
            </a:r>
          </a:p>
          <a:p>
            <a:pPr algn="ctr"/>
            <a:r>
              <a:rPr lang="en-IN" sz="1100" dirty="0" smtClean="0">
                <a:solidFill>
                  <a:schemeClr val="tx1"/>
                </a:solidFill>
              </a:rPr>
              <a:t>(Approval Denied)</a:t>
            </a:r>
            <a:endParaRPr lang="en-IN" sz="1100" dirty="0">
              <a:solidFill>
                <a:schemeClr val="tx1"/>
              </a:solidFill>
            </a:endParaRPr>
          </a:p>
        </p:txBody>
      </p:sp>
      <p:sp>
        <p:nvSpPr>
          <p:cNvPr id="7" name="Rectangle 6"/>
          <p:cNvSpPr/>
          <p:nvPr/>
        </p:nvSpPr>
        <p:spPr>
          <a:xfrm>
            <a:off x="632066" y="2516114"/>
            <a:ext cx="1275357" cy="379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8" name="Rectangle 7"/>
          <p:cNvSpPr/>
          <p:nvPr/>
        </p:nvSpPr>
        <p:spPr>
          <a:xfrm>
            <a:off x="632065" y="1651345"/>
            <a:ext cx="1275357" cy="527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(Commercially Approved)</a:t>
            </a:r>
            <a:endParaRPr lang="en-IN" sz="1100" dirty="0"/>
          </a:p>
        </p:txBody>
      </p:sp>
      <p:sp>
        <p:nvSpPr>
          <p:cNvPr id="9" name="Rectangle 8"/>
          <p:cNvSpPr/>
          <p:nvPr/>
        </p:nvSpPr>
        <p:spPr>
          <a:xfrm>
            <a:off x="314319" y="828676"/>
            <a:ext cx="1743055" cy="5574894"/>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4048165" y="1095378"/>
            <a:ext cx="1185858"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Set Project Flag</a:t>
            </a:r>
            <a:endParaRPr lang="en-IN" sz="1100" dirty="0"/>
          </a:p>
        </p:txBody>
      </p:sp>
      <p:sp>
        <p:nvSpPr>
          <p:cNvPr id="11" name="Rectangle 10"/>
          <p:cNvSpPr/>
          <p:nvPr/>
        </p:nvSpPr>
        <p:spPr>
          <a:xfrm>
            <a:off x="4048164" y="2219346"/>
            <a:ext cx="1185858" cy="1523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Quote(Q1)</a:t>
            </a:r>
          </a:p>
          <a:p>
            <a:pPr algn="ctr"/>
            <a:endParaRPr lang="en-IN" sz="1100" dirty="0">
              <a:solidFill>
                <a:schemeClr val="tx1"/>
              </a:solidFill>
            </a:endParaRPr>
          </a:p>
          <a:p>
            <a:pPr algn="ctr"/>
            <a:r>
              <a:rPr lang="en-IN" sz="1100" dirty="0" smtClean="0">
                <a:solidFill>
                  <a:schemeClr val="tx1"/>
                </a:solidFill>
              </a:rPr>
              <a:t>QL-1</a:t>
            </a:r>
          </a:p>
          <a:p>
            <a:pPr algn="ctr"/>
            <a:r>
              <a:rPr lang="en-IN" sz="1100" dirty="0" smtClean="0">
                <a:solidFill>
                  <a:schemeClr val="tx1"/>
                </a:solidFill>
              </a:rPr>
              <a:t>QL-2</a:t>
            </a:r>
          </a:p>
          <a:p>
            <a:pPr algn="ctr"/>
            <a:r>
              <a:rPr lang="en-IN" sz="1100" dirty="0" smtClean="0">
                <a:solidFill>
                  <a:schemeClr val="tx1"/>
                </a:solidFill>
              </a:rPr>
              <a:t>QL-3</a:t>
            </a:r>
          </a:p>
        </p:txBody>
      </p:sp>
      <p:sp>
        <p:nvSpPr>
          <p:cNvPr id="12" name="Rectangle 11"/>
          <p:cNvSpPr/>
          <p:nvPr/>
        </p:nvSpPr>
        <p:spPr>
          <a:xfrm>
            <a:off x="5700756" y="2219346"/>
            <a:ext cx="1185858" cy="1523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Quote(Q1) with Project Flag = Yes </a:t>
            </a:r>
          </a:p>
          <a:p>
            <a:pPr algn="ctr"/>
            <a:endParaRPr lang="en-IN" sz="1100" dirty="0">
              <a:solidFill>
                <a:schemeClr val="tx1"/>
              </a:solidFill>
            </a:endParaRPr>
          </a:p>
          <a:p>
            <a:pPr algn="ctr"/>
            <a:r>
              <a:rPr lang="en-IN" sz="1100" dirty="0" smtClean="0">
                <a:solidFill>
                  <a:schemeClr val="tx1"/>
                </a:solidFill>
              </a:rPr>
              <a:t>QL-1</a:t>
            </a:r>
          </a:p>
          <a:p>
            <a:pPr algn="ctr"/>
            <a:r>
              <a:rPr lang="en-IN" sz="1100" dirty="0" smtClean="0">
                <a:solidFill>
                  <a:schemeClr val="tx1"/>
                </a:solidFill>
              </a:rPr>
              <a:t>QL-2</a:t>
            </a:r>
          </a:p>
          <a:p>
            <a:pPr algn="ctr"/>
            <a:r>
              <a:rPr lang="en-IN" sz="1100" dirty="0" smtClean="0">
                <a:solidFill>
                  <a:schemeClr val="tx1"/>
                </a:solidFill>
              </a:rPr>
              <a:t>QL-3</a:t>
            </a:r>
          </a:p>
        </p:txBody>
      </p:sp>
      <p:sp>
        <p:nvSpPr>
          <p:cNvPr id="13" name="Rectangle 12"/>
          <p:cNvSpPr/>
          <p:nvPr/>
        </p:nvSpPr>
        <p:spPr>
          <a:xfrm>
            <a:off x="5700756" y="1083484"/>
            <a:ext cx="1185858"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Fast Sign Process</a:t>
            </a:r>
          </a:p>
          <a:p>
            <a:pPr algn="ctr"/>
            <a:r>
              <a:rPr lang="en-IN" sz="1100" dirty="0" smtClean="0"/>
              <a:t>(Mandatory)</a:t>
            </a:r>
            <a:endParaRPr lang="en-IN" sz="1100" dirty="0"/>
          </a:p>
        </p:txBody>
      </p:sp>
      <p:sp>
        <p:nvSpPr>
          <p:cNvPr id="14" name="Rectangle 13"/>
          <p:cNvSpPr/>
          <p:nvPr/>
        </p:nvSpPr>
        <p:spPr>
          <a:xfrm>
            <a:off x="7467612" y="1081089"/>
            <a:ext cx="2376554"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Initiate Technical Review</a:t>
            </a:r>
            <a:endParaRPr lang="en-IN" sz="1100" dirty="0"/>
          </a:p>
        </p:txBody>
      </p:sp>
      <p:cxnSp>
        <p:nvCxnSpPr>
          <p:cNvPr id="15" name="Elbow Connector 14"/>
          <p:cNvCxnSpPr>
            <a:stCxn id="10" idx="3"/>
            <a:endCxn id="13" idx="1"/>
          </p:cNvCxnSpPr>
          <p:nvPr/>
        </p:nvCxnSpPr>
        <p:spPr>
          <a:xfrm flipV="1">
            <a:off x="5234023" y="1364474"/>
            <a:ext cx="466733" cy="118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3" idx="3"/>
            <a:endCxn id="14" idx="1"/>
          </p:cNvCxnSpPr>
          <p:nvPr/>
        </p:nvCxnSpPr>
        <p:spPr>
          <a:xfrm flipV="1">
            <a:off x="6886614" y="1362079"/>
            <a:ext cx="580998" cy="23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3"/>
            <a:endCxn id="12" idx="1"/>
          </p:cNvCxnSpPr>
          <p:nvPr/>
        </p:nvCxnSpPr>
        <p:spPr>
          <a:xfrm>
            <a:off x="5234022" y="2981336"/>
            <a:ext cx="466734"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443538" y="587066"/>
            <a:ext cx="1610818" cy="37710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(Project Quote</a:t>
            </a:r>
            <a:r>
              <a:rPr lang="en-IN" sz="1100" dirty="0">
                <a:solidFill>
                  <a:schemeClr val="tx1"/>
                </a:solidFill>
              </a:rPr>
              <a:t>) (OCN-1, Oppt-1</a:t>
            </a:r>
            <a:r>
              <a:rPr lang="en-IN" sz="1100" dirty="0" smtClean="0">
                <a:solidFill>
                  <a:schemeClr val="tx1"/>
                </a:solidFill>
              </a:rPr>
              <a:t>)</a:t>
            </a:r>
            <a:endParaRPr lang="en-IN" sz="1100" dirty="0">
              <a:solidFill>
                <a:schemeClr val="tx1"/>
              </a:solidFill>
            </a:endParaRPr>
          </a:p>
        </p:txBody>
      </p:sp>
      <p:sp>
        <p:nvSpPr>
          <p:cNvPr id="26" name="Rectangle 25"/>
          <p:cNvSpPr/>
          <p:nvPr/>
        </p:nvSpPr>
        <p:spPr>
          <a:xfrm>
            <a:off x="7905371" y="2305074"/>
            <a:ext cx="1253275" cy="5190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smtClean="0">
                <a:solidFill>
                  <a:schemeClr val="tx1"/>
                </a:solidFill>
              </a:rPr>
              <a:t>Std</a:t>
            </a:r>
            <a:r>
              <a:rPr lang="en-IN" sz="1000" dirty="0" smtClean="0">
                <a:solidFill>
                  <a:schemeClr val="tx1"/>
                </a:solidFill>
              </a:rPr>
              <a:t> Quote-S1 </a:t>
            </a:r>
          </a:p>
          <a:p>
            <a:pPr algn="ctr"/>
            <a:r>
              <a:rPr lang="en-IN" sz="1000" dirty="0" smtClean="0">
                <a:solidFill>
                  <a:schemeClr val="tx1"/>
                </a:solidFill>
              </a:rPr>
              <a:t>Ql-1</a:t>
            </a:r>
          </a:p>
        </p:txBody>
      </p:sp>
      <p:sp>
        <p:nvSpPr>
          <p:cNvPr id="27" name="Rectangle 26"/>
          <p:cNvSpPr/>
          <p:nvPr/>
        </p:nvSpPr>
        <p:spPr>
          <a:xfrm>
            <a:off x="8532008" y="3067064"/>
            <a:ext cx="1253275" cy="5190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smtClean="0">
                <a:solidFill>
                  <a:schemeClr val="tx1"/>
                </a:solidFill>
              </a:rPr>
              <a:t>Std</a:t>
            </a:r>
            <a:r>
              <a:rPr lang="en-IN" sz="1000" dirty="0" smtClean="0">
                <a:solidFill>
                  <a:schemeClr val="tx1"/>
                </a:solidFill>
              </a:rPr>
              <a:t> Quote-S2</a:t>
            </a:r>
          </a:p>
          <a:p>
            <a:pPr algn="ctr"/>
            <a:r>
              <a:rPr lang="en-IN" sz="1000" dirty="0" smtClean="0">
                <a:solidFill>
                  <a:schemeClr val="tx1"/>
                </a:solidFill>
              </a:rPr>
              <a:t>QL-2, QL-3</a:t>
            </a:r>
          </a:p>
        </p:txBody>
      </p:sp>
      <p:sp>
        <p:nvSpPr>
          <p:cNvPr id="28" name="TextBox 27"/>
          <p:cNvSpPr txBox="1"/>
          <p:nvPr/>
        </p:nvSpPr>
        <p:spPr>
          <a:xfrm>
            <a:off x="7358832" y="2338600"/>
            <a:ext cx="685828" cy="261610"/>
          </a:xfrm>
          <a:prstGeom prst="rect">
            <a:avLst/>
          </a:prstGeom>
          <a:noFill/>
        </p:spPr>
        <p:txBody>
          <a:bodyPr wrap="square" rtlCol="0">
            <a:spAutoFit/>
          </a:bodyPr>
          <a:lstStyle/>
          <a:p>
            <a:r>
              <a:rPr lang="en-IN" sz="1100" dirty="0" smtClean="0"/>
              <a:t>Day 1</a:t>
            </a:r>
            <a:endParaRPr lang="en-IN" sz="1100" dirty="0"/>
          </a:p>
        </p:txBody>
      </p:sp>
      <p:sp>
        <p:nvSpPr>
          <p:cNvPr id="29" name="TextBox 28"/>
          <p:cNvSpPr txBox="1"/>
          <p:nvPr/>
        </p:nvSpPr>
        <p:spPr>
          <a:xfrm>
            <a:off x="7941855" y="3098521"/>
            <a:ext cx="685828" cy="261610"/>
          </a:xfrm>
          <a:prstGeom prst="rect">
            <a:avLst/>
          </a:prstGeom>
          <a:noFill/>
        </p:spPr>
        <p:txBody>
          <a:bodyPr wrap="square" rtlCol="0">
            <a:spAutoFit/>
          </a:bodyPr>
          <a:lstStyle/>
          <a:p>
            <a:r>
              <a:rPr lang="en-IN" sz="1100" dirty="0" smtClean="0"/>
              <a:t>Day 2</a:t>
            </a:r>
            <a:endParaRPr lang="en-IN" sz="1100" dirty="0"/>
          </a:p>
        </p:txBody>
      </p:sp>
      <p:sp>
        <p:nvSpPr>
          <p:cNvPr id="30" name="Rectangle 29"/>
          <p:cNvSpPr/>
          <p:nvPr/>
        </p:nvSpPr>
        <p:spPr>
          <a:xfrm>
            <a:off x="8532007" y="3902883"/>
            <a:ext cx="1253275" cy="5190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smtClean="0">
                <a:solidFill>
                  <a:schemeClr val="tx1"/>
                </a:solidFill>
              </a:rPr>
              <a:t>Std</a:t>
            </a:r>
            <a:r>
              <a:rPr lang="en-IN" sz="1000" dirty="0" smtClean="0">
                <a:solidFill>
                  <a:schemeClr val="tx1"/>
                </a:solidFill>
              </a:rPr>
              <a:t> Quote-S3</a:t>
            </a:r>
          </a:p>
          <a:p>
            <a:pPr algn="ctr"/>
            <a:r>
              <a:rPr lang="en-IN" sz="1000" dirty="0" smtClean="0">
                <a:solidFill>
                  <a:schemeClr val="tx1"/>
                </a:solidFill>
              </a:rPr>
              <a:t>QL-4</a:t>
            </a:r>
          </a:p>
        </p:txBody>
      </p:sp>
      <p:sp>
        <p:nvSpPr>
          <p:cNvPr id="31" name="TextBox 30"/>
          <p:cNvSpPr txBox="1"/>
          <p:nvPr/>
        </p:nvSpPr>
        <p:spPr>
          <a:xfrm>
            <a:off x="7908480" y="3943502"/>
            <a:ext cx="685828" cy="261610"/>
          </a:xfrm>
          <a:prstGeom prst="rect">
            <a:avLst/>
          </a:prstGeom>
          <a:noFill/>
        </p:spPr>
        <p:txBody>
          <a:bodyPr wrap="square" rtlCol="0">
            <a:spAutoFit/>
          </a:bodyPr>
          <a:lstStyle/>
          <a:p>
            <a:r>
              <a:rPr lang="en-IN" sz="1100" dirty="0" smtClean="0"/>
              <a:t>Day </a:t>
            </a:r>
            <a:r>
              <a:rPr lang="en-IN" sz="1100" dirty="0"/>
              <a:t>3</a:t>
            </a:r>
          </a:p>
        </p:txBody>
      </p:sp>
      <p:sp>
        <p:nvSpPr>
          <p:cNvPr id="32" name="Rectangle 31"/>
          <p:cNvSpPr/>
          <p:nvPr/>
        </p:nvSpPr>
        <p:spPr>
          <a:xfrm>
            <a:off x="7319960" y="1895538"/>
            <a:ext cx="2639521" cy="2664794"/>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TextBox 32"/>
          <p:cNvSpPr txBox="1"/>
          <p:nvPr/>
        </p:nvSpPr>
        <p:spPr>
          <a:xfrm>
            <a:off x="7437819" y="1977934"/>
            <a:ext cx="1963405" cy="261610"/>
          </a:xfrm>
          <a:prstGeom prst="rect">
            <a:avLst/>
          </a:prstGeom>
          <a:noFill/>
        </p:spPr>
        <p:txBody>
          <a:bodyPr wrap="square" rtlCol="0">
            <a:spAutoFit/>
          </a:bodyPr>
          <a:lstStyle/>
          <a:p>
            <a:r>
              <a:rPr lang="en-IN" sz="1100" b="1" dirty="0" smtClean="0"/>
              <a:t>Staggered Delivery</a:t>
            </a:r>
            <a:endParaRPr lang="en-IN" sz="1100" b="1" dirty="0"/>
          </a:p>
        </p:txBody>
      </p:sp>
      <p:cxnSp>
        <p:nvCxnSpPr>
          <p:cNvPr id="35" name="Elbow Connector 34"/>
          <p:cNvCxnSpPr>
            <a:stCxn id="12" idx="3"/>
          </p:cNvCxnSpPr>
          <p:nvPr/>
        </p:nvCxnSpPr>
        <p:spPr>
          <a:xfrm flipV="1">
            <a:off x="6886614" y="2600210"/>
            <a:ext cx="1018757" cy="3811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2" idx="3"/>
            <a:endCxn id="27" idx="1"/>
          </p:cNvCxnSpPr>
          <p:nvPr/>
        </p:nvCxnSpPr>
        <p:spPr>
          <a:xfrm>
            <a:off x="6886614" y="2981336"/>
            <a:ext cx="1645394" cy="3452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a:endCxn id="30" idx="1"/>
          </p:cNvCxnSpPr>
          <p:nvPr/>
        </p:nvCxnSpPr>
        <p:spPr>
          <a:xfrm>
            <a:off x="6886614" y="2981336"/>
            <a:ext cx="1645393" cy="1181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7467612" y="701216"/>
            <a:ext cx="2376554" cy="2201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Standard </a:t>
            </a:r>
            <a:r>
              <a:rPr lang="en-IN" sz="1100" dirty="0">
                <a:solidFill>
                  <a:schemeClr val="tx1"/>
                </a:solidFill>
              </a:rPr>
              <a:t>Quote (OCN-1, Oppt-1</a:t>
            </a:r>
            <a:r>
              <a:rPr lang="en-IN" sz="1100" dirty="0" smtClean="0">
                <a:solidFill>
                  <a:schemeClr val="tx1"/>
                </a:solidFill>
              </a:rPr>
              <a:t>)</a:t>
            </a:r>
            <a:endParaRPr lang="en-IN" sz="1100" dirty="0">
              <a:solidFill>
                <a:schemeClr val="tx1"/>
              </a:solidFill>
            </a:endParaRPr>
          </a:p>
        </p:txBody>
      </p:sp>
      <p:sp>
        <p:nvSpPr>
          <p:cNvPr id="44" name="TextBox 43"/>
          <p:cNvSpPr txBox="1"/>
          <p:nvPr/>
        </p:nvSpPr>
        <p:spPr>
          <a:xfrm>
            <a:off x="2359847" y="4031443"/>
            <a:ext cx="4826372" cy="2677656"/>
          </a:xfrm>
          <a:prstGeom prst="rect">
            <a:avLst/>
          </a:prstGeom>
          <a:solidFill>
            <a:schemeClr val="accent4">
              <a:lumMod val="20000"/>
              <a:lumOff val="80000"/>
            </a:schemeClr>
          </a:solidFill>
        </p:spPr>
        <p:txBody>
          <a:bodyPr wrap="square" rtlCol="0">
            <a:spAutoFit/>
          </a:bodyPr>
          <a:lstStyle/>
          <a:p>
            <a:pPr marL="171450" indent="-171450">
              <a:buFont typeface="Arial" panose="020B0604020202020204" pitchFamily="34" charset="0"/>
              <a:buChar char="•"/>
            </a:pPr>
            <a:r>
              <a:rPr lang="en-IN" sz="1200" dirty="0" smtClean="0"/>
              <a:t>Opportunity Value</a:t>
            </a:r>
          </a:p>
          <a:p>
            <a:pPr marL="628650" lvl="1" indent="-171450">
              <a:buFont typeface="Arial" panose="020B0604020202020204" pitchFamily="34" charset="0"/>
              <a:buChar char="•"/>
            </a:pPr>
            <a:r>
              <a:rPr lang="en-IN" sz="1200" dirty="0"/>
              <a:t>Primary Option value is synched. After </a:t>
            </a:r>
            <a:r>
              <a:rPr lang="en-IN" sz="1200" dirty="0" smtClean="0"/>
              <a:t>Project </a:t>
            </a:r>
            <a:r>
              <a:rPr lang="en-IN" sz="1200" dirty="0"/>
              <a:t>quote creation, </a:t>
            </a:r>
            <a:r>
              <a:rPr lang="en-IN" sz="1200" dirty="0" smtClean="0"/>
              <a:t>Project </a:t>
            </a:r>
            <a:r>
              <a:rPr lang="en-IN" sz="1200" dirty="0"/>
              <a:t>Quote value is synched with Opportunity.</a:t>
            </a:r>
          </a:p>
          <a:p>
            <a:pPr marL="171450" indent="-171450">
              <a:buFont typeface="Arial" panose="020B0604020202020204" pitchFamily="34" charset="0"/>
              <a:buChar char="•"/>
            </a:pPr>
            <a:r>
              <a:rPr lang="en-IN" sz="1200" dirty="0" smtClean="0"/>
              <a:t>Opportunity Closure</a:t>
            </a:r>
          </a:p>
          <a:p>
            <a:pPr marL="628650" lvl="1" indent="-171450">
              <a:buFont typeface="Arial" panose="020B0604020202020204" pitchFamily="34" charset="0"/>
              <a:buChar char="•"/>
            </a:pPr>
            <a:r>
              <a:rPr lang="en-IN" sz="1200" dirty="0" smtClean="0"/>
              <a:t>After Project Quote Fast </a:t>
            </a:r>
            <a:r>
              <a:rPr lang="en-IN" sz="1200" dirty="0"/>
              <a:t>S</a:t>
            </a:r>
            <a:r>
              <a:rPr lang="en-IN" sz="1200" dirty="0" smtClean="0"/>
              <a:t>ign Process</a:t>
            </a:r>
            <a:endParaRPr lang="en-IN" sz="1200" dirty="0"/>
          </a:p>
          <a:p>
            <a:pPr marL="628650" lvl="1" indent="-171450">
              <a:buFont typeface="Arial" panose="020B0604020202020204" pitchFamily="34" charset="0"/>
              <a:buChar char="•"/>
            </a:pPr>
            <a:r>
              <a:rPr lang="en-IN" sz="1200" dirty="0"/>
              <a:t>Opportunity is common for all the Quotes.</a:t>
            </a:r>
          </a:p>
          <a:p>
            <a:pPr marL="171450" indent="-171450">
              <a:buFont typeface="Arial" panose="020B0604020202020204" pitchFamily="34" charset="0"/>
              <a:buChar char="•"/>
            </a:pPr>
            <a:r>
              <a:rPr lang="en-IN" sz="1200" dirty="0" smtClean="0"/>
              <a:t>Quote Closure</a:t>
            </a:r>
          </a:p>
          <a:p>
            <a:pPr marL="628650" lvl="1" indent="-171450">
              <a:buFont typeface="Arial" panose="020B0604020202020204" pitchFamily="34" charset="0"/>
              <a:buChar char="•"/>
            </a:pPr>
            <a:r>
              <a:rPr lang="en-IN" sz="1200" dirty="0" smtClean="0"/>
              <a:t>Options Quote</a:t>
            </a:r>
          </a:p>
          <a:p>
            <a:pPr marL="1085850" lvl="2" indent="-171450">
              <a:buFont typeface="Arial" panose="020B0604020202020204" pitchFamily="34" charset="0"/>
              <a:buChar char="•"/>
            </a:pPr>
            <a:r>
              <a:rPr lang="en-IN" sz="1200" dirty="0" smtClean="0"/>
              <a:t>When Opportunity is closed, it would trigger closure of the Options Quote.</a:t>
            </a:r>
            <a:endParaRPr lang="en-IN" sz="1200" dirty="0"/>
          </a:p>
          <a:p>
            <a:pPr marL="628650" lvl="1" indent="-171450">
              <a:buFont typeface="Arial" panose="020B0604020202020204" pitchFamily="34" charset="0"/>
              <a:buChar char="•"/>
            </a:pPr>
            <a:r>
              <a:rPr lang="en-IN" sz="1200" dirty="0"/>
              <a:t>Project Quote </a:t>
            </a:r>
            <a:endParaRPr lang="en-IN" sz="1200" dirty="0" smtClean="0"/>
          </a:p>
          <a:p>
            <a:pPr marL="1085850" lvl="2" indent="-171450">
              <a:buFont typeface="Arial" panose="020B0604020202020204" pitchFamily="34" charset="0"/>
              <a:buChar char="•"/>
            </a:pPr>
            <a:r>
              <a:rPr lang="en-IN" sz="1200" dirty="0" smtClean="0"/>
              <a:t>When all the Std. Quote have reached ‘Ordered’ stage.</a:t>
            </a:r>
          </a:p>
          <a:p>
            <a:pPr marL="628650" lvl="1" indent="-171450">
              <a:buFont typeface="Arial" panose="020B0604020202020204" pitchFamily="34" charset="0"/>
              <a:buChar char="•"/>
            </a:pPr>
            <a:r>
              <a:rPr lang="en-IN" sz="1200" dirty="0" err="1" smtClean="0"/>
              <a:t>Std</a:t>
            </a:r>
            <a:r>
              <a:rPr lang="en-IN" sz="1200" dirty="0" smtClean="0"/>
              <a:t> Quotes(Tech </a:t>
            </a:r>
            <a:r>
              <a:rPr lang="en-IN" sz="1200" dirty="0"/>
              <a:t>Review</a:t>
            </a:r>
            <a:r>
              <a:rPr lang="en-IN" sz="1200" dirty="0" smtClean="0"/>
              <a:t>) </a:t>
            </a:r>
          </a:p>
          <a:p>
            <a:pPr marL="1085850" lvl="2" indent="-171450">
              <a:buFont typeface="Arial" panose="020B0604020202020204" pitchFamily="34" charset="0"/>
              <a:buChar char="•"/>
            </a:pPr>
            <a:r>
              <a:rPr lang="en-IN" sz="1200" dirty="0" smtClean="0"/>
              <a:t>When it reaches Ordered stage.</a:t>
            </a:r>
          </a:p>
        </p:txBody>
      </p:sp>
      <p:sp>
        <p:nvSpPr>
          <p:cNvPr id="34" name="Rectangle 33"/>
          <p:cNvSpPr/>
          <p:nvPr/>
        </p:nvSpPr>
        <p:spPr>
          <a:xfrm>
            <a:off x="2395572" y="2206419"/>
            <a:ext cx="1185858" cy="1523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Quote(Q1)</a:t>
            </a:r>
          </a:p>
          <a:p>
            <a:pPr algn="ctr"/>
            <a:endParaRPr lang="en-IN" sz="1100" dirty="0">
              <a:solidFill>
                <a:schemeClr val="tx1"/>
              </a:solidFill>
            </a:endParaRPr>
          </a:p>
          <a:p>
            <a:pPr algn="ctr"/>
            <a:r>
              <a:rPr lang="en-IN" sz="1100" dirty="0" smtClean="0">
                <a:solidFill>
                  <a:schemeClr val="tx1"/>
                </a:solidFill>
              </a:rPr>
              <a:t>QL-1</a:t>
            </a:r>
          </a:p>
          <a:p>
            <a:pPr algn="ctr"/>
            <a:r>
              <a:rPr lang="en-IN" sz="1100" dirty="0" smtClean="0">
                <a:solidFill>
                  <a:schemeClr val="tx1"/>
                </a:solidFill>
              </a:rPr>
              <a:t>QL-2</a:t>
            </a:r>
          </a:p>
          <a:p>
            <a:pPr algn="ctr"/>
            <a:r>
              <a:rPr lang="en-IN" sz="1100" dirty="0" smtClean="0">
                <a:solidFill>
                  <a:schemeClr val="tx1"/>
                </a:solidFill>
              </a:rPr>
              <a:t>QL-3</a:t>
            </a:r>
          </a:p>
        </p:txBody>
      </p:sp>
      <p:sp>
        <p:nvSpPr>
          <p:cNvPr id="36" name="Rectangle 35"/>
          <p:cNvSpPr/>
          <p:nvPr/>
        </p:nvSpPr>
        <p:spPr>
          <a:xfrm>
            <a:off x="2431287" y="1104904"/>
            <a:ext cx="1185858"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(Commercially Approved)</a:t>
            </a:r>
            <a:endParaRPr lang="en-IN" sz="1100" dirty="0"/>
          </a:p>
        </p:txBody>
      </p:sp>
      <p:sp>
        <p:nvSpPr>
          <p:cNvPr id="37" name="Rectangle 36"/>
          <p:cNvSpPr/>
          <p:nvPr/>
        </p:nvSpPr>
        <p:spPr>
          <a:xfrm>
            <a:off x="2294363" y="587066"/>
            <a:ext cx="2534812" cy="3440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Standard </a:t>
            </a:r>
            <a:r>
              <a:rPr lang="en-IN" sz="1100" dirty="0">
                <a:solidFill>
                  <a:schemeClr val="tx1"/>
                </a:solidFill>
              </a:rPr>
              <a:t>Quote (OCN-1, Oppt-1</a:t>
            </a:r>
            <a:r>
              <a:rPr lang="en-IN" sz="1100" dirty="0" smtClean="0">
                <a:solidFill>
                  <a:schemeClr val="tx1"/>
                </a:solidFill>
              </a:rPr>
              <a:t>)</a:t>
            </a:r>
            <a:endParaRPr lang="en-IN" sz="1100" dirty="0">
              <a:solidFill>
                <a:schemeClr val="tx1"/>
              </a:solidFill>
            </a:endParaRPr>
          </a:p>
        </p:txBody>
      </p:sp>
      <p:cxnSp>
        <p:nvCxnSpPr>
          <p:cNvPr id="18" name="Elbow Connector 17"/>
          <p:cNvCxnSpPr>
            <a:stCxn id="4" idx="3"/>
            <a:endCxn id="34" idx="1"/>
          </p:cNvCxnSpPr>
          <p:nvPr/>
        </p:nvCxnSpPr>
        <p:spPr>
          <a:xfrm flipV="1">
            <a:off x="1827472" y="2968409"/>
            <a:ext cx="568100" cy="1124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34" idx="3"/>
            <a:endCxn id="11" idx="1"/>
          </p:cNvCxnSpPr>
          <p:nvPr/>
        </p:nvCxnSpPr>
        <p:spPr>
          <a:xfrm>
            <a:off x="3581430" y="2968409"/>
            <a:ext cx="466734" cy="129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6" idx="3"/>
            <a:endCxn id="10" idx="1"/>
          </p:cNvCxnSpPr>
          <p:nvPr/>
        </p:nvCxnSpPr>
        <p:spPr>
          <a:xfrm flipV="1">
            <a:off x="3617145" y="1376368"/>
            <a:ext cx="431020" cy="95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3790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40" y="150813"/>
            <a:ext cx="11168060" cy="349252"/>
          </a:xfrm>
        </p:spPr>
        <p:txBody>
          <a:bodyPr>
            <a:noAutofit/>
          </a:bodyPr>
          <a:lstStyle/>
          <a:p>
            <a:r>
              <a:rPr lang="en-IN" sz="2000" dirty="0"/>
              <a:t>Use Case </a:t>
            </a:r>
            <a:r>
              <a:rPr lang="en-IN" sz="2000" dirty="0" smtClean="0"/>
              <a:t>3: </a:t>
            </a:r>
            <a:r>
              <a:rPr lang="en-IN" sz="2000" dirty="0"/>
              <a:t>Options </a:t>
            </a:r>
            <a:r>
              <a:rPr lang="en-IN" sz="2000" dirty="0" smtClean="0"/>
              <a:t>Quote (Diff OCN &amp; Diff Oppt for line items (Ordered at diff time))(Wholesale only)</a:t>
            </a:r>
            <a:endParaRPr lang="en-IN" sz="2000" dirty="0"/>
          </a:p>
        </p:txBody>
      </p:sp>
      <p:sp>
        <p:nvSpPr>
          <p:cNvPr id="3" name="Rectangle 2"/>
          <p:cNvSpPr/>
          <p:nvPr/>
        </p:nvSpPr>
        <p:spPr>
          <a:xfrm>
            <a:off x="632065" y="954241"/>
            <a:ext cx="1275357" cy="5102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Price Lookup Quote with options (OCN-1)</a:t>
            </a:r>
            <a:endParaRPr lang="en-IN" sz="1100" dirty="0">
              <a:solidFill>
                <a:schemeClr val="tx1"/>
              </a:solidFill>
            </a:endParaRPr>
          </a:p>
        </p:txBody>
      </p:sp>
      <p:sp>
        <p:nvSpPr>
          <p:cNvPr id="4" name="Rectangle 3"/>
          <p:cNvSpPr/>
          <p:nvPr/>
        </p:nvSpPr>
        <p:spPr>
          <a:xfrm>
            <a:off x="668049" y="2683781"/>
            <a:ext cx="1159423" cy="794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a:t>
            </a:r>
          </a:p>
          <a:p>
            <a:pPr algn="ctr"/>
            <a:r>
              <a:rPr lang="en-IN" sz="1100" dirty="0" smtClean="0">
                <a:solidFill>
                  <a:schemeClr val="tx1"/>
                </a:solidFill>
              </a:rPr>
              <a:t>Option -1 </a:t>
            </a:r>
          </a:p>
          <a:p>
            <a:pPr algn="ctr"/>
            <a:r>
              <a:rPr lang="en-IN" sz="1100" dirty="0" smtClean="0">
                <a:solidFill>
                  <a:schemeClr val="tx1"/>
                </a:solidFill>
              </a:rPr>
              <a:t>QL-1,QL-2,QL-3</a:t>
            </a:r>
          </a:p>
          <a:p>
            <a:pPr algn="ctr"/>
            <a:r>
              <a:rPr lang="en-IN" sz="1100" dirty="0" smtClean="0">
                <a:solidFill>
                  <a:schemeClr val="tx1"/>
                </a:solidFill>
              </a:rPr>
              <a:t>(Commercially Approved)</a:t>
            </a:r>
            <a:endParaRPr lang="en-IN" sz="1100" dirty="0">
              <a:solidFill>
                <a:schemeClr val="tx1"/>
              </a:solidFill>
            </a:endParaRPr>
          </a:p>
        </p:txBody>
      </p:sp>
      <p:sp>
        <p:nvSpPr>
          <p:cNvPr id="5" name="Rectangle 4"/>
          <p:cNvSpPr/>
          <p:nvPr/>
        </p:nvSpPr>
        <p:spPr>
          <a:xfrm>
            <a:off x="668048" y="3972077"/>
            <a:ext cx="1159423" cy="794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a:t>
            </a:r>
          </a:p>
          <a:p>
            <a:pPr algn="ctr"/>
            <a:r>
              <a:rPr lang="en-IN" sz="1100" dirty="0">
                <a:solidFill>
                  <a:schemeClr val="tx1"/>
                </a:solidFill>
              </a:rPr>
              <a:t>Option </a:t>
            </a:r>
            <a:r>
              <a:rPr lang="en-IN" sz="1100" dirty="0" smtClean="0">
                <a:solidFill>
                  <a:schemeClr val="tx1"/>
                </a:solidFill>
              </a:rPr>
              <a:t>-2</a:t>
            </a:r>
          </a:p>
          <a:p>
            <a:pPr algn="ctr"/>
            <a:r>
              <a:rPr lang="en-IN" sz="1100" dirty="0" smtClean="0">
                <a:solidFill>
                  <a:schemeClr val="tx1"/>
                </a:solidFill>
              </a:rPr>
              <a:t>QL-4,QL-5,QL-6</a:t>
            </a:r>
          </a:p>
          <a:p>
            <a:pPr algn="ctr"/>
            <a:r>
              <a:rPr lang="en-IN" sz="1100" dirty="0">
                <a:solidFill>
                  <a:schemeClr val="tx1"/>
                </a:solidFill>
              </a:rPr>
              <a:t>(Commercially Approved</a:t>
            </a:r>
            <a:r>
              <a:rPr lang="en-IN" sz="1100" dirty="0" smtClean="0">
                <a:solidFill>
                  <a:schemeClr val="tx1"/>
                </a:solidFill>
              </a:rPr>
              <a:t>) </a:t>
            </a:r>
            <a:endParaRPr lang="en-IN" sz="1100" dirty="0">
              <a:solidFill>
                <a:schemeClr val="tx1"/>
              </a:solidFill>
            </a:endParaRPr>
          </a:p>
        </p:txBody>
      </p:sp>
      <p:sp>
        <p:nvSpPr>
          <p:cNvPr id="6" name="Rectangle 5"/>
          <p:cNvSpPr/>
          <p:nvPr/>
        </p:nvSpPr>
        <p:spPr>
          <a:xfrm>
            <a:off x="668048" y="5260372"/>
            <a:ext cx="1159423" cy="794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a:t>
            </a:r>
          </a:p>
          <a:p>
            <a:pPr algn="ctr"/>
            <a:r>
              <a:rPr lang="en-IN" sz="1100" dirty="0">
                <a:solidFill>
                  <a:schemeClr val="tx1"/>
                </a:solidFill>
              </a:rPr>
              <a:t>Option </a:t>
            </a:r>
            <a:r>
              <a:rPr lang="en-IN" sz="1100" dirty="0" smtClean="0">
                <a:solidFill>
                  <a:schemeClr val="tx1"/>
                </a:solidFill>
              </a:rPr>
              <a:t>-3 </a:t>
            </a:r>
          </a:p>
          <a:p>
            <a:pPr algn="ctr"/>
            <a:r>
              <a:rPr lang="en-IN" sz="1100" dirty="0" smtClean="0">
                <a:solidFill>
                  <a:schemeClr val="tx1"/>
                </a:solidFill>
              </a:rPr>
              <a:t>QL-7,QL-8,QL-9</a:t>
            </a:r>
          </a:p>
          <a:p>
            <a:pPr algn="ctr"/>
            <a:r>
              <a:rPr lang="en-IN" sz="1100" dirty="0" smtClean="0">
                <a:solidFill>
                  <a:schemeClr val="tx1"/>
                </a:solidFill>
              </a:rPr>
              <a:t>(Approval Denied)</a:t>
            </a:r>
            <a:endParaRPr lang="en-IN" sz="1100" dirty="0">
              <a:solidFill>
                <a:schemeClr val="tx1"/>
              </a:solidFill>
            </a:endParaRPr>
          </a:p>
        </p:txBody>
      </p:sp>
      <p:sp>
        <p:nvSpPr>
          <p:cNvPr id="7" name="Rectangle 6"/>
          <p:cNvSpPr/>
          <p:nvPr/>
        </p:nvSpPr>
        <p:spPr>
          <a:xfrm>
            <a:off x="632066" y="2516114"/>
            <a:ext cx="1275357" cy="379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8" name="Rectangle 7"/>
          <p:cNvSpPr/>
          <p:nvPr/>
        </p:nvSpPr>
        <p:spPr>
          <a:xfrm>
            <a:off x="632065" y="1651345"/>
            <a:ext cx="1275357" cy="527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(Commercially Approved)</a:t>
            </a:r>
            <a:endParaRPr lang="en-IN" sz="1100" dirty="0"/>
          </a:p>
        </p:txBody>
      </p:sp>
      <p:sp>
        <p:nvSpPr>
          <p:cNvPr id="9" name="Rectangle 8"/>
          <p:cNvSpPr/>
          <p:nvPr/>
        </p:nvSpPr>
        <p:spPr>
          <a:xfrm>
            <a:off x="314319" y="828676"/>
            <a:ext cx="1743055" cy="5574894"/>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3990985" y="1095378"/>
            <a:ext cx="1185858"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Set Project Flag</a:t>
            </a:r>
            <a:endParaRPr lang="en-IN" sz="1100" dirty="0"/>
          </a:p>
        </p:txBody>
      </p:sp>
      <p:sp>
        <p:nvSpPr>
          <p:cNvPr id="11" name="Rectangle 10"/>
          <p:cNvSpPr/>
          <p:nvPr/>
        </p:nvSpPr>
        <p:spPr>
          <a:xfrm>
            <a:off x="4191080" y="2219346"/>
            <a:ext cx="985762" cy="1523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Quote-(Q1)</a:t>
            </a:r>
          </a:p>
          <a:p>
            <a:pPr algn="ctr"/>
            <a:endParaRPr lang="en-IN" sz="1100" dirty="0">
              <a:solidFill>
                <a:schemeClr val="tx1"/>
              </a:solidFill>
            </a:endParaRPr>
          </a:p>
          <a:p>
            <a:pPr algn="ctr"/>
            <a:r>
              <a:rPr lang="en-IN" sz="1100" dirty="0" smtClean="0">
                <a:solidFill>
                  <a:schemeClr val="tx1"/>
                </a:solidFill>
              </a:rPr>
              <a:t>QL-1</a:t>
            </a:r>
          </a:p>
          <a:p>
            <a:pPr algn="ctr"/>
            <a:r>
              <a:rPr lang="en-IN" sz="1100" dirty="0" smtClean="0">
                <a:solidFill>
                  <a:schemeClr val="tx1"/>
                </a:solidFill>
              </a:rPr>
              <a:t>QL-2</a:t>
            </a:r>
          </a:p>
          <a:p>
            <a:pPr algn="ctr"/>
            <a:r>
              <a:rPr lang="en-IN" sz="1100" dirty="0" smtClean="0">
                <a:solidFill>
                  <a:schemeClr val="tx1"/>
                </a:solidFill>
              </a:rPr>
              <a:t>QL-3</a:t>
            </a:r>
          </a:p>
        </p:txBody>
      </p:sp>
      <p:sp>
        <p:nvSpPr>
          <p:cNvPr id="14" name="Rectangle 13"/>
          <p:cNvSpPr/>
          <p:nvPr/>
        </p:nvSpPr>
        <p:spPr>
          <a:xfrm>
            <a:off x="6138832" y="1081089"/>
            <a:ext cx="2376554"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Initiate Technical Review</a:t>
            </a:r>
            <a:endParaRPr lang="en-IN" sz="1100" dirty="0"/>
          </a:p>
        </p:txBody>
      </p:sp>
      <p:cxnSp>
        <p:nvCxnSpPr>
          <p:cNvPr id="15" name="Elbow Connector 14"/>
          <p:cNvCxnSpPr>
            <a:stCxn id="10" idx="3"/>
            <a:endCxn id="14" idx="1"/>
          </p:cNvCxnSpPr>
          <p:nvPr/>
        </p:nvCxnSpPr>
        <p:spPr>
          <a:xfrm flipV="1">
            <a:off x="5176843" y="1362079"/>
            <a:ext cx="961989" cy="142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938588" y="576202"/>
            <a:ext cx="1404950" cy="4564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Price Lookup Quote (Project Quote) OCN-1</a:t>
            </a:r>
            <a:endParaRPr lang="en-IN" sz="1100" dirty="0">
              <a:solidFill>
                <a:schemeClr val="tx1"/>
              </a:solidFill>
            </a:endParaRPr>
          </a:p>
        </p:txBody>
      </p:sp>
      <p:sp>
        <p:nvSpPr>
          <p:cNvPr id="26" name="Rectangle 25"/>
          <p:cNvSpPr/>
          <p:nvPr/>
        </p:nvSpPr>
        <p:spPr>
          <a:xfrm>
            <a:off x="6576591" y="2305074"/>
            <a:ext cx="1824208" cy="5190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smtClean="0">
                <a:solidFill>
                  <a:schemeClr val="tx1"/>
                </a:solidFill>
              </a:rPr>
              <a:t>Std</a:t>
            </a:r>
            <a:r>
              <a:rPr lang="en-IN" sz="1000" dirty="0" smtClean="0">
                <a:solidFill>
                  <a:schemeClr val="tx1"/>
                </a:solidFill>
              </a:rPr>
              <a:t> Quote-S1 (OCN-1, Oppt-1)</a:t>
            </a:r>
          </a:p>
          <a:p>
            <a:pPr algn="ctr"/>
            <a:r>
              <a:rPr lang="en-IN" sz="1000" dirty="0" smtClean="0">
                <a:solidFill>
                  <a:schemeClr val="tx1"/>
                </a:solidFill>
              </a:rPr>
              <a:t>Ql-1 </a:t>
            </a:r>
          </a:p>
        </p:txBody>
      </p:sp>
      <p:sp>
        <p:nvSpPr>
          <p:cNvPr id="27" name="Rectangle 26"/>
          <p:cNvSpPr/>
          <p:nvPr/>
        </p:nvSpPr>
        <p:spPr>
          <a:xfrm>
            <a:off x="7083188" y="3067064"/>
            <a:ext cx="1547512" cy="61896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smtClean="0">
                <a:solidFill>
                  <a:schemeClr val="tx1"/>
                </a:solidFill>
              </a:rPr>
              <a:t>Std</a:t>
            </a:r>
            <a:r>
              <a:rPr lang="en-IN" sz="1000" dirty="0" smtClean="0">
                <a:solidFill>
                  <a:schemeClr val="tx1"/>
                </a:solidFill>
              </a:rPr>
              <a:t> Quote-S2 (OCN-1, Oppt-2))</a:t>
            </a:r>
          </a:p>
          <a:p>
            <a:pPr algn="ctr"/>
            <a:r>
              <a:rPr lang="en-IN" sz="1000" dirty="0" smtClean="0">
                <a:solidFill>
                  <a:schemeClr val="tx1"/>
                </a:solidFill>
              </a:rPr>
              <a:t>QL-2</a:t>
            </a:r>
          </a:p>
          <a:p>
            <a:pPr algn="ctr"/>
            <a:r>
              <a:rPr lang="en-IN" sz="1000" dirty="0" smtClean="0">
                <a:solidFill>
                  <a:schemeClr val="tx1"/>
                </a:solidFill>
              </a:rPr>
              <a:t> QL-3 </a:t>
            </a:r>
          </a:p>
        </p:txBody>
      </p:sp>
      <p:sp>
        <p:nvSpPr>
          <p:cNvPr id="28" name="TextBox 27"/>
          <p:cNvSpPr txBox="1"/>
          <p:nvPr/>
        </p:nvSpPr>
        <p:spPr>
          <a:xfrm>
            <a:off x="6030052" y="2338600"/>
            <a:ext cx="685828" cy="261610"/>
          </a:xfrm>
          <a:prstGeom prst="rect">
            <a:avLst/>
          </a:prstGeom>
          <a:noFill/>
        </p:spPr>
        <p:txBody>
          <a:bodyPr wrap="square" rtlCol="0">
            <a:spAutoFit/>
          </a:bodyPr>
          <a:lstStyle/>
          <a:p>
            <a:r>
              <a:rPr lang="en-IN" sz="1100" dirty="0" smtClean="0"/>
              <a:t>Day 1</a:t>
            </a:r>
            <a:endParaRPr lang="en-IN" sz="1100" dirty="0"/>
          </a:p>
        </p:txBody>
      </p:sp>
      <p:sp>
        <p:nvSpPr>
          <p:cNvPr id="29" name="TextBox 28"/>
          <p:cNvSpPr txBox="1"/>
          <p:nvPr/>
        </p:nvSpPr>
        <p:spPr>
          <a:xfrm>
            <a:off x="6613075" y="3098521"/>
            <a:ext cx="685828" cy="261610"/>
          </a:xfrm>
          <a:prstGeom prst="rect">
            <a:avLst/>
          </a:prstGeom>
          <a:noFill/>
        </p:spPr>
        <p:txBody>
          <a:bodyPr wrap="square" rtlCol="0">
            <a:spAutoFit/>
          </a:bodyPr>
          <a:lstStyle/>
          <a:p>
            <a:r>
              <a:rPr lang="en-IN" sz="1100" dirty="0" smtClean="0"/>
              <a:t>Day 2</a:t>
            </a:r>
            <a:endParaRPr lang="en-IN" sz="1100" dirty="0"/>
          </a:p>
        </p:txBody>
      </p:sp>
      <p:sp>
        <p:nvSpPr>
          <p:cNvPr id="30" name="Rectangle 29"/>
          <p:cNvSpPr/>
          <p:nvPr/>
        </p:nvSpPr>
        <p:spPr>
          <a:xfrm>
            <a:off x="7203227" y="3902883"/>
            <a:ext cx="1312159" cy="5190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smtClean="0">
                <a:solidFill>
                  <a:schemeClr val="tx1"/>
                </a:solidFill>
              </a:rPr>
              <a:t>Std</a:t>
            </a:r>
            <a:r>
              <a:rPr lang="en-IN" sz="1000" dirty="0" smtClean="0">
                <a:solidFill>
                  <a:schemeClr val="tx1"/>
                </a:solidFill>
              </a:rPr>
              <a:t> Quote-S3 (OCN-1, Oppt-3)</a:t>
            </a:r>
          </a:p>
          <a:p>
            <a:pPr algn="ctr"/>
            <a:r>
              <a:rPr lang="en-IN" sz="1000" dirty="0" smtClean="0">
                <a:solidFill>
                  <a:schemeClr val="tx1"/>
                </a:solidFill>
              </a:rPr>
              <a:t>QL-4 </a:t>
            </a:r>
          </a:p>
        </p:txBody>
      </p:sp>
      <p:sp>
        <p:nvSpPr>
          <p:cNvPr id="31" name="TextBox 30"/>
          <p:cNvSpPr txBox="1"/>
          <p:nvPr/>
        </p:nvSpPr>
        <p:spPr>
          <a:xfrm>
            <a:off x="6579700" y="3943502"/>
            <a:ext cx="685828" cy="261610"/>
          </a:xfrm>
          <a:prstGeom prst="rect">
            <a:avLst/>
          </a:prstGeom>
          <a:noFill/>
        </p:spPr>
        <p:txBody>
          <a:bodyPr wrap="square" rtlCol="0">
            <a:spAutoFit/>
          </a:bodyPr>
          <a:lstStyle/>
          <a:p>
            <a:r>
              <a:rPr lang="en-IN" sz="1100" dirty="0" smtClean="0"/>
              <a:t>Day </a:t>
            </a:r>
            <a:r>
              <a:rPr lang="en-IN" sz="1100" dirty="0"/>
              <a:t>3</a:t>
            </a:r>
          </a:p>
        </p:txBody>
      </p:sp>
      <p:sp>
        <p:nvSpPr>
          <p:cNvPr id="32" name="Rectangle 31"/>
          <p:cNvSpPr/>
          <p:nvPr/>
        </p:nvSpPr>
        <p:spPr>
          <a:xfrm>
            <a:off x="5991180" y="1895538"/>
            <a:ext cx="2667053" cy="2664794"/>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TextBox 32"/>
          <p:cNvSpPr txBox="1"/>
          <p:nvPr/>
        </p:nvSpPr>
        <p:spPr>
          <a:xfrm>
            <a:off x="6109039" y="1977934"/>
            <a:ext cx="1963405" cy="261610"/>
          </a:xfrm>
          <a:prstGeom prst="rect">
            <a:avLst/>
          </a:prstGeom>
          <a:noFill/>
        </p:spPr>
        <p:txBody>
          <a:bodyPr wrap="square" rtlCol="0">
            <a:spAutoFit/>
          </a:bodyPr>
          <a:lstStyle/>
          <a:p>
            <a:r>
              <a:rPr lang="en-IN" sz="1100" b="1" dirty="0" smtClean="0"/>
              <a:t>Staggered Delivery</a:t>
            </a:r>
            <a:endParaRPr lang="en-IN" sz="1100" b="1" dirty="0"/>
          </a:p>
        </p:txBody>
      </p:sp>
      <p:cxnSp>
        <p:nvCxnSpPr>
          <p:cNvPr id="35" name="Elbow Connector 34"/>
          <p:cNvCxnSpPr>
            <a:stCxn id="11" idx="3"/>
          </p:cNvCxnSpPr>
          <p:nvPr/>
        </p:nvCxnSpPr>
        <p:spPr>
          <a:xfrm flipV="1">
            <a:off x="5176842" y="2547894"/>
            <a:ext cx="1399749" cy="4334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1" idx="3"/>
            <a:endCxn id="27" idx="1"/>
          </p:cNvCxnSpPr>
          <p:nvPr/>
        </p:nvCxnSpPr>
        <p:spPr>
          <a:xfrm>
            <a:off x="5176842" y="2981336"/>
            <a:ext cx="1906346" cy="3952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1" idx="3"/>
            <a:endCxn id="30" idx="1"/>
          </p:cNvCxnSpPr>
          <p:nvPr/>
        </p:nvCxnSpPr>
        <p:spPr>
          <a:xfrm>
            <a:off x="5176842" y="2981336"/>
            <a:ext cx="2026385" cy="1181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138831" y="701215"/>
            <a:ext cx="2376555" cy="24150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Standard Quote</a:t>
            </a:r>
            <a:endParaRPr lang="en-IN" sz="1100" dirty="0">
              <a:solidFill>
                <a:schemeClr val="tx1"/>
              </a:solidFill>
            </a:endParaRPr>
          </a:p>
        </p:txBody>
      </p:sp>
      <p:sp>
        <p:nvSpPr>
          <p:cNvPr id="44" name="TextBox 43"/>
          <p:cNvSpPr txBox="1"/>
          <p:nvPr/>
        </p:nvSpPr>
        <p:spPr>
          <a:xfrm>
            <a:off x="8786813" y="2981336"/>
            <a:ext cx="3405187" cy="3600986"/>
          </a:xfrm>
          <a:prstGeom prst="rect">
            <a:avLst/>
          </a:prstGeom>
          <a:solidFill>
            <a:schemeClr val="accent4">
              <a:lumMod val="20000"/>
              <a:lumOff val="80000"/>
            </a:schemeClr>
          </a:solidFill>
        </p:spPr>
        <p:txBody>
          <a:bodyPr wrap="square" rtlCol="0">
            <a:spAutoFit/>
          </a:bodyPr>
          <a:lstStyle/>
          <a:p>
            <a:pPr marL="171450" indent="-171450">
              <a:buFont typeface="Arial" panose="020B0604020202020204" pitchFamily="34" charset="0"/>
              <a:buChar char="•"/>
            </a:pPr>
            <a:r>
              <a:rPr lang="en-IN" sz="1200" dirty="0" smtClean="0"/>
              <a:t>Opportunity Value</a:t>
            </a:r>
          </a:p>
          <a:p>
            <a:pPr marL="628650" lvl="1" indent="-171450">
              <a:buFont typeface="Arial" panose="020B0604020202020204" pitchFamily="34" charset="0"/>
              <a:buChar char="•"/>
            </a:pPr>
            <a:r>
              <a:rPr lang="en-IN" sz="1200" dirty="0" smtClean="0"/>
              <a:t>Each individual </a:t>
            </a:r>
            <a:r>
              <a:rPr lang="en-IN" sz="1200" dirty="0" err="1" smtClean="0"/>
              <a:t>Std</a:t>
            </a:r>
            <a:r>
              <a:rPr lang="en-IN" sz="1200" dirty="0" smtClean="0"/>
              <a:t> Quote feeds data to its respective opportunity.</a:t>
            </a:r>
          </a:p>
          <a:p>
            <a:pPr marL="171450" indent="-171450">
              <a:buFont typeface="Arial" panose="020B0604020202020204" pitchFamily="34" charset="0"/>
              <a:buChar char="•"/>
            </a:pPr>
            <a:r>
              <a:rPr lang="en-IN" sz="1200" dirty="0" smtClean="0"/>
              <a:t>Opportunity Closure</a:t>
            </a:r>
          </a:p>
          <a:p>
            <a:pPr marL="628650" lvl="1" indent="-171450">
              <a:buFont typeface="Arial" panose="020B0604020202020204" pitchFamily="34" charset="0"/>
              <a:buChar char="•"/>
            </a:pPr>
            <a:r>
              <a:rPr lang="en-IN" sz="1200" dirty="0" smtClean="0"/>
              <a:t>Options Quote Opportunity</a:t>
            </a:r>
          </a:p>
          <a:p>
            <a:pPr marL="1085850" lvl="2" indent="-171450">
              <a:buFont typeface="Arial" panose="020B0604020202020204" pitchFamily="34" charset="0"/>
              <a:buChar char="•"/>
            </a:pPr>
            <a:r>
              <a:rPr lang="en-IN" sz="1200" dirty="0" smtClean="0"/>
              <a:t>NA since its Price </a:t>
            </a:r>
            <a:r>
              <a:rPr lang="en-IN" sz="1200" dirty="0" err="1" smtClean="0"/>
              <a:t>Lokup</a:t>
            </a:r>
            <a:r>
              <a:rPr lang="en-IN" sz="1200" dirty="0" smtClean="0"/>
              <a:t> Quote.</a:t>
            </a:r>
          </a:p>
          <a:p>
            <a:pPr marL="628650" lvl="1" indent="-171450">
              <a:buFont typeface="Arial" panose="020B0604020202020204" pitchFamily="34" charset="0"/>
              <a:buChar char="•"/>
            </a:pPr>
            <a:r>
              <a:rPr lang="en-IN" sz="1200" dirty="0" smtClean="0"/>
              <a:t>Project Quote Opportunity </a:t>
            </a:r>
          </a:p>
          <a:p>
            <a:pPr marL="1085850" lvl="2" indent="-171450">
              <a:buFont typeface="Arial" panose="020B0604020202020204" pitchFamily="34" charset="0"/>
              <a:buChar char="•"/>
            </a:pPr>
            <a:r>
              <a:rPr lang="en-IN" sz="1200" dirty="0"/>
              <a:t>NA since its Price </a:t>
            </a:r>
            <a:r>
              <a:rPr lang="en-IN" sz="1200" dirty="0" err="1"/>
              <a:t>Lokup</a:t>
            </a:r>
            <a:r>
              <a:rPr lang="en-IN" sz="1200" dirty="0"/>
              <a:t> Quote.</a:t>
            </a:r>
          </a:p>
          <a:p>
            <a:pPr marL="628650" lvl="1" indent="-171450">
              <a:buFont typeface="Arial" panose="020B0604020202020204" pitchFamily="34" charset="0"/>
              <a:buChar char="•"/>
            </a:pPr>
            <a:r>
              <a:rPr lang="en-IN" sz="1200" dirty="0" smtClean="0"/>
              <a:t>Std. Quote(Tech Review) Opportunity</a:t>
            </a:r>
          </a:p>
          <a:p>
            <a:pPr marL="1085850" lvl="2" indent="-171450">
              <a:buFont typeface="Arial" panose="020B0604020202020204" pitchFamily="34" charset="0"/>
              <a:buChar char="•"/>
            </a:pPr>
            <a:r>
              <a:rPr lang="en-IN" sz="1200" dirty="0" smtClean="0"/>
              <a:t>Once </a:t>
            </a:r>
            <a:r>
              <a:rPr lang="en-IN" sz="1200" dirty="0" err="1" smtClean="0"/>
              <a:t>Std</a:t>
            </a:r>
            <a:r>
              <a:rPr lang="en-IN" sz="1200" dirty="0" smtClean="0"/>
              <a:t> Quote reaches ‘Accepted by Customer’ - BAU </a:t>
            </a:r>
          </a:p>
          <a:p>
            <a:pPr marL="171450" indent="-171450">
              <a:buFont typeface="Arial" panose="020B0604020202020204" pitchFamily="34" charset="0"/>
              <a:buChar char="•"/>
            </a:pPr>
            <a:r>
              <a:rPr lang="en-IN" sz="1200" dirty="0" smtClean="0"/>
              <a:t>Quote Closure</a:t>
            </a:r>
          </a:p>
          <a:p>
            <a:pPr marL="628650" lvl="1" indent="-171450">
              <a:buFont typeface="Arial" panose="020B0604020202020204" pitchFamily="34" charset="0"/>
              <a:buChar char="•"/>
            </a:pPr>
            <a:r>
              <a:rPr lang="en-IN" sz="1200" dirty="0" smtClean="0"/>
              <a:t>Options Quote</a:t>
            </a:r>
          </a:p>
          <a:p>
            <a:pPr marL="1085850" lvl="2" indent="-171450">
              <a:buFont typeface="Arial" panose="020B0604020202020204" pitchFamily="34" charset="0"/>
              <a:buChar char="•"/>
            </a:pPr>
            <a:r>
              <a:rPr lang="en-IN" sz="1200" dirty="0" smtClean="0"/>
              <a:t>It will get expired. - BAU</a:t>
            </a:r>
            <a:endParaRPr lang="en-IN" sz="1200" dirty="0"/>
          </a:p>
          <a:p>
            <a:pPr marL="628650" lvl="1" indent="-171450">
              <a:buFont typeface="Arial" panose="020B0604020202020204" pitchFamily="34" charset="0"/>
              <a:buChar char="•"/>
            </a:pPr>
            <a:r>
              <a:rPr lang="en-IN" sz="1200" dirty="0"/>
              <a:t>Project Quote </a:t>
            </a:r>
            <a:endParaRPr lang="en-IN" sz="1200" dirty="0" smtClean="0"/>
          </a:p>
          <a:p>
            <a:pPr marL="1085850" lvl="2" indent="-171450">
              <a:buFont typeface="Arial" panose="020B0604020202020204" pitchFamily="34" charset="0"/>
              <a:buChar char="•"/>
            </a:pPr>
            <a:r>
              <a:rPr lang="en-IN" sz="1200" dirty="0"/>
              <a:t>Once all line items reaches ‘Ordered’ stage.</a:t>
            </a:r>
          </a:p>
          <a:p>
            <a:pPr marL="628650" lvl="1" indent="-171450">
              <a:buFont typeface="Arial" panose="020B0604020202020204" pitchFamily="34" charset="0"/>
              <a:buChar char="•"/>
            </a:pPr>
            <a:r>
              <a:rPr lang="en-IN" sz="1200" dirty="0" smtClean="0"/>
              <a:t>Std. Quotes(Tech </a:t>
            </a:r>
            <a:r>
              <a:rPr lang="en-IN" sz="1200" dirty="0"/>
              <a:t>Review</a:t>
            </a:r>
            <a:r>
              <a:rPr lang="en-IN" sz="1200" dirty="0" smtClean="0"/>
              <a:t>) </a:t>
            </a:r>
          </a:p>
          <a:p>
            <a:pPr marL="1085850" lvl="2" indent="-171450">
              <a:buFont typeface="Arial" panose="020B0604020202020204" pitchFamily="34" charset="0"/>
              <a:buChar char="•"/>
            </a:pPr>
            <a:r>
              <a:rPr lang="en-IN" sz="1200" dirty="0" smtClean="0"/>
              <a:t>When it reaches Ordered stage.</a:t>
            </a:r>
          </a:p>
        </p:txBody>
      </p:sp>
      <p:sp>
        <p:nvSpPr>
          <p:cNvPr id="18" name="Line Callout 1 17"/>
          <p:cNvSpPr/>
          <p:nvPr/>
        </p:nvSpPr>
        <p:spPr>
          <a:xfrm>
            <a:off x="9477375" y="707493"/>
            <a:ext cx="2509838" cy="943852"/>
          </a:xfrm>
          <a:prstGeom prst="borderCallout1">
            <a:avLst>
              <a:gd name="adj1" fmla="val 103808"/>
              <a:gd name="adj2" fmla="val 48810"/>
              <a:gd name="adj3" fmla="val 226210"/>
              <a:gd name="adj4" fmla="val 37715"/>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rPr>
              <a:t>Opportunity can be moved to a different OCN on C4C.</a:t>
            </a:r>
          </a:p>
          <a:p>
            <a:pPr algn="ctr"/>
            <a:r>
              <a:rPr lang="en-IN" sz="1200" dirty="0" smtClean="0">
                <a:solidFill>
                  <a:schemeClr val="tx1"/>
                </a:solidFill>
              </a:rPr>
              <a:t>New OCN should have the same pricing, For detailed checks </a:t>
            </a:r>
            <a:r>
              <a:rPr lang="en-IN" sz="1200" dirty="0" err="1" smtClean="0">
                <a:solidFill>
                  <a:schemeClr val="tx1"/>
                </a:solidFill>
              </a:rPr>
              <a:t>pls</a:t>
            </a:r>
            <a:r>
              <a:rPr lang="en-IN" sz="1200" dirty="0" smtClean="0">
                <a:solidFill>
                  <a:schemeClr val="tx1"/>
                </a:solidFill>
              </a:rPr>
              <a:t> refer </a:t>
            </a:r>
            <a:r>
              <a:rPr lang="en-IN" sz="1200" dirty="0" smtClean="0">
                <a:solidFill>
                  <a:schemeClr val="tx1"/>
                </a:solidFill>
                <a:hlinkClick r:id="rId2" action="ppaction://hlinksldjump"/>
              </a:rPr>
              <a:t>OCN Change rules slide</a:t>
            </a:r>
            <a:r>
              <a:rPr lang="en-IN" sz="1200" dirty="0" smtClean="0">
                <a:solidFill>
                  <a:schemeClr val="tx1"/>
                </a:solidFill>
              </a:rPr>
              <a:t>.</a:t>
            </a:r>
            <a:endParaRPr lang="en-IN" sz="1200" dirty="0">
              <a:solidFill>
                <a:schemeClr val="tx1"/>
              </a:solidFill>
            </a:endParaRPr>
          </a:p>
        </p:txBody>
      </p:sp>
      <p:sp>
        <p:nvSpPr>
          <p:cNvPr id="34" name="Rectangle 33"/>
          <p:cNvSpPr/>
          <p:nvPr/>
        </p:nvSpPr>
        <p:spPr>
          <a:xfrm>
            <a:off x="2400301" y="1062037"/>
            <a:ext cx="1185858"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(Commercially Approved)</a:t>
            </a:r>
            <a:endParaRPr lang="en-IN" sz="1100" dirty="0"/>
          </a:p>
        </p:txBody>
      </p:sp>
      <p:sp>
        <p:nvSpPr>
          <p:cNvPr id="36" name="Rectangle 35"/>
          <p:cNvSpPr/>
          <p:nvPr/>
        </p:nvSpPr>
        <p:spPr>
          <a:xfrm>
            <a:off x="2600396" y="2186005"/>
            <a:ext cx="985762" cy="1523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Quote-(Q1)</a:t>
            </a:r>
          </a:p>
          <a:p>
            <a:pPr algn="ctr"/>
            <a:endParaRPr lang="en-IN" sz="1100" dirty="0">
              <a:solidFill>
                <a:schemeClr val="tx1"/>
              </a:solidFill>
            </a:endParaRPr>
          </a:p>
          <a:p>
            <a:pPr algn="ctr"/>
            <a:r>
              <a:rPr lang="en-IN" sz="1100" dirty="0" smtClean="0">
                <a:solidFill>
                  <a:schemeClr val="tx1"/>
                </a:solidFill>
              </a:rPr>
              <a:t>QL-1</a:t>
            </a:r>
          </a:p>
          <a:p>
            <a:pPr algn="ctr"/>
            <a:r>
              <a:rPr lang="en-IN" sz="1100" dirty="0" smtClean="0">
                <a:solidFill>
                  <a:schemeClr val="tx1"/>
                </a:solidFill>
              </a:rPr>
              <a:t>QL-2</a:t>
            </a:r>
          </a:p>
          <a:p>
            <a:pPr algn="ctr"/>
            <a:r>
              <a:rPr lang="en-IN" sz="1100" dirty="0" smtClean="0">
                <a:solidFill>
                  <a:schemeClr val="tx1"/>
                </a:solidFill>
              </a:rPr>
              <a:t>QL-3</a:t>
            </a:r>
          </a:p>
        </p:txBody>
      </p:sp>
      <p:sp>
        <p:nvSpPr>
          <p:cNvPr id="37" name="Rectangle 36"/>
          <p:cNvSpPr/>
          <p:nvPr/>
        </p:nvSpPr>
        <p:spPr>
          <a:xfrm>
            <a:off x="2347904" y="542861"/>
            <a:ext cx="1404950" cy="4564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Price Lookup Quote OCN-1</a:t>
            </a:r>
            <a:endParaRPr lang="en-IN" sz="1100" dirty="0">
              <a:solidFill>
                <a:schemeClr val="tx1"/>
              </a:solidFill>
            </a:endParaRPr>
          </a:p>
        </p:txBody>
      </p:sp>
      <p:cxnSp>
        <p:nvCxnSpPr>
          <p:cNvPr id="19" name="Elbow Connector 18"/>
          <p:cNvCxnSpPr>
            <a:stCxn id="34" idx="3"/>
            <a:endCxn id="10" idx="1"/>
          </p:cNvCxnSpPr>
          <p:nvPr/>
        </p:nvCxnSpPr>
        <p:spPr>
          <a:xfrm>
            <a:off x="3586159" y="1343027"/>
            <a:ext cx="404826" cy="333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4" idx="3"/>
            <a:endCxn id="36" idx="1"/>
          </p:cNvCxnSpPr>
          <p:nvPr/>
        </p:nvCxnSpPr>
        <p:spPr>
          <a:xfrm flipV="1">
            <a:off x="1827472" y="2947995"/>
            <a:ext cx="772924" cy="1328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6" idx="3"/>
            <a:endCxn id="11" idx="1"/>
          </p:cNvCxnSpPr>
          <p:nvPr/>
        </p:nvCxnSpPr>
        <p:spPr>
          <a:xfrm>
            <a:off x="3586158" y="2947995"/>
            <a:ext cx="604922" cy="333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9415292" y="2288353"/>
            <a:ext cx="1824208" cy="5190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smtClean="0">
                <a:solidFill>
                  <a:schemeClr val="tx1"/>
                </a:solidFill>
              </a:rPr>
              <a:t>Std</a:t>
            </a:r>
            <a:r>
              <a:rPr lang="en-IN" sz="1000" dirty="0" smtClean="0">
                <a:solidFill>
                  <a:schemeClr val="tx1"/>
                </a:solidFill>
              </a:rPr>
              <a:t> Quote-S1 (</a:t>
            </a:r>
            <a:r>
              <a:rPr lang="en-IN" sz="1000" b="1" dirty="0" smtClean="0">
                <a:solidFill>
                  <a:schemeClr val="tx1"/>
                </a:solidFill>
              </a:rPr>
              <a:t>OCN-2</a:t>
            </a:r>
            <a:r>
              <a:rPr lang="en-IN" sz="1000" dirty="0" smtClean="0">
                <a:solidFill>
                  <a:schemeClr val="tx1"/>
                </a:solidFill>
              </a:rPr>
              <a:t>, Oppt-1)</a:t>
            </a:r>
          </a:p>
          <a:p>
            <a:pPr algn="ctr"/>
            <a:r>
              <a:rPr lang="en-IN" sz="1000" dirty="0" smtClean="0">
                <a:solidFill>
                  <a:schemeClr val="tx1"/>
                </a:solidFill>
              </a:rPr>
              <a:t>Ql-1 </a:t>
            </a:r>
          </a:p>
        </p:txBody>
      </p:sp>
      <p:cxnSp>
        <p:nvCxnSpPr>
          <p:cNvPr id="45" name="Elbow Connector 44"/>
          <p:cNvCxnSpPr>
            <a:stCxn id="26" idx="3"/>
            <a:endCxn id="43" idx="1"/>
          </p:cNvCxnSpPr>
          <p:nvPr/>
        </p:nvCxnSpPr>
        <p:spPr>
          <a:xfrm flipV="1">
            <a:off x="8400799" y="2547894"/>
            <a:ext cx="1014493" cy="167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2563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32" y="136525"/>
            <a:ext cx="11234738" cy="449263"/>
          </a:xfrm>
        </p:spPr>
        <p:txBody>
          <a:bodyPr>
            <a:noAutofit/>
          </a:bodyPr>
          <a:lstStyle/>
          <a:p>
            <a:r>
              <a:rPr lang="en-IN" sz="1800" dirty="0"/>
              <a:t>Use Case </a:t>
            </a:r>
            <a:r>
              <a:rPr lang="en-IN" sz="1800" dirty="0" smtClean="0"/>
              <a:t>4: </a:t>
            </a:r>
            <a:r>
              <a:rPr lang="en-IN" sz="1800" dirty="0"/>
              <a:t>Options Quote (Same OCN &amp; Same </a:t>
            </a:r>
            <a:r>
              <a:rPr lang="en-IN" sz="1800" dirty="0" err="1"/>
              <a:t>Opp</a:t>
            </a:r>
            <a:r>
              <a:rPr lang="en-IN" sz="1800" dirty="0"/>
              <a:t> for line items (Ordered at same time))(Wholesale </a:t>
            </a:r>
            <a:r>
              <a:rPr lang="en-IN" sz="1800" dirty="0" smtClean="0"/>
              <a:t>only)</a:t>
            </a:r>
            <a:endParaRPr lang="en-IN" sz="1800" b="1" dirty="0"/>
          </a:p>
        </p:txBody>
      </p:sp>
      <p:sp>
        <p:nvSpPr>
          <p:cNvPr id="11" name="Rectangle 10"/>
          <p:cNvSpPr/>
          <p:nvPr/>
        </p:nvSpPr>
        <p:spPr>
          <a:xfrm>
            <a:off x="632065" y="954241"/>
            <a:ext cx="1275357" cy="5102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Price Lookup Quote (OCN-1)</a:t>
            </a:r>
            <a:endParaRPr lang="en-IN" sz="1100" dirty="0">
              <a:solidFill>
                <a:schemeClr val="tx1"/>
              </a:solidFill>
            </a:endParaRPr>
          </a:p>
        </p:txBody>
      </p:sp>
      <p:sp>
        <p:nvSpPr>
          <p:cNvPr id="16" name="Rectangle 15"/>
          <p:cNvSpPr/>
          <p:nvPr/>
        </p:nvSpPr>
        <p:spPr>
          <a:xfrm>
            <a:off x="668049" y="2683781"/>
            <a:ext cx="1159423" cy="794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a:t>
            </a:r>
          </a:p>
          <a:p>
            <a:pPr algn="ctr"/>
            <a:r>
              <a:rPr lang="en-IN" sz="1100" dirty="0" smtClean="0">
                <a:solidFill>
                  <a:schemeClr val="tx1"/>
                </a:solidFill>
              </a:rPr>
              <a:t>Option -1 </a:t>
            </a:r>
          </a:p>
          <a:p>
            <a:pPr algn="ctr"/>
            <a:r>
              <a:rPr lang="en-IN" sz="1100" dirty="0" smtClean="0">
                <a:solidFill>
                  <a:schemeClr val="tx1"/>
                </a:solidFill>
              </a:rPr>
              <a:t>QL-1,QL-2,QL-3</a:t>
            </a:r>
          </a:p>
          <a:p>
            <a:pPr algn="ctr"/>
            <a:r>
              <a:rPr lang="en-IN" sz="1100" dirty="0" smtClean="0">
                <a:solidFill>
                  <a:schemeClr val="tx1"/>
                </a:solidFill>
              </a:rPr>
              <a:t>(Commercially Approved)</a:t>
            </a:r>
            <a:endParaRPr lang="en-IN" sz="1100" dirty="0">
              <a:solidFill>
                <a:schemeClr val="tx1"/>
              </a:solidFill>
            </a:endParaRPr>
          </a:p>
        </p:txBody>
      </p:sp>
      <p:sp>
        <p:nvSpPr>
          <p:cNvPr id="17" name="Rectangle 16"/>
          <p:cNvSpPr/>
          <p:nvPr/>
        </p:nvSpPr>
        <p:spPr>
          <a:xfrm>
            <a:off x="668048" y="3972077"/>
            <a:ext cx="1159423" cy="794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a:t>
            </a:r>
          </a:p>
          <a:p>
            <a:pPr algn="ctr"/>
            <a:r>
              <a:rPr lang="en-IN" sz="1100" dirty="0">
                <a:solidFill>
                  <a:schemeClr val="tx1"/>
                </a:solidFill>
              </a:rPr>
              <a:t>Option </a:t>
            </a:r>
            <a:r>
              <a:rPr lang="en-IN" sz="1100" dirty="0" smtClean="0">
                <a:solidFill>
                  <a:schemeClr val="tx1"/>
                </a:solidFill>
              </a:rPr>
              <a:t>-2</a:t>
            </a:r>
          </a:p>
          <a:p>
            <a:pPr algn="ctr"/>
            <a:r>
              <a:rPr lang="en-IN" sz="1100" dirty="0" smtClean="0">
                <a:solidFill>
                  <a:schemeClr val="tx1"/>
                </a:solidFill>
              </a:rPr>
              <a:t>QL-4,QL-5,QL-6</a:t>
            </a:r>
          </a:p>
          <a:p>
            <a:pPr algn="ctr"/>
            <a:r>
              <a:rPr lang="en-IN" sz="1100" dirty="0">
                <a:solidFill>
                  <a:schemeClr val="tx1"/>
                </a:solidFill>
              </a:rPr>
              <a:t>(Commercially Approved</a:t>
            </a:r>
            <a:r>
              <a:rPr lang="en-IN" sz="1100" dirty="0" smtClean="0">
                <a:solidFill>
                  <a:schemeClr val="tx1"/>
                </a:solidFill>
              </a:rPr>
              <a:t>) </a:t>
            </a:r>
            <a:endParaRPr lang="en-IN" sz="1100" dirty="0">
              <a:solidFill>
                <a:schemeClr val="tx1"/>
              </a:solidFill>
            </a:endParaRPr>
          </a:p>
        </p:txBody>
      </p:sp>
      <p:sp>
        <p:nvSpPr>
          <p:cNvPr id="18" name="Rectangle 17"/>
          <p:cNvSpPr/>
          <p:nvPr/>
        </p:nvSpPr>
        <p:spPr>
          <a:xfrm>
            <a:off x="668048" y="5260372"/>
            <a:ext cx="1159423" cy="794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Options Quote-1</a:t>
            </a:r>
          </a:p>
          <a:p>
            <a:pPr algn="ctr"/>
            <a:r>
              <a:rPr lang="en-IN" sz="1100" dirty="0">
                <a:solidFill>
                  <a:schemeClr val="tx1"/>
                </a:solidFill>
              </a:rPr>
              <a:t>Option </a:t>
            </a:r>
            <a:r>
              <a:rPr lang="en-IN" sz="1100" dirty="0" smtClean="0">
                <a:solidFill>
                  <a:schemeClr val="tx1"/>
                </a:solidFill>
              </a:rPr>
              <a:t>-3 </a:t>
            </a:r>
          </a:p>
          <a:p>
            <a:pPr algn="ctr"/>
            <a:r>
              <a:rPr lang="en-IN" sz="1100" dirty="0" smtClean="0">
                <a:solidFill>
                  <a:schemeClr val="tx1"/>
                </a:solidFill>
              </a:rPr>
              <a:t>QL-7,QL-8,QL-9</a:t>
            </a:r>
          </a:p>
          <a:p>
            <a:pPr algn="ctr"/>
            <a:r>
              <a:rPr lang="en-IN" sz="1100" dirty="0" smtClean="0">
                <a:solidFill>
                  <a:schemeClr val="tx1"/>
                </a:solidFill>
              </a:rPr>
              <a:t>(Approval Denied)</a:t>
            </a:r>
            <a:endParaRPr lang="en-IN" sz="1100" dirty="0">
              <a:solidFill>
                <a:schemeClr val="tx1"/>
              </a:solidFill>
            </a:endParaRPr>
          </a:p>
        </p:txBody>
      </p:sp>
      <p:sp>
        <p:nvSpPr>
          <p:cNvPr id="19" name="Rectangle 18"/>
          <p:cNvSpPr/>
          <p:nvPr/>
        </p:nvSpPr>
        <p:spPr>
          <a:xfrm>
            <a:off x="632066" y="2516114"/>
            <a:ext cx="1275357" cy="379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20" name="Rectangle 19"/>
          <p:cNvSpPr/>
          <p:nvPr/>
        </p:nvSpPr>
        <p:spPr>
          <a:xfrm>
            <a:off x="632065" y="1651345"/>
            <a:ext cx="1275357" cy="527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(Commercially Approved)</a:t>
            </a:r>
            <a:endParaRPr lang="en-IN" sz="1100" dirty="0"/>
          </a:p>
        </p:txBody>
      </p:sp>
      <p:sp>
        <p:nvSpPr>
          <p:cNvPr id="27" name="Rectangle 26"/>
          <p:cNvSpPr/>
          <p:nvPr/>
        </p:nvSpPr>
        <p:spPr>
          <a:xfrm>
            <a:off x="314319" y="828676"/>
            <a:ext cx="1743055" cy="5574894"/>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p:cNvSpPr/>
          <p:nvPr/>
        </p:nvSpPr>
        <p:spPr>
          <a:xfrm>
            <a:off x="2719385" y="1095378"/>
            <a:ext cx="1185858"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(Commercially Approved)</a:t>
            </a:r>
            <a:endParaRPr lang="en-IN" sz="1100" dirty="0"/>
          </a:p>
        </p:txBody>
      </p:sp>
      <p:sp>
        <p:nvSpPr>
          <p:cNvPr id="31" name="Rectangle 30"/>
          <p:cNvSpPr/>
          <p:nvPr/>
        </p:nvSpPr>
        <p:spPr>
          <a:xfrm>
            <a:off x="2719384" y="2219346"/>
            <a:ext cx="1185858" cy="1523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Price Lookup Quote (Q1)</a:t>
            </a:r>
            <a:endParaRPr lang="en-IN" sz="1100" dirty="0">
              <a:solidFill>
                <a:schemeClr val="tx1"/>
              </a:solidFill>
            </a:endParaRPr>
          </a:p>
          <a:p>
            <a:pPr algn="ctr"/>
            <a:r>
              <a:rPr lang="en-IN" sz="1100" dirty="0" smtClean="0">
                <a:solidFill>
                  <a:schemeClr val="tx1"/>
                </a:solidFill>
              </a:rPr>
              <a:t>QL-1</a:t>
            </a:r>
          </a:p>
          <a:p>
            <a:pPr algn="ctr"/>
            <a:r>
              <a:rPr lang="en-IN" sz="1100" dirty="0" smtClean="0">
                <a:solidFill>
                  <a:schemeClr val="tx1"/>
                </a:solidFill>
              </a:rPr>
              <a:t>QL-2</a:t>
            </a:r>
          </a:p>
          <a:p>
            <a:pPr algn="ctr"/>
            <a:r>
              <a:rPr lang="en-IN" sz="1100" dirty="0" smtClean="0">
                <a:solidFill>
                  <a:schemeClr val="tx1"/>
                </a:solidFill>
              </a:rPr>
              <a:t>QL-3</a:t>
            </a:r>
          </a:p>
        </p:txBody>
      </p:sp>
      <p:sp>
        <p:nvSpPr>
          <p:cNvPr id="34" name="Rectangle 33"/>
          <p:cNvSpPr/>
          <p:nvPr/>
        </p:nvSpPr>
        <p:spPr>
          <a:xfrm>
            <a:off x="6138832" y="1081089"/>
            <a:ext cx="2376554"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Submit for Technical Review</a:t>
            </a:r>
            <a:endParaRPr lang="en-IN" sz="1100" dirty="0"/>
          </a:p>
        </p:txBody>
      </p:sp>
      <p:sp>
        <p:nvSpPr>
          <p:cNvPr id="48" name="Rectangle 47"/>
          <p:cNvSpPr/>
          <p:nvPr/>
        </p:nvSpPr>
        <p:spPr>
          <a:xfrm>
            <a:off x="6591688" y="2219346"/>
            <a:ext cx="1185858" cy="14259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Standard Quote (Q1)</a:t>
            </a:r>
          </a:p>
          <a:p>
            <a:pPr algn="ctr"/>
            <a:r>
              <a:rPr lang="en-IN" sz="1100" dirty="0" smtClean="0">
                <a:solidFill>
                  <a:schemeClr val="tx1"/>
                </a:solidFill>
              </a:rPr>
              <a:t>QL-1</a:t>
            </a:r>
          </a:p>
          <a:p>
            <a:pPr algn="ctr"/>
            <a:r>
              <a:rPr lang="en-IN" sz="1100" dirty="0" smtClean="0">
                <a:solidFill>
                  <a:schemeClr val="tx1"/>
                </a:solidFill>
              </a:rPr>
              <a:t>QL-2</a:t>
            </a:r>
          </a:p>
          <a:p>
            <a:pPr algn="ctr"/>
            <a:r>
              <a:rPr lang="en-IN" sz="1100" dirty="0" smtClean="0">
                <a:solidFill>
                  <a:schemeClr val="tx1"/>
                </a:solidFill>
              </a:rPr>
              <a:t>QL-3</a:t>
            </a:r>
          </a:p>
        </p:txBody>
      </p:sp>
      <p:cxnSp>
        <p:nvCxnSpPr>
          <p:cNvPr id="57" name="Elbow Connector 56"/>
          <p:cNvCxnSpPr>
            <a:stCxn id="16" idx="3"/>
            <a:endCxn id="31" idx="1"/>
          </p:cNvCxnSpPr>
          <p:nvPr/>
        </p:nvCxnSpPr>
        <p:spPr>
          <a:xfrm flipV="1">
            <a:off x="1827472" y="2981336"/>
            <a:ext cx="891912" cy="995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31" idx="3"/>
            <a:endCxn id="48" idx="1"/>
          </p:cNvCxnSpPr>
          <p:nvPr/>
        </p:nvCxnSpPr>
        <p:spPr>
          <a:xfrm flipV="1">
            <a:off x="3905242" y="2932337"/>
            <a:ext cx="2686446" cy="489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630701" y="1081089"/>
            <a:ext cx="3458341" cy="1938992"/>
          </a:xfrm>
          <a:prstGeom prst="rect">
            <a:avLst/>
          </a:prstGeom>
          <a:solidFill>
            <a:schemeClr val="accent4">
              <a:lumMod val="20000"/>
              <a:lumOff val="80000"/>
            </a:schemeClr>
          </a:solidFill>
        </p:spPr>
        <p:txBody>
          <a:bodyPr wrap="square" rtlCol="0">
            <a:spAutoFit/>
          </a:bodyPr>
          <a:lstStyle/>
          <a:p>
            <a:pPr marL="171450" indent="-171450">
              <a:buFont typeface="Arial" panose="020B0604020202020204" pitchFamily="34" charset="0"/>
              <a:buChar char="•"/>
            </a:pPr>
            <a:r>
              <a:rPr lang="en-IN" sz="1200" dirty="0" smtClean="0"/>
              <a:t>Opportunity Value</a:t>
            </a:r>
          </a:p>
          <a:p>
            <a:pPr marL="628650" lvl="1" indent="-171450">
              <a:buFont typeface="Arial" panose="020B0604020202020204" pitchFamily="34" charset="0"/>
              <a:buChar char="•"/>
            </a:pPr>
            <a:r>
              <a:rPr lang="en-IN" sz="1200" dirty="0" err="1" smtClean="0"/>
              <a:t>Std</a:t>
            </a:r>
            <a:r>
              <a:rPr lang="en-IN" sz="1200" dirty="0" smtClean="0"/>
              <a:t> Quote value is synched with Opportunity.</a:t>
            </a:r>
          </a:p>
          <a:p>
            <a:pPr marL="171450" indent="-171450">
              <a:buFont typeface="Arial" panose="020B0604020202020204" pitchFamily="34" charset="0"/>
              <a:buChar char="•"/>
            </a:pPr>
            <a:r>
              <a:rPr lang="en-IN" sz="1200" dirty="0" smtClean="0"/>
              <a:t>Opportunity Closure</a:t>
            </a:r>
          </a:p>
          <a:p>
            <a:pPr marL="628650" lvl="1" indent="-171450">
              <a:buFont typeface="Arial" panose="020B0604020202020204" pitchFamily="34" charset="0"/>
              <a:buChar char="•"/>
            </a:pPr>
            <a:r>
              <a:rPr lang="en-IN" sz="1200" dirty="0" smtClean="0"/>
              <a:t>Once Std. Quote is Accepted by customer </a:t>
            </a:r>
          </a:p>
          <a:p>
            <a:pPr marL="171450" indent="-171450">
              <a:buFont typeface="Arial" panose="020B0604020202020204" pitchFamily="34" charset="0"/>
              <a:buChar char="•"/>
            </a:pPr>
            <a:r>
              <a:rPr lang="en-IN" sz="1200" dirty="0" smtClean="0"/>
              <a:t>Quote Closure</a:t>
            </a:r>
          </a:p>
          <a:p>
            <a:pPr marL="628650" lvl="1" indent="-171450">
              <a:buFont typeface="Arial" panose="020B0604020202020204" pitchFamily="34" charset="0"/>
              <a:buChar char="•"/>
            </a:pPr>
            <a:r>
              <a:rPr lang="en-IN" sz="1200" dirty="0" smtClean="0"/>
              <a:t>Options Quote</a:t>
            </a:r>
          </a:p>
          <a:p>
            <a:pPr marL="1085850" lvl="2" indent="-171450">
              <a:buFont typeface="Arial" panose="020B0604020202020204" pitchFamily="34" charset="0"/>
              <a:buChar char="•"/>
            </a:pPr>
            <a:r>
              <a:rPr lang="en-IN" sz="1200" dirty="0" smtClean="0"/>
              <a:t>It would get expired (BAU).</a:t>
            </a:r>
            <a:endParaRPr lang="en-IN" sz="1200" dirty="0"/>
          </a:p>
          <a:p>
            <a:pPr marL="628650" lvl="1" indent="-171450">
              <a:buFont typeface="Arial" panose="020B0604020202020204" pitchFamily="34" charset="0"/>
              <a:buChar char="•"/>
            </a:pPr>
            <a:r>
              <a:rPr lang="en-IN" sz="1200" dirty="0" smtClean="0"/>
              <a:t>Std. Quote(Tech </a:t>
            </a:r>
            <a:r>
              <a:rPr lang="en-IN" sz="1200" dirty="0"/>
              <a:t>Review</a:t>
            </a:r>
            <a:r>
              <a:rPr lang="en-IN" sz="1200" dirty="0" smtClean="0"/>
              <a:t>) </a:t>
            </a:r>
          </a:p>
          <a:p>
            <a:pPr marL="1085850" lvl="2" indent="-171450">
              <a:buFont typeface="Arial" panose="020B0604020202020204" pitchFamily="34" charset="0"/>
              <a:buChar char="•"/>
            </a:pPr>
            <a:r>
              <a:rPr lang="en-IN" sz="1200" dirty="0" smtClean="0"/>
              <a:t>When it reaches Ordered stage.</a:t>
            </a:r>
          </a:p>
        </p:txBody>
      </p:sp>
      <p:sp>
        <p:nvSpPr>
          <p:cNvPr id="63" name="Rectangle 62"/>
          <p:cNvSpPr/>
          <p:nvPr/>
        </p:nvSpPr>
        <p:spPr>
          <a:xfrm>
            <a:off x="6138832" y="744080"/>
            <a:ext cx="2362266" cy="21016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Standard </a:t>
            </a:r>
            <a:r>
              <a:rPr lang="en-IN" sz="1100" dirty="0">
                <a:solidFill>
                  <a:schemeClr val="tx1"/>
                </a:solidFill>
              </a:rPr>
              <a:t>Quote (OCN-1, Oppt-1</a:t>
            </a:r>
            <a:r>
              <a:rPr lang="en-IN" sz="1100" dirty="0" smtClean="0">
                <a:solidFill>
                  <a:schemeClr val="tx1"/>
                </a:solidFill>
              </a:rPr>
              <a:t>)</a:t>
            </a:r>
            <a:endParaRPr lang="en-IN" sz="1100" dirty="0">
              <a:solidFill>
                <a:schemeClr val="tx1"/>
              </a:solidFill>
            </a:endParaRPr>
          </a:p>
        </p:txBody>
      </p:sp>
      <p:sp>
        <p:nvSpPr>
          <p:cNvPr id="23" name="Rectangle 22"/>
          <p:cNvSpPr/>
          <p:nvPr/>
        </p:nvSpPr>
        <p:spPr>
          <a:xfrm>
            <a:off x="2690809" y="698087"/>
            <a:ext cx="1214434" cy="29553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Price Lookup </a:t>
            </a:r>
            <a:r>
              <a:rPr lang="en-IN" sz="1100" dirty="0">
                <a:solidFill>
                  <a:schemeClr val="tx1"/>
                </a:solidFill>
              </a:rPr>
              <a:t>Quote (</a:t>
            </a:r>
            <a:r>
              <a:rPr lang="en-IN" sz="1100" dirty="0" smtClean="0">
                <a:solidFill>
                  <a:schemeClr val="tx1"/>
                </a:solidFill>
              </a:rPr>
              <a:t>OCN-1)</a:t>
            </a:r>
            <a:endParaRPr lang="en-IN" sz="1100" dirty="0">
              <a:solidFill>
                <a:schemeClr val="tx1"/>
              </a:solidFill>
            </a:endParaRPr>
          </a:p>
        </p:txBody>
      </p:sp>
      <p:sp>
        <p:nvSpPr>
          <p:cNvPr id="26" name="Line Callout 1 25"/>
          <p:cNvSpPr/>
          <p:nvPr/>
        </p:nvSpPr>
        <p:spPr>
          <a:xfrm>
            <a:off x="3621862" y="4772068"/>
            <a:ext cx="2800350" cy="527227"/>
          </a:xfrm>
          <a:prstGeom prst="borderCallout1">
            <a:avLst>
              <a:gd name="adj1" fmla="val -220"/>
              <a:gd name="adj2" fmla="val 49320"/>
              <a:gd name="adj3" fmla="val -601566"/>
              <a:gd name="adj4" fmla="val 50443"/>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Manually Link Opportunity with Quote on C4C.</a:t>
            </a:r>
            <a:endParaRPr lang="en-IN" sz="1600" dirty="0">
              <a:solidFill>
                <a:schemeClr val="tx1"/>
              </a:solidFill>
            </a:endParaRPr>
          </a:p>
        </p:txBody>
      </p:sp>
      <p:sp>
        <p:nvSpPr>
          <p:cNvPr id="21" name="Rectangle 20"/>
          <p:cNvSpPr/>
          <p:nvPr/>
        </p:nvSpPr>
        <p:spPr>
          <a:xfrm>
            <a:off x="4429108" y="1067604"/>
            <a:ext cx="1185858"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(Link Opportunity)</a:t>
            </a:r>
            <a:endParaRPr lang="en-IN" sz="1100" dirty="0"/>
          </a:p>
        </p:txBody>
      </p:sp>
      <p:cxnSp>
        <p:nvCxnSpPr>
          <p:cNvPr id="4" name="Elbow Connector 3"/>
          <p:cNvCxnSpPr>
            <a:stCxn id="30" idx="3"/>
            <a:endCxn id="21" idx="1"/>
          </p:cNvCxnSpPr>
          <p:nvPr/>
        </p:nvCxnSpPr>
        <p:spPr>
          <a:xfrm flipV="1">
            <a:off x="3905243" y="1348594"/>
            <a:ext cx="523865" cy="277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21" idx="3"/>
            <a:endCxn id="34" idx="1"/>
          </p:cNvCxnSpPr>
          <p:nvPr/>
        </p:nvCxnSpPr>
        <p:spPr>
          <a:xfrm>
            <a:off x="5614966" y="1348594"/>
            <a:ext cx="523866" cy="134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086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84" y="124494"/>
            <a:ext cx="10515600" cy="597401"/>
          </a:xfrm>
        </p:spPr>
        <p:txBody>
          <a:bodyPr>
            <a:normAutofit fontScale="90000"/>
          </a:bodyPr>
          <a:lstStyle/>
          <a:p>
            <a:r>
              <a:rPr lang="en-IN" dirty="0" smtClean="0"/>
              <a:t>TOC</a:t>
            </a:r>
            <a:endParaRPr lang="en-IN" dirty="0"/>
          </a:p>
        </p:txBody>
      </p:sp>
      <p:sp>
        <p:nvSpPr>
          <p:cNvPr id="3" name="Content Placeholder 2"/>
          <p:cNvSpPr>
            <a:spLocks noGrp="1"/>
          </p:cNvSpPr>
          <p:nvPr>
            <p:ph idx="1"/>
          </p:nvPr>
        </p:nvSpPr>
        <p:spPr>
          <a:xfrm>
            <a:off x="132347" y="721895"/>
            <a:ext cx="11835064" cy="5967663"/>
          </a:xfrm>
        </p:spPr>
        <p:txBody>
          <a:bodyPr>
            <a:normAutofit fontScale="62500" lnSpcReduction="20000"/>
          </a:bodyPr>
          <a:lstStyle/>
          <a:p>
            <a:r>
              <a:rPr lang="en-IN" dirty="0" smtClean="0">
                <a:hlinkClick r:id="rId2" action="ppaction://hlinksldjump"/>
              </a:rPr>
              <a:t>Objective/Requirements</a:t>
            </a:r>
          </a:p>
          <a:p>
            <a:r>
              <a:rPr lang="en-IN" dirty="0" smtClean="0">
                <a:hlinkClick r:id="rId2" action="ppaction://hlinksldjump"/>
              </a:rPr>
              <a:t>Assumptions, Risks &amp; Dependencies</a:t>
            </a:r>
          </a:p>
          <a:p>
            <a:r>
              <a:rPr lang="en-IN" dirty="0" smtClean="0">
                <a:hlinkClick r:id="rId2" action="ppaction://hlinksldjump"/>
              </a:rPr>
              <a:t>Key Design Decisions</a:t>
            </a:r>
          </a:p>
          <a:p>
            <a:r>
              <a:rPr lang="en-IN" dirty="0">
                <a:hlinkClick r:id="rId2" action="ppaction://hlinksldjump"/>
              </a:rPr>
              <a:t>I</a:t>
            </a:r>
            <a:r>
              <a:rPr lang="en-IN" dirty="0" smtClean="0">
                <a:hlinkClick r:id="rId2" action="ppaction://hlinksldjump"/>
              </a:rPr>
              <a:t>ssues</a:t>
            </a:r>
          </a:p>
          <a:p>
            <a:r>
              <a:rPr lang="en-IN" dirty="0" smtClean="0">
                <a:hlinkClick r:id="rId2" action="ppaction://hlinksldjump"/>
              </a:rPr>
              <a:t>Generic Capabilities</a:t>
            </a:r>
            <a:endParaRPr lang="en-IN" dirty="0" smtClean="0"/>
          </a:p>
          <a:p>
            <a:pPr lvl="1"/>
            <a:r>
              <a:rPr lang="en-IN" dirty="0" smtClean="0">
                <a:hlinkClick r:id="rId3" action="ppaction://hlinksldjump"/>
              </a:rPr>
              <a:t>Options Quote </a:t>
            </a:r>
            <a:endParaRPr lang="en-IN" dirty="0" smtClean="0"/>
          </a:p>
          <a:p>
            <a:pPr lvl="1"/>
            <a:r>
              <a:rPr lang="en-IN" dirty="0" smtClean="0">
                <a:hlinkClick r:id="rId4" action="ppaction://hlinksldjump"/>
              </a:rPr>
              <a:t>Project Quote </a:t>
            </a:r>
            <a:endParaRPr lang="en-IN" dirty="0" smtClean="0"/>
          </a:p>
          <a:p>
            <a:pPr lvl="1"/>
            <a:r>
              <a:rPr lang="en-IN" dirty="0" smtClean="0">
                <a:hlinkClick r:id="rId5" action="ppaction://hlinksldjump"/>
              </a:rPr>
              <a:t>Price Lookup Enhancements</a:t>
            </a:r>
            <a:endParaRPr lang="en-IN" dirty="0" smtClean="0"/>
          </a:p>
          <a:p>
            <a:r>
              <a:rPr lang="en-IN" dirty="0" smtClean="0">
                <a:hlinkClick r:id="rId6" action="ppaction://hlinksldjump"/>
              </a:rPr>
              <a:t>Use Cases (Options Quote)</a:t>
            </a:r>
            <a:endParaRPr lang="en-IN" dirty="0" smtClean="0"/>
          </a:p>
          <a:p>
            <a:pPr lvl="1"/>
            <a:r>
              <a:rPr lang="en-US" dirty="0" smtClean="0">
                <a:hlinkClick r:id="rId7" action="ppaction://hlinksldjump"/>
              </a:rPr>
              <a:t>Use </a:t>
            </a:r>
            <a:r>
              <a:rPr lang="en-US" dirty="0">
                <a:hlinkClick r:id="rId7" action="ppaction://hlinksldjump"/>
              </a:rPr>
              <a:t>Case 1a: Options Quote (Same OCN &amp; Same Opportunity), All Line items Ordered at same time for same OCN)</a:t>
            </a:r>
            <a:endParaRPr lang="en-US" dirty="0"/>
          </a:p>
          <a:p>
            <a:pPr lvl="1"/>
            <a:r>
              <a:rPr lang="en-US" dirty="0">
                <a:hlinkClick r:id="rId8" action="ppaction://hlinksldjump"/>
              </a:rPr>
              <a:t>Use Case 1b: Options Quote (Same OCN &amp; Same Opportunity), All Line items Ordered at same time for same OCN). First Option is discarded after it is initiated for Technical Review.</a:t>
            </a:r>
            <a:endParaRPr lang="en-US" dirty="0"/>
          </a:p>
          <a:p>
            <a:pPr lvl="1"/>
            <a:r>
              <a:rPr lang="en-US" dirty="0">
                <a:hlinkClick r:id="rId9" action="ppaction://hlinksldjump"/>
              </a:rPr>
              <a:t>Use Case 2: Options Quote (Same OCN &amp; Same </a:t>
            </a:r>
            <a:r>
              <a:rPr lang="en-US" dirty="0" err="1">
                <a:hlinkClick r:id="rId9" action="ppaction://hlinksldjump"/>
              </a:rPr>
              <a:t>Oppt</a:t>
            </a:r>
            <a:r>
              <a:rPr lang="en-US" dirty="0">
                <a:hlinkClick r:id="rId9" action="ppaction://hlinksldjump"/>
              </a:rPr>
              <a:t> for line items (Ordered at diff time))</a:t>
            </a:r>
            <a:endParaRPr lang="en-US" dirty="0"/>
          </a:p>
          <a:p>
            <a:pPr lvl="1"/>
            <a:r>
              <a:rPr lang="en-US" dirty="0">
                <a:hlinkClick r:id="rId10" action="ppaction://hlinksldjump"/>
              </a:rPr>
              <a:t>Use Case 3: Options Quote (Diff OCN &amp; Diff </a:t>
            </a:r>
            <a:r>
              <a:rPr lang="en-US" dirty="0" err="1">
                <a:hlinkClick r:id="rId10" action="ppaction://hlinksldjump"/>
              </a:rPr>
              <a:t>Oppt</a:t>
            </a:r>
            <a:r>
              <a:rPr lang="en-US" dirty="0">
                <a:hlinkClick r:id="rId10" action="ppaction://hlinksldjump"/>
              </a:rPr>
              <a:t> for line items (Ordered at diff time))(Wholesale only)</a:t>
            </a:r>
            <a:endParaRPr lang="en-US" dirty="0"/>
          </a:p>
          <a:p>
            <a:pPr lvl="1"/>
            <a:r>
              <a:rPr lang="en-US" dirty="0">
                <a:hlinkClick r:id="rId11" action="ppaction://hlinksldjump"/>
              </a:rPr>
              <a:t>Use Case 4: Options Quote (Same OCN &amp; Same </a:t>
            </a:r>
            <a:r>
              <a:rPr lang="en-US" dirty="0" err="1">
                <a:hlinkClick r:id="rId11" action="ppaction://hlinksldjump"/>
              </a:rPr>
              <a:t>Opp</a:t>
            </a:r>
            <a:r>
              <a:rPr lang="en-US" dirty="0">
                <a:hlinkClick r:id="rId11" action="ppaction://hlinksldjump"/>
              </a:rPr>
              <a:t> for line items (Ordered at same time))(Wholesale only)</a:t>
            </a:r>
            <a:endParaRPr lang="en-IN" dirty="0" smtClean="0"/>
          </a:p>
          <a:p>
            <a:pPr lvl="1"/>
            <a:r>
              <a:rPr lang="en-US" dirty="0" smtClean="0">
                <a:solidFill>
                  <a:srgbClr val="FF0000"/>
                </a:solidFill>
              </a:rPr>
              <a:t>Use </a:t>
            </a:r>
            <a:r>
              <a:rPr lang="en-US" dirty="0">
                <a:solidFill>
                  <a:srgbClr val="FF0000"/>
                </a:solidFill>
              </a:rPr>
              <a:t>Case </a:t>
            </a:r>
            <a:r>
              <a:rPr lang="en-US" dirty="0" smtClean="0">
                <a:solidFill>
                  <a:srgbClr val="FF0000"/>
                </a:solidFill>
              </a:rPr>
              <a:t>: </a:t>
            </a:r>
            <a:r>
              <a:rPr lang="en-US" dirty="0">
                <a:solidFill>
                  <a:srgbClr val="FF0000"/>
                </a:solidFill>
              </a:rPr>
              <a:t>Options Quote (Same OCN &amp; Same Opportunity , Diff OCN for line items (Ordered at same time)) </a:t>
            </a:r>
            <a:r>
              <a:rPr lang="en-US" dirty="0" smtClean="0">
                <a:solidFill>
                  <a:srgbClr val="FF0000"/>
                </a:solidFill>
              </a:rPr>
              <a:t>– Global Deals workaround will be defined (De-scoped)</a:t>
            </a:r>
            <a:endParaRPr lang="en-US" dirty="0">
              <a:solidFill>
                <a:srgbClr val="FF0000"/>
              </a:solidFill>
            </a:endParaRPr>
          </a:p>
          <a:p>
            <a:r>
              <a:rPr lang="en-IN" dirty="0" smtClean="0">
                <a:hlinkClick r:id="rId12" action="ppaction://hlinksldjump"/>
              </a:rPr>
              <a:t>Use </a:t>
            </a:r>
            <a:r>
              <a:rPr lang="en-IN" dirty="0">
                <a:hlinkClick r:id="rId12" action="ppaction://hlinksldjump"/>
              </a:rPr>
              <a:t>Cases </a:t>
            </a:r>
            <a:r>
              <a:rPr lang="en-IN" dirty="0" smtClean="0">
                <a:hlinkClick r:id="rId12" action="ppaction://hlinksldjump"/>
              </a:rPr>
              <a:t>(Bundle </a:t>
            </a:r>
            <a:r>
              <a:rPr lang="en-IN" dirty="0">
                <a:hlinkClick r:id="rId12" action="ppaction://hlinksldjump"/>
              </a:rPr>
              <a:t>Quote</a:t>
            </a:r>
            <a:r>
              <a:rPr lang="en-IN" dirty="0" smtClean="0">
                <a:hlinkClick r:id="rId12" action="ppaction://hlinksldjump"/>
              </a:rPr>
              <a:t>)</a:t>
            </a:r>
            <a:r>
              <a:rPr lang="en-IN" dirty="0" smtClean="0"/>
              <a:t> –(Wholesale specific)</a:t>
            </a:r>
          </a:p>
          <a:p>
            <a:pPr lvl="1"/>
            <a:r>
              <a:rPr lang="en-US" dirty="0">
                <a:hlinkClick r:id="rId12" action="ppaction://hlinksldjump"/>
              </a:rPr>
              <a:t>Use Case 1: Bundle Discount(individual pricing and combined pricing in same quote) – Individual price line ordered</a:t>
            </a:r>
            <a:endParaRPr lang="en-US" dirty="0"/>
          </a:p>
          <a:p>
            <a:pPr lvl="1"/>
            <a:r>
              <a:rPr lang="en-US" dirty="0">
                <a:hlinkClick r:id="rId13" action="ppaction://hlinksldjump"/>
              </a:rPr>
              <a:t>Use Case 2: Bundle Discount(individual pricing and combined pricing in same quote - Combined option ordered at same time)</a:t>
            </a:r>
            <a:endParaRPr lang="en-US" dirty="0"/>
          </a:p>
          <a:p>
            <a:pPr lvl="1"/>
            <a:r>
              <a:rPr lang="en-US" dirty="0">
                <a:hlinkClick r:id="rId14" action="ppaction://hlinksldjump"/>
              </a:rPr>
              <a:t>Use Case 3: Bundle Discount(individual pricing and combined pricing in same quote - Staggered delivery for combined option ordered)</a:t>
            </a:r>
            <a:endParaRPr lang="en-IN" dirty="0"/>
          </a:p>
        </p:txBody>
      </p:sp>
    </p:spTree>
    <p:extLst>
      <p:ext uri="{BB962C8B-B14F-4D97-AF65-F5344CB8AC3E}">
        <p14:creationId xmlns:p14="http://schemas.microsoft.com/office/powerpoint/2010/main" val="41235369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338" y="609015"/>
            <a:ext cx="9144000" cy="2387600"/>
          </a:xfrm>
        </p:spPr>
        <p:txBody>
          <a:bodyPr/>
          <a:lstStyle/>
          <a:p>
            <a:r>
              <a:rPr lang="en-US" dirty="0" smtClean="0"/>
              <a:t>Use Cases (Bundle </a:t>
            </a:r>
            <a:r>
              <a:rPr lang="en-US" dirty="0"/>
              <a:t>D</a:t>
            </a:r>
            <a:r>
              <a:rPr lang="en-US" dirty="0" smtClean="0"/>
              <a:t>iscount)</a:t>
            </a:r>
            <a:endParaRPr lang="en-IN" dirty="0"/>
          </a:p>
        </p:txBody>
      </p:sp>
      <p:sp>
        <p:nvSpPr>
          <p:cNvPr id="3" name="TextBox 2"/>
          <p:cNvSpPr txBox="1"/>
          <p:nvPr/>
        </p:nvSpPr>
        <p:spPr>
          <a:xfrm>
            <a:off x="185738" y="3184358"/>
            <a:ext cx="11887200" cy="646331"/>
          </a:xfrm>
          <a:prstGeom prst="rect">
            <a:avLst/>
          </a:prstGeom>
          <a:noFill/>
        </p:spPr>
        <p:txBody>
          <a:bodyPr wrap="square" rtlCol="0">
            <a:spAutoFit/>
          </a:bodyPr>
          <a:lstStyle/>
          <a:p>
            <a:r>
              <a:rPr lang="en-IN" dirty="0" smtClean="0"/>
              <a:t>Following slide depicts how different use cases can be completed using generic capabilities (wherever required).</a:t>
            </a:r>
          </a:p>
          <a:p>
            <a:r>
              <a:rPr lang="en-IN" dirty="0" smtClean="0"/>
              <a:t>For Bundle Discount use Cases, always use Price Lookup Quote</a:t>
            </a:r>
            <a:endParaRPr lang="en-IN" dirty="0"/>
          </a:p>
        </p:txBody>
      </p:sp>
    </p:spTree>
    <p:extLst>
      <p:ext uri="{BB962C8B-B14F-4D97-AF65-F5344CB8AC3E}">
        <p14:creationId xmlns:p14="http://schemas.microsoft.com/office/powerpoint/2010/main" val="19194486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40" y="166763"/>
            <a:ext cx="11924942" cy="449263"/>
          </a:xfrm>
        </p:spPr>
        <p:txBody>
          <a:bodyPr>
            <a:noAutofit/>
          </a:bodyPr>
          <a:lstStyle/>
          <a:p>
            <a:r>
              <a:rPr lang="en-IN" sz="2000" dirty="0"/>
              <a:t>Use Case </a:t>
            </a:r>
            <a:r>
              <a:rPr lang="en-IN" sz="2000" dirty="0" smtClean="0"/>
              <a:t>1: </a:t>
            </a:r>
            <a:r>
              <a:rPr lang="en-US" sz="2000" dirty="0"/>
              <a:t>Bundle Discount(individual pricing and combined pricing in same </a:t>
            </a:r>
            <a:r>
              <a:rPr lang="en-US" sz="2000" dirty="0" smtClean="0"/>
              <a:t>quote) </a:t>
            </a:r>
            <a:r>
              <a:rPr lang="en-US" sz="2000" dirty="0"/>
              <a:t>– Individual price line </a:t>
            </a:r>
            <a:r>
              <a:rPr lang="en-US" sz="2000" dirty="0" smtClean="0"/>
              <a:t>ordered</a:t>
            </a:r>
            <a:endParaRPr lang="en-IN" sz="2000" dirty="0"/>
          </a:p>
        </p:txBody>
      </p:sp>
      <p:sp>
        <p:nvSpPr>
          <p:cNvPr id="3" name="Rectangle 2"/>
          <p:cNvSpPr/>
          <p:nvPr/>
        </p:nvSpPr>
        <p:spPr>
          <a:xfrm>
            <a:off x="603489" y="925861"/>
            <a:ext cx="1275357" cy="6796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smtClean="0">
                <a:solidFill>
                  <a:schemeClr val="tx1"/>
                </a:solidFill>
              </a:rPr>
              <a:t>Price Lookup Quote </a:t>
            </a:r>
            <a:r>
              <a:rPr lang="en-IN" sz="1100" dirty="0" smtClean="0">
                <a:solidFill>
                  <a:schemeClr val="tx1"/>
                </a:solidFill>
              </a:rPr>
              <a:t>with </a:t>
            </a:r>
            <a:r>
              <a:rPr lang="en-IN" sz="1100">
                <a:solidFill>
                  <a:schemeClr val="tx1"/>
                </a:solidFill>
              </a:rPr>
              <a:t>o</a:t>
            </a:r>
            <a:r>
              <a:rPr lang="en-IN" sz="1100" smtClean="0">
                <a:solidFill>
                  <a:schemeClr val="tx1"/>
                </a:solidFill>
              </a:rPr>
              <a:t>ptions- OCN</a:t>
            </a:r>
            <a:endParaRPr lang="en-IN" sz="1100" dirty="0">
              <a:solidFill>
                <a:schemeClr val="tx1"/>
              </a:solidFill>
            </a:endParaRPr>
          </a:p>
        </p:txBody>
      </p:sp>
      <p:sp>
        <p:nvSpPr>
          <p:cNvPr id="4" name="Rectangle 3"/>
          <p:cNvSpPr/>
          <p:nvPr/>
        </p:nvSpPr>
        <p:spPr>
          <a:xfrm>
            <a:off x="673395" y="2726645"/>
            <a:ext cx="1159423" cy="10053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Option -1 (Individual discount)</a:t>
            </a:r>
          </a:p>
          <a:p>
            <a:pPr algn="ctr"/>
            <a:r>
              <a:rPr lang="en-IN" sz="1100" dirty="0" smtClean="0">
                <a:solidFill>
                  <a:schemeClr val="tx1"/>
                </a:solidFill>
              </a:rPr>
              <a:t>QL-1, QL-2, QL-3</a:t>
            </a:r>
          </a:p>
        </p:txBody>
      </p:sp>
      <p:sp>
        <p:nvSpPr>
          <p:cNvPr id="5" name="Rectangle 4"/>
          <p:cNvSpPr/>
          <p:nvPr/>
        </p:nvSpPr>
        <p:spPr>
          <a:xfrm>
            <a:off x="661455" y="3881185"/>
            <a:ext cx="1159423" cy="6553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rgbClr val="FF0000"/>
                </a:solidFill>
              </a:rPr>
              <a:t>Option -</a:t>
            </a:r>
            <a:r>
              <a:rPr lang="en-IN" sz="1100" dirty="0">
                <a:solidFill>
                  <a:srgbClr val="FF0000"/>
                </a:solidFill>
              </a:rPr>
              <a:t>2</a:t>
            </a:r>
            <a:endParaRPr lang="en-IN" sz="1100" dirty="0" smtClean="0">
              <a:solidFill>
                <a:srgbClr val="FF0000"/>
              </a:solidFill>
            </a:endParaRPr>
          </a:p>
          <a:p>
            <a:pPr algn="ctr"/>
            <a:r>
              <a:rPr lang="en-IN" sz="1100" dirty="0" smtClean="0">
                <a:solidFill>
                  <a:srgbClr val="FF0000"/>
                </a:solidFill>
              </a:rPr>
              <a:t>QL-4,QL-5,QL-6</a:t>
            </a:r>
          </a:p>
        </p:txBody>
      </p:sp>
      <p:sp>
        <p:nvSpPr>
          <p:cNvPr id="6" name="Rectangle 5"/>
          <p:cNvSpPr/>
          <p:nvPr/>
        </p:nvSpPr>
        <p:spPr>
          <a:xfrm>
            <a:off x="603490" y="2558978"/>
            <a:ext cx="1275357" cy="379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7" name="Rectangle 6"/>
          <p:cNvSpPr/>
          <p:nvPr/>
        </p:nvSpPr>
        <p:spPr>
          <a:xfrm>
            <a:off x="603489" y="1694209"/>
            <a:ext cx="1275357" cy="527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(Commercially Approved)</a:t>
            </a:r>
            <a:endParaRPr lang="en-IN" sz="1100" dirty="0"/>
          </a:p>
        </p:txBody>
      </p:sp>
      <p:sp>
        <p:nvSpPr>
          <p:cNvPr id="8" name="Rectangle 7"/>
          <p:cNvSpPr/>
          <p:nvPr/>
        </p:nvSpPr>
        <p:spPr>
          <a:xfrm>
            <a:off x="285743" y="871540"/>
            <a:ext cx="1743055" cy="5574894"/>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3" name="Elbow Connector 42"/>
          <p:cNvCxnSpPr>
            <a:stCxn id="4" idx="3"/>
            <a:endCxn id="32" idx="1"/>
          </p:cNvCxnSpPr>
          <p:nvPr/>
        </p:nvCxnSpPr>
        <p:spPr>
          <a:xfrm flipV="1">
            <a:off x="1832818" y="2541186"/>
            <a:ext cx="821745" cy="68814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538041" y="1103685"/>
            <a:ext cx="3458341" cy="2970044"/>
          </a:xfrm>
          <a:prstGeom prst="rect">
            <a:avLst/>
          </a:prstGeom>
          <a:solidFill>
            <a:schemeClr val="accent4">
              <a:lumMod val="20000"/>
              <a:lumOff val="80000"/>
            </a:schemeClr>
          </a:solidFill>
        </p:spPr>
        <p:txBody>
          <a:bodyPr wrap="square" rtlCol="0">
            <a:spAutoFit/>
          </a:bodyPr>
          <a:lstStyle/>
          <a:p>
            <a:r>
              <a:rPr lang="en-GB" sz="1100" dirty="0"/>
              <a:t>If its price lookup project then use parent </a:t>
            </a:r>
            <a:r>
              <a:rPr lang="en-GB" sz="1100" dirty="0" err="1"/>
              <a:t>ocn</a:t>
            </a:r>
            <a:r>
              <a:rPr lang="en-GB" sz="1100" dirty="0"/>
              <a:t> to create </a:t>
            </a:r>
            <a:r>
              <a:rPr lang="en-GB" sz="1100" dirty="0" err="1"/>
              <a:t>opp</a:t>
            </a:r>
            <a:r>
              <a:rPr lang="en-GB" sz="1100" dirty="0"/>
              <a:t> for each line item.</a:t>
            </a:r>
          </a:p>
          <a:p>
            <a:endParaRPr lang="en-IN" sz="1100" dirty="0" smtClean="0"/>
          </a:p>
          <a:p>
            <a:r>
              <a:rPr lang="en-IN" sz="1100" dirty="0" smtClean="0"/>
              <a:t>Opportunity </a:t>
            </a:r>
            <a:r>
              <a:rPr lang="en-IN" sz="1100" dirty="0"/>
              <a:t>Value</a:t>
            </a:r>
          </a:p>
          <a:p>
            <a:pPr lvl="1"/>
            <a:r>
              <a:rPr lang="en-IN" sz="1100" dirty="0"/>
              <a:t>Each individual </a:t>
            </a:r>
            <a:r>
              <a:rPr lang="en-IN" sz="1100" dirty="0" err="1"/>
              <a:t>Std</a:t>
            </a:r>
            <a:r>
              <a:rPr lang="en-IN" sz="1100" dirty="0"/>
              <a:t> Quote feeds data to its respective opportunity.</a:t>
            </a:r>
          </a:p>
          <a:p>
            <a:r>
              <a:rPr lang="en-IN" sz="1100" dirty="0"/>
              <a:t>Opportunity Closure</a:t>
            </a:r>
          </a:p>
          <a:p>
            <a:pPr lvl="1"/>
            <a:r>
              <a:rPr lang="en-IN" sz="1100" dirty="0"/>
              <a:t>Options Quote Opportunity</a:t>
            </a:r>
          </a:p>
          <a:p>
            <a:pPr lvl="2"/>
            <a:r>
              <a:rPr lang="en-IN" sz="1100" dirty="0"/>
              <a:t>NA since its Price </a:t>
            </a:r>
            <a:r>
              <a:rPr lang="en-IN" sz="1100" dirty="0" err="1"/>
              <a:t>Lokup</a:t>
            </a:r>
            <a:r>
              <a:rPr lang="en-IN" sz="1100" dirty="0"/>
              <a:t> Quote.</a:t>
            </a:r>
          </a:p>
          <a:p>
            <a:pPr lvl="1"/>
            <a:r>
              <a:rPr lang="en-IN" sz="1100" dirty="0" smtClean="0"/>
              <a:t>Std</a:t>
            </a:r>
            <a:r>
              <a:rPr lang="en-IN" sz="1100" dirty="0"/>
              <a:t>. Quote(Tech Review) Opportunity</a:t>
            </a:r>
          </a:p>
          <a:p>
            <a:pPr lvl="2"/>
            <a:r>
              <a:rPr lang="en-IN" sz="1100" dirty="0"/>
              <a:t>Once </a:t>
            </a:r>
            <a:r>
              <a:rPr lang="en-IN" sz="1100" dirty="0" err="1"/>
              <a:t>Std</a:t>
            </a:r>
            <a:r>
              <a:rPr lang="en-IN" sz="1100" dirty="0"/>
              <a:t> Quote reaches ‘Accepted by Customer’ - BAU </a:t>
            </a:r>
          </a:p>
          <a:p>
            <a:r>
              <a:rPr lang="en-IN" sz="1100" dirty="0"/>
              <a:t>Quote Closure</a:t>
            </a:r>
          </a:p>
          <a:p>
            <a:pPr lvl="1"/>
            <a:r>
              <a:rPr lang="en-IN" sz="1100" dirty="0"/>
              <a:t>Options Quote</a:t>
            </a:r>
          </a:p>
          <a:p>
            <a:pPr lvl="2"/>
            <a:r>
              <a:rPr lang="en-IN" sz="1100" dirty="0"/>
              <a:t>It will get expired. - BAU</a:t>
            </a:r>
          </a:p>
          <a:p>
            <a:pPr lvl="1"/>
            <a:r>
              <a:rPr lang="en-IN" sz="1100" dirty="0" smtClean="0"/>
              <a:t>Std</a:t>
            </a:r>
            <a:r>
              <a:rPr lang="en-IN" sz="1100" dirty="0"/>
              <a:t>. Quotes(Tech Review) </a:t>
            </a:r>
          </a:p>
          <a:p>
            <a:pPr lvl="2"/>
            <a:r>
              <a:rPr lang="en-IN" sz="1100" dirty="0"/>
              <a:t>When it reaches Ordered stage.</a:t>
            </a:r>
            <a:endParaRPr lang="en-GB" sz="1000" dirty="0"/>
          </a:p>
        </p:txBody>
      </p:sp>
      <p:sp>
        <p:nvSpPr>
          <p:cNvPr id="29" name="Rectangle 28"/>
          <p:cNvSpPr/>
          <p:nvPr/>
        </p:nvSpPr>
        <p:spPr>
          <a:xfrm>
            <a:off x="2654564" y="1210324"/>
            <a:ext cx="1185858"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(Commercially Approved)</a:t>
            </a:r>
            <a:endParaRPr lang="en-IN" sz="1100" dirty="0"/>
          </a:p>
        </p:txBody>
      </p:sp>
      <p:sp>
        <p:nvSpPr>
          <p:cNvPr id="32" name="Rectangle 31"/>
          <p:cNvSpPr/>
          <p:nvPr/>
        </p:nvSpPr>
        <p:spPr>
          <a:xfrm>
            <a:off x="2654563" y="2227963"/>
            <a:ext cx="1185858" cy="6264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Quote(Q1) with</a:t>
            </a:r>
            <a:endParaRPr lang="en-IN" sz="1100" dirty="0">
              <a:solidFill>
                <a:schemeClr val="tx1"/>
              </a:solidFill>
            </a:endParaRPr>
          </a:p>
          <a:p>
            <a:pPr algn="ctr"/>
            <a:r>
              <a:rPr lang="en-IN" sz="1100" dirty="0" smtClean="0">
                <a:solidFill>
                  <a:schemeClr val="tx1"/>
                </a:solidFill>
              </a:rPr>
              <a:t>QL-1</a:t>
            </a:r>
          </a:p>
        </p:txBody>
      </p:sp>
      <p:sp>
        <p:nvSpPr>
          <p:cNvPr id="33" name="Rectangle 32"/>
          <p:cNvSpPr/>
          <p:nvPr/>
        </p:nvSpPr>
        <p:spPr>
          <a:xfrm>
            <a:off x="2273551" y="864929"/>
            <a:ext cx="1639230" cy="25146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Price Lookup (OCN-1)</a:t>
            </a:r>
            <a:endParaRPr lang="en-IN" sz="1100" dirty="0">
              <a:solidFill>
                <a:schemeClr val="tx1"/>
              </a:solidFill>
            </a:endParaRPr>
          </a:p>
        </p:txBody>
      </p:sp>
      <p:sp>
        <p:nvSpPr>
          <p:cNvPr id="35" name="Rectangle 34"/>
          <p:cNvSpPr/>
          <p:nvPr/>
        </p:nvSpPr>
        <p:spPr>
          <a:xfrm>
            <a:off x="5677282" y="1196035"/>
            <a:ext cx="2376554"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Submit for Technical Review</a:t>
            </a:r>
            <a:endParaRPr lang="en-IN" sz="1100" dirty="0"/>
          </a:p>
        </p:txBody>
      </p:sp>
      <p:cxnSp>
        <p:nvCxnSpPr>
          <p:cNvPr id="37" name="Elbow Connector 36"/>
          <p:cNvCxnSpPr>
            <a:stCxn id="61" idx="3"/>
            <a:endCxn id="35" idx="1"/>
          </p:cNvCxnSpPr>
          <p:nvPr/>
        </p:nvCxnSpPr>
        <p:spPr>
          <a:xfrm flipV="1">
            <a:off x="5326110" y="1477025"/>
            <a:ext cx="351172" cy="70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115041" y="2420020"/>
            <a:ext cx="1253275" cy="5190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solidFill>
                  <a:schemeClr val="tx1"/>
                </a:solidFill>
              </a:rPr>
              <a:t>Quote-Q1 </a:t>
            </a:r>
          </a:p>
          <a:p>
            <a:pPr algn="ctr"/>
            <a:r>
              <a:rPr lang="en-IN" sz="1000" dirty="0" smtClean="0">
                <a:solidFill>
                  <a:schemeClr val="tx1"/>
                </a:solidFill>
              </a:rPr>
              <a:t>Ql-1 </a:t>
            </a:r>
          </a:p>
          <a:p>
            <a:pPr algn="ctr"/>
            <a:r>
              <a:rPr lang="en-IN" sz="1000" dirty="0" smtClean="0">
                <a:solidFill>
                  <a:schemeClr val="tx1"/>
                </a:solidFill>
              </a:rPr>
              <a:t>Opp1</a:t>
            </a:r>
          </a:p>
        </p:txBody>
      </p:sp>
      <p:sp>
        <p:nvSpPr>
          <p:cNvPr id="40" name="Rectangle 39"/>
          <p:cNvSpPr/>
          <p:nvPr/>
        </p:nvSpPr>
        <p:spPr>
          <a:xfrm>
            <a:off x="6147448" y="3362103"/>
            <a:ext cx="1253275" cy="5190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solidFill>
                  <a:schemeClr val="tx1"/>
                </a:solidFill>
              </a:rPr>
              <a:t>Quote-Q2</a:t>
            </a:r>
          </a:p>
          <a:p>
            <a:pPr algn="ctr"/>
            <a:r>
              <a:rPr lang="en-IN" sz="1000" dirty="0" smtClean="0">
                <a:solidFill>
                  <a:schemeClr val="tx1"/>
                </a:solidFill>
              </a:rPr>
              <a:t>QL-2 </a:t>
            </a:r>
          </a:p>
          <a:p>
            <a:pPr algn="ctr"/>
            <a:r>
              <a:rPr lang="en-IN" sz="1000" dirty="0" smtClean="0">
                <a:solidFill>
                  <a:schemeClr val="tx1"/>
                </a:solidFill>
              </a:rPr>
              <a:t>Opp2</a:t>
            </a:r>
          </a:p>
        </p:txBody>
      </p:sp>
      <p:cxnSp>
        <p:nvCxnSpPr>
          <p:cNvPr id="50" name="Elbow Connector 49"/>
          <p:cNvCxnSpPr>
            <a:stCxn id="32" idx="3"/>
            <a:endCxn id="39" idx="1"/>
          </p:cNvCxnSpPr>
          <p:nvPr/>
        </p:nvCxnSpPr>
        <p:spPr>
          <a:xfrm>
            <a:off x="3840421" y="2541186"/>
            <a:ext cx="2274620" cy="1383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54" idx="3"/>
            <a:endCxn id="40" idx="1"/>
          </p:cNvCxnSpPr>
          <p:nvPr/>
        </p:nvCxnSpPr>
        <p:spPr>
          <a:xfrm>
            <a:off x="3836551" y="3583796"/>
            <a:ext cx="2310897" cy="3784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2650693" y="3270573"/>
            <a:ext cx="1185858" cy="6264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Quote(Q2) with</a:t>
            </a:r>
            <a:endParaRPr lang="en-IN" sz="1100" dirty="0">
              <a:solidFill>
                <a:schemeClr val="tx1"/>
              </a:solidFill>
            </a:endParaRPr>
          </a:p>
          <a:p>
            <a:pPr algn="ctr"/>
            <a:r>
              <a:rPr lang="en-IN" sz="1100" dirty="0" smtClean="0">
                <a:solidFill>
                  <a:schemeClr val="tx1"/>
                </a:solidFill>
              </a:rPr>
              <a:t>QL-2</a:t>
            </a:r>
          </a:p>
        </p:txBody>
      </p:sp>
      <p:cxnSp>
        <p:nvCxnSpPr>
          <p:cNvPr id="55" name="Elbow Connector 54"/>
          <p:cNvCxnSpPr>
            <a:endCxn id="54" idx="1"/>
          </p:cNvCxnSpPr>
          <p:nvPr/>
        </p:nvCxnSpPr>
        <p:spPr>
          <a:xfrm>
            <a:off x="1798896" y="3454707"/>
            <a:ext cx="851797" cy="1290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Line Callout 1 58"/>
          <p:cNvSpPr/>
          <p:nvPr/>
        </p:nvSpPr>
        <p:spPr>
          <a:xfrm>
            <a:off x="3536154" y="4847340"/>
            <a:ext cx="2800350" cy="527227"/>
          </a:xfrm>
          <a:prstGeom prst="borderCallout1">
            <a:avLst>
              <a:gd name="adj1" fmla="val -220"/>
              <a:gd name="adj2" fmla="val 49320"/>
              <a:gd name="adj3" fmla="val -578778"/>
              <a:gd name="adj4" fmla="val 43069"/>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Manually Link Opportunity with Quote on C4C.</a:t>
            </a:r>
            <a:endParaRPr lang="en-IN" sz="1600" dirty="0">
              <a:solidFill>
                <a:schemeClr val="tx1"/>
              </a:solidFill>
            </a:endParaRPr>
          </a:p>
        </p:txBody>
      </p:sp>
      <p:sp>
        <p:nvSpPr>
          <p:cNvPr id="61" name="Rectangle 60"/>
          <p:cNvSpPr/>
          <p:nvPr/>
        </p:nvSpPr>
        <p:spPr>
          <a:xfrm>
            <a:off x="4140252" y="1203079"/>
            <a:ext cx="1185858"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(Link Opportunity)</a:t>
            </a:r>
            <a:endParaRPr lang="en-IN" sz="1100" dirty="0"/>
          </a:p>
        </p:txBody>
      </p:sp>
      <p:cxnSp>
        <p:nvCxnSpPr>
          <p:cNvPr id="64" name="Elbow Connector 63"/>
          <p:cNvCxnSpPr>
            <a:stCxn id="29" idx="3"/>
            <a:endCxn id="61" idx="1"/>
          </p:cNvCxnSpPr>
          <p:nvPr/>
        </p:nvCxnSpPr>
        <p:spPr>
          <a:xfrm flipV="1">
            <a:off x="3840422" y="1484069"/>
            <a:ext cx="299830" cy="72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246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06" y="89733"/>
            <a:ext cx="11163301" cy="449263"/>
          </a:xfrm>
        </p:spPr>
        <p:txBody>
          <a:bodyPr>
            <a:noAutofit/>
          </a:bodyPr>
          <a:lstStyle/>
          <a:p>
            <a:r>
              <a:rPr lang="en-IN" sz="2000" dirty="0"/>
              <a:t>Use Case 2</a:t>
            </a:r>
            <a:r>
              <a:rPr lang="en-IN" sz="2000" dirty="0" smtClean="0"/>
              <a:t>: </a:t>
            </a:r>
            <a:r>
              <a:rPr lang="en-US" sz="2000" dirty="0"/>
              <a:t>Bundle Discount(individual pricing and combined pricing in same quote - Combined option ordered at same time)</a:t>
            </a:r>
            <a:endParaRPr lang="en-IN" sz="2000" dirty="0"/>
          </a:p>
        </p:txBody>
      </p:sp>
      <p:sp>
        <p:nvSpPr>
          <p:cNvPr id="3" name="Rectangle 2"/>
          <p:cNvSpPr/>
          <p:nvPr/>
        </p:nvSpPr>
        <p:spPr>
          <a:xfrm>
            <a:off x="603489" y="954241"/>
            <a:ext cx="1275357" cy="5102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smtClean="0">
                <a:solidFill>
                  <a:schemeClr val="tx1"/>
                </a:solidFill>
              </a:rPr>
              <a:t>Price Lookup </a:t>
            </a:r>
            <a:r>
              <a:rPr lang="en-IN" sz="1100" dirty="0" smtClean="0">
                <a:solidFill>
                  <a:schemeClr val="tx1"/>
                </a:solidFill>
              </a:rPr>
              <a:t>Quote with </a:t>
            </a:r>
            <a:r>
              <a:rPr lang="en-IN" sz="1100" dirty="0">
                <a:solidFill>
                  <a:schemeClr val="tx1"/>
                </a:solidFill>
              </a:rPr>
              <a:t>o</a:t>
            </a:r>
            <a:r>
              <a:rPr lang="en-IN" sz="1100" dirty="0" smtClean="0">
                <a:solidFill>
                  <a:schemeClr val="tx1"/>
                </a:solidFill>
              </a:rPr>
              <a:t>ptions- (</a:t>
            </a:r>
            <a:r>
              <a:rPr lang="en-IN" sz="1100" smtClean="0">
                <a:solidFill>
                  <a:schemeClr val="tx1"/>
                </a:solidFill>
              </a:rPr>
              <a:t>OCN-1,)</a:t>
            </a:r>
            <a:endParaRPr lang="en-IN" sz="1100" dirty="0">
              <a:solidFill>
                <a:schemeClr val="tx1"/>
              </a:solidFill>
            </a:endParaRPr>
          </a:p>
        </p:txBody>
      </p:sp>
      <p:sp>
        <p:nvSpPr>
          <p:cNvPr id="6" name="Rectangle 5"/>
          <p:cNvSpPr/>
          <p:nvPr/>
        </p:nvSpPr>
        <p:spPr>
          <a:xfrm>
            <a:off x="639472" y="5399151"/>
            <a:ext cx="1159423" cy="6553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Option -2 </a:t>
            </a:r>
          </a:p>
          <a:p>
            <a:pPr algn="ctr"/>
            <a:r>
              <a:rPr lang="en-IN" sz="1100" dirty="0" smtClean="0">
                <a:solidFill>
                  <a:schemeClr val="tx1"/>
                </a:solidFill>
              </a:rPr>
              <a:t>QL-4,QL-5,QL-6</a:t>
            </a:r>
          </a:p>
        </p:txBody>
      </p:sp>
      <p:sp>
        <p:nvSpPr>
          <p:cNvPr id="7" name="Rectangle 6"/>
          <p:cNvSpPr/>
          <p:nvPr/>
        </p:nvSpPr>
        <p:spPr>
          <a:xfrm>
            <a:off x="603490" y="2516114"/>
            <a:ext cx="1275357" cy="379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8" name="Rectangle 7"/>
          <p:cNvSpPr/>
          <p:nvPr/>
        </p:nvSpPr>
        <p:spPr>
          <a:xfrm>
            <a:off x="603489" y="1651345"/>
            <a:ext cx="1275357" cy="527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(Commercially Approved)</a:t>
            </a:r>
            <a:endParaRPr lang="en-IN" sz="1100" dirty="0"/>
          </a:p>
        </p:txBody>
      </p:sp>
      <p:sp>
        <p:nvSpPr>
          <p:cNvPr id="9" name="Rectangle 8"/>
          <p:cNvSpPr/>
          <p:nvPr/>
        </p:nvSpPr>
        <p:spPr>
          <a:xfrm>
            <a:off x="285743" y="828676"/>
            <a:ext cx="1743055" cy="5574894"/>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2690809" y="1095378"/>
            <a:ext cx="1185858"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(Commercially Approved)</a:t>
            </a:r>
            <a:endParaRPr lang="en-IN" sz="1100" dirty="0"/>
          </a:p>
        </p:txBody>
      </p:sp>
      <p:sp>
        <p:nvSpPr>
          <p:cNvPr id="11" name="Rectangle 10"/>
          <p:cNvSpPr/>
          <p:nvPr/>
        </p:nvSpPr>
        <p:spPr>
          <a:xfrm>
            <a:off x="2690808" y="2219346"/>
            <a:ext cx="1185858" cy="1523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Price Lookup Quote(Q1)</a:t>
            </a:r>
            <a:endParaRPr lang="en-IN" sz="1100" strike="sngStrike" dirty="0" smtClean="0">
              <a:solidFill>
                <a:schemeClr val="tx1"/>
              </a:solidFill>
            </a:endParaRPr>
          </a:p>
          <a:p>
            <a:pPr algn="ctr"/>
            <a:endParaRPr lang="en-IN" sz="1100" dirty="0">
              <a:solidFill>
                <a:schemeClr val="tx1"/>
              </a:solidFill>
            </a:endParaRPr>
          </a:p>
          <a:p>
            <a:pPr algn="ctr"/>
            <a:r>
              <a:rPr lang="en-IN" sz="1100" dirty="0">
                <a:solidFill>
                  <a:schemeClr val="tx1"/>
                </a:solidFill>
              </a:rPr>
              <a:t>QL-4</a:t>
            </a:r>
          </a:p>
          <a:p>
            <a:pPr algn="ctr"/>
            <a:r>
              <a:rPr lang="en-IN" sz="1100" dirty="0">
                <a:solidFill>
                  <a:schemeClr val="tx1"/>
                </a:solidFill>
              </a:rPr>
              <a:t>QL-5</a:t>
            </a:r>
          </a:p>
          <a:p>
            <a:pPr algn="ctr"/>
            <a:r>
              <a:rPr lang="en-IN" sz="1100" dirty="0">
                <a:solidFill>
                  <a:schemeClr val="tx1"/>
                </a:solidFill>
              </a:rPr>
              <a:t>QL-6</a:t>
            </a:r>
          </a:p>
        </p:txBody>
      </p:sp>
      <p:sp>
        <p:nvSpPr>
          <p:cNvPr id="14" name="Rectangle 13"/>
          <p:cNvSpPr/>
          <p:nvPr/>
        </p:nvSpPr>
        <p:spPr>
          <a:xfrm>
            <a:off x="6110256" y="1081089"/>
            <a:ext cx="2376554"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Initiate Technical Review</a:t>
            </a:r>
            <a:endParaRPr lang="en-IN" sz="1100" dirty="0"/>
          </a:p>
        </p:txBody>
      </p:sp>
      <p:cxnSp>
        <p:nvCxnSpPr>
          <p:cNvPr id="16" name="Elbow Connector 15"/>
          <p:cNvCxnSpPr>
            <a:stCxn id="24" idx="3"/>
            <a:endCxn id="14" idx="1"/>
          </p:cNvCxnSpPr>
          <p:nvPr/>
        </p:nvCxnSpPr>
        <p:spPr>
          <a:xfrm flipV="1">
            <a:off x="5529258" y="1362079"/>
            <a:ext cx="580998" cy="452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563112" y="2546652"/>
            <a:ext cx="1185858" cy="10986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Standard Quote (Q1)</a:t>
            </a:r>
          </a:p>
          <a:p>
            <a:pPr algn="ctr"/>
            <a:r>
              <a:rPr lang="en-IN" sz="1100" dirty="0">
                <a:solidFill>
                  <a:schemeClr val="tx1"/>
                </a:solidFill>
              </a:rPr>
              <a:t>QL-4</a:t>
            </a:r>
          </a:p>
          <a:p>
            <a:pPr algn="ctr"/>
            <a:r>
              <a:rPr lang="en-IN" sz="1100" dirty="0">
                <a:solidFill>
                  <a:schemeClr val="tx1"/>
                </a:solidFill>
              </a:rPr>
              <a:t>QL-5</a:t>
            </a:r>
          </a:p>
          <a:p>
            <a:pPr algn="ctr"/>
            <a:r>
              <a:rPr lang="en-IN" sz="1100" dirty="0">
                <a:solidFill>
                  <a:schemeClr val="tx1"/>
                </a:solidFill>
              </a:rPr>
              <a:t>QL-6</a:t>
            </a:r>
          </a:p>
        </p:txBody>
      </p:sp>
      <p:sp>
        <p:nvSpPr>
          <p:cNvPr id="18" name="Rectangle 17"/>
          <p:cNvSpPr/>
          <p:nvPr/>
        </p:nvSpPr>
        <p:spPr>
          <a:xfrm>
            <a:off x="6306261" y="2157412"/>
            <a:ext cx="1956284" cy="1645080"/>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Elbow Connector 20"/>
          <p:cNvCxnSpPr>
            <a:stCxn id="6" idx="3"/>
            <a:endCxn id="11" idx="1"/>
          </p:cNvCxnSpPr>
          <p:nvPr/>
        </p:nvCxnSpPr>
        <p:spPr>
          <a:xfrm flipV="1">
            <a:off x="1798895" y="2981336"/>
            <a:ext cx="891913" cy="27455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1" idx="3"/>
            <a:endCxn id="18" idx="1"/>
          </p:cNvCxnSpPr>
          <p:nvPr/>
        </p:nvCxnSpPr>
        <p:spPr>
          <a:xfrm flipV="1">
            <a:off x="3876666" y="2979952"/>
            <a:ext cx="2429595" cy="13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638412" y="614378"/>
            <a:ext cx="1238254" cy="36534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Price lookup  </a:t>
            </a:r>
            <a:r>
              <a:rPr lang="en-IN" sz="1100" dirty="0">
                <a:solidFill>
                  <a:schemeClr val="tx1"/>
                </a:solidFill>
              </a:rPr>
              <a:t>Quote (</a:t>
            </a:r>
            <a:r>
              <a:rPr lang="en-IN" sz="1100" dirty="0" smtClean="0">
                <a:solidFill>
                  <a:schemeClr val="tx1"/>
                </a:solidFill>
              </a:rPr>
              <a:t>OCN-1)</a:t>
            </a:r>
            <a:endParaRPr lang="en-IN" sz="1100" dirty="0">
              <a:solidFill>
                <a:schemeClr val="tx1"/>
              </a:solidFill>
            </a:endParaRPr>
          </a:p>
        </p:txBody>
      </p:sp>
      <p:sp>
        <p:nvSpPr>
          <p:cNvPr id="32" name="Line Callout 1 31"/>
          <p:cNvSpPr/>
          <p:nvPr/>
        </p:nvSpPr>
        <p:spPr>
          <a:xfrm>
            <a:off x="3621862" y="4772068"/>
            <a:ext cx="2800350" cy="1054454"/>
          </a:xfrm>
          <a:prstGeom prst="borderCallout1">
            <a:avLst>
              <a:gd name="adj1" fmla="val -220"/>
              <a:gd name="adj2" fmla="val 49320"/>
              <a:gd name="adj3" fmla="val -293989"/>
              <a:gd name="adj4" fmla="val 46871"/>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User need to manually link the opportunity before Initiating Technical Review.</a:t>
            </a:r>
            <a:endParaRPr lang="en-IN" sz="1600" dirty="0">
              <a:solidFill>
                <a:schemeClr val="tx1"/>
              </a:solidFill>
            </a:endParaRPr>
          </a:p>
        </p:txBody>
      </p:sp>
      <p:sp>
        <p:nvSpPr>
          <p:cNvPr id="24" name="Rectangle 23"/>
          <p:cNvSpPr/>
          <p:nvPr/>
        </p:nvSpPr>
        <p:spPr>
          <a:xfrm>
            <a:off x="4343400" y="1126348"/>
            <a:ext cx="1185858"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Sales</a:t>
            </a:r>
          </a:p>
          <a:p>
            <a:pPr algn="ctr"/>
            <a:r>
              <a:rPr lang="en-IN" sz="1100" dirty="0"/>
              <a:t>(Link Opportunity)</a:t>
            </a:r>
          </a:p>
        </p:txBody>
      </p:sp>
      <p:cxnSp>
        <p:nvCxnSpPr>
          <p:cNvPr id="13" name="Elbow Connector 12"/>
          <p:cNvCxnSpPr>
            <a:stCxn id="10" idx="3"/>
            <a:endCxn id="24" idx="1"/>
          </p:cNvCxnSpPr>
          <p:nvPr/>
        </p:nvCxnSpPr>
        <p:spPr>
          <a:xfrm>
            <a:off x="3876667" y="1376368"/>
            <a:ext cx="466733" cy="309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630701" y="1081089"/>
            <a:ext cx="3458341" cy="1938992"/>
          </a:xfrm>
          <a:prstGeom prst="rect">
            <a:avLst/>
          </a:prstGeom>
          <a:solidFill>
            <a:schemeClr val="accent4">
              <a:lumMod val="20000"/>
              <a:lumOff val="80000"/>
            </a:schemeClr>
          </a:solidFill>
        </p:spPr>
        <p:txBody>
          <a:bodyPr wrap="square" rtlCol="0">
            <a:spAutoFit/>
          </a:bodyPr>
          <a:lstStyle/>
          <a:p>
            <a:pPr marL="171450" indent="-171450">
              <a:buFont typeface="Arial" panose="020B0604020202020204" pitchFamily="34" charset="0"/>
              <a:buChar char="•"/>
            </a:pPr>
            <a:r>
              <a:rPr lang="en-IN" sz="1200" dirty="0" smtClean="0"/>
              <a:t>Opportunity Value</a:t>
            </a:r>
          </a:p>
          <a:p>
            <a:pPr marL="628650" lvl="1" indent="-171450">
              <a:buFont typeface="Arial" panose="020B0604020202020204" pitchFamily="34" charset="0"/>
              <a:buChar char="•"/>
            </a:pPr>
            <a:r>
              <a:rPr lang="en-IN" sz="1200" dirty="0" err="1" smtClean="0"/>
              <a:t>Std</a:t>
            </a:r>
            <a:r>
              <a:rPr lang="en-IN" sz="1200" dirty="0" smtClean="0"/>
              <a:t> Quote value is synched with Opportunity.</a:t>
            </a:r>
          </a:p>
          <a:p>
            <a:pPr marL="171450" indent="-171450">
              <a:buFont typeface="Arial" panose="020B0604020202020204" pitchFamily="34" charset="0"/>
              <a:buChar char="•"/>
            </a:pPr>
            <a:r>
              <a:rPr lang="en-IN" sz="1200" dirty="0" smtClean="0"/>
              <a:t>Opportunity Closure</a:t>
            </a:r>
          </a:p>
          <a:p>
            <a:pPr marL="628650" lvl="1" indent="-171450">
              <a:buFont typeface="Arial" panose="020B0604020202020204" pitchFamily="34" charset="0"/>
              <a:buChar char="•"/>
            </a:pPr>
            <a:r>
              <a:rPr lang="en-IN" sz="1200" dirty="0" smtClean="0"/>
              <a:t>Once Std. Quote is Accepted by customer </a:t>
            </a:r>
          </a:p>
          <a:p>
            <a:pPr marL="171450" indent="-171450">
              <a:buFont typeface="Arial" panose="020B0604020202020204" pitchFamily="34" charset="0"/>
              <a:buChar char="•"/>
            </a:pPr>
            <a:r>
              <a:rPr lang="en-IN" sz="1200" dirty="0" smtClean="0"/>
              <a:t>Quote Closure</a:t>
            </a:r>
          </a:p>
          <a:p>
            <a:pPr marL="628650" lvl="1" indent="-171450">
              <a:buFont typeface="Arial" panose="020B0604020202020204" pitchFamily="34" charset="0"/>
              <a:buChar char="•"/>
            </a:pPr>
            <a:r>
              <a:rPr lang="en-IN" sz="1200" dirty="0" smtClean="0"/>
              <a:t>Options Quote</a:t>
            </a:r>
          </a:p>
          <a:p>
            <a:pPr marL="1085850" lvl="2" indent="-171450">
              <a:buFont typeface="Arial" panose="020B0604020202020204" pitchFamily="34" charset="0"/>
              <a:buChar char="•"/>
            </a:pPr>
            <a:r>
              <a:rPr lang="en-IN" sz="1200" dirty="0" smtClean="0"/>
              <a:t>It would get expired (BAU).</a:t>
            </a:r>
            <a:endParaRPr lang="en-IN" sz="1200" dirty="0"/>
          </a:p>
          <a:p>
            <a:pPr marL="628650" lvl="1" indent="-171450">
              <a:buFont typeface="Arial" panose="020B0604020202020204" pitchFamily="34" charset="0"/>
              <a:buChar char="•"/>
            </a:pPr>
            <a:r>
              <a:rPr lang="en-IN" sz="1200" dirty="0" smtClean="0"/>
              <a:t>Std. Quote(Tech </a:t>
            </a:r>
            <a:r>
              <a:rPr lang="en-IN" sz="1200" dirty="0"/>
              <a:t>Review</a:t>
            </a:r>
            <a:r>
              <a:rPr lang="en-IN" sz="1200" dirty="0" smtClean="0"/>
              <a:t>) </a:t>
            </a:r>
          </a:p>
          <a:p>
            <a:pPr marL="1085850" lvl="2" indent="-171450">
              <a:buFont typeface="Arial" panose="020B0604020202020204" pitchFamily="34" charset="0"/>
              <a:buChar char="•"/>
            </a:pPr>
            <a:r>
              <a:rPr lang="en-IN" sz="1200" dirty="0" smtClean="0"/>
              <a:t>When it reaches Ordered stage.</a:t>
            </a:r>
          </a:p>
        </p:txBody>
      </p:sp>
      <p:sp>
        <p:nvSpPr>
          <p:cNvPr id="25" name="Rectangle 24"/>
          <p:cNvSpPr/>
          <p:nvPr/>
        </p:nvSpPr>
        <p:spPr>
          <a:xfrm>
            <a:off x="673395" y="2726645"/>
            <a:ext cx="1159423" cy="10053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Option -1 (Individual discount)</a:t>
            </a:r>
          </a:p>
          <a:p>
            <a:pPr algn="ctr"/>
            <a:r>
              <a:rPr lang="en-IN" sz="1100" dirty="0" smtClean="0">
                <a:solidFill>
                  <a:schemeClr val="tx1"/>
                </a:solidFill>
              </a:rPr>
              <a:t>QL-1, QL-2, QL-3</a:t>
            </a:r>
          </a:p>
        </p:txBody>
      </p:sp>
    </p:spTree>
    <p:extLst>
      <p:ext uri="{BB962C8B-B14F-4D97-AF65-F5344CB8AC3E}">
        <p14:creationId xmlns:p14="http://schemas.microsoft.com/office/powerpoint/2010/main" val="36337744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04" y="98054"/>
            <a:ext cx="11959162" cy="449263"/>
          </a:xfrm>
        </p:spPr>
        <p:txBody>
          <a:bodyPr>
            <a:noAutofit/>
          </a:bodyPr>
          <a:lstStyle/>
          <a:p>
            <a:r>
              <a:rPr lang="en-IN" sz="2000" dirty="0"/>
              <a:t>Use Case 3</a:t>
            </a:r>
            <a:r>
              <a:rPr lang="en-IN" sz="2000" dirty="0" smtClean="0"/>
              <a:t>: </a:t>
            </a:r>
            <a:r>
              <a:rPr lang="en-US" sz="2000" dirty="0"/>
              <a:t>Bundle Discount(individual pricing and combined pricing in same quote - Staggered delivery for combined option ordered)</a:t>
            </a:r>
            <a:endParaRPr lang="en-IN" sz="2000" dirty="0"/>
          </a:p>
        </p:txBody>
      </p:sp>
      <p:sp>
        <p:nvSpPr>
          <p:cNvPr id="3" name="Rectangle 2"/>
          <p:cNvSpPr/>
          <p:nvPr/>
        </p:nvSpPr>
        <p:spPr>
          <a:xfrm>
            <a:off x="603489" y="954241"/>
            <a:ext cx="1275357" cy="5102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smtClean="0">
                <a:solidFill>
                  <a:schemeClr val="tx1"/>
                </a:solidFill>
              </a:rPr>
              <a:t>Price Lookup </a:t>
            </a:r>
            <a:r>
              <a:rPr lang="en-IN" sz="1100" dirty="0" smtClean="0">
                <a:solidFill>
                  <a:schemeClr val="tx1"/>
                </a:solidFill>
              </a:rPr>
              <a:t>Quote with </a:t>
            </a:r>
            <a:r>
              <a:rPr lang="en-IN" sz="1100" dirty="0">
                <a:solidFill>
                  <a:schemeClr val="tx1"/>
                </a:solidFill>
              </a:rPr>
              <a:t>o</a:t>
            </a:r>
            <a:r>
              <a:rPr lang="en-IN" sz="1100" dirty="0" smtClean="0">
                <a:solidFill>
                  <a:schemeClr val="tx1"/>
                </a:solidFill>
              </a:rPr>
              <a:t>ptions- </a:t>
            </a:r>
            <a:r>
              <a:rPr lang="en-IN" sz="1100" smtClean="0">
                <a:solidFill>
                  <a:schemeClr val="tx1"/>
                </a:solidFill>
              </a:rPr>
              <a:t>(OCN-1)</a:t>
            </a:r>
            <a:endParaRPr lang="en-IN" sz="1100" dirty="0">
              <a:solidFill>
                <a:schemeClr val="tx1"/>
              </a:solidFill>
            </a:endParaRPr>
          </a:p>
        </p:txBody>
      </p:sp>
      <p:sp>
        <p:nvSpPr>
          <p:cNvPr id="6" name="Rectangle 5"/>
          <p:cNvSpPr/>
          <p:nvPr/>
        </p:nvSpPr>
        <p:spPr>
          <a:xfrm>
            <a:off x="639472" y="5399151"/>
            <a:ext cx="1159423" cy="6553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Option -</a:t>
            </a:r>
            <a:r>
              <a:rPr lang="en-IN" sz="1100" dirty="0">
                <a:solidFill>
                  <a:schemeClr val="tx1"/>
                </a:solidFill>
              </a:rPr>
              <a:t>2</a:t>
            </a:r>
            <a:endParaRPr lang="en-IN" sz="1100" dirty="0" smtClean="0">
              <a:solidFill>
                <a:schemeClr val="tx1"/>
              </a:solidFill>
            </a:endParaRPr>
          </a:p>
          <a:p>
            <a:pPr algn="ctr"/>
            <a:r>
              <a:rPr lang="en-IN" sz="1100" dirty="0" smtClean="0">
                <a:solidFill>
                  <a:schemeClr val="tx1"/>
                </a:solidFill>
              </a:rPr>
              <a:t>QL-4,QL-5,QL-6</a:t>
            </a:r>
          </a:p>
        </p:txBody>
      </p:sp>
      <p:sp>
        <p:nvSpPr>
          <p:cNvPr id="7" name="Rectangle 6"/>
          <p:cNvSpPr/>
          <p:nvPr/>
        </p:nvSpPr>
        <p:spPr>
          <a:xfrm>
            <a:off x="603490" y="2516114"/>
            <a:ext cx="1275357" cy="379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8" name="Rectangle 7"/>
          <p:cNvSpPr/>
          <p:nvPr/>
        </p:nvSpPr>
        <p:spPr>
          <a:xfrm>
            <a:off x="603489" y="1651345"/>
            <a:ext cx="1275357" cy="527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(Commercially Approved)</a:t>
            </a:r>
            <a:endParaRPr lang="en-IN" sz="1100" dirty="0"/>
          </a:p>
        </p:txBody>
      </p:sp>
      <p:sp>
        <p:nvSpPr>
          <p:cNvPr id="9" name="Rectangle 8"/>
          <p:cNvSpPr/>
          <p:nvPr/>
        </p:nvSpPr>
        <p:spPr>
          <a:xfrm>
            <a:off x="285743" y="828676"/>
            <a:ext cx="1743055" cy="5574894"/>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4219584" y="1095378"/>
            <a:ext cx="1185858"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Set Project Flag</a:t>
            </a:r>
            <a:endParaRPr lang="en-IN" sz="1100" dirty="0"/>
          </a:p>
        </p:txBody>
      </p:sp>
      <p:sp>
        <p:nvSpPr>
          <p:cNvPr id="11" name="Rectangle 10"/>
          <p:cNvSpPr/>
          <p:nvPr/>
        </p:nvSpPr>
        <p:spPr>
          <a:xfrm>
            <a:off x="4219583" y="2219346"/>
            <a:ext cx="1185858" cy="1523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Quote (Q1) </a:t>
            </a:r>
            <a:endParaRPr lang="en-IN" sz="1100" dirty="0">
              <a:solidFill>
                <a:schemeClr val="tx1"/>
              </a:solidFill>
            </a:endParaRPr>
          </a:p>
          <a:p>
            <a:pPr algn="ctr"/>
            <a:endParaRPr lang="en-IN" sz="1100" dirty="0">
              <a:solidFill>
                <a:schemeClr val="tx1"/>
              </a:solidFill>
            </a:endParaRPr>
          </a:p>
          <a:p>
            <a:pPr algn="ctr"/>
            <a:r>
              <a:rPr lang="en-IN" sz="1100" dirty="0">
                <a:solidFill>
                  <a:schemeClr val="tx1"/>
                </a:solidFill>
              </a:rPr>
              <a:t>QL-4</a:t>
            </a:r>
          </a:p>
          <a:p>
            <a:pPr algn="ctr"/>
            <a:r>
              <a:rPr lang="en-IN" sz="1100" dirty="0">
                <a:solidFill>
                  <a:schemeClr val="tx1"/>
                </a:solidFill>
              </a:rPr>
              <a:t>QL-5</a:t>
            </a:r>
          </a:p>
          <a:p>
            <a:pPr algn="ctr"/>
            <a:r>
              <a:rPr lang="en-IN" sz="1100" dirty="0">
                <a:solidFill>
                  <a:schemeClr val="tx1"/>
                </a:solidFill>
              </a:rPr>
              <a:t>QL-6</a:t>
            </a:r>
          </a:p>
        </p:txBody>
      </p:sp>
      <p:sp>
        <p:nvSpPr>
          <p:cNvPr id="23" name="Rectangle 22"/>
          <p:cNvSpPr/>
          <p:nvPr/>
        </p:nvSpPr>
        <p:spPr>
          <a:xfrm>
            <a:off x="4219583" y="519862"/>
            <a:ext cx="1323975" cy="46522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Price Lookup Project </a:t>
            </a:r>
            <a:r>
              <a:rPr lang="en-IN" sz="1100" dirty="0">
                <a:solidFill>
                  <a:schemeClr val="tx1"/>
                </a:solidFill>
              </a:rPr>
              <a:t>Quote (</a:t>
            </a:r>
            <a:r>
              <a:rPr lang="en-IN" sz="1100" dirty="0" smtClean="0">
                <a:solidFill>
                  <a:schemeClr val="tx1"/>
                </a:solidFill>
              </a:rPr>
              <a:t>OCN-1)</a:t>
            </a:r>
            <a:endParaRPr lang="en-IN" sz="1100" dirty="0">
              <a:solidFill>
                <a:schemeClr val="tx1"/>
              </a:solidFill>
            </a:endParaRPr>
          </a:p>
        </p:txBody>
      </p:sp>
      <p:sp>
        <p:nvSpPr>
          <p:cNvPr id="30" name="Rectangle 29"/>
          <p:cNvSpPr/>
          <p:nvPr/>
        </p:nvSpPr>
        <p:spPr>
          <a:xfrm>
            <a:off x="6138832" y="1081089"/>
            <a:ext cx="2376554"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Initiate Technical Review</a:t>
            </a:r>
            <a:endParaRPr lang="en-IN" sz="1100" dirty="0"/>
          </a:p>
        </p:txBody>
      </p:sp>
      <p:cxnSp>
        <p:nvCxnSpPr>
          <p:cNvPr id="31" name="Elbow Connector 30"/>
          <p:cNvCxnSpPr>
            <a:stCxn id="10" idx="3"/>
            <a:endCxn id="30" idx="1"/>
          </p:cNvCxnSpPr>
          <p:nvPr/>
        </p:nvCxnSpPr>
        <p:spPr>
          <a:xfrm flipV="1">
            <a:off x="5405442" y="1362079"/>
            <a:ext cx="733390" cy="142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576591" y="2305074"/>
            <a:ext cx="1253275" cy="5190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smtClean="0">
                <a:solidFill>
                  <a:schemeClr val="tx1"/>
                </a:solidFill>
              </a:rPr>
              <a:t>Std</a:t>
            </a:r>
            <a:r>
              <a:rPr lang="en-IN" sz="1000" dirty="0" smtClean="0">
                <a:solidFill>
                  <a:schemeClr val="tx1"/>
                </a:solidFill>
              </a:rPr>
              <a:t> Quote-S1 </a:t>
            </a:r>
          </a:p>
          <a:p>
            <a:pPr algn="ctr"/>
            <a:r>
              <a:rPr lang="en-IN" sz="1000" dirty="0" smtClean="0">
                <a:solidFill>
                  <a:schemeClr val="tx1"/>
                </a:solidFill>
              </a:rPr>
              <a:t>Ql-14</a:t>
            </a:r>
          </a:p>
          <a:p>
            <a:pPr algn="ctr"/>
            <a:r>
              <a:rPr lang="en-IN" sz="1000" dirty="0" smtClean="0">
                <a:solidFill>
                  <a:schemeClr val="tx1"/>
                </a:solidFill>
              </a:rPr>
              <a:t>Opp1</a:t>
            </a:r>
          </a:p>
        </p:txBody>
      </p:sp>
      <p:sp>
        <p:nvSpPr>
          <p:cNvPr id="33" name="Rectangle 32"/>
          <p:cNvSpPr/>
          <p:nvPr/>
        </p:nvSpPr>
        <p:spPr>
          <a:xfrm>
            <a:off x="7203228" y="3067064"/>
            <a:ext cx="1253275" cy="5190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smtClean="0">
                <a:solidFill>
                  <a:schemeClr val="tx1"/>
                </a:solidFill>
              </a:rPr>
              <a:t>Std</a:t>
            </a:r>
            <a:r>
              <a:rPr lang="en-IN" sz="1000" dirty="0" smtClean="0">
                <a:solidFill>
                  <a:schemeClr val="tx1"/>
                </a:solidFill>
              </a:rPr>
              <a:t> Quote-S2</a:t>
            </a:r>
          </a:p>
          <a:p>
            <a:pPr algn="ctr"/>
            <a:r>
              <a:rPr lang="en-IN" sz="1000" dirty="0" smtClean="0">
                <a:solidFill>
                  <a:schemeClr val="tx1"/>
                </a:solidFill>
              </a:rPr>
              <a:t>QL-5,</a:t>
            </a:r>
          </a:p>
          <a:p>
            <a:pPr algn="ctr"/>
            <a:r>
              <a:rPr lang="en-IN" sz="1000" dirty="0" smtClean="0">
                <a:solidFill>
                  <a:schemeClr val="tx1"/>
                </a:solidFill>
              </a:rPr>
              <a:t>Opp2</a:t>
            </a:r>
          </a:p>
        </p:txBody>
      </p:sp>
      <p:sp>
        <p:nvSpPr>
          <p:cNvPr id="34" name="TextBox 33"/>
          <p:cNvSpPr txBox="1"/>
          <p:nvPr/>
        </p:nvSpPr>
        <p:spPr>
          <a:xfrm>
            <a:off x="6030052" y="2338600"/>
            <a:ext cx="685828" cy="261610"/>
          </a:xfrm>
          <a:prstGeom prst="rect">
            <a:avLst/>
          </a:prstGeom>
          <a:noFill/>
        </p:spPr>
        <p:txBody>
          <a:bodyPr wrap="square" rtlCol="0">
            <a:spAutoFit/>
          </a:bodyPr>
          <a:lstStyle/>
          <a:p>
            <a:r>
              <a:rPr lang="en-IN" sz="1100" dirty="0" smtClean="0"/>
              <a:t>Day 1</a:t>
            </a:r>
            <a:endParaRPr lang="en-IN" sz="1100" dirty="0"/>
          </a:p>
        </p:txBody>
      </p:sp>
      <p:sp>
        <p:nvSpPr>
          <p:cNvPr id="35" name="TextBox 34"/>
          <p:cNvSpPr txBox="1"/>
          <p:nvPr/>
        </p:nvSpPr>
        <p:spPr>
          <a:xfrm>
            <a:off x="6613075" y="3098521"/>
            <a:ext cx="685828" cy="261610"/>
          </a:xfrm>
          <a:prstGeom prst="rect">
            <a:avLst/>
          </a:prstGeom>
          <a:noFill/>
        </p:spPr>
        <p:txBody>
          <a:bodyPr wrap="square" rtlCol="0">
            <a:spAutoFit/>
          </a:bodyPr>
          <a:lstStyle/>
          <a:p>
            <a:r>
              <a:rPr lang="en-IN" sz="1100" dirty="0" smtClean="0"/>
              <a:t>Day 2</a:t>
            </a:r>
            <a:endParaRPr lang="en-IN" sz="1100" dirty="0"/>
          </a:p>
        </p:txBody>
      </p:sp>
      <p:sp>
        <p:nvSpPr>
          <p:cNvPr id="36" name="Rectangle 35"/>
          <p:cNvSpPr/>
          <p:nvPr/>
        </p:nvSpPr>
        <p:spPr>
          <a:xfrm>
            <a:off x="7203227" y="3902883"/>
            <a:ext cx="1253275" cy="5190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smtClean="0">
                <a:solidFill>
                  <a:schemeClr val="tx1"/>
                </a:solidFill>
              </a:rPr>
              <a:t>Std</a:t>
            </a:r>
            <a:r>
              <a:rPr lang="en-IN" sz="1000" dirty="0" smtClean="0">
                <a:solidFill>
                  <a:schemeClr val="tx1"/>
                </a:solidFill>
              </a:rPr>
              <a:t> Quote-S3</a:t>
            </a:r>
          </a:p>
          <a:p>
            <a:pPr algn="ctr"/>
            <a:r>
              <a:rPr lang="en-IN" sz="1000" dirty="0" smtClean="0">
                <a:solidFill>
                  <a:schemeClr val="tx1"/>
                </a:solidFill>
              </a:rPr>
              <a:t>QL-6</a:t>
            </a:r>
          </a:p>
          <a:p>
            <a:pPr algn="ctr"/>
            <a:r>
              <a:rPr lang="en-IN" sz="1000" dirty="0" smtClean="0">
                <a:solidFill>
                  <a:schemeClr val="tx1"/>
                </a:solidFill>
              </a:rPr>
              <a:t>Opp3</a:t>
            </a:r>
          </a:p>
        </p:txBody>
      </p:sp>
      <p:sp>
        <p:nvSpPr>
          <p:cNvPr id="37" name="TextBox 36"/>
          <p:cNvSpPr txBox="1"/>
          <p:nvPr/>
        </p:nvSpPr>
        <p:spPr>
          <a:xfrm>
            <a:off x="6579700" y="3943502"/>
            <a:ext cx="685828" cy="261610"/>
          </a:xfrm>
          <a:prstGeom prst="rect">
            <a:avLst/>
          </a:prstGeom>
          <a:noFill/>
        </p:spPr>
        <p:txBody>
          <a:bodyPr wrap="square" rtlCol="0">
            <a:spAutoFit/>
          </a:bodyPr>
          <a:lstStyle/>
          <a:p>
            <a:r>
              <a:rPr lang="en-IN" sz="1100" dirty="0" smtClean="0"/>
              <a:t>Day </a:t>
            </a:r>
            <a:r>
              <a:rPr lang="en-IN" sz="1100" dirty="0"/>
              <a:t>3</a:t>
            </a:r>
          </a:p>
        </p:txBody>
      </p:sp>
      <p:sp>
        <p:nvSpPr>
          <p:cNvPr id="38" name="Rectangle 37"/>
          <p:cNvSpPr/>
          <p:nvPr/>
        </p:nvSpPr>
        <p:spPr>
          <a:xfrm>
            <a:off x="5991180" y="1895538"/>
            <a:ext cx="2639521" cy="2664794"/>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TextBox 38"/>
          <p:cNvSpPr txBox="1"/>
          <p:nvPr/>
        </p:nvSpPr>
        <p:spPr>
          <a:xfrm>
            <a:off x="6109039" y="1977934"/>
            <a:ext cx="1963405" cy="261610"/>
          </a:xfrm>
          <a:prstGeom prst="rect">
            <a:avLst/>
          </a:prstGeom>
          <a:noFill/>
        </p:spPr>
        <p:txBody>
          <a:bodyPr wrap="square" rtlCol="0">
            <a:spAutoFit/>
          </a:bodyPr>
          <a:lstStyle/>
          <a:p>
            <a:r>
              <a:rPr lang="en-IN" sz="1100" b="1" dirty="0" smtClean="0"/>
              <a:t>Staggered Delivery</a:t>
            </a:r>
            <a:endParaRPr lang="en-IN" sz="1100" b="1" dirty="0"/>
          </a:p>
        </p:txBody>
      </p:sp>
      <p:cxnSp>
        <p:nvCxnSpPr>
          <p:cNvPr id="40" name="Elbow Connector 39"/>
          <p:cNvCxnSpPr>
            <a:stCxn id="11" idx="3"/>
          </p:cNvCxnSpPr>
          <p:nvPr/>
        </p:nvCxnSpPr>
        <p:spPr>
          <a:xfrm flipV="1">
            <a:off x="5405441" y="2516114"/>
            <a:ext cx="1171150" cy="4652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1" idx="3"/>
            <a:endCxn id="33" idx="1"/>
          </p:cNvCxnSpPr>
          <p:nvPr/>
        </p:nvCxnSpPr>
        <p:spPr>
          <a:xfrm>
            <a:off x="5405441" y="2981336"/>
            <a:ext cx="1797787" cy="3452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3"/>
            <a:endCxn id="36" idx="1"/>
          </p:cNvCxnSpPr>
          <p:nvPr/>
        </p:nvCxnSpPr>
        <p:spPr>
          <a:xfrm>
            <a:off x="5405441" y="2981336"/>
            <a:ext cx="1797786" cy="1181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138832" y="701216"/>
            <a:ext cx="2376554" cy="2201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Standard </a:t>
            </a:r>
            <a:r>
              <a:rPr lang="en-IN" sz="1100" dirty="0">
                <a:solidFill>
                  <a:schemeClr val="tx1"/>
                </a:solidFill>
              </a:rPr>
              <a:t>Quote </a:t>
            </a:r>
            <a:r>
              <a:rPr lang="en-IN" sz="1100">
                <a:solidFill>
                  <a:schemeClr val="tx1"/>
                </a:solidFill>
              </a:rPr>
              <a:t>(</a:t>
            </a:r>
            <a:r>
              <a:rPr lang="en-IN" sz="1100" smtClean="0">
                <a:solidFill>
                  <a:schemeClr val="tx1"/>
                </a:solidFill>
              </a:rPr>
              <a:t>OCN-1)</a:t>
            </a:r>
            <a:endParaRPr lang="en-IN" sz="1100" dirty="0">
              <a:solidFill>
                <a:schemeClr val="tx1"/>
              </a:solidFill>
            </a:endParaRPr>
          </a:p>
        </p:txBody>
      </p:sp>
      <p:sp>
        <p:nvSpPr>
          <p:cNvPr id="44" name="TextBox 43"/>
          <p:cNvSpPr txBox="1"/>
          <p:nvPr/>
        </p:nvSpPr>
        <p:spPr>
          <a:xfrm>
            <a:off x="8901104" y="1179620"/>
            <a:ext cx="3272361" cy="4555093"/>
          </a:xfrm>
          <a:prstGeom prst="rect">
            <a:avLst/>
          </a:prstGeom>
          <a:solidFill>
            <a:schemeClr val="accent4">
              <a:lumMod val="20000"/>
              <a:lumOff val="80000"/>
            </a:schemeClr>
          </a:solidFill>
        </p:spPr>
        <p:txBody>
          <a:bodyPr wrap="square" rtlCol="0">
            <a:spAutoFit/>
          </a:bodyPr>
          <a:lstStyle>
            <a:defPPr>
              <a:defRPr lang="en-US"/>
            </a:defPPr>
            <a:lvl1pPr marL="171450" indent="-171450">
              <a:buFont typeface="Arial" panose="020B0604020202020204" pitchFamily="34" charset="0"/>
              <a:buChar char="•"/>
              <a:defRPr sz="1200"/>
            </a:lvl1pPr>
            <a:lvl2pPr marL="628650" lvl="1" indent="-171450">
              <a:buFont typeface="Arial" panose="020B0604020202020204" pitchFamily="34" charset="0"/>
              <a:buChar char="•"/>
              <a:defRPr sz="1200"/>
            </a:lvl2pPr>
            <a:lvl3pPr marL="1085850" lvl="2" indent="-171450">
              <a:buFont typeface="Arial" panose="020B0604020202020204" pitchFamily="34" charset="0"/>
              <a:buChar char="•"/>
              <a:defRPr sz="1200"/>
            </a:lvl3pPr>
          </a:lstStyle>
          <a:p>
            <a:r>
              <a:rPr lang="en-GB" dirty="0"/>
              <a:t>If its price lookup project then use parent </a:t>
            </a:r>
            <a:r>
              <a:rPr lang="en-GB" dirty="0" err="1"/>
              <a:t>ocn</a:t>
            </a:r>
            <a:r>
              <a:rPr lang="en-GB" dirty="0"/>
              <a:t> to create </a:t>
            </a:r>
            <a:r>
              <a:rPr lang="en-GB" dirty="0" err="1"/>
              <a:t>opp</a:t>
            </a:r>
            <a:r>
              <a:rPr lang="en-GB" dirty="0"/>
              <a:t> for each line item.</a:t>
            </a:r>
          </a:p>
          <a:p>
            <a:r>
              <a:rPr lang="en-IN" dirty="0"/>
              <a:t>Different Opportunity is created for each </a:t>
            </a:r>
            <a:r>
              <a:rPr lang="en-IN" dirty="0" err="1"/>
              <a:t>Std</a:t>
            </a:r>
            <a:r>
              <a:rPr lang="en-IN" dirty="0"/>
              <a:t> Quote.</a:t>
            </a:r>
          </a:p>
          <a:p>
            <a:endParaRPr lang="en-IN" sz="1400" dirty="0"/>
          </a:p>
          <a:p>
            <a:r>
              <a:rPr lang="en-IN" dirty="0"/>
              <a:t>Opportunity Value</a:t>
            </a:r>
          </a:p>
          <a:p>
            <a:pPr lvl="1"/>
            <a:r>
              <a:rPr lang="en-IN" dirty="0"/>
              <a:t>Each individual </a:t>
            </a:r>
            <a:r>
              <a:rPr lang="en-IN" dirty="0" err="1"/>
              <a:t>Std</a:t>
            </a:r>
            <a:r>
              <a:rPr lang="en-IN" dirty="0"/>
              <a:t> Quote feeds data to its respective opportunity.</a:t>
            </a:r>
          </a:p>
          <a:p>
            <a:r>
              <a:rPr lang="en-IN" dirty="0"/>
              <a:t>Opportunity Closure</a:t>
            </a:r>
          </a:p>
          <a:p>
            <a:pPr lvl="1"/>
            <a:r>
              <a:rPr lang="en-IN" dirty="0"/>
              <a:t>Options Quote Opportunity</a:t>
            </a:r>
          </a:p>
          <a:p>
            <a:pPr lvl="2"/>
            <a:r>
              <a:rPr lang="en-IN" dirty="0"/>
              <a:t>NA since its Price </a:t>
            </a:r>
            <a:r>
              <a:rPr lang="en-IN" dirty="0" err="1"/>
              <a:t>Lokup</a:t>
            </a:r>
            <a:r>
              <a:rPr lang="en-IN" dirty="0"/>
              <a:t> Quote.</a:t>
            </a:r>
          </a:p>
          <a:p>
            <a:pPr lvl="1"/>
            <a:r>
              <a:rPr lang="en-IN" dirty="0"/>
              <a:t>Project Quote Opportunity </a:t>
            </a:r>
          </a:p>
          <a:p>
            <a:pPr lvl="2"/>
            <a:r>
              <a:rPr lang="en-IN" dirty="0"/>
              <a:t>NA since its Price </a:t>
            </a:r>
            <a:r>
              <a:rPr lang="en-IN" dirty="0" err="1"/>
              <a:t>Lokup</a:t>
            </a:r>
            <a:r>
              <a:rPr lang="en-IN" dirty="0"/>
              <a:t> Quote.</a:t>
            </a:r>
          </a:p>
          <a:p>
            <a:pPr lvl="1"/>
            <a:r>
              <a:rPr lang="en-IN" dirty="0"/>
              <a:t>Std. Quote(Tech Review) Opportunity</a:t>
            </a:r>
          </a:p>
          <a:p>
            <a:pPr lvl="2"/>
            <a:r>
              <a:rPr lang="en-IN" dirty="0"/>
              <a:t>Once </a:t>
            </a:r>
            <a:r>
              <a:rPr lang="en-IN" dirty="0" err="1"/>
              <a:t>Std</a:t>
            </a:r>
            <a:r>
              <a:rPr lang="en-IN" dirty="0"/>
              <a:t> Quote reaches ‘Accepted by Customer’ - BAU </a:t>
            </a:r>
          </a:p>
          <a:p>
            <a:r>
              <a:rPr lang="en-IN" dirty="0"/>
              <a:t>Quote Closure</a:t>
            </a:r>
          </a:p>
          <a:p>
            <a:pPr lvl="1"/>
            <a:r>
              <a:rPr lang="en-IN" dirty="0"/>
              <a:t>Options Quote</a:t>
            </a:r>
          </a:p>
          <a:p>
            <a:pPr lvl="2"/>
            <a:r>
              <a:rPr lang="en-IN" dirty="0"/>
              <a:t>It will get expired. - BAU</a:t>
            </a:r>
          </a:p>
          <a:p>
            <a:pPr lvl="1"/>
            <a:r>
              <a:rPr lang="en-IN" dirty="0"/>
              <a:t>Project Quote </a:t>
            </a:r>
          </a:p>
          <a:p>
            <a:pPr lvl="2"/>
            <a:r>
              <a:rPr lang="en-IN" dirty="0"/>
              <a:t>Once all line items reaches ‘Ordered’ stage.</a:t>
            </a:r>
          </a:p>
          <a:p>
            <a:pPr lvl="1"/>
            <a:r>
              <a:rPr lang="en-IN" dirty="0"/>
              <a:t>Std. Quotes(Tech Review) </a:t>
            </a:r>
          </a:p>
          <a:p>
            <a:pPr lvl="2"/>
            <a:r>
              <a:rPr lang="en-IN" dirty="0"/>
              <a:t>When it reaches Ordered stage</a:t>
            </a:r>
            <a:r>
              <a:rPr lang="en-IN" dirty="0" smtClean="0"/>
              <a:t>.</a:t>
            </a:r>
            <a:endParaRPr lang="en-GB" sz="1400" dirty="0"/>
          </a:p>
        </p:txBody>
      </p:sp>
      <p:sp>
        <p:nvSpPr>
          <p:cNvPr id="45" name="Rectangle 44"/>
          <p:cNvSpPr/>
          <p:nvPr/>
        </p:nvSpPr>
        <p:spPr>
          <a:xfrm>
            <a:off x="2462210" y="1066802"/>
            <a:ext cx="1185858" cy="56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Sales</a:t>
            </a:r>
          </a:p>
          <a:p>
            <a:pPr algn="ctr"/>
            <a:r>
              <a:rPr lang="en-IN" sz="1100" dirty="0" smtClean="0"/>
              <a:t>(Commercially Approved)</a:t>
            </a:r>
            <a:endParaRPr lang="en-IN" sz="1100" dirty="0"/>
          </a:p>
        </p:txBody>
      </p:sp>
      <p:sp>
        <p:nvSpPr>
          <p:cNvPr id="46" name="Rectangle 45"/>
          <p:cNvSpPr/>
          <p:nvPr/>
        </p:nvSpPr>
        <p:spPr>
          <a:xfrm>
            <a:off x="2462209" y="2190770"/>
            <a:ext cx="1185858" cy="1523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Quote (Q1) </a:t>
            </a:r>
            <a:endParaRPr lang="en-IN" sz="1100" dirty="0">
              <a:solidFill>
                <a:schemeClr val="tx1"/>
              </a:solidFill>
            </a:endParaRPr>
          </a:p>
          <a:p>
            <a:pPr algn="ctr"/>
            <a:endParaRPr lang="en-IN" sz="1100" dirty="0">
              <a:solidFill>
                <a:schemeClr val="tx1"/>
              </a:solidFill>
            </a:endParaRPr>
          </a:p>
          <a:p>
            <a:pPr algn="ctr"/>
            <a:r>
              <a:rPr lang="en-IN" sz="1100" dirty="0" smtClean="0">
                <a:solidFill>
                  <a:schemeClr val="tx1"/>
                </a:solidFill>
              </a:rPr>
              <a:t>QL-4</a:t>
            </a:r>
          </a:p>
          <a:p>
            <a:pPr algn="ctr"/>
            <a:r>
              <a:rPr lang="en-IN" sz="1100" dirty="0" smtClean="0">
                <a:solidFill>
                  <a:schemeClr val="tx1"/>
                </a:solidFill>
              </a:rPr>
              <a:t>QL-5</a:t>
            </a:r>
          </a:p>
          <a:p>
            <a:pPr algn="ctr"/>
            <a:r>
              <a:rPr lang="en-IN" sz="1100" dirty="0" smtClean="0">
                <a:solidFill>
                  <a:schemeClr val="tx1"/>
                </a:solidFill>
              </a:rPr>
              <a:t>QL-6</a:t>
            </a:r>
          </a:p>
        </p:txBody>
      </p:sp>
      <p:sp>
        <p:nvSpPr>
          <p:cNvPr id="47" name="Rectangle 46"/>
          <p:cNvSpPr/>
          <p:nvPr/>
        </p:nvSpPr>
        <p:spPr>
          <a:xfrm>
            <a:off x="2462209" y="491286"/>
            <a:ext cx="1323975" cy="46522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Price Lookup Quote </a:t>
            </a:r>
            <a:r>
              <a:rPr lang="en-IN" sz="1100" dirty="0">
                <a:solidFill>
                  <a:schemeClr val="tx1"/>
                </a:solidFill>
              </a:rPr>
              <a:t>(</a:t>
            </a:r>
            <a:r>
              <a:rPr lang="en-IN" sz="1100" dirty="0" smtClean="0">
                <a:solidFill>
                  <a:schemeClr val="tx1"/>
                </a:solidFill>
              </a:rPr>
              <a:t>OCN-1)</a:t>
            </a:r>
            <a:endParaRPr lang="en-IN" sz="1100" dirty="0">
              <a:solidFill>
                <a:schemeClr val="tx1"/>
              </a:solidFill>
            </a:endParaRPr>
          </a:p>
        </p:txBody>
      </p:sp>
      <p:cxnSp>
        <p:nvCxnSpPr>
          <p:cNvPr id="13" name="Elbow Connector 12"/>
          <p:cNvCxnSpPr>
            <a:stCxn id="6" idx="3"/>
            <a:endCxn id="46" idx="1"/>
          </p:cNvCxnSpPr>
          <p:nvPr/>
        </p:nvCxnSpPr>
        <p:spPr>
          <a:xfrm flipV="1">
            <a:off x="1798895" y="2952760"/>
            <a:ext cx="663314" cy="27740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6" idx="3"/>
            <a:endCxn id="11" idx="1"/>
          </p:cNvCxnSpPr>
          <p:nvPr/>
        </p:nvCxnSpPr>
        <p:spPr>
          <a:xfrm>
            <a:off x="3648067" y="2952760"/>
            <a:ext cx="571516" cy="285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73395" y="2726645"/>
            <a:ext cx="1159423" cy="10053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Option -1 (Individual discount)</a:t>
            </a:r>
          </a:p>
          <a:p>
            <a:pPr algn="ctr"/>
            <a:r>
              <a:rPr lang="en-IN" sz="1100" dirty="0" smtClean="0">
                <a:solidFill>
                  <a:schemeClr val="tx1"/>
                </a:solidFill>
              </a:rPr>
              <a:t>QL-1, QL-2, QL-3</a:t>
            </a:r>
          </a:p>
        </p:txBody>
      </p:sp>
    </p:spTree>
    <p:extLst>
      <p:ext uri="{BB962C8B-B14F-4D97-AF65-F5344CB8AC3E}">
        <p14:creationId xmlns:p14="http://schemas.microsoft.com/office/powerpoint/2010/main" val="5919507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Options Quote Capability </a:t>
            </a:r>
            <a:br>
              <a:rPr lang="en-IN" dirty="0" smtClean="0"/>
            </a:br>
            <a:r>
              <a:rPr lang="en-IN" dirty="0" smtClean="0"/>
              <a:t>CPQ Journey</a:t>
            </a:r>
            <a:endParaRPr lang="en-IN" dirty="0"/>
          </a:p>
        </p:txBody>
      </p:sp>
    </p:spTree>
    <p:extLst>
      <p:ext uri="{BB962C8B-B14F-4D97-AF65-F5344CB8AC3E}">
        <p14:creationId xmlns:p14="http://schemas.microsoft.com/office/powerpoint/2010/main" val="11606889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46185" y="2794395"/>
            <a:ext cx="9030168" cy="3726313"/>
          </a:xfrm>
          <a:prstGeom prst="rect">
            <a:avLst/>
          </a:prstGeom>
        </p:spPr>
      </p:pic>
      <p:sp>
        <p:nvSpPr>
          <p:cNvPr id="5" name="TextBox 4"/>
          <p:cNvSpPr txBox="1"/>
          <p:nvPr/>
        </p:nvSpPr>
        <p:spPr>
          <a:xfrm>
            <a:off x="136360" y="96668"/>
            <a:ext cx="7832436" cy="369332"/>
          </a:xfrm>
          <a:prstGeom prst="rect">
            <a:avLst/>
          </a:prstGeom>
          <a:noFill/>
        </p:spPr>
        <p:txBody>
          <a:bodyPr wrap="square" rtlCol="0">
            <a:spAutoFit/>
          </a:bodyPr>
          <a:lstStyle/>
          <a:p>
            <a:r>
              <a:rPr lang="en-GB" dirty="0" smtClean="0"/>
              <a:t>Standard quote</a:t>
            </a:r>
            <a:endParaRPr lang="en-GB" dirty="0"/>
          </a:p>
        </p:txBody>
      </p:sp>
      <p:grpSp>
        <p:nvGrpSpPr>
          <p:cNvPr id="4" name="Group 3"/>
          <p:cNvGrpSpPr/>
          <p:nvPr/>
        </p:nvGrpSpPr>
        <p:grpSpPr>
          <a:xfrm>
            <a:off x="2846185" y="466000"/>
            <a:ext cx="8983012" cy="2101684"/>
            <a:chOff x="1223971" y="1131620"/>
            <a:chExt cx="10588055" cy="1875155"/>
          </a:xfrm>
        </p:grpSpPr>
        <p:pic>
          <p:nvPicPr>
            <p:cNvPr id="16" name="Picture 15"/>
            <p:cNvPicPr>
              <a:picLocks noChangeAspect="1"/>
            </p:cNvPicPr>
            <p:nvPr/>
          </p:nvPicPr>
          <p:blipFill>
            <a:blip r:embed="rId3"/>
            <a:stretch>
              <a:fillRect/>
            </a:stretch>
          </p:blipFill>
          <p:spPr>
            <a:xfrm>
              <a:off x="1223971" y="1131620"/>
              <a:ext cx="10588055" cy="1875155"/>
            </a:xfrm>
            <a:prstGeom prst="rect">
              <a:avLst/>
            </a:prstGeom>
          </p:spPr>
        </p:pic>
        <p:sp>
          <p:nvSpPr>
            <p:cNvPr id="17" name="TextBox 16"/>
            <p:cNvSpPr txBox="1"/>
            <p:nvPr/>
          </p:nvSpPr>
          <p:spPr>
            <a:xfrm>
              <a:off x="1314502" y="2598757"/>
              <a:ext cx="1263408" cy="215444"/>
            </a:xfrm>
            <a:prstGeom prst="rect">
              <a:avLst/>
            </a:prstGeom>
            <a:solidFill>
              <a:schemeClr val="bg1"/>
            </a:solidFill>
          </p:spPr>
          <p:txBody>
            <a:bodyPr wrap="square" rtlCol="0">
              <a:spAutoFit/>
            </a:bodyPr>
            <a:lstStyle/>
            <a:p>
              <a:r>
                <a:rPr lang="en-GB" sz="800" dirty="0" smtClean="0"/>
                <a:t>Bundle Quote</a:t>
              </a:r>
              <a:endParaRPr lang="en-GB" sz="800" dirty="0"/>
            </a:p>
          </p:txBody>
        </p:sp>
        <p:sp>
          <p:nvSpPr>
            <p:cNvPr id="19" name="Rectangle 18"/>
            <p:cNvSpPr/>
            <p:nvPr/>
          </p:nvSpPr>
          <p:spPr>
            <a:xfrm>
              <a:off x="1223971" y="2586009"/>
              <a:ext cx="1105968" cy="40801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Picture 6"/>
          <p:cNvPicPr>
            <a:picLocks noChangeAspect="1"/>
          </p:cNvPicPr>
          <p:nvPr/>
        </p:nvPicPr>
        <p:blipFill>
          <a:blip r:embed="rId4"/>
          <a:stretch>
            <a:fillRect/>
          </a:stretch>
        </p:blipFill>
        <p:spPr>
          <a:xfrm>
            <a:off x="2886858" y="2110375"/>
            <a:ext cx="678069" cy="385143"/>
          </a:xfrm>
          <a:prstGeom prst="rect">
            <a:avLst/>
          </a:prstGeom>
        </p:spPr>
      </p:pic>
      <p:pic>
        <p:nvPicPr>
          <p:cNvPr id="9" name="Picture 8"/>
          <p:cNvPicPr>
            <a:picLocks noChangeAspect="1"/>
          </p:cNvPicPr>
          <p:nvPr/>
        </p:nvPicPr>
        <p:blipFill>
          <a:blip r:embed="rId5"/>
          <a:stretch>
            <a:fillRect/>
          </a:stretch>
        </p:blipFill>
        <p:spPr>
          <a:xfrm>
            <a:off x="2905821" y="2231110"/>
            <a:ext cx="418719" cy="317030"/>
          </a:xfrm>
          <a:prstGeom prst="rect">
            <a:avLst/>
          </a:prstGeom>
        </p:spPr>
      </p:pic>
      <p:sp>
        <p:nvSpPr>
          <p:cNvPr id="10" name="TextBox 9"/>
          <p:cNvSpPr txBox="1"/>
          <p:nvPr/>
        </p:nvSpPr>
        <p:spPr>
          <a:xfrm>
            <a:off x="33236" y="616008"/>
            <a:ext cx="2552909" cy="1200329"/>
          </a:xfrm>
          <a:prstGeom prst="rect">
            <a:avLst/>
          </a:prstGeom>
          <a:noFill/>
        </p:spPr>
        <p:txBody>
          <a:bodyPr wrap="square" rtlCol="0">
            <a:spAutoFit/>
          </a:bodyPr>
          <a:lstStyle/>
          <a:p>
            <a:pPr marL="285750" indent="-285750">
              <a:buFont typeface="Arial" panose="020B0604020202020204" pitchFamily="34" charset="0"/>
              <a:buChar char="•"/>
            </a:pPr>
            <a:r>
              <a:rPr lang="en-GB" sz="1200" dirty="0"/>
              <a:t>Options quote flag is available. This flag can be set or reset till commercial workflow is initiated.</a:t>
            </a:r>
          </a:p>
          <a:p>
            <a:r>
              <a:rPr lang="en-GB" sz="1200" dirty="0" smtClean="0"/>
              <a:t> </a:t>
            </a:r>
          </a:p>
          <a:p>
            <a:pPr marL="285750" indent="-285750">
              <a:buFont typeface="Arial" panose="020B0604020202020204" pitchFamily="34" charset="0"/>
              <a:buChar char="•"/>
            </a:pPr>
            <a:endParaRPr lang="en-GB" sz="1200" dirty="0" smtClean="0"/>
          </a:p>
          <a:p>
            <a:pPr marL="285750" indent="-285750">
              <a:buFontTx/>
              <a:buChar char="-"/>
            </a:pPr>
            <a:endParaRPr lang="en-GB" sz="1200" dirty="0"/>
          </a:p>
        </p:txBody>
      </p:sp>
      <p:sp>
        <p:nvSpPr>
          <p:cNvPr id="2" name="TextBox 1"/>
          <p:cNvSpPr txBox="1"/>
          <p:nvPr/>
        </p:nvSpPr>
        <p:spPr>
          <a:xfrm>
            <a:off x="2912543" y="1357944"/>
            <a:ext cx="1204842" cy="261610"/>
          </a:xfrm>
          <a:prstGeom prst="rect">
            <a:avLst/>
          </a:prstGeom>
          <a:solidFill>
            <a:schemeClr val="bg1"/>
          </a:solidFill>
        </p:spPr>
        <p:txBody>
          <a:bodyPr wrap="square" rtlCol="0">
            <a:spAutoFit/>
          </a:bodyPr>
          <a:lstStyle/>
          <a:p>
            <a:r>
              <a:rPr lang="en-GB" sz="1050" dirty="0" smtClean="0"/>
              <a:t>QT-15973-01</a:t>
            </a:r>
            <a:endParaRPr lang="en-GB" sz="1050" dirty="0"/>
          </a:p>
        </p:txBody>
      </p:sp>
      <p:sp>
        <p:nvSpPr>
          <p:cNvPr id="20" name="TextBox 19"/>
          <p:cNvSpPr txBox="1"/>
          <p:nvPr/>
        </p:nvSpPr>
        <p:spPr>
          <a:xfrm>
            <a:off x="3752600" y="3184451"/>
            <a:ext cx="1204842" cy="215444"/>
          </a:xfrm>
          <a:prstGeom prst="rect">
            <a:avLst/>
          </a:prstGeom>
          <a:solidFill>
            <a:schemeClr val="bg1"/>
          </a:solidFill>
        </p:spPr>
        <p:txBody>
          <a:bodyPr wrap="square" rtlCol="0">
            <a:spAutoFit/>
          </a:bodyPr>
          <a:lstStyle/>
          <a:p>
            <a:r>
              <a:rPr lang="en-GB" sz="800" dirty="0" smtClean="0"/>
              <a:t>QT-15973-2--01</a:t>
            </a:r>
            <a:endParaRPr lang="en-GB" sz="800" dirty="0"/>
          </a:p>
        </p:txBody>
      </p:sp>
      <p:sp>
        <p:nvSpPr>
          <p:cNvPr id="21" name="TextBox 20"/>
          <p:cNvSpPr txBox="1"/>
          <p:nvPr/>
        </p:nvSpPr>
        <p:spPr>
          <a:xfrm>
            <a:off x="3752600" y="3351906"/>
            <a:ext cx="1204842" cy="215444"/>
          </a:xfrm>
          <a:prstGeom prst="rect">
            <a:avLst/>
          </a:prstGeom>
          <a:solidFill>
            <a:schemeClr val="bg1"/>
          </a:solidFill>
        </p:spPr>
        <p:txBody>
          <a:bodyPr wrap="square" rtlCol="0">
            <a:spAutoFit/>
          </a:bodyPr>
          <a:lstStyle/>
          <a:p>
            <a:r>
              <a:rPr lang="en-GB" sz="800" dirty="0" smtClean="0"/>
              <a:t>QT-15973-3--01</a:t>
            </a:r>
            <a:endParaRPr lang="en-GB" sz="800" dirty="0"/>
          </a:p>
        </p:txBody>
      </p:sp>
      <p:sp>
        <p:nvSpPr>
          <p:cNvPr id="24" name="TextBox 23"/>
          <p:cNvSpPr txBox="1"/>
          <p:nvPr/>
        </p:nvSpPr>
        <p:spPr>
          <a:xfrm>
            <a:off x="3752600" y="3529401"/>
            <a:ext cx="1204842" cy="215444"/>
          </a:xfrm>
          <a:prstGeom prst="rect">
            <a:avLst/>
          </a:prstGeom>
          <a:solidFill>
            <a:schemeClr val="bg1"/>
          </a:solidFill>
        </p:spPr>
        <p:txBody>
          <a:bodyPr wrap="square" rtlCol="0">
            <a:spAutoFit/>
          </a:bodyPr>
          <a:lstStyle/>
          <a:p>
            <a:r>
              <a:rPr lang="en-GB" sz="800" dirty="0" smtClean="0"/>
              <a:t>QT-15973-4--01</a:t>
            </a:r>
            <a:endParaRPr lang="en-GB" sz="800" dirty="0"/>
          </a:p>
        </p:txBody>
      </p:sp>
      <p:sp>
        <p:nvSpPr>
          <p:cNvPr id="25" name="TextBox 24"/>
          <p:cNvSpPr txBox="1"/>
          <p:nvPr/>
        </p:nvSpPr>
        <p:spPr>
          <a:xfrm>
            <a:off x="3752600" y="3714847"/>
            <a:ext cx="1204842" cy="215444"/>
          </a:xfrm>
          <a:prstGeom prst="rect">
            <a:avLst/>
          </a:prstGeom>
          <a:solidFill>
            <a:schemeClr val="bg1"/>
          </a:solidFill>
        </p:spPr>
        <p:txBody>
          <a:bodyPr wrap="square" rtlCol="0">
            <a:spAutoFit/>
          </a:bodyPr>
          <a:lstStyle/>
          <a:p>
            <a:r>
              <a:rPr lang="en-GB" sz="800" dirty="0" smtClean="0"/>
              <a:t>QT-15973-5--01</a:t>
            </a:r>
            <a:endParaRPr lang="en-GB" sz="800" dirty="0"/>
          </a:p>
        </p:txBody>
      </p:sp>
      <p:sp>
        <p:nvSpPr>
          <p:cNvPr id="26" name="TextBox 25"/>
          <p:cNvSpPr txBox="1"/>
          <p:nvPr/>
        </p:nvSpPr>
        <p:spPr>
          <a:xfrm>
            <a:off x="3752600" y="3892342"/>
            <a:ext cx="1204842" cy="215444"/>
          </a:xfrm>
          <a:prstGeom prst="rect">
            <a:avLst/>
          </a:prstGeom>
          <a:solidFill>
            <a:schemeClr val="bg1"/>
          </a:solidFill>
        </p:spPr>
        <p:txBody>
          <a:bodyPr wrap="square" rtlCol="0">
            <a:spAutoFit/>
          </a:bodyPr>
          <a:lstStyle/>
          <a:p>
            <a:r>
              <a:rPr lang="en-GB" sz="800" dirty="0" smtClean="0"/>
              <a:t>QT-15973-6--01</a:t>
            </a:r>
            <a:endParaRPr lang="en-GB" sz="800" dirty="0"/>
          </a:p>
        </p:txBody>
      </p:sp>
      <p:sp>
        <p:nvSpPr>
          <p:cNvPr id="27" name="TextBox 26"/>
          <p:cNvSpPr txBox="1"/>
          <p:nvPr/>
        </p:nvSpPr>
        <p:spPr>
          <a:xfrm>
            <a:off x="3752600" y="4044315"/>
            <a:ext cx="1204842" cy="215444"/>
          </a:xfrm>
          <a:prstGeom prst="rect">
            <a:avLst/>
          </a:prstGeom>
          <a:solidFill>
            <a:schemeClr val="bg1"/>
          </a:solidFill>
        </p:spPr>
        <p:txBody>
          <a:bodyPr wrap="square" rtlCol="0">
            <a:spAutoFit/>
          </a:bodyPr>
          <a:lstStyle/>
          <a:p>
            <a:r>
              <a:rPr lang="en-GB" sz="800" dirty="0" smtClean="0"/>
              <a:t>QT-15973-7--01</a:t>
            </a:r>
            <a:endParaRPr lang="en-GB" sz="800" dirty="0"/>
          </a:p>
        </p:txBody>
      </p:sp>
    </p:spTree>
    <p:extLst>
      <p:ext uri="{BB962C8B-B14F-4D97-AF65-F5344CB8AC3E}">
        <p14:creationId xmlns:p14="http://schemas.microsoft.com/office/powerpoint/2010/main" val="42777112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7105"/>
            <a:ext cx="7832436" cy="369332"/>
          </a:xfrm>
          <a:prstGeom prst="rect">
            <a:avLst/>
          </a:prstGeom>
          <a:noFill/>
        </p:spPr>
        <p:txBody>
          <a:bodyPr wrap="square" rtlCol="0">
            <a:spAutoFit/>
          </a:bodyPr>
          <a:lstStyle/>
          <a:p>
            <a:r>
              <a:rPr lang="en-GB" dirty="0" smtClean="0"/>
              <a:t>Create options in Standard quote</a:t>
            </a:r>
            <a:endParaRPr lang="en-GB" dirty="0"/>
          </a:p>
        </p:txBody>
      </p:sp>
      <p:sp>
        <p:nvSpPr>
          <p:cNvPr id="2" name="TextBox 1"/>
          <p:cNvSpPr txBox="1"/>
          <p:nvPr/>
        </p:nvSpPr>
        <p:spPr>
          <a:xfrm>
            <a:off x="33236" y="616008"/>
            <a:ext cx="2552909" cy="5632311"/>
          </a:xfrm>
          <a:prstGeom prst="rect">
            <a:avLst/>
          </a:prstGeom>
          <a:noFill/>
        </p:spPr>
        <p:txBody>
          <a:bodyPr wrap="square" rtlCol="0">
            <a:spAutoFit/>
          </a:bodyPr>
          <a:lstStyle/>
          <a:p>
            <a:pPr marL="285750" indent="-285750">
              <a:buFont typeface="Arial" panose="020B0604020202020204" pitchFamily="34" charset="0"/>
              <a:buChar char="•"/>
            </a:pPr>
            <a:r>
              <a:rPr lang="en-GB" sz="1200" dirty="0" smtClean="0"/>
              <a:t>Options quote is set by user.</a:t>
            </a:r>
          </a:p>
          <a:p>
            <a:pPr marL="285750" indent="-285750">
              <a:buFont typeface="Arial" panose="020B0604020202020204" pitchFamily="34" charset="0"/>
              <a:buChar char="•"/>
            </a:pPr>
            <a:r>
              <a:rPr lang="en-GB" sz="1200" dirty="0" smtClean="0"/>
              <a:t>Number of options can be defined by user by default it would be 5.</a:t>
            </a:r>
          </a:p>
          <a:p>
            <a:pPr marL="285750" indent="-285750">
              <a:buFont typeface="Arial" panose="020B0604020202020204" pitchFamily="34" charset="0"/>
              <a:buChar char="•"/>
            </a:pPr>
            <a:r>
              <a:rPr lang="en-GB" sz="1200" dirty="0"/>
              <a:t>Number of options can be change before initiating Commercial Approval</a:t>
            </a:r>
            <a:r>
              <a:rPr lang="en-GB" sz="1200" dirty="0" smtClean="0"/>
              <a:t>.</a:t>
            </a:r>
          </a:p>
          <a:p>
            <a:pPr marL="285750" indent="-285750">
              <a:buFont typeface="Arial" panose="020B0604020202020204" pitchFamily="34" charset="0"/>
              <a:buChar char="•"/>
            </a:pPr>
            <a:r>
              <a:rPr lang="en-GB" sz="1200" dirty="0"/>
              <a:t>It is mandatory to select options for each line item , system wont allow to proceed to next step till options is defined for each line item.</a:t>
            </a:r>
          </a:p>
          <a:p>
            <a:pPr marL="285750" indent="-285750">
              <a:buFont typeface="Arial" panose="020B0604020202020204" pitchFamily="34" charset="0"/>
              <a:buChar char="•"/>
            </a:pPr>
            <a:r>
              <a:rPr lang="en-GB" sz="1200" dirty="0" smtClean="0"/>
              <a:t>By </a:t>
            </a:r>
            <a:r>
              <a:rPr lang="en-GB" sz="1200" dirty="0"/>
              <a:t>Default Option1 is </a:t>
            </a:r>
            <a:r>
              <a:rPr lang="en-GB" sz="1200" dirty="0" smtClean="0"/>
              <a:t>marked primary. It can be changed by user.</a:t>
            </a:r>
          </a:p>
          <a:p>
            <a:pPr marL="285750" indent="-285750">
              <a:buFont typeface="Arial" panose="020B0604020202020204" pitchFamily="34" charset="0"/>
              <a:buChar char="•"/>
            </a:pPr>
            <a:r>
              <a:rPr lang="en-GB" sz="1200" dirty="0"/>
              <a:t>Only primary options details are synched with C4C.</a:t>
            </a:r>
          </a:p>
          <a:p>
            <a:pPr marL="285750" indent="-285750">
              <a:buFont typeface="Arial" panose="020B0604020202020204" pitchFamily="34" charset="0"/>
              <a:buChar char="•"/>
            </a:pPr>
            <a:r>
              <a:rPr lang="en-GB" sz="1200" dirty="0" smtClean="0"/>
              <a:t>Option feature is available only for Sales and Quoting desk.</a:t>
            </a:r>
          </a:p>
          <a:p>
            <a:pPr marL="285750" indent="-285750">
              <a:buFont typeface="Arial" panose="020B0604020202020204" pitchFamily="34" charset="0"/>
              <a:buChar char="•"/>
            </a:pPr>
            <a:r>
              <a:rPr lang="en-GB" sz="1200" dirty="0" smtClean="0"/>
              <a:t>If flag is reset options markings would be hidden.</a:t>
            </a:r>
          </a:p>
          <a:p>
            <a:pPr marL="285750" indent="-285750">
              <a:buFont typeface="Arial" panose="020B0604020202020204" pitchFamily="34" charset="0"/>
              <a:buChar char="•"/>
            </a:pPr>
            <a:r>
              <a:rPr lang="en-GB" sz="1200" dirty="0" smtClean="0"/>
              <a:t>Individual discount option is only available if channel is wholesale and quote type is price lookup.</a:t>
            </a:r>
          </a:p>
          <a:p>
            <a:pPr marL="285750" indent="-285750">
              <a:buFont typeface="Arial" panose="020B0604020202020204" pitchFamily="34" charset="0"/>
              <a:buChar char="•"/>
            </a:pPr>
            <a:r>
              <a:rPr lang="en-GB" sz="1200" dirty="0" smtClean="0"/>
              <a:t>Select primary option is not available for individual quote.</a:t>
            </a:r>
          </a:p>
          <a:p>
            <a:pPr marL="285750" indent="-285750">
              <a:buFont typeface="Arial" panose="020B0604020202020204" pitchFamily="34" charset="0"/>
              <a:buChar char="•"/>
            </a:pPr>
            <a:endParaRPr lang="en-GB" sz="1200" dirty="0" smtClean="0"/>
          </a:p>
          <a:p>
            <a:pPr marL="285750" indent="-285750">
              <a:buFont typeface="Arial" panose="020B0604020202020204" pitchFamily="34" charset="0"/>
              <a:buChar char="•"/>
            </a:pPr>
            <a:endParaRPr lang="en-GB" sz="1200" dirty="0" smtClean="0"/>
          </a:p>
          <a:p>
            <a:pPr marL="285750" indent="-285750">
              <a:buFontTx/>
              <a:buChar char="-"/>
            </a:pPr>
            <a:endParaRPr lang="en-GB" sz="1200" dirty="0"/>
          </a:p>
        </p:txBody>
      </p:sp>
      <p:grpSp>
        <p:nvGrpSpPr>
          <p:cNvPr id="14" name="Group 13"/>
          <p:cNvGrpSpPr/>
          <p:nvPr/>
        </p:nvGrpSpPr>
        <p:grpSpPr>
          <a:xfrm>
            <a:off x="2750532" y="358792"/>
            <a:ext cx="9208588" cy="6494069"/>
            <a:chOff x="2729983" y="235504"/>
            <a:chExt cx="9225881" cy="7067758"/>
          </a:xfrm>
        </p:grpSpPr>
        <p:pic>
          <p:nvPicPr>
            <p:cNvPr id="10" name="Picture 9"/>
            <p:cNvPicPr>
              <a:picLocks noChangeAspect="1"/>
            </p:cNvPicPr>
            <p:nvPr/>
          </p:nvPicPr>
          <p:blipFill>
            <a:blip r:embed="rId2"/>
            <a:stretch>
              <a:fillRect/>
            </a:stretch>
          </p:blipFill>
          <p:spPr>
            <a:xfrm>
              <a:off x="2972852" y="2419350"/>
              <a:ext cx="8896350" cy="4438650"/>
            </a:xfrm>
            <a:prstGeom prst="rect">
              <a:avLst/>
            </a:prstGeom>
          </p:spPr>
        </p:pic>
        <p:grpSp>
          <p:nvGrpSpPr>
            <p:cNvPr id="4" name="Group 3"/>
            <p:cNvGrpSpPr/>
            <p:nvPr/>
          </p:nvGrpSpPr>
          <p:grpSpPr>
            <a:xfrm>
              <a:off x="2972852" y="235504"/>
              <a:ext cx="8983012" cy="6622496"/>
              <a:chOff x="1223971" y="1131620"/>
              <a:chExt cx="10588055" cy="5908692"/>
            </a:xfrm>
          </p:grpSpPr>
          <p:sp>
            <p:nvSpPr>
              <p:cNvPr id="6" name="TextBox 5"/>
              <p:cNvSpPr txBox="1"/>
              <p:nvPr/>
            </p:nvSpPr>
            <p:spPr>
              <a:xfrm>
                <a:off x="6033749" y="3296425"/>
                <a:ext cx="615082" cy="164762"/>
              </a:xfrm>
              <a:prstGeom prst="rect">
                <a:avLst/>
              </a:prstGeom>
              <a:solidFill>
                <a:schemeClr val="bg1"/>
              </a:solidFill>
            </p:spPr>
            <p:txBody>
              <a:bodyPr wrap="square" rtlCol="0">
                <a:spAutoFit/>
              </a:bodyPr>
              <a:lstStyle/>
              <a:p>
                <a:r>
                  <a:rPr lang="en-GB" sz="600" dirty="0" smtClean="0"/>
                  <a:t>Options</a:t>
                </a:r>
                <a:endParaRPr lang="en-GB" sz="600" dirty="0"/>
              </a:p>
            </p:txBody>
          </p:sp>
          <p:sp>
            <p:nvSpPr>
              <p:cNvPr id="8" name="TextBox 7"/>
              <p:cNvSpPr txBox="1"/>
              <p:nvPr/>
            </p:nvSpPr>
            <p:spPr>
              <a:xfrm>
                <a:off x="6033749" y="3460514"/>
                <a:ext cx="639392" cy="164762"/>
              </a:xfrm>
              <a:prstGeom prst="rect">
                <a:avLst/>
              </a:prstGeom>
              <a:solidFill>
                <a:schemeClr val="bg1"/>
              </a:solidFill>
            </p:spPr>
            <p:txBody>
              <a:bodyPr wrap="square" rtlCol="0">
                <a:spAutoFit/>
              </a:bodyPr>
              <a:lstStyle/>
              <a:p>
                <a:r>
                  <a:rPr lang="en-GB" sz="600" dirty="0" smtClean="0"/>
                  <a:t>Option 1</a:t>
                </a:r>
                <a:endParaRPr lang="en-GB" sz="800" dirty="0"/>
              </a:p>
            </p:txBody>
          </p:sp>
          <p:pic>
            <p:nvPicPr>
              <p:cNvPr id="16" name="Picture 15"/>
              <p:cNvPicPr>
                <a:picLocks noChangeAspect="1"/>
              </p:cNvPicPr>
              <p:nvPr/>
            </p:nvPicPr>
            <p:blipFill>
              <a:blip r:embed="rId3"/>
              <a:stretch>
                <a:fillRect/>
              </a:stretch>
            </p:blipFill>
            <p:spPr>
              <a:xfrm>
                <a:off x="1223971" y="1131620"/>
                <a:ext cx="10588055" cy="1875155"/>
              </a:xfrm>
              <a:prstGeom prst="rect">
                <a:avLst/>
              </a:prstGeom>
            </p:spPr>
          </p:pic>
          <p:sp>
            <p:nvSpPr>
              <p:cNvPr id="17" name="TextBox 16"/>
              <p:cNvSpPr txBox="1"/>
              <p:nvPr/>
            </p:nvSpPr>
            <p:spPr>
              <a:xfrm>
                <a:off x="1314502" y="2598757"/>
                <a:ext cx="1263408" cy="215444"/>
              </a:xfrm>
              <a:prstGeom prst="rect">
                <a:avLst/>
              </a:prstGeom>
              <a:solidFill>
                <a:schemeClr val="bg1"/>
              </a:solidFill>
            </p:spPr>
            <p:txBody>
              <a:bodyPr wrap="square" rtlCol="0">
                <a:spAutoFit/>
              </a:bodyPr>
              <a:lstStyle/>
              <a:p>
                <a:r>
                  <a:rPr lang="en-GB" sz="800" dirty="0" smtClean="0"/>
                  <a:t>Bundle Quote</a:t>
                </a:r>
                <a:endParaRPr lang="en-GB" sz="800" dirty="0"/>
              </a:p>
            </p:txBody>
          </p:sp>
          <p:sp>
            <p:nvSpPr>
              <p:cNvPr id="19" name="Rectangle 18"/>
              <p:cNvSpPr/>
              <p:nvPr/>
            </p:nvSpPr>
            <p:spPr>
              <a:xfrm>
                <a:off x="1223971" y="2396482"/>
                <a:ext cx="5484122" cy="69361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5998537" y="3245736"/>
                <a:ext cx="709817" cy="379457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Picture 6"/>
            <p:cNvPicPr>
              <a:picLocks noChangeAspect="1"/>
            </p:cNvPicPr>
            <p:nvPr/>
          </p:nvPicPr>
          <p:blipFill>
            <a:blip r:embed="rId4"/>
            <a:stretch>
              <a:fillRect/>
            </a:stretch>
          </p:blipFill>
          <p:spPr>
            <a:xfrm>
              <a:off x="3030696" y="1879879"/>
              <a:ext cx="678069" cy="385143"/>
            </a:xfrm>
            <a:prstGeom prst="rect">
              <a:avLst/>
            </a:prstGeom>
          </p:spPr>
        </p:pic>
        <p:pic>
          <p:nvPicPr>
            <p:cNvPr id="21" name="Picture 20"/>
            <p:cNvPicPr>
              <a:picLocks noChangeAspect="1"/>
            </p:cNvPicPr>
            <p:nvPr/>
          </p:nvPicPr>
          <p:blipFill>
            <a:blip r:embed="rId5"/>
            <a:stretch>
              <a:fillRect/>
            </a:stretch>
          </p:blipFill>
          <p:spPr>
            <a:xfrm>
              <a:off x="4661142" y="1846380"/>
              <a:ext cx="1101546" cy="758637"/>
            </a:xfrm>
            <a:prstGeom prst="rect">
              <a:avLst/>
            </a:prstGeom>
          </p:spPr>
        </p:pic>
        <p:pic>
          <p:nvPicPr>
            <p:cNvPr id="22" name="Picture 21"/>
            <p:cNvPicPr>
              <a:picLocks noChangeAspect="1"/>
            </p:cNvPicPr>
            <p:nvPr/>
          </p:nvPicPr>
          <p:blipFill>
            <a:blip r:embed="rId6"/>
            <a:stretch>
              <a:fillRect/>
            </a:stretch>
          </p:blipFill>
          <p:spPr>
            <a:xfrm>
              <a:off x="4674829" y="1826352"/>
              <a:ext cx="722540" cy="151733"/>
            </a:xfrm>
            <a:prstGeom prst="rect">
              <a:avLst/>
            </a:prstGeom>
          </p:spPr>
        </p:pic>
        <p:sp>
          <p:nvSpPr>
            <p:cNvPr id="24" name="TextBox 23"/>
            <p:cNvSpPr txBox="1"/>
            <p:nvPr/>
          </p:nvSpPr>
          <p:spPr>
            <a:xfrm>
              <a:off x="3707840" y="1760635"/>
              <a:ext cx="1090294" cy="215444"/>
            </a:xfrm>
            <a:prstGeom prst="rect">
              <a:avLst/>
            </a:prstGeom>
            <a:solidFill>
              <a:schemeClr val="bg1"/>
            </a:solidFill>
          </p:spPr>
          <p:txBody>
            <a:bodyPr wrap="square" rtlCol="0">
              <a:spAutoFit/>
            </a:bodyPr>
            <a:lstStyle/>
            <a:p>
              <a:r>
                <a:rPr lang="en-GB" sz="800" dirty="0" smtClean="0"/>
                <a:t>Number of Options</a:t>
              </a:r>
              <a:endParaRPr lang="en-GB" sz="800" dirty="0"/>
            </a:p>
          </p:txBody>
        </p:sp>
        <p:pic>
          <p:nvPicPr>
            <p:cNvPr id="25" name="Picture 24"/>
            <p:cNvPicPr>
              <a:picLocks noChangeAspect="1"/>
            </p:cNvPicPr>
            <p:nvPr/>
          </p:nvPicPr>
          <p:blipFill>
            <a:blip r:embed="rId7"/>
            <a:stretch>
              <a:fillRect/>
            </a:stretch>
          </p:blipFill>
          <p:spPr>
            <a:xfrm>
              <a:off x="3700390" y="2007394"/>
              <a:ext cx="839103" cy="176654"/>
            </a:xfrm>
            <a:prstGeom prst="rect">
              <a:avLst/>
            </a:prstGeom>
          </p:spPr>
        </p:pic>
        <p:sp>
          <p:nvSpPr>
            <p:cNvPr id="23" name="TextBox 22"/>
            <p:cNvSpPr txBox="1"/>
            <p:nvPr/>
          </p:nvSpPr>
          <p:spPr>
            <a:xfrm>
              <a:off x="4618182" y="1764218"/>
              <a:ext cx="1221313" cy="230832"/>
            </a:xfrm>
            <a:prstGeom prst="rect">
              <a:avLst/>
            </a:prstGeom>
            <a:solidFill>
              <a:schemeClr val="bg1"/>
            </a:solidFill>
          </p:spPr>
          <p:txBody>
            <a:bodyPr wrap="square" rtlCol="0">
              <a:spAutoFit/>
            </a:bodyPr>
            <a:lstStyle/>
            <a:p>
              <a:r>
                <a:rPr lang="en-GB" sz="900" dirty="0" smtClean="0"/>
                <a:t>Select Primary Option</a:t>
              </a:r>
              <a:endParaRPr lang="en-GB" sz="900" dirty="0"/>
            </a:p>
          </p:txBody>
        </p:sp>
        <p:sp>
          <p:nvSpPr>
            <p:cNvPr id="26" name="TextBox 25"/>
            <p:cNvSpPr txBox="1"/>
            <p:nvPr/>
          </p:nvSpPr>
          <p:spPr>
            <a:xfrm>
              <a:off x="3743261" y="1943981"/>
              <a:ext cx="386206" cy="261610"/>
            </a:xfrm>
            <a:prstGeom prst="rect">
              <a:avLst/>
            </a:prstGeom>
            <a:noFill/>
          </p:spPr>
          <p:txBody>
            <a:bodyPr wrap="square" rtlCol="0">
              <a:spAutoFit/>
            </a:bodyPr>
            <a:lstStyle/>
            <a:p>
              <a:r>
                <a:rPr lang="en-GB" sz="1100" dirty="0" smtClean="0"/>
                <a:t>3</a:t>
              </a:r>
              <a:endParaRPr lang="en-GB" sz="1100" dirty="0"/>
            </a:p>
          </p:txBody>
        </p:sp>
        <p:sp>
          <p:nvSpPr>
            <p:cNvPr id="27" name="TextBox 26"/>
            <p:cNvSpPr txBox="1"/>
            <p:nvPr/>
          </p:nvSpPr>
          <p:spPr>
            <a:xfrm>
              <a:off x="7043954" y="3937908"/>
              <a:ext cx="542467" cy="184666"/>
            </a:xfrm>
            <a:prstGeom prst="rect">
              <a:avLst/>
            </a:prstGeom>
            <a:solidFill>
              <a:schemeClr val="bg1"/>
            </a:solidFill>
          </p:spPr>
          <p:txBody>
            <a:bodyPr wrap="square" rtlCol="0">
              <a:spAutoFit/>
            </a:bodyPr>
            <a:lstStyle/>
            <a:p>
              <a:r>
                <a:rPr lang="en-GB" sz="600" dirty="0" smtClean="0"/>
                <a:t>Option 2</a:t>
              </a:r>
              <a:endParaRPr lang="en-GB" sz="800" dirty="0"/>
            </a:p>
          </p:txBody>
        </p:sp>
        <p:sp>
          <p:nvSpPr>
            <p:cNvPr id="28" name="TextBox 27"/>
            <p:cNvSpPr txBox="1"/>
            <p:nvPr/>
          </p:nvSpPr>
          <p:spPr>
            <a:xfrm>
              <a:off x="7043954" y="3261259"/>
              <a:ext cx="542467" cy="184666"/>
            </a:xfrm>
            <a:prstGeom prst="rect">
              <a:avLst/>
            </a:prstGeom>
            <a:solidFill>
              <a:schemeClr val="bg1"/>
            </a:solidFill>
          </p:spPr>
          <p:txBody>
            <a:bodyPr wrap="square" rtlCol="0">
              <a:spAutoFit/>
            </a:bodyPr>
            <a:lstStyle/>
            <a:p>
              <a:r>
                <a:rPr lang="en-GB" sz="600" dirty="0" smtClean="0"/>
                <a:t>Option 1</a:t>
              </a:r>
              <a:endParaRPr lang="en-GB" sz="800" dirty="0"/>
            </a:p>
          </p:txBody>
        </p:sp>
        <p:sp>
          <p:nvSpPr>
            <p:cNvPr id="29" name="TextBox 28"/>
            <p:cNvSpPr txBox="1"/>
            <p:nvPr/>
          </p:nvSpPr>
          <p:spPr>
            <a:xfrm>
              <a:off x="7053516" y="3584443"/>
              <a:ext cx="542467" cy="184666"/>
            </a:xfrm>
            <a:prstGeom prst="rect">
              <a:avLst/>
            </a:prstGeom>
            <a:solidFill>
              <a:schemeClr val="bg1"/>
            </a:solidFill>
          </p:spPr>
          <p:txBody>
            <a:bodyPr wrap="square" rtlCol="0">
              <a:spAutoFit/>
            </a:bodyPr>
            <a:lstStyle/>
            <a:p>
              <a:r>
                <a:rPr lang="en-GB" sz="600" dirty="0" smtClean="0"/>
                <a:t>Option 1</a:t>
              </a:r>
              <a:endParaRPr lang="en-GB" sz="800" dirty="0"/>
            </a:p>
          </p:txBody>
        </p:sp>
        <p:sp>
          <p:nvSpPr>
            <p:cNvPr id="30" name="TextBox 29"/>
            <p:cNvSpPr txBox="1"/>
            <p:nvPr/>
          </p:nvSpPr>
          <p:spPr>
            <a:xfrm>
              <a:off x="7060170" y="4314805"/>
              <a:ext cx="542467" cy="184666"/>
            </a:xfrm>
            <a:prstGeom prst="rect">
              <a:avLst/>
            </a:prstGeom>
            <a:solidFill>
              <a:schemeClr val="bg1"/>
            </a:solidFill>
          </p:spPr>
          <p:txBody>
            <a:bodyPr wrap="square" rtlCol="0">
              <a:spAutoFit/>
            </a:bodyPr>
            <a:lstStyle/>
            <a:p>
              <a:r>
                <a:rPr lang="en-GB" sz="600" dirty="0" smtClean="0"/>
                <a:t>Option 2</a:t>
              </a:r>
              <a:endParaRPr lang="en-GB" sz="800" dirty="0"/>
            </a:p>
          </p:txBody>
        </p:sp>
        <p:sp>
          <p:nvSpPr>
            <p:cNvPr id="31" name="TextBox 30"/>
            <p:cNvSpPr txBox="1"/>
            <p:nvPr/>
          </p:nvSpPr>
          <p:spPr>
            <a:xfrm>
              <a:off x="7083169" y="4689303"/>
              <a:ext cx="542467" cy="184666"/>
            </a:xfrm>
            <a:prstGeom prst="rect">
              <a:avLst/>
            </a:prstGeom>
            <a:solidFill>
              <a:schemeClr val="bg1"/>
            </a:solidFill>
          </p:spPr>
          <p:txBody>
            <a:bodyPr wrap="square" rtlCol="0">
              <a:spAutoFit/>
            </a:bodyPr>
            <a:lstStyle/>
            <a:p>
              <a:r>
                <a:rPr lang="en-GB" sz="600" dirty="0" smtClean="0"/>
                <a:t>Option2</a:t>
              </a:r>
              <a:endParaRPr lang="en-GB" sz="800" dirty="0"/>
            </a:p>
          </p:txBody>
        </p:sp>
        <p:sp>
          <p:nvSpPr>
            <p:cNvPr id="32" name="TextBox 31"/>
            <p:cNvSpPr txBox="1"/>
            <p:nvPr/>
          </p:nvSpPr>
          <p:spPr>
            <a:xfrm>
              <a:off x="7067044" y="5025996"/>
              <a:ext cx="542467" cy="184666"/>
            </a:xfrm>
            <a:prstGeom prst="rect">
              <a:avLst/>
            </a:prstGeom>
            <a:solidFill>
              <a:schemeClr val="bg1"/>
            </a:solidFill>
          </p:spPr>
          <p:txBody>
            <a:bodyPr wrap="square" rtlCol="0">
              <a:spAutoFit/>
            </a:bodyPr>
            <a:lstStyle/>
            <a:p>
              <a:r>
                <a:rPr lang="en-GB" sz="600" dirty="0" smtClean="0"/>
                <a:t>Option </a:t>
              </a:r>
              <a:r>
                <a:rPr lang="en-GB" sz="600" dirty="0"/>
                <a:t>3</a:t>
              </a:r>
              <a:endParaRPr lang="en-GB" sz="800" dirty="0"/>
            </a:p>
          </p:txBody>
        </p:sp>
        <p:sp>
          <p:nvSpPr>
            <p:cNvPr id="33" name="TextBox 32"/>
            <p:cNvSpPr txBox="1"/>
            <p:nvPr/>
          </p:nvSpPr>
          <p:spPr>
            <a:xfrm>
              <a:off x="7043967" y="5437878"/>
              <a:ext cx="542467" cy="184666"/>
            </a:xfrm>
            <a:prstGeom prst="rect">
              <a:avLst/>
            </a:prstGeom>
            <a:solidFill>
              <a:schemeClr val="bg1"/>
            </a:solidFill>
          </p:spPr>
          <p:txBody>
            <a:bodyPr wrap="square" rtlCol="0">
              <a:spAutoFit/>
            </a:bodyPr>
            <a:lstStyle/>
            <a:p>
              <a:r>
                <a:rPr lang="en-GB" sz="600" dirty="0" smtClean="0"/>
                <a:t>Option </a:t>
              </a:r>
              <a:r>
                <a:rPr lang="en-GB" sz="600" dirty="0"/>
                <a:t>3</a:t>
              </a:r>
              <a:endParaRPr lang="en-GB" sz="800" dirty="0"/>
            </a:p>
          </p:txBody>
        </p:sp>
        <p:sp>
          <p:nvSpPr>
            <p:cNvPr id="34" name="TextBox 33"/>
            <p:cNvSpPr txBox="1"/>
            <p:nvPr/>
          </p:nvSpPr>
          <p:spPr>
            <a:xfrm>
              <a:off x="7069382" y="5783868"/>
              <a:ext cx="542467" cy="184666"/>
            </a:xfrm>
            <a:prstGeom prst="rect">
              <a:avLst/>
            </a:prstGeom>
            <a:solidFill>
              <a:schemeClr val="bg1"/>
            </a:solidFill>
          </p:spPr>
          <p:txBody>
            <a:bodyPr wrap="square" rtlCol="0">
              <a:spAutoFit/>
            </a:bodyPr>
            <a:lstStyle/>
            <a:p>
              <a:r>
                <a:rPr lang="en-GB" sz="600" dirty="0" smtClean="0"/>
                <a:t>Option </a:t>
              </a:r>
              <a:r>
                <a:rPr lang="en-GB" sz="600" dirty="0"/>
                <a:t>3</a:t>
              </a:r>
              <a:endParaRPr lang="en-GB" sz="800" dirty="0"/>
            </a:p>
          </p:txBody>
        </p:sp>
        <p:sp>
          <p:nvSpPr>
            <p:cNvPr id="9" name="Flowchart: Connector 8"/>
            <p:cNvSpPr/>
            <p:nvPr/>
          </p:nvSpPr>
          <p:spPr>
            <a:xfrm>
              <a:off x="2729983" y="1943981"/>
              <a:ext cx="242869" cy="26161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a:t>
              </a:r>
              <a:endParaRPr lang="en-GB" dirty="0"/>
            </a:p>
          </p:txBody>
        </p:sp>
        <p:sp>
          <p:nvSpPr>
            <p:cNvPr id="35" name="Flowchart: Connector 34"/>
            <p:cNvSpPr/>
            <p:nvPr/>
          </p:nvSpPr>
          <p:spPr>
            <a:xfrm>
              <a:off x="3953547" y="1480054"/>
              <a:ext cx="242869" cy="26161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36" name="Flowchart: Connector 35"/>
            <p:cNvSpPr/>
            <p:nvPr/>
          </p:nvSpPr>
          <p:spPr>
            <a:xfrm>
              <a:off x="5090480" y="1492302"/>
              <a:ext cx="242869" cy="26161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a:t>
              </a:r>
              <a:endParaRPr lang="en-GB" dirty="0"/>
            </a:p>
          </p:txBody>
        </p:sp>
        <p:sp>
          <p:nvSpPr>
            <p:cNvPr id="37" name="Flowchart: Connector 36"/>
            <p:cNvSpPr/>
            <p:nvPr/>
          </p:nvSpPr>
          <p:spPr>
            <a:xfrm>
              <a:off x="7307396" y="2333472"/>
              <a:ext cx="242869" cy="26161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3</a:t>
              </a:r>
              <a:endParaRPr lang="en-GB" dirty="0"/>
            </a:p>
          </p:txBody>
        </p:sp>
        <p:sp>
          <p:nvSpPr>
            <p:cNvPr id="38" name="TextBox 37"/>
            <p:cNvSpPr txBox="1"/>
            <p:nvPr/>
          </p:nvSpPr>
          <p:spPr>
            <a:xfrm>
              <a:off x="10015487" y="2620445"/>
              <a:ext cx="673746" cy="184666"/>
            </a:xfrm>
            <a:prstGeom prst="rect">
              <a:avLst/>
            </a:prstGeom>
            <a:solidFill>
              <a:schemeClr val="bg1"/>
            </a:solidFill>
          </p:spPr>
          <p:txBody>
            <a:bodyPr wrap="square" rtlCol="0">
              <a:spAutoFit/>
            </a:bodyPr>
            <a:lstStyle/>
            <a:p>
              <a:r>
                <a:rPr lang="en-GB" sz="600" dirty="0" smtClean="0"/>
                <a:t>Option Stage</a:t>
              </a:r>
              <a:endParaRPr lang="en-GB" sz="600" dirty="0"/>
            </a:p>
          </p:txBody>
        </p:sp>
        <p:sp>
          <p:nvSpPr>
            <p:cNvPr id="42" name="TextBox 41"/>
            <p:cNvSpPr txBox="1"/>
            <p:nvPr/>
          </p:nvSpPr>
          <p:spPr>
            <a:xfrm>
              <a:off x="7067044" y="6111690"/>
              <a:ext cx="542467" cy="217728"/>
            </a:xfrm>
            <a:prstGeom prst="rect">
              <a:avLst/>
            </a:prstGeom>
            <a:solidFill>
              <a:schemeClr val="bg1"/>
            </a:solidFill>
          </p:spPr>
          <p:txBody>
            <a:bodyPr wrap="square" rtlCol="0">
              <a:spAutoFit/>
            </a:bodyPr>
            <a:lstStyle/>
            <a:p>
              <a:r>
                <a:rPr lang="en-GB" sz="700" dirty="0" smtClean="0"/>
                <a:t>Individual</a:t>
              </a:r>
              <a:endParaRPr lang="en-GB" sz="800" dirty="0"/>
            </a:p>
          </p:txBody>
        </p:sp>
        <p:sp>
          <p:nvSpPr>
            <p:cNvPr id="43" name="TextBox 42"/>
            <p:cNvSpPr txBox="1"/>
            <p:nvPr/>
          </p:nvSpPr>
          <p:spPr>
            <a:xfrm>
              <a:off x="7053516" y="6491424"/>
              <a:ext cx="542467" cy="184666"/>
            </a:xfrm>
            <a:prstGeom prst="rect">
              <a:avLst/>
            </a:prstGeom>
            <a:solidFill>
              <a:schemeClr val="bg1"/>
            </a:solidFill>
          </p:spPr>
          <p:txBody>
            <a:bodyPr wrap="square" rtlCol="0">
              <a:spAutoFit/>
            </a:bodyPr>
            <a:lstStyle/>
            <a:p>
              <a:r>
                <a:rPr lang="en-GB" sz="600" dirty="0" smtClean="0"/>
                <a:t>Individual</a:t>
              </a:r>
              <a:endParaRPr lang="en-GB" sz="800" dirty="0"/>
            </a:p>
          </p:txBody>
        </p:sp>
        <p:pic>
          <p:nvPicPr>
            <p:cNvPr id="13" name="Picture 12"/>
            <p:cNvPicPr>
              <a:picLocks noChangeAspect="1"/>
            </p:cNvPicPr>
            <p:nvPr/>
          </p:nvPicPr>
          <p:blipFill>
            <a:blip r:embed="rId8"/>
            <a:stretch>
              <a:fillRect/>
            </a:stretch>
          </p:blipFill>
          <p:spPr>
            <a:xfrm>
              <a:off x="7053516" y="6474587"/>
              <a:ext cx="1133475" cy="828675"/>
            </a:xfrm>
            <a:prstGeom prst="rect">
              <a:avLst/>
            </a:prstGeom>
          </p:spPr>
        </p:pic>
      </p:grpSp>
      <p:sp>
        <p:nvSpPr>
          <p:cNvPr id="15" name="Rectangle 14"/>
          <p:cNvSpPr/>
          <p:nvPr/>
        </p:nvSpPr>
        <p:spPr>
          <a:xfrm>
            <a:off x="7087975" y="6629513"/>
            <a:ext cx="596638" cy="215444"/>
          </a:xfrm>
          <a:prstGeom prst="rect">
            <a:avLst/>
          </a:prstGeom>
          <a:solidFill>
            <a:schemeClr val="bg1"/>
          </a:solidFill>
        </p:spPr>
        <p:txBody>
          <a:bodyPr wrap="none">
            <a:spAutoFit/>
          </a:bodyPr>
          <a:lstStyle/>
          <a:p>
            <a:r>
              <a:rPr lang="en-GB" sz="800" dirty="0"/>
              <a:t>Individual</a:t>
            </a:r>
          </a:p>
        </p:txBody>
      </p:sp>
      <p:sp>
        <p:nvSpPr>
          <p:cNvPr id="45" name="TextBox 44"/>
          <p:cNvSpPr txBox="1"/>
          <p:nvPr/>
        </p:nvSpPr>
        <p:spPr>
          <a:xfrm>
            <a:off x="3901762" y="2719825"/>
            <a:ext cx="1204842" cy="215444"/>
          </a:xfrm>
          <a:prstGeom prst="rect">
            <a:avLst/>
          </a:prstGeom>
          <a:solidFill>
            <a:schemeClr val="bg1"/>
          </a:solidFill>
        </p:spPr>
        <p:txBody>
          <a:bodyPr wrap="square" rtlCol="0">
            <a:spAutoFit/>
          </a:bodyPr>
          <a:lstStyle/>
          <a:p>
            <a:r>
              <a:rPr lang="en-GB" sz="800" dirty="0" smtClean="0"/>
              <a:t>QT-15973-2--01</a:t>
            </a:r>
            <a:endParaRPr lang="en-GB" sz="800" dirty="0"/>
          </a:p>
        </p:txBody>
      </p:sp>
      <p:sp>
        <p:nvSpPr>
          <p:cNvPr id="46" name="TextBox 45"/>
          <p:cNvSpPr txBox="1"/>
          <p:nvPr/>
        </p:nvSpPr>
        <p:spPr>
          <a:xfrm>
            <a:off x="3901762" y="2887280"/>
            <a:ext cx="1204842" cy="215444"/>
          </a:xfrm>
          <a:prstGeom prst="rect">
            <a:avLst/>
          </a:prstGeom>
          <a:solidFill>
            <a:schemeClr val="bg1"/>
          </a:solidFill>
        </p:spPr>
        <p:txBody>
          <a:bodyPr wrap="square" rtlCol="0">
            <a:spAutoFit/>
          </a:bodyPr>
          <a:lstStyle/>
          <a:p>
            <a:r>
              <a:rPr lang="en-GB" sz="800" dirty="0" smtClean="0"/>
              <a:t>QT-15973-3--01</a:t>
            </a:r>
            <a:endParaRPr lang="en-GB" sz="800" dirty="0"/>
          </a:p>
        </p:txBody>
      </p:sp>
      <p:sp>
        <p:nvSpPr>
          <p:cNvPr id="47" name="TextBox 46"/>
          <p:cNvSpPr txBox="1"/>
          <p:nvPr/>
        </p:nvSpPr>
        <p:spPr>
          <a:xfrm>
            <a:off x="3901762" y="3064775"/>
            <a:ext cx="1204842" cy="215444"/>
          </a:xfrm>
          <a:prstGeom prst="rect">
            <a:avLst/>
          </a:prstGeom>
          <a:solidFill>
            <a:schemeClr val="bg1"/>
          </a:solidFill>
        </p:spPr>
        <p:txBody>
          <a:bodyPr wrap="square" rtlCol="0">
            <a:spAutoFit/>
          </a:bodyPr>
          <a:lstStyle/>
          <a:p>
            <a:r>
              <a:rPr lang="en-GB" sz="800" dirty="0" smtClean="0"/>
              <a:t>QT-15973-4--01</a:t>
            </a:r>
            <a:endParaRPr lang="en-GB" sz="800" dirty="0"/>
          </a:p>
        </p:txBody>
      </p:sp>
      <p:sp>
        <p:nvSpPr>
          <p:cNvPr id="48" name="TextBox 47"/>
          <p:cNvSpPr txBox="1"/>
          <p:nvPr/>
        </p:nvSpPr>
        <p:spPr>
          <a:xfrm>
            <a:off x="3901762" y="3250221"/>
            <a:ext cx="1204842" cy="215444"/>
          </a:xfrm>
          <a:prstGeom prst="rect">
            <a:avLst/>
          </a:prstGeom>
          <a:solidFill>
            <a:schemeClr val="bg1"/>
          </a:solidFill>
        </p:spPr>
        <p:txBody>
          <a:bodyPr wrap="square" rtlCol="0">
            <a:spAutoFit/>
          </a:bodyPr>
          <a:lstStyle/>
          <a:p>
            <a:r>
              <a:rPr lang="en-GB" sz="800" dirty="0" smtClean="0"/>
              <a:t>QT-15973-5--01</a:t>
            </a:r>
            <a:endParaRPr lang="en-GB" sz="800" dirty="0"/>
          </a:p>
        </p:txBody>
      </p:sp>
      <p:sp>
        <p:nvSpPr>
          <p:cNvPr id="49" name="TextBox 48"/>
          <p:cNvSpPr txBox="1"/>
          <p:nvPr/>
        </p:nvSpPr>
        <p:spPr>
          <a:xfrm>
            <a:off x="3901762" y="3427716"/>
            <a:ext cx="1204842" cy="215444"/>
          </a:xfrm>
          <a:prstGeom prst="rect">
            <a:avLst/>
          </a:prstGeom>
          <a:solidFill>
            <a:schemeClr val="bg1"/>
          </a:solidFill>
        </p:spPr>
        <p:txBody>
          <a:bodyPr wrap="square" rtlCol="0">
            <a:spAutoFit/>
          </a:bodyPr>
          <a:lstStyle/>
          <a:p>
            <a:r>
              <a:rPr lang="en-GB" sz="800" dirty="0" smtClean="0"/>
              <a:t>QT-15973-6--01</a:t>
            </a:r>
            <a:endParaRPr lang="en-GB" sz="800" dirty="0"/>
          </a:p>
        </p:txBody>
      </p:sp>
      <p:sp>
        <p:nvSpPr>
          <p:cNvPr id="50" name="TextBox 49"/>
          <p:cNvSpPr txBox="1"/>
          <p:nvPr/>
        </p:nvSpPr>
        <p:spPr>
          <a:xfrm>
            <a:off x="3901762" y="3579689"/>
            <a:ext cx="1204842" cy="215444"/>
          </a:xfrm>
          <a:prstGeom prst="rect">
            <a:avLst/>
          </a:prstGeom>
          <a:solidFill>
            <a:schemeClr val="bg1"/>
          </a:solidFill>
        </p:spPr>
        <p:txBody>
          <a:bodyPr wrap="square" rtlCol="0">
            <a:spAutoFit/>
          </a:bodyPr>
          <a:lstStyle/>
          <a:p>
            <a:r>
              <a:rPr lang="en-GB" sz="800" dirty="0" smtClean="0"/>
              <a:t>QT-15973-7--01</a:t>
            </a:r>
            <a:endParaRPr lang="en-GB" sz="800" dirty="0"/>
          </a:p>
        </p:txBody>
      </p:sp>
      <p:sp>
        <p:nvSpPr>
          <p:cNvPr id="51" name="TextBox 50"/>
          <p:cNvSpPr txBox="1"/>
          <p:nvPr/>
        </p:nvSpPr>
        <p:spPr>
          <a:xfrm>
            <a:off x="3116699" y="1191341"/>
            <a:ext cx="1204842" cy="261610"/>
          </a:xfrm>
          <a:prstGeom prst="rect">
            <a:avLst/>
          </a:prstGeom>
          <a:solidFill>
            <a:schemeClr val="bg1"/>
          </a:solidFill>
        </p:spPr>
        <p:txBody>
          <a:bodyPr wrap="square" rtlCol="0">
            <a:spAutoFit/>
          </a:bodyPr>
          <a:lstStyle/>
          <a:p>
            <a:r>
              <a:rPr lang="en-GB" sz="1050" dirty="0" smtClean="0"/>
              <a:t>QT-15973-01</a:t>
            </a:r>
            <a:endParaRPr lang="en-GB" sz="1050" dirty="0"/>
          </a:p>
        </p:txBody>
      </p:sp>
    </p:spTree>
    <p:extLst>
      <p:ext uri="{BB962C8B-B14F-4D97-AF65-F5344CB8AC3E}">
        <p14:creationId xmlns:p14="http://schemas.microsoft.com/office/powerpoint/2010/main" val="28673221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6360" y="96668"/>
            <a:ext cx="7832436" cy="369332"/>
          </a:xfrm>
          <a:prstGeom prst="rect">
            <a:avLst/>
          </a:prstGeom>
          <a:noFill/>
        </p:spPr>
        <p:txBody>
          <a:bodyPr wrap="square" rtlCol="0">
            <a:spAutoFit/>
          </a:bodyPr>
          <a:lstStyle/>
          <a:p>
            <a:r>
              <a:rPr lang="en-GB" dirty="0" smtClean="0"/>
              <a:t>Apply Discount(Optional)</a:t>
            </a:r>
            <a:endParaRPr lang="en-GB" dirty="0"/>
          </a:p>
        </p:txBody>
      </p:sp>
      <p:sp>
        <p:nvSpPr>
          <p:cNvPr id="2" name="TextBox 1"/>
          <p:cNvSpPr txBox="1"/>
          <p:nvPr/>
        </p:nvSpPr>
        <p:spPr>
          <a:xfrm>
            <a:off x="136360" y="693216"/>
            <a:ext cx="2306803" cy="461665"/>
          </a:xfrm>
          <a:prstGeom prst="rect">
            <a:avLst/>
          </a:prstGeom>
          <a:noFill/>
        </p:spPr>
        <p:txBody>
          <a:bodyPr wrap="square" rtlCol="0">
            <a:spAutoFit/>
          </a:bodyPr>
          <a:lstStyle/>
          <a:p>
            <a:pPr marL="285750" indent="-285750">
              <a:buFont typeface="Arial" panose="020B0604020202020204" pitchFamily="34" charset="0"/>
              <a:buChar char="•"/>
            </a:pPr>
            <a:r>
              <a:rPr lang="en-GB" sz="1200" dirty="0" smtClean="0"/>
              <a:t>No Change in discount functionality.</a:t>
            </a:r>
            <a:endParaRPr lang="en-GB" sz="1200" dirty="0"/>
          </a:p>
        </p:txBody>
      </p:sp>
      <p:grpSp>
        <p:nvGrpSpPr>
          <p:cNvPr id="9" name="Group 8"/>
          <p:cNvGrpSpPr/>
          <p:nvPr/>
        </p:nvGrpSpPr>
        <p:grpSpPr>
          <a:xfrm>
            <a:off x="2780088" y="96668"/>
            <a:ext cx="9046372" cy="6605884"/>
            <a:chOff x="2789232" y="693216"/>
            <a:chExt cx="9046372" cy="6605884"/>
          </a:xfrm>
        </p:grpSpPr>
        <p:pic>
          <p:nvPicPr>
            <p:cNvPr id="7" name="Picture 6"/>
            <p:cNvPicPr>
              <a:picLocks noChangeAspect="1"/>
            </p:cNvPicPr>
            <p:nvPr/>
          </p:nvPicPr>
          <p:blipFill>
            <a:blip r:embed="rId2"/>
            <a:stretch>
              <a:fillRect/>
            </a:stretch>
          </p:blipFill>
          <p:spPr>
            <a:xfrm>
              <a:off x="2805436" y="6355110"/>
              <a:ext cx="8839200" cy="714375"/>
            </a:xfrm>
            <a:prstGeom prst="rect">
              <a:avLst/>
            </a:prstGeom>
          </p:spPr>
        </p:pic>
        <p:pic>
          <p:nvPicPr>
            <p:cNvPr id="3" name="Picture 2"/>
            <p:cNvPicPr>
              <a:picLocks noChangeAspect="1"/>
            </p:cNvPicPr>
            <p:nvPr/>
          </p:nvPicPr>
          <p:blipFill>
            <a:blip r:embed="rId3"/>
            <a:stretch>
              <a:fillRect/>
            </a:stretch>
          </p:blipFill>
          <p:spPr>
            <a:xfrm>
              <a:off x="2805436" y="2686930"/>
              <a:ext cx="9030168" cy="3726313"/>
            </a:xfrm>
            <a:prstGeom prst="rect">
              <a:avLst/>
            </a:prstGeom>
          </p:spPr>
        </p:pic>
        <p:grpSp>
          <p:nvGrpSpPr>
            <p:cNvPr id="4" name="Group 3"/>
            <p:cNvGrpSpPr/>
            <p:nvPr/>
          </p:nvGrpSpPr>
          <p:grpSpPr>
            <a:xfrm>
              <a:off x="6784849" y="2835511"/>
              <a:ext cx="3794759" cy="4463589"/>
              <a:chOff x="5886614" y="3245735"/>
              <a:chExt cx="4472788" cy="3982483"/>
            </a:xfrm>
          </p:grpSpPr>
          <p:sp>
            <p:nvSpPr>
              <p:cNvPr id="6" name="TextBox 5"/>
              <p:cNvSpPr txBox="1"/>
              <p:nvPr/>
            </p:nvSpPr>
            <p:spPr>
              <a:xfrm>
                <a:off x="6033749" y="3296425"/>
                <a:ext cx="615082" cy="164762"/>
              </a:xfrm>
              <a:prstGeom prst="rect">
                <a:avLst/>
              </a:prstGeom>
              <a:solidFill>
                <a:schemeClr val="bg1"/>
              </a:solidFill>
            </p:spPr>
            <p:txBody>
              <a:bodyPr wrap="square" rtlCol="0">
                <a:spAutoFit/>
              </a:bodyPr>
              <a:lstStyle/>
              <a:p>
                <a:r>
                  <a:rPr lang="en-GB" sz="600" dirty="0" smtClean="0"/>
                  <a:t>Options</a:t>
                </a:r>
                <a:endParaRPr lang="en-GB" sz="600" dirty="0"/>
              </a:p>
            </p:txBody>
          </p:sp>
          <p:sp>
            <p:nvSpPr>
              <p:cNvPr id="8" name="TextBox 7"/>
              <p:cNvSpPr txBox="1"/>
              <p:nvPr/>
            </p:nvSpPr>
            <p:spPr>
              <a:xfrm>
                <a:off x="6033749" y="3460514"/>
                <a:ext cx="639392" cy="164762"/>
              </a:xfrm>
              <a:prstGeom prst="rect">
                <a:avLst/>
              </a:prstGeom>
              <a:solidFill>
                <a:schemeClr val="bg1"/>
              </a:solidFill>
            </p:spPr>
            <p:txBody>
              <a:bodyPr wrap="square" rtlCol="0">
                <a:spAutoFit/>
              </a:bodyPr>
              <a:lstStyle/>
              <a:p>
                <a:r>
                  <a:rPr lang="en-GB" sz="600" dirty="0" smtClean="0"/>
                  <a:t>Option 1</a:t>
                </a:r>
                <a:endParaRPr lang="en-GB" sz="800" dirty="0"/>
              </a:p>
            </p:txBody>
          </p:sp>
          <p:sp>
            <p:nvSpPr>
              <p:cNvPr id="20" name="Rectangle 19"/>
              <p:cNvSpPr/>
              <p:nvPr/>
            </p:nvSpPr>
            <p:spPr>
              <a:xfrm>
                <a:off x="5886614" y="3245735"/>
                <a:ext cx="4472788" cy="398248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p:cNvSpPr txBox="1"/>
            <p:nvPr/>
          </p:nvSpPr>
          <p:spPr>
            <a:xfrm>
              <a:off x="6900116" y="4168404"/>
              <a:ext cx="542467" cy="184666"/>
            </a:xfrm>
            <a:prstGeom prst="rect">
              <a:avLst/>
            </a:prstGeom>
            <a:solidFill>
              <a:schemeClr val="bg1"/>
            </a:solidFill>
          </p:spPr>
          <p:txBody>
            <a:bodyPr wrap="square" rtlCol="0">
              <a:spAutoFit/>
            </a:bodyPr>
            <a:lstStyle/>
            <a:p>
              <a:r>
                <a:rPr lang="en-GB" sz="600" dirty="0" smtClean="0"/>
                <a:t>Option 2</a:t>
              </a:r>
              <a:endParaRPr lang="en-GB" sz="800" dirty="0"/>
            </a:p>
          </p:txBody>
        </p:sp>
        <p:sp>
          <p:nvSpPr>
            <p:cNvPr id="28" name="TextBox 27"/>
            <p:cNvSpPr txBox="1"/>
            <p:nvPr/>
          </p:nvSpPr>
          <p:spPr>
            <a:xfrm>
              <a:off x="6900116" y="3491755"/>
              <a:ext cx="542467" cy="184666"/>
            </a:xfrm>
            <a:prstGeom prst="rect">
              <a:avLst/>
            </a:prstGeom>
            <a:solidFill>
              <a:schemeClr val="bg1"/>
            </a:solidFill>
          </p:spPr>
          <p:txBody>
            <a:bodyPr wrap="square" rtlCol="0">
              <a:spAutoFit/>
            </a:bodyPr>
            <a:lstStyle/>
            <a:p>
              <a:r>
                <a:rPr lang="en-GB" sz="600" dirty="0" smtClean="0"/>
                <a:t>Option 1</a:t>
              </a:r>
              <a:endParaRPr lang="en-GB" sz="800" dirty="0"/>
            </a:p>
          </p:txBody>
        </p:sp>
        <p:sp>
          <p:nvSpPr>
            <p:cNvPr id="29" name="TextBox 28"/>
            <p:cNvSpPr txBox="1"/>
            <p:nvPr/>
          </p:nvSpPr>
          <p:spPr>
            <a:xfrm>
              <a:off x="6909678" y="3814939"/>
              <a:ext cx="542467" cy="184666"/>
            </a:xfrm>
            <a:prstGeom prst="rect">
              <a:avLst/>
            </a:prstGeom>
            <a:solidFill>
              <a:schemeClr val="bg1"/>
            </a:solidFill>
          </p:spPr>
          <p:txBody>
            <a:bodyPr wrap="square" rtlCol="0">
              <a:spAutoFit/>
            </a:bodyPr>
            <a:lstStyle/>
            <a:p>
              <a:r>
                <a:rPr lang="en-GB" sz="600" dirty="0" smtClean="0"/>
                <a:t>Option 1</a:t>
              </a:r>
              <a:endParaRPr lang="en-GB" sz="800" dirty="0"/>
            </a:p>
          </p:txBody>
        </p:sp>
        <p:sp>
          <p:nvSpPr>
            <p:cNvPr id="30" name="TextBox 29"/>
            <p:cNvSpPr txBox="1"/>
            <p:nvPr/>
          </p:nvSpPr>
          <p:spPr>
            <a:xfrm>
              <a:off x="6916332" y="4545301"/>
              <a:ext cx="542467" cy="184666"/>
            </a:xfrm>
            <a:prstGeom prst="rect">
              <a:avLst/>
            </a:prstGeom>
            <a:solidFill>
              <a:schemeClr val="bg1"/>
            </a:solidFill>
          </p:spPr>
          <p:txBody>
            <a:bodyPr wrap="square" rtlCol="0">
              <a:spAutoFit/>
            </a:bodyPr>
            <a:lstStyle/>
            <a:p>
              <a:r>
                <a:rPr lang="en-GB" sz="600" dirty="0" smtClean="0"/>
                <a:t>Option 2</a:t>
              </a:r>
              <a:endParaRPr lang="en-GB" sz="800" dirty="0"/>
            </a:p>
          </p:txBody>
        </p:sp>
        <p:sp>
          <p:nvSpPr>
            <p:cNvPr id="31" name="TextBox 30"/>
            <p:cNvSpPr txBox="1"/>
            <p:nvPr/>
          </p:nvSpPr>
          <p:spPr>
            <a:xfrm>
              <a:off x="6939331" y="4919799"/>
              <a:ext cx="542467" cy="184666"/>
            </a:xfrm>
            <a:prstGeom prst="rect">
              <a:avLst/>
            </a:prstGeom>
            <a:solidFill>
              <a:schemeClr val="bg1"/>
            </a:solidFill>
          </p:spPr>
          <p:txBody>
            <a:bodyPr wrap="square" rtlCol="0">
              <a:spAutoFit/>
            </a:bodyPr>
            <a:lstStyle/>
            <a:p>
              <a:r>
                <a:rPr lang="en-GB" sz="600" dirty="0" smtClean="0"/>
                <a:t>Option 2</a:t>
              </a:r>
              <a:endParaRPr lang="en-GB" sz="800" dirty="0"/>
            </a:p>
          </p:txBody>
        </p:sp>
        <p:sp>
          <p:nvSpPr>
            <p:cNvPr id="32" name="TextBox 31"/>
            <p:cNvSpPr txBox="1"/>
            <p:nvPr/>
          </p:nvSpPr>
          <p:spPr>
            <a:xfrm>
              <a:off x="6923206" y="5256492"/>
              <a:ext cx="542467" cy="184666"/>
            </a:xfrm>
            <a:prstGeom prst="rect">
              <a:avLst/>
            </a:prstGeom>
            <a:solidFill>
              <a:schemeClr val="bg1"/>
            </a:solidFill>
          </p:spPr>
          <p:txBody>
            <a:bodyPr wrap="square" rtlCol="0">
              <a:spAutoFit/>
            </a:bodyPr>
            <a:lstStyle/>
            <a:p>
              <a:r>
                <a:rPr lang="en-GB" sz="600" dirty="0" smtClean="0"/>
                <a:t>Option </a:t>
              </a:r>
              <a:r>
                <a:rPr lang="en-GB" sz="600" dirty="0"/>
                <a:t>3</a:t>
              </a:r>
              <a:endParaRPr lang="en-GB" sz="800" dirty="0"/>
            </a:p>
          </p:txBody>
        </p:sp>
        <p:sp>
          <p:nvSpPr>
            <p:cNvPr id="33" name="TextBox 32"/>
            <p:cNvSpPr txBox="1"/>
            <p:nvPr/>
          </p:nvSpPr>
          <p:spPr>
            <a:xfrm>
              <a:off x="6900129" y="5668374"/>
              <a:ext cx="542467" cy="184666"/>
            </a:xfrm>
            <a:prstGeom prst="rect">
              <a:avLst/>
            </a:prstGeom>
            <a:solidFill>
              <a:schemeClr val="bg1"/>
            </a:solidFill>
          </p:spPr>
          <p:txBody>
            <a:bodyPr wrap="square" rtlCol="0">
              <a:spAutoFit/>
            </a:bodyPr>
            <a:lstStyle/>
            <a:p>
              <a:r>
                <a:rPr lang="en-GB" sz="600" dirty="0" smtClean="0"/>
                <a:t>Option </a:t>
              </a:r>
              <a:r>
                <a:rPr lang="en-GB" sz="600" dirty="0"/>
                <a:t>3</a:t>
              </a:r>
              <a:endParaRPr lang="en-GB" sz="800" dirty="0"/>
            </a:p>
          </p:txBody>
        </p:sp>
        <p:sp>
          <p:nvSpPr>
            <p:cNvPr id="34" name="TextBox 33"/>
            <p:cNvSpPr txBox="1"/>
            <p:nvPr/>
          </p:nvSpPr>
          <p:spPr>
            <a:xfrm>
              <a:off x="6925544" y="6014364"/>
              <a:ext cx="542467" cy="184666"/>
            </a:xfrm>
            <a:prstGeom prst="rect">
              <a:avLst/>
            </a:prstGeom>
            <a:solidFill>
              <a:schemeClr val="bg1"/>
            </a:solidFill>
          </p:spPr>
          <p:txBody>
            <a:bodyPr wrap="square" rtlCol="0">
              <a:spAutoFit/>
            </a:bodyPr>
            <a:lstStyle/>
            <a:p>
              <a:r>
                <a:rPr lang="en-GB" sz="600" dirty="0" smtClean="0"/>
                <a:t>Option </a:t>
              </a:r>
              <a:r>
                <a:rPr lang="en-GB" sz="600" dirty="0"/>
                <a:t>3</a:t>
              </a:r>
              <a:endParaRPr lang="en-GB" sz="800" dirty="0"/>
            </a:p>
          </p:txBody>
        </p:sp>
        <p:pic>
          <p:nvPicPr>
            <p:cNvPr id="11" name="Picture 10"/>
            <p:cNvPicPr>
              <a:picLocks noChangeAspect="1"/>
            </p:cNvPicPr>
            <p:nvPr/>
          </p:nvPicPr>
          <p:blipFill>
            <a:blip r:embed="rId4"/>
            <a:stretch>
              <a:fillRect/>
            </a:stretch>
          </p:blipFill>
          <p:spPr>
            <a:xfrm>
              <a:off x="2789232" y="693216"/>
              <a:ext cx="8787072" cy="1517716"/>
            </a:xfrm>
            <a:prstGeom prst="rect">
              <a:avLst/>
            </a:prstGeom>
          </p:spPr>
        </p:pic>
        <p:pic>
          <p:nvPicPr>
            <p:cNvPr id="13" name="Picture 12"/>
            <p:cNvPicPr>
              <a:picLocks noChangeAspect="1"/>
            </p:cNvPicPr>
            <p:nvPr/>
          </p:nvPicPr>
          <p:blipFill>
            <a:blip r:embed="rId5"/>
            <a:stretch>
              <a:fillRect/>
            </a:stretch>
          </p:blipFill>
          <p:spPr>
            <a:xfrm>
              <a:off x="7497447" y="2945072"/>
              <a:ext cx="2987443" cy="502216"/>
            </a:xfrm>
            <a:prstGeom prst="rect">
              <a:avLst/>
            </a:prstGeom>
          </p:spPr>
        </p:pic>
        <p:pic>
          <p:nvPicPr>
            <p:cNvPr id="14" name="Picture 13"/>
            <p:cNvPicPr>
              <a:picLocks noChangeAspect="1"/>
            </p:cNvPicPr>
            <p:nvPr/>
          </p:nvPicPr>
          <p:blipFill>
            <a:blip r:embed="rId6"/>
            <a:stretch>
              <a:fillRect/>
            </a:stretch>
          </p:blipFill>
          <p:spPr>
            <a:xfrm>
              <a:off x="2789232" y="2343515"/>
              <a:ext cx="2441136" cy="189265"/>
            </a:xfrm>
            <a:prstGeom prst="rect">
              <a:avLst/>
            </a:prstGeom>
          </p:spPr>
        </p:pic>
        <p:sp>
          <p:nvSpPr>
            <p:cNvPr id="15" name="Flowchart: Process 14"/>
            <p:cNvSpPr/>
            <p:nvPr/>
          </p:nvSpPr>
          <p:spPr>
            <a:xfrm>
              <a:off x="2805436" y="1325880"/>
              <a:ext cx="8441684" cy="871943"/>
            </a:xfrm>
            <a:prstGeom prst="flowChartProcess">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p:cNvPicPr>
              <a:picLocks noChangeAspect="1"/>
            </p:cNvPicPr>
            <p:nvPr/>
          </p:nvPicPr>
          <p:blipFill>
            <a:blip r:embed="rId7"/>
            <a:stretch>
              <a:fillRect/>
            </a:stretch>
          </p:blipFill>
          <p:spPr>
            <a:xfrm>
              <a:off x="7499888" y="3434701"/>
              <a:ext cx="2981325" cy="361950"/>
            </a:xfrm>
            <a:prstGeom prst="rect">
              <a:avLst/>
            </a:prstGeom>
          </p:spPr>
        </p:pic>
        <p:pic>
          <p:nvPicPr>
            <p:cNvPr id="38" name="Picture 37"/>
            <p:cNvPicPr>
              <a:picLocks noChangeAspect="1"/>
            </p:cNvPicPr>
            <p:nvPr/>
          </p:nvPicPr>
          <p:blipFill>
            <a:blip r:embed="rId7"/>
            <a:stretch>
              <a:fillRect/>
            </a:stretch>
          </p:blipFill>
          <p:spPr>
            <a:xfrm>
              <a:off x="7490744" y="3828657"/>
              <a:ext cx="2981325" cy="361950"/>
            </a:xfrm>
            <a:prstGeom prst="rect">
              <a:avLst/>
            </a:prstGeom>
          </p:spPr>
        </p:pic>
        <p:pic>
          <p:nvPicPr>
            <p:cNvPr id="39" name="Picture 38"/>
            <p:cNvPicPr>
              <a:picLocks noChangeAspect="1"/>
            </p:cNvPicPr>
            <p:nvPr/>
          </p:nvPicPr>
          <p:blipFill>
            <a:blip r:embed="rId7"/>
            <a:stretch>
              <a:fillRect/>
            </a:stretch>
          </p:blipFill>
          <p:spPr>
            <a:xfrm>
              <a:off x="7451306" y="4196656"/>
              <a:ext cx="2981325" cy="361950"/>
            </a:xfrm>
            <a:prstGeom prst="rect">
              <a:avLst/>
            </a:prstGeom>
          </p:spPr>
        </p:pic>
        <p:pic>
          <p:nvPicPr>
            <p:cNvPr id="40" name="Picture 39"/>
            <p:cNvPicPr>
              <a:picLocks noChangeAspect="1"/>
            </p:cNvPicPr>
            <p:nvPr/>
          </p:nvPicPr>
          <p:blipFill>
            <a:blip r:embed="rId7"/>
            <a:stretch>
              <a:fillRect/>
            </a:stretch>
          </p:blipFill>
          <p:spPr>
            <a:xfrm>
              <a:off x="7490521" y="4557849"/>
              <a:ext cx="2981325" cy="361950"/>
            </a:xfrm>
            <a:prstGeom prst="rect">
              <a:avLst/>
            </a:prstGeom>
          </p:spPr>
        </p:pic>
        <p:pic>
          <p:nvPicPr>
            <p:cNvPr id="41" name="Picture 40"/>
            <p:cNvPicPr>
              <a:picLocks noChangeAspect="1"/>
            </p:cNvPicPr>
            <p:nvPr/>
          </p:nvPicPr>
          <p:blipFill>
            <a:blip r:embed="rId7"/>
            <a:stretch>
              <a:fillRect/>
            </a:stretch>
          </p:blipFill>
          <p:spPr>
            <a:xfrm>
              <a:off x="7490202" y="4976567"/>
              <a:ext cx="2981325" cy="361950"/>
            </a:xfrm>
            <a:prstGeom prst="rect">
              <a:avLst/>
            </a:prstGeom>
          </p:spPr>
        </p:pic>
        <p:pic>
          <p:nvPicPr>
            <p:cNvPr id="42" name="Picture 41"/>
            <p:cNvPicPr>
              <a:picLocks noChangeAspect="1"/>
            </p:cNvPicPr>
            <p:nvPr/>
          </p:nvPicPr>
          <p:blipFill>
            <a:blip r:embed="rId7"/>
            <a:stretch>
              <a:fillRect/>
            </a:stretch>
          </p:blipFill>
          <p:spPr>
            <a:xfrm>
              <a:off x="7486385" y="5244050"/>
              <a:ext cx="2981325" cy="361950"/>
            </a:xfrm>
            <a:prstGeom prst="rect">
              <a:avLst/>
            </a:prstGeom>
          </p:spPr>
        </p:pic>
        <p:pic>
          <p:nvPicPr>
            <p:cNvPr id="43" name="Picture 42"/>
            <p:cNvPicPr>
              <a:picLocks noChangeAspect="1"/>
            </p:cNvPicPr>
            <p:nvPr/>
          </p:nvPicPr>
          <p:blipFill>
            <a:blip r:embed="rId7"/>
            <a:stretch>
              <a:fillRect/>
            </a:stretch>
          </p:blipFill>
          <p:spPr>
            <a:xfrm>
              <a:off x="7458799" y="5672065"/>
              <a:ext cx="2981325" cy="361950"/>
            </a:xfrm>
            <a:prstGeom prst="rect">
              <a:avLst/>
            </a:prstGeom>
          </p:spPr>
        </p:pic>
        <p:pic>
          <p:nvPicPr>
            <p:cNvPr id="44" name="Picture 43"/>
            <p:cNvPicPr>
              <a:picLocks noChangeAspect="1"/>
            </p:cNvPicPr>
            <p:nvPr/>
          </p:nvPicPr>
          <p:blipFill>
            <a:blip r:embed="rId7"/>
            <a:stretch>
              <a:fillRect/>
            </a:stretch>
          </p:blipFill>
          <p:spPr>
            <a:xfrm>
              <a:off x="7465673" y="6044999"/>
              <a:ext cx="2981325" cy="361950"/>
            </a:xfrm>
            <a:prstGeom prst="rect">
              <a:avLst/>
            </a:prstGeom>
          </p:spPr>
        </p:pic>
      </p:grpSp>
      <p:sp>
        <p:nvSpPr>
          <p:cNvPr id="35" name="TextBox 34"/>
          <p:cNvSpPr txBox="1"/>
          <p:nvPr/>
        </p:nvSpPr>
        <p:spPr>
          <a:xfrm>
            <a:off x="6881267" y="5694896"/>
            <a:ext cx="541450" cy="200055"/>
          </a:xfrm>
          <a:prstGeom prst="rect">
            <a:avLst/>
          </a:prstGeom>
          <a:solidFill>
            <a:schemeClr val="bg1"/>
          </a:solidFill>
        </p:spPr>
        <p:txBody>
          <a:bodyPr wrap="square" rtlCol="0">
            <a:spAutoFit/>
          </a:bodyPr>
          <a:lstStyle/>
          <a:p>
            <a:r>
              <a:rPr lang="en-GB" sz="700" dirty="0" smtClean="0"/>
              <a:t>Individual</a:t>
            </a:r>
            <a:endParaRPr lang="en-GB" sz="800" dirty="0"/>
          </a:p>
        </p:txBody>
      </p:sp>
      <p:sp>
        <p:nvSpPr>
          <p:cNvPr id="37" name="TextBox 36"/>
          <p:cNvSpPr txBox="1"/>
          <p:nvPr/>
        </p:nvSpPr>
        <p:spPr>
          <a:xfrm>
            <a:off x="6870660" y="6094871"/>
            <a:ext cx="541450" cy="200055"/>
          </a:xfrm>
          <a:prstGeom prst="rect">
            <a:avLst/>
          </a:prstGeom>
          <a:solidFill>
            <a:schemeClr val="bg1"/>
          </a:solidFill>
        </p:spPr>
        <p:txBody>
          <a:bodyPr wrap="square" rtlCol="0">
            <a:spAutoFit/>
          </a:bodyPr>
          <a:lstStyle/>
          <a:p>
            <a:r>
              <a:rPr lang="en-GB" sz="700" dirty="0" smtClean="0"/>
              <a:t>Individual</a:t>
            </a:r>
            <a:endParaRPr lang="en-GB" sz="800" dirty="0"/>
          </a:p>
        </p:txBody>
      </p:sp>
      <p:sp>
        <p:nvSpPr>
          <p:cNvPr id="45" name="TextBox 44"/>
          <p:cNvSpPr txBox="1"/>
          <p:nvPr/>
        </p:nvSpPr>
        <p:spPr>
          <a:xfrm>
            <a:off x="3648242" y="2522781"/>
            <a:ext cx="1204842" cy="215444"/>
          </a:xfrm>
          <a:prstGeom prst="rect">
            <a:avLst/>
          </a:prstGeom>
          <a:solidFill>
            <a:schemeClr val="bg1"/>
          </a:solidFill>
        </p:spPr>
        <p:txBody>
          <a:bodyPr wrap="square" rtlCol="0">
            <a:spAutoFit/>
          </a:bodyPr>
          <a:lstStyle/>
          <a:p>
            <a:r>
              <a:rPr lang="en-GB" sz="800" dirty="0" smtClean="0"/>
              <a:t>QT-15973-2--01</a:t>
            </a:r>
            <a:endParaRPr lang="en-GB" sz="800" dirty="0"/>
          </a:p>
        </p:txBody>
      </p:sp>
      <p:sp>
        <p:nvSpPr>
          <p:cNvPr id="46" name="TextBox 45"/>
          <p:cNvSpPr txBox="1"/>
          <p:nvPr/>
        </p:nvSpPr>
        <p:spPr>
          <a:xfrm>
            <a:off x="3648242" y="2690236"/>
            <a:ext cx="1204842" cy="215444"/>
          </a:xfrm>
          <a:prstGeom prst="rect">
            <a:avLst/>
          </a:prstGeom>
          <a:solidFill>
            <a:schemeClr val="bg1"/>
          </a:solidFill>
        </p:spPr>
        <p:txBody>
          <a:bodyPr wrap="square" rtlCol="0">
            <a:spAutoFit/>
          </a:bodyPr>
          <a:lstStyle/>
          <a:p>
            <a:r>
              <a:rPr lang="en-GB" sz="800" dirty="0" smtClean="0"/>
              <a:t>QT-15973-3--01</a:t>
            </a:r>
            <a:endParaRPr lang="en-GB" sz="800" dirty="0"/>
          </a:p>
        </p:txBody>
      </p:sp>
      <p:sp>
        <p:nvSpPr>
          <p:cNvPr id="47" name="TextBox 46"/>
          <p:cNvSpPr txBox="1"/>
          <p:nvPr/>
        </p:nvSpPr>
        <p:spPr>
          <a:xfrm>
            <a:off x="3648242" y="2867731"/>
            <a:ext cx="1204842" cy="215444"/>
          </a:xfrm>
          <a:prstGeom prst="rect">
            <a:avLst/>
          </a:prstGeom>
          <a:solidFill>
            <a:schemeClr val="bg1"/>
          </a:solidFill>
        </p:spPr>
        <p:txBody>
          <a:bodyPr wrap="square" rtlCol="0">
            <a:spAutoFit/>
          </a:bodyPr>
          <a:lstStyle/>
          <a:p>
            <a:r>
              <a:rPr lang="en-GB" sz="800" dirty="0" smtClean="0"/>
              <a:t>QT-15973-4--01</a:t>
            </a:r>
            <a:endParaRPr lang="en-GB" sz="800" dirty="0"/>
          </a:p>
        </p:txBody>
      </p:sp>
      <p:sp>
        <p:nvSpPr>
          <p:cNvPr id="48" name="TextBox 47"/>
          <p:cNvSpPr txBox="1"/>
          <p:nvPr/>
        </p:nvSpPr>
        <p:spPr>
          <a:xfrm>
            <a:off x="3648242" y="3053177"/>
            <a:ext cx="1204842" cy="215444"/>
          </a:xfrm>
          <a:prstGeom prst="rect">
            <a:avLst/>
          </a:prstGeom>
          <a:solidFill>
            <a:schemeClr val="bg1"/>
          </a:solidFill>
        </p:spPr>
        <p:txBody>
          <a:bodyPr wrap="square" rtlCol="0">
            <a:spAutoFit/>
          </a:bodyPr>
          <a:lstStyle/>
          <a:p>
            <a:r>
              <a:rPr lang="en-GB" sz="800" dirty="0" smtClean="0"/>
              <a:t>QT-15973-5--01</a:t>
            </a:r>
            <a:endParaRPr lang="en-GB" sz="800" dirty="0"/>
          </a:p>
        </p:txBody>
      </p:sp>
      <p:sp>
        <p:nvSpPr>
          <p:cNvPr id="49" name="TextBox 48"/>
          <p:cNvSpPr txBox="1"/>
          <p:nvPr/>
        </p:nvSpPr>
        <p:spPr>
          <a:xfrm>
            <a:off x="3648242" y="3230672"/>
            <a:ext cx="1204842" cy="215444"/>
          </a:xfrm>
          <a:prstGeom prst="rect">
            <a:avLst/>
          </a:prstGeom>
          <a:solidFill>
            <a:schemeClr val="bg1"/>
          </a:solidFill>
        </p:spPr>
        <p:txBody>
          <a:bodyPr wrap="square" rtlCol="0">
            <a:spAutoFit/>
          </a:bodyPr>
          <a:lstStyle/>
          <a:p>
            <a:r>
              <a:rPr lang="en-GB" sz="800" dirty="0" smtClean="0"/>
              <a:t>QT-15973-6--01</a:t>
            </a:r>
            <a:endParaRPr lang="en-GB" sz="800" dirty="0"/>
          </a:p>
        </p:txBody>
      </p:sp>
      <p:sp>
        <p:nvSpPr>
          <p:cNvPr id="50" name="TextBox 49"/>
          <p:cNvSpPr txBox="1"/>
          <p:nvPr/>
        </p:nvSpPr>
        <p:spPr>
          <a:xfrm>
            <a:off x="3648242" y="3382645"/>
            <a:ext cx="1204842" cy="215444"/>
          </a:xfrm>
          <a:prstGeom prst="rect">
            <a:avLst/>
          </a:prstGeom>
          <a:solidFill>
            <a:schemeClr val="bg1"/>
          </a:solidFill>
        </p:spPr>
        <p:txBody>
          <a:bodyPr wrap="square" rtlCol="0">
            <a:spAutoFit/>
          </a:bodyPr>
          <a:lstStyle/>
          <a:p>
            <a:r>
              <a:rPr lang="en-GB" sz="800" dirty="0" smtClean="0"/>
              <a:t>QT-15973-7--01</a:t>
            </a:r>
            <a:endParaRPr lang="en-GB" sz="800" dirty="0"/>
          </a:p>
        </p:txBody>
      </p:sp>
    </p:spTree>
    <p:extLst>
      <p:ext uri="{BB962C8B-B14F-4D97-AF65-F5344CB8AC3E}">
        <p14:creationId xmlns:p14="http://schemas.microsoft.com/office/powerpoint/2010/main" val="24834782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058" y="-16696"/>
            <a:ext cx="10318381" cy="461665"/>
          </a:xfrm>
          <a:prstGeom prst="rect">
            <a:avLst/>
          </a:prstGeom>
          <a:noFill/>
        </p:spPr>
        <p:txBody>
          <a:bodyPr wrap="square" rtlCol="0">
            <a:spAutoFit/>
          </a:bodyPr>
          <a:lstStyle/>
          <a:p>
            <a:r>
              <a:rPr lang="en-GB" sz="2400" dirty="0" smtClean="0"/>
              <a:t>Submit for Approval(Showing scenario where Deal approval is required)</a:t>
            </a:r>
            <a:endParaRPr lang="en-GB" sz="2400" dirty="0"/>
          </a:p>
        </p:txBody>
      </p:sp>
      <p:sp>
        <p:nvSpPr>
          <p:cNvPr id="3" name="TextBox 2"/>
          <p:cNvSpPr txBox="1"/>
          <p:nvPr/>
        </p:nvSpPr>
        <p:spPr>
          <a:xfrm>
            <a:off x="60058" y="851312"/>
            <a:ext cx="3584404" cy="2492990"/>
          </a:xfrm>
          <a:prstGeom prst="rect">
            <a:avLst/>
          </a:prstGeom>
          <a:noFill/>
        </p:spPr>
        <p:txBody>
          <a:bodyPr wrap="square" rtlCol="0">
            <a:spAutoFit/>
          </a:bodyPr>
          <a:lstStyle/>
          <a:p>
            <a:pPr marL="285750" indent="-285750">
              <a:buFont typeface="Wingdings" panose="05000000000000000000" pitchFamily="2" charset="2"/>
              <a:buChar char="§"/>
            </a:pPr>
            <a:r>
              <a:rPr lang="en-GB" sz="1200" dirty="0" smtClean="0"/>
              <a:t>All line items should be in priced stage before quote can be submitted to deal pricing.</a:t>
            </a:r>
          </a:p>
          <a:p>
            <a:pPr marL="285750" indent="-285750">
              <a:buFont typeface="Wingdings" panose="05000000000000000000" pitchFamily="2" charset="2"/>
              <a:buChar char="§"/>
            </a:pPr>
            <a:r>
              <a:rPr lang="en-GB" sz="1200" dirty="0"/>
              <a:t>Reason table would show options which require approval from Deal/VP Sales.</a:t>
            </a:r>
          </a:p>
          <a:p>
            <a:pPr marL="285750" indent="-285750">
              <a:buFont typeface="Wingdings" panose="05000000000000000000" pitchFamily="2" charset="2"/>
              <a:buChar char="§"/>
            </a:pPr>
            <a:r>
              <a:rPr lang="en-GB" sz="1200" dirty="0" smtClean="0"/>
              <a:t>All options would be submitted at same time.</a:t>
            </a:r>
            <a:endParaRPr lang="en-GB" sz="1200" dirty="0"/>
          </a:p>
          <a:p>
            <a:pPr marL="285750" indent="-285750">
              <a:buFont typeface="Wingdings" panose="05000000000000000000" pitchFamily="2" charset="2"/>
              <a:buChar char="§"/>
            </a:pPr>
            <a:r>
              <a:rPr lang="en-GB" sz="1200" dirty="0" smtClean="0"/>
              <a:t>All the options would go to only one approver. Highest approver would be selected for entire quote(all options).</a:t>
            </a:r>
          </a:p>
          <a:p>
            <a:pPr marL="285750" indent="-285750">
              <a:buFont typeface="Wingdings" panose="05000000000000000000" pitchFamily="2" charset="2"/>
              <a:buChar char="§"/>
            </a:pPr>
            <a:r>
              <a:rPr lang="en-GB" sz="1200" dirty="0" smtClean="0"/>
              <a:t>Following is the list of Approvers in priority</a:t>
            </a:r>
          </a:p>
          <a:p>
            <a:pPr marL="742950" lvl="1" indent="-285750">
              <a:buFont typeface="Wingdings" panose="05000000000000000000" pitchFamily="2" charset="2"/>
              <a:buChar char="§"/>
            </a:pPr>
            <a:r>
              <a:rPr lang="en-GB" sz="1200" dirty="0" smtClean="0"/>
              <a:t>Deal</a:t>
            </a:r>
          </a:p>
          <a:p>
            <a:pPr marL="742950" lvl="1" indent="-285750">
              <a:buFont typeface="Wingdings" panose="05000000000000000000" pitchFamily="2" charset="2"/>
              <a:buChar char="§"/>
            </a:pPr>
            <a:r>
              <a:rPr lang="en-GB" sz="1200" dirty="0" smtClean="0"/>
              <a:t>VP Sales-1</a:t>
            </a:r>
          </a:p>
          <a:p>
            <a:pPr marL="742950" lvl="1" indent="-285750">
              <a:buFont typeface="Wingdings" panose="05000000000000000000" pitchFamily="2" charset="2"/>
              <a:buChar char="§"/>
            </a:pPr>
            <a:r>
              <a:rPr lang="en-GB" sz="1200" dirty="0" smtClean="0"/>
              <a:t>VP Sales-2</a:t>
            </a:r>
          </a:p>
          <a:p>
            <a:pPr marL="742950" lvl="1" indent="-285750">
              <a:buFont typeface="Wingdings" panose="05000000000000000000" pitchFamily="2" charset="2"/>
              <a:buChar char="§"/>
            </a:pPr>
            <a:r>
              <a:rPr lang="en-GB" sz="1200" dirty="0" smtClean="0"/>
              <a:t>Self Approval</a:t>
            </a:r>
          </a:p>
        </p:txBody>
      </p:sp>
      <p:pic>
        <p:nvPicPr>
          <p:cNvPr id="9" name="Picture 8"/>
          <p:cNvPicPr>
            <a:picLocks noChangeAspect="1"/>
          </p:cNvPicPr>
          <p:nvPr/>
        </p:nvPicPr>
        <p:blipFill>
          <a:blip r:embed="rId2"/>
          <a:stretch>
            <a:fillRect/>
          </a:stretch>
        </p:blipFill>
        <p:spPr>
          <a:xfrm>
            <a:off x="3644462" y="886968"/>
            <a:ext cx="8414886" cy="3275653"/>
          </a:xfrm>
          <a:prstGeom prst="rect">
            <a:avLst/>
          </a:prstGeom>
        </p:spPr>
      </p:pic>
      <p:sp>
        <p:nvSpPr>
          <p:cNvPr id="10" name="Rectangle 9"/>
          <p:cNvSpPr/>
          <p:nvPr/>
        </p:nvSpPr>
        <p:spPr>
          <a:xfrm>
            <a:off x="3800794" y="1895399"/>
            <a:ext cx="418377" cy="204919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p:cNvPicPr>
            <a:picLocks noChangeAspect="1"/>
          </p:cNvPicPr>
          <p:nvPr/>
        </p:nvPicPr>
        <p:blipFill>
          <a:blip r:embed="rId3"/>
          <a:stretch>
            <a:fillRect/>
          </a:stretch>
        </p:blipFill>
        <p:spPr>
          <a:xfrm>
            <a:off x="3735198" y="4544338"/>
            <a:ext cx="1122735" cy="270907"/>
          </a:xfrm>
          <a:prstGeom prst="rect">
            <a:avLst/>
          </a:prstGeom>
        </p:spPr>
      </p:pic>
      <p:pic>
        <p:nvPicPr>
          <p:cNvPr id="13" name="Picture 12"/>
          <p:cNvPicPr>
            <a:picLocks noChangeAspect="1"/>
          </p:cNvPicPr>
          <p:nvPr/>
        </p:nvPicPr>
        <p:blipFill>
          <a:blip r:embed="rId4"/>
          <a:stretch>
            <a:fillRect/>
          </a:stretch>
        </p:blipFill>
        <p:spPr>
          <a:xfrm>
            <a:off x="3718745" y="5607256"/>
            <a:ext cx="2507442" cy="500936"/>
          </a:xfrm>
          <a:prstGeom prst="rect">
            <a:avLst/>
          </a:prstGeom>
        </p:spPr>
      </p:pic>
      <p:pic>
        <p:nvPicPr>
          <p:cNvPr id="4" name="Picture 3"/>
          <p:cNvPicPr>
            <a:picLocks noChangeAspect="1"/>
          </p:cNvPicPr>
          <p:nvPr/>
        </p:nvPicPr>
        <p:blipFill>
          <a:blip r:embed="rId5"/>
          <a:stretch>
            <a:fillRect/>
          </a:stretch>
        </p:blipFill>
        <p:spPr>
          <a:xfrm>
            <a:off x="7344959" y="4528367"/>
            <a:ext cx="3641288" cy="1236462"/>
          </a:xfrm>
          <a:prstGeom prst="rect">
            <a:avLst/>
          </a:prstGeom>
        </p:spPr>
      </p:pic>
      <p:sp>
        <p:nvSpPr>
          <p:cNvPr id="15" name="TextBox 14"/>
          <p:cNvSpPr txBox="1"/>
          <p:nvPr/>
        </p:nvSpPr>
        <p:spPr>
          <a:xfrm>
            <a:off x="3681785" y="4198277"/>
            <a:ext cx="5649861" cy="261610"/>
          </a:xfrm>
          <a:prstGeom prst="rect">
            <a:avLst/>
          </a:prstGeom>
          <a:noFill/>
        </p:spPr>
        <p:txBody>
          <a:bodyPr wrap="square" rtlCol="0">
            <a:spAutoFit/>
          </a:bodyPr>
          <a:lstStyle/>
          <a:p>
            <a:r>
              <a:rPr lang="en-GB" sz="1100" b="1" dirty="0" smtClean="0">
                <a:solidFill>
                  <a:srgbClr val="FF0000"/>
                </a:solidFill>
              </a:rPr>
              <a:t>Since one or more options requires Deal approval entire quote would be submitted to Deal.</a:t>
            </a:r>
            <a:endParaRPr lang="en-GB" sz="1100" b="1" dirty="0">
              <a:solidFill>
                <a:srgbClr val="FF0000"/>
              </a:solidFill>
            </a:endParaRPr>
          </a:p>
        </p:txBody>
      </p:sp>
      <p:sp>
        <p:nvSpPr>
          <p:cNvPr id="11" name="Flowchart: Connector 10"/>
          <p:cNvSpPr/>
          <p:nvPr/>
        </p:nvSpPr>
        <p:spPr>
          <a:xfrm>
            <a:off x="5203826" y="1895169"/>
            <a:ext cx="242869" cy="26161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a:t>
            </a:r>
            <a:endParaRPr lang="en-GB" dirty="0"/>
          </a:p>
        </p:txBody>
      </p:sp>
      <p:sp>
        <p:nvSpPr>
          <p:cNvPr id="14" name="Flowchart: Connector 13"/>
          <p:cNvSpPr/>
          <p:nvPr/>
        </p:nvSpPr>
        <p:spPr>
          <a:xfrm>
            <a:off x="4009982" y="4830349"/>
            <a:ext cx="242869" cy="26161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16" name="Flowchart: Connector 15"/>
          <p:cNvSpPr/>
          <p:nvPr/>
        </p:nvSpPr>
        <p:spPr>
          <a:xfrm>
            <a:off x="9409668" y="4604620"/>
            <a:ext cx="242869" cy="26161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3</a:t>
            </a:r>
            <a:endParaRPr lang="en-GB" dirty="0"/>
          </a:p>
        </p:txBody>
      </p:sp>
      <p:sp>
        <p:nvSpPr>
          <p:cNvPr id="2" name="TextBox 1"/>
          <p:cNvSpPr txBox="1"/>
          <p:nvPr/>
        </p:nvSpPr>
        <p:spPr>
          <a:xfrm>
            <a:off x="3681786" y="3648456"/>
            <a:ext cx="602982" cy="215444"/>
          </a:xfrm>
          <a:prstGeom prst="rect">
            <a:avLst/>
          </a:prstGeom>
          <a:solidFill>
            <a:schemeClr val="bg1"/>
          </a:solidFill>
        </p:spPr>
        <p:txBody>
          <a:bodyPr wrap="square" rtlCol="0">
            <a:spAutoFit/>
          </a:bodyPr>
          <a:lstStyle/>
          <a:p>
            <a:r>
              <a:rPr lang="en-GB" sz="800" dirty="0" smtClean="0">
                <a:solidFill>
                  <a:srgbClr val="FF0000"/>
                </a:solidFill>
              </a:rPr>
              <a:t>Individual</a:t>
            </a:r>
            <a:endParaRPr lang="en-GB" sz="800" dirty="0">
              <a:solidFill>
                <a:srgbClr val="FF0000"/>
              </a:solidFill>
            </a:endParaRPr>
          </a:p>
        </p:txBody>
      </p:sp>
    </p:spTree>
    <p:extLst>
      <p:ext uri="{BB962C8B-B14F-4D97-AF65-F5344CB8AC3E}">
        <p14:creationId xmlns:p14="http://schemas.microsoft.com/office/powerpoint/2010/main" val="18474630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411" y="420159"/>
            <a:ext cx="3138873" cy="4401205"/>
          </a:xfrm>
          <a:prstGeom prst="rect">
            <a:avLst/>
          </a:prstGeom>
        </p:spPr>
        <p:txBody>
          <a:bodyPr wrap="square">
            <a:spAutoFit/>
          </a:bodyPr>
          <a:lstStyle/>
          <a:p>
            <a:endParaRPr lang="en-IN" sz="1400" dirty="0" smtClean="0"/>
          </a:p>
          <a:p>
            <a:pPr marL="285750" indent="-285750">
              <a:buFont typeface="Arial" panose="020B0604020202020204" pitchFamily="34" charset="0"/>
              <a:buChar char="•"/>
            </a:pPr>
            <a:r>
              <a:rPr lang="en-IN" sz="1400" dirty="0" smtClean="0"/>
              <a:t>After Deal pricing team assignment, system will allow to select specific option to proceed MMT journey.</a:t>
            </a:r>
          </a:p>
          <a:p>
            <a:endParaRPr lang="en-IN" sz="1400" dirty="0" smtClean="0"/>
          </a:p>
          <a:p>
            <a:pPr marL="285750" indent="-285750">
              <a:buFont typeface="Arial" panose="020B0604020202020204" pitchFamily="34" charset="0"/>
              <a:buChar char="•"/>
            </a:pPr>
            <a:r>
              <a:rPr lang="en-IN" sz="1400" dirty="0" smtClean="0"/>
              <a:t>Deal Team would work on individual options i.e. upload MMT at option level.</a:t>
            </a:r>
          </a:p>
          <a:p>
            <a:pPr marL="285750" indent="-285750">
              <a:buFont typeface="Arial" panose="020B0604020202020204" pitchFamily="34" charset="0"/>
              <a:buChar char="•"/>
            </a:pPr>
            <a:endParaRPr lang="en-IN" sz="1400" dirty="0" smtClean="0"/>
          </a:p>
          <a:p>
            <a:pPr marL="285750" indent="-285750">
              <a:buFont typeface="Arial" panose="020B0604020202020204" pitchFamily="34" charset="0"/>
              <a:buChar char="•"/>
            </a:pPr>
            <a:r>
              <a:rPr lang="en-IN" sz="1400" dirty="0" smtClean="0"/>
              <a:t>Upload </a:t>
            </a:r>
            <a:r>
              <a:rPr lang="en-IN" sz="1400" dirty="0"/>
              <a:t>consolidated P&amp;L sheet option wise. </a:t>
            </a:r>
            <a:endParaRPr lang="en-IN" sz="1400" dirty="0" smtClean="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Files, Deal background, competitors, Technical Solution, Price Positioning, Commercial Risk  and attachment options are not available </a:t>
            </a:r>
            <a:r>
              <a:rPr lang="en-GB" sz="1400" dirty="0" smtClean="0"/>
              <a:t>at option level. </a:t>
            </a:r>
            <a:r>
              <a:rPr lang="en-GB" sz="1400" dirty="0"/>
              <a:t>Its common for entire quote.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IN" sz="1400" dirty="0"/>
          </a:p>
        </p:txBody>
      </p:sp>
      <p:sp>
        <p:nvSpPr>
          <p:cNvPr id="12" name="TextBox 11"/>
          <p:cNvSpPr txBox="1"/>
          <p:nvPr/>
        </p:nvSpPr>
        <p:spPr>
          <a:xfrm>
            <a:off x="136360" y="96668"/>
            <a:ext cx="7832436" cy="369332"/>
          </a:xfrm>
          <a:prstGeom prst="rect">
            <a:avLst/>
          </a:prstGeom>
          <a:noFill/>
        </p:spPr>
        <p:txBody>
          <a:bodyPr wrap="square" rtlCol="0">
            <a:spAutoFit/>
          </a:bodyPr>
          <a:lstStyle/>
          <a:p>
            <a:r>
              <a:rPr lang="en-GB" dirty="0" smtClean="0"/>
              <a:t>Option wise Deal pricing review</a:t>
            </a:r>
            <a:endParaRPr lang="en-GB" dirty="0"/>
          </a:p>
        </p:txBody>
      </p:sp>
      <p:sp>
        <p:nvSpPr>
          <p:cNvPr id="14" name="Rectangle 13"/>
          <p:cNvSpPr/>
          <p:nvPr/>
        </p:nvSpPr>
        <p:spPr>
          <a:xfrm>
            <a:off x="3918109" y="1335024"/>
            <a:ext cx="714639" cy="192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pic>
        <p:nvPicPr>
          <p:cNvPr id="16" name="Picture 15"/>
          <p:cNvPicPr>
            <a:picLocks noChangeAspect="1"/>
          </p:cNvPicPr>
          <p:nvPr/>
        </p:nvPicPr>
        <p:blipFill>
          <a:blip r:embed="rId2"/>
          <a:stretch>
            <a:fillRect/>
          </a:stretch>
        </p:blipFill>
        <p:spPr>
          <a:xfrm>
            <a:off x="4012817" y="2489830"/>
            <a:ext cx="711371" cy="149388"/>
          </a:xfrm>
          <a:prstGeom prst="rect">
            <a:avLst/>
          </a:prstGeom>
        </p:spPr>
      </p:pic>
      <p:pic>
        <p:nvPicPr>
          <p:cNvPr id="21" name="Picture 20"/>
          <p:cNvPicPr>
            <a:picLocks noChangeAspect="1"/>
          </p:cNvPicPr>
          <p:nvPr/>
        </p:nvPicPr>
        <p:blipFill>
          <a:blip r:embed="rId3"/>
          <a:stretch>
            <a:fillRect/>
          </a:stretch>
        </p:blipFill>
        <p:spPr>
          <a:xfrm>
            <a:off x="3918109" y="428625"/>
            <a:ext cx="8048625" cy="6000750"/>
          </a:xfrm>
          <a:prstGeom prst="rect">
            <a:avLst/>
          </a:prstGeom>
        </p:spPr>
      </p:pic>
      <p:sp>
        <p:nvSpPr>
          <p:cNvPr id="23" name="Rectangle 22"/>
          <p:cNvSpPr/>
          <p:nvPr/>
        </p:nvSpPr>
        <p:spPr>
          <a:xfrm>
            <a:off x="3918109" y="2157984"/>
            <a:ext cx="3485271" cy="331846"/>
          </a:xfrm>
          <a:prstGeom prst="rect">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4" name="Rectangle 23"/>
          <p:cNvSpPr/>
          <p:nvPr/>
        </p:nvSpPr>
        <p:spPr>
          <a:xfrm>
            <a:off x="3911449" y="2482549"/>
            <a:ext cx="7835331" cy="1699265"/>
          </a:xfrm>
          <a:prstGeom prst="rect">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5" name="Flowchart: Connector 24"/>
          <p:cNvSpPr/>
          <p:nvPr/>
        </p:nvSpPr>
        <p:spPr>
          <a:xfrm>
            <a:off x="7586245" y="2157984"/>
            <a:ext cx="242869" cy="26161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smtClean="0"/>
              <a:t>1</a:t>
            </a:r>
            <a:endParaRPr lang="en-GB" dirty="0"/>
          </a:p>
        </p:txBody>
      </p:sp>
      <p:sp>
        <p:nvSpPr>
          <p:cNvPr id="26" name="Flowchart: Connector 25"/>
          <p:cNvSpPr/>
          <p:nvPr/>
        </p:nvSpPr>
        <p:spPr>
          <a:xfrm>
            <a:off x="5188925" y="2683590"/>
            <a:ext cx="242869" cy="26161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smtClean="0"/>
              <a:t>2</a:t>
            </a:r>
            <a:endParaRPr lang="en-GB" dirty="0"/>
          </a:p>
        </p:txBody>
      </p:sp>
      <p:sp>
        <p:nvSpPr>
          <p:cNvPr id="27" name="Flowchart: Connector 26"/>
          <p:cNvSpPr/>
          <p:nvPr/>
        </p:nvSpPr>
        <p:spPr>
          <a:xfrm>
            <a:off x="9504893" y="3509501"/>
            <a:ext cx="242869" cy="26161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a:t>3</a:t>
            </a:r>
          </a:p>
        </p:txBody>
      </p:sp>
      <p:sp>
        <p:nvSpPr>
          <p:cNvPr id="28" name="TextBox 2"/>
          <p:cNvSpPr txBox="1"/>
          <p:nvPr/>
        </p:nvSpPr>
        <p:spPr>
          <a:xfrm>
            <a:off x="8658218" y="1927852"/>
            <a:ext cx="2719754"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Note – Placeholder for message.  Deal is responsible to get approval for all options.</a:t>
            </a:r>
            <a:endParaRPr lang="en-GB" sz="1400" dirty="0"/>
          </a:p>
        </p:txBody>
      </p:sp>
      <p:sp>
        <p:nvSpPr>
          <p:cNvPr id="29" name="Rectangle 28"/>
          <p:cNvSpPr/>
          <p:nvPr/>
        </p:nvSpPr>
        <p:spPr>
          <a:xfrm>
            <a:off x="3920970" y="4292305"/>
            <a:ext cx="7835331" cy="2200025"/>
          </a:xfrm>
          <a:prstGeom prst="rect">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pic>
        <p:nvPicPr>
          <p:cNvPr id="4" name="Picture 3"/>
          <p:cNvPicPr>
            <a:picLocks noChangeAspect="1"/>
          </p:cNvPicPr>
          <p:nvPr/>
        </p:nvPicPr>
        <p:blipFill>
          <a:blip r:embed="rId4"/>
          <a:stretch>
            <a:fillRect/>
          </a:stretch>
        </p:blipFill>
        <p:spPr>
          <a:xfrm>
            <a:off x="3935114" y="1044182"/>
            <a:ext cx="866775" cy="666750"/>
          </a:xfrm>
          <a:prstGeom prst="rect">
            <a:avLst/>
          </a:prstGeom>
        </p:spPr>
      </p:pic>
      <p:sp>
        <p:nvSpPr>
          <p:cNvPr id="5" name="TextBox 4"/>
          <p:cNvSpPr txBox="1"/>
          <p:nvPr/>
        </p:nvSpPr>
        <p:spPr>
          <a:xfrm>
            <a:off x="3885906" y="1543535"/>
            <a:ext cx="1424453" cy="246221"/>
          </a:xfrm>
          <a:prstGeom prst="rect">
            <a:avLst/>
          </a:prstGeom>
          <a:noFill/>
        </p:spPr>
        <p:txBody>
          <a:bodyPr wrap="square" rtlCol="0">
            <a:spAutoFit/>
          </a:bodyPr>
          <a:lstStyle/>
          <a:p>
            <a:r>
              <a:rPr lang="en-GB" sz="1000" dirty="0"/>
              <a:t>Individual</a:t>
            </a:r>
          </a:p>
        </p:txBody>
      </p:sp>
      <p:sp>
        <p:nvSpPr>
          <p:cNvPr id="17" name="TextBox 16"/>
          <p:cNvSpPr txBox="1"/>
          <p:nvPr/>
        </p:nvSpPr>
        <p:spPr>
          <a:xfrm>
            <a:off x="3885905" y="3220030"/>
            <a:ext cx="1424453" cy="246221"/>
          </a:xfrm>
          <a:prstGeom prst="rect">
            <a:avLst/>
          </a:prstGeom>
          <a:noFill/>
        </p:spPr>
        <p:txBody>
          <a:bodyPr wrap="square" rtlCol="0">
            <a:spAutoFit/>
          </a:bodyPr>
          <a:lstStyle/>
          <a:p>
            <a:r>
              <a:rPr lang="en-GB" sz="1000" dirty="0"/>
              <a:t>Individual</a:t>
            </a:r>
          </a:p>
        </p:txBody>
      </p:sp>
      <p:pic>
        <p:nvPicPr>
          <p:cNvPr id="6" name="Picture 5"/>
          <p:cNvPicPr>
            <a:picLocks noChangeAspect="1"/>
          </p:cNvPicPr>
          <p:nvPr/>
        </p:nvPicPr>
        <p:blipFill>
          <a:blip r:embed="rId5"/>
          <a:stretch>
            <a:fillRect/>
          </a:stretch>
        </p:blipFill>
        <p:spPr>
          <a:xfrm>
            <a:off x="3971661" y="933691"/>
            <a:ext cx="793679" cy="176373"/>
          </a:xfrm>
          <a:prstGeom prst="rect">
            <a:avLst/>
          </a:prstGeom>
        </p:spPr>
      </p:pic>
    </p:spTree>
    <p:extLst>
      <p:ext uri="{BB962C8B-B14F-4D97-AF65-F5344CB8AC3E}">
        <p14:creationId xmlns:p14="http://schemas.microsoft.com/office/powerpoint/2010/main" val="2319651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2" y="159130"/>
            <a:ext cx="10515600" cy="440092"/>
          </a:xfrm>
        </p:spPr>
        <p:txBody>
          <a:bodyPr>
            <a:normAutofit fontScale="90000"/>
          </a:bodyPr>
          <a:lstStyle/>
          <a:p>
            <a:r>
              <a:rPr lang="en-IN" dirty="0" smtClean="0"/>
              <a:t>Objective/Requirements</a:t>
            </a:r>
            <a:endParaRPr lang="en-IN" dirty="0"/>
          </a:p>
        </p:txBody>
      </p:sp>
      <p:sp>
        <p:nvSpPr>
          <p:cNvPr id="3" name="Content Placeholder 2"/>
          <p:cNvSpPr>
            <a:spLocks noGrp="1"/>
          </p:cNvSpPr>
          <p:nvPr>
            <p:ph idx="1"/>
          </p:nvPr>
        </p:nvSpPr>
        <p:spPr>
          <a:xfrm>
            <a:off x="157162" y="799485"/>
            <a:ext cx="11558588" cy="5115541"/>
          </a:xfrm>
        </p:spPr>
        <p:txBody>
          <a:bodyPr>
            <a:normAutofit fontScale="92500" lnSpcReduction="20000"/>
          </a:bodyPr>
          <a:lstStyle/>
          <a:p>
            <a:pPr marL="0" indent="0">
              <a:buNone/>
            </a:pPr>
            <a:r>
              <a:rPr lang="en-US" sz="1600" dirty="0" smtClean="0"/>
              <a:t>Following are the key high level points covered in this design.  </a:t>
            </a:r>
          </a:p>
          <a:p>
            <a:pPr marL="0" indent="0">
              <a:buNone/>
            </a:pPr>
            <a:endParaRPr lang="en-US" sz="1600" dirty="0" smtClean="0"/>
          </a:p>
          <a:p>
            <a:pPr marL="0" indent="0">
              <a:buNone/>
            </a:pPr>
            <a:r>
              <a:rPr lang="en-US" sz="1600" b="1" dirty="0" smtClean="0"/>
              <a:t>Options</a:t>
            </a:r>
          </a:p>
          <a:p>
            <a:r>
              <a:rPr lang="en-US" sz="1600" dirty="0" smtClean="0"/>
              <a:t>Sales </a:t>
            </a:r>
            <a:r>
              <a:rPr lang="en-US" sz="1600" dirty="0"/>
              <a:t>requires a functionality that shall allow them to easily configure multiple pricing options for one or more products.</a:t>
            </a:r>
          </a:p>
          <a:p>
            <a:r>
              <a:rPr lang="en-US" sz="1600" dirty="0"/>
              <a:t>The creation of this functionality shall allow all sales users to present to their customers pricing for different options related to contract terms</a:t>
            </a:r>
            <a:r>
              <a:rPr lang="en-US" sz="1600" dirty="0" smtClean="0"/>
              <a:t>, bandwidth </a:t>
            </a:r>
            <a:r>
              <a:rPr lang="en-US" sz="1600" dirty="0"/>
              <a:t>or resilience for each of the line items.</a:t>
            </a:r>
          </a:p>
          <a:p>
            <a:r>
              <a:rPr lang="en-US" sz="1600" dirty="0"/>
              <a:t>This functionality shall allow users to configure all multiple options line items within a single quote and a single opportunity</a:t>
            </a:r>
            <a:r>
              <a:rPr lang="en-US" sz="1600" dirty="0" smtClean="0"/>
              <a:t>.</a:t>
            </a:r>
          </a:p>
          <a:p>
            <a:r>
              <a:rPr lang="en-US" sz="1600" dirty="0"/>
              <a:t>Deal Pricing approvers should be able to calculate the margin and upload the financials in the system for each of the options</a:t>
            </a:r>
            <a:r>
              <a:rPr lang="en-US" sz="1600" dirty="0" smtClean="0"/>
              <a:t>.</a:t>
            </a:r>
          </a:p>
          <a:p>
            <a:r>
              <a:rPr lang="en-US" sz="1600" dirty="0"/>
              <a:t>Deal Pricing team and approvers should be able to approve or reject options individually</a:t>
            </a:r>
            <a:r>
              <a:rPr lang="en-US" sz="1600" dirty="0" smtClean="0"/>
              <a:t>.</a:t>
            </a:r>
          </a:p>
          <a:p>
            <a:r>
              <a:rPr lang="en-US" sz="1600" dirty="0"/>
              <a:t>Customer will pick only one of the options. Sales should be able to submit the customer preferred option for technical review</a:t>
            </a:r>
            <a:r>
              <a:rPr lang="en-US" sz="1600" dirty="0" smtClean="0"/>
              <a:t>.</a:t>
            </a:r>
          </a:p>
          <a:p>
            <a:r>
              <a:rPr lang="en-US" sz="1600" dirty="0"/>
              <a:t>Sales should be able to submit the accepted option to Order.</a:t>
            </a:r>
          </a:p>
          <a:p>
            <a:endParaRPr lang="en-US" sz="1600" dirty="0" smtClean="0"/>
          </a:p>
          <a:p>
            <a:pPr marL="0" indent="0">
              <a:buNone/>
            </a:pPr>
            <a:r>
              <a:rPr lang="en-US" sz="1600" b="1" dirty="0" smtClean="0"/>
              <a:t>Bundle Discount</a:t>
            </a:r>
          </a:p>
          <a:p>
            <a:r>
              <a:rPr lang="en-US" sz="1600" dirty="0" smtClean="0"/>
              <a:t>A </a:t>
            </a:r>
            <a:r>
              <a:rPr lang="en-US" sz="1600" dirty="0"/>
              <a:t>functionality is required that shall allow users to configure within the system quote requests for multiple products that require a discount as a </a:t>
            </a:r>
            <a:r>
              <a:rPr lang="en-US" sz="1600" dirty="0" smtClean="0"/>
              <a:t>bundle.</a:t>
            </a:r>
          </a:p>
          <a:p>
            <a:r>
              <a:rPr lang="en-US" sz="1600" dirty="0"/>
              <a:t>The discount approval shall be done for all line items included within the request but sales users shall have the ability to submit to order each line item individually and at different times</a:t>
            </a:r>
            <a:r>
              <a:rPr lang="en-US" sz="1600" dirty="0" smtClean="0"/>
              <a:t>.</a:t>
            </a:r>
          </a:p>
          <a:p>
            <a:r>
              <a:rPr lang="en-US" sz="1600" dirty="0"/>
              <a:t>This functionality  shall allow sales users to submit the request for bundled discount  to Deal </a:t>
            </a:r>
            <a:r>
              <a:rPr lang="en-US" sz="1600" dirty="0" smtClean="0"/>
              <a:t>Pricing </a:t>
            </a:r>
            <a:r>
              <a:rPr lang="en-US" sz="1600" dirty="0"/>
              <a:t>without requiring an Opportunity. </a:t>
            </a:r>
            <a:endParaRPr lang="en-US" sz="1600" dirty="0" smtClean="0"/>
          </a:p>
        </p:txBody>
      </p:sp>
    </p:spTree>
    <p:extLst>
      <p:ext uri="{BB962C8B-B14F-4D97-AF65-F5344CB8AC3E}">
        <p14:creationId xmlns:p14="http://schemas.microsoft.com/office/powerpoint/2010/main" val="6435473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36360" y="96668"/>
            <a:ext cx="7832436" cy="369332"/>
          </a:xfrm>
          <a:prstGeom prst="rect">
            <a:avLst/>
          </a:prstGeom>
          <a:noFill/>
        </p:spPr>
        <p:txBody>
          <a:bodyPr wrap="square" rtlCol="0">
            <a:spAutoFit/>
          </a:bodyPr>
          <a:lstStyle/>
          <a:p>
            <a:r>
              <a:rPr lang="en-GB" dirty="0" smtClean="0"/>
              <a:t>Option wise P&amp;L</a:t>
            </a:r>
            <a:endParaRPr lang="en-GB" dirty="0"/>
          </a:p>
        </p:txBody>
      </p:sp>
      <p:grpSp>
        <p:nvGrpSpPr>
          <p:cNvPr id="7" name="Group 6"/>
          <p:cNvGrpSpPr/>
          <p:nvPr/>
        </p:nvGrpSpPr>
        <p:grpSpPr>
          <a:xfrm>
            <a:off x="2953512" y="1143001"/>
            <a:ext cx="8959796" cy="4292374"/>
            <a:chOff x="247650" y="1200185"/>
            <a:chExt cx="11345618" cy="4244334"/>
          </a:xfrm>
        </p:grpSpPr>
        <p:pic>
          <p:nvPicPr>
            <p:cNvPr id="2" name="Picture 1"/>
            <p:cNvPicPr>
              <a:picLocks noChangeAspect="1"/>
            </p:cNvPicPr>
            <p:nvPr/>
          </p:nvPicPr>
          <p:blipFill>
            <a:blip r:embed="rId2"/>
            <a:stretch>
              <a:fillRect/>
            </a:stretch>
          </p:blipFill>
          <p:spPr>
            <a:xfrm>
              <a:off x="247650" y="1200185"/>
              <a:ext cx="10780152" cy="610359"/>
            </a:xfrm>
            <a:prstGeom prst="rect">
              <a:avLst/>
            </a:prstGeom>
          </p:spPr>
        </p:pic>
        <p:pic>
          <p:nvPicPr>
            <p:cNvPr id="3" name="Picture 2"/>
            <p:cNvPicPr>
              <a:picLocks noChangeAspect="1"/>
            </p:cNvPicPr>
            <p:nvPr/>
          </p:nvPicPr>
          <p:blipFill>
            <a:blip r:embed="rId3"/>
            <a:stretch>
              <a:fillRect/>
            </a:stretch>
          </p:blipFill>
          <p:spPr>
            <a:xfrm>
              <a:off x="323894" y="2831896"/>
              <a:ext cx="11269374" cy="2612623"/>
            </a:xfrm>
            <a:prstGeom prst="rect">
              <a:avLst/>
            </a:prstGeom>
          </p:spPr>
        </p:pic>
        <p:sp>
          <p:nvSpPr>
            <p:cNvPr id="8" name="Rectangle 7"/>
            <p:cNvSpPr/>
            <p:nvPr/>
          </p:nvSpPr>
          <p:spPr>
            <a:xfrm>
              <a:off x="247651" y="1810544"/>
              <a:ext cx="1294965" cy="1021353"/>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4"/>
            <a:stretch>
              <a:fillRect/>
            </a:stretch>
          </p:blipFill>
          <p:spPr>
            <a:xfrm>
              <a:off x="323894" y="1878300"/>
              <a:ext cx="1133639" cy="791748"/>
            </a:xfrm>
            <a:prstGeom prst="rect">
              <a:avLst/>
            </a:prstGeom>
          </p:spPr>
        </p:pic>
      </p:grpSp>
      <p:sp>
        <p:nvSpPr>
          <p:cNvPr id="9" name="TextBox 8"/>
          <p:cNvSpPr txBox="1"/>
          <p:nvPr/>
        </p:nvSpPr>
        <p:spPr>
          <a:xfrm>
            <a:off x="136360" y="1143001"/>
            <a:ext cx="2496312" cy="738664"/>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t>P&amp;L Values will not set if MMT margin steps are not followed.</a:t>
            </a:r>
          </a:p>
        </p:txBody>
      </p:sp>
      <p:sp>
        <p:nvSpPr>
          <p:cNvPr id="10" name="Flowchart: Connector 9"/>
          <p:cNvSpPr/>
          <p:nvPr/>
        </p:nvSpPr>
        <p:spPr>
          <a:xfrm>
            <a:off x="4131481" y="1828791"/>
            <a:ext cx="242869" cy="26161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a:t>
            </a:r>
            <a:endParaRPr lang="en-GB" dirty="0"/>
          </a:p>
        </p:txBody>
      </p:sp>
      <p:sp>
        <p:nvSpPr>
          <p:cNvPr id="4" name="Flowchart: Process 3"/>
          <p:cNvSpPr/>
          <p:nvPr/>
        </p:nvSpPr>
        <p:spPr>
          <a:xfrm>
            <a:off x="6080760" y="4507992"/>
            <a:ext cx="2944368" cy="758952"/>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Process 11"/>
          <p:cNvSpPr/>
          <p:nvPr/>
        </p:nvSpPr>
        <p:spPr>
          <a:xfrm>
            <a:off x="8866632" y="4094254"/>
            <a:ext cx="3112008" cy="1602458"/>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2948391" y="2567507"/>
            <a:ext cx="1424453" cy="246221"/>
          </a:xfrm>
          <a:prstGeom prst="rect">
            <a:avLst/>
          </a:prstGeom>
          <a:noFill/>
        </p:spPr>
        <p:txBody>
          <a:bodyPr wrap="square" rtlCol="0">
            <a:spAutoFit/>
          </a:bodyPr>
          <a:lstStyle/>
          <a:p>
            <a:r>
              <a:rPr lang="en-GB" sz="1000" dirty="0"/>
              <a:t>Individual</a:t>
            </a:r>
          </a:p>
        </p:txBody>
      </p:sp>
      <p:pic>
        <p:nvPicPr>
          <p:cNvPr id="6" name="Picture 5"/>
          <p:cNvPicPr>
            <a:picLocks noChangeAspect="1"/>
          </p:cNvPicPr>
          <p:nvPr/>
        </p:nvPicPr>
        <p:blipFill>
          <a:blip r:embed="rId5"/>
          <a:stretch>
            <a:fillRect/>
          </a:stretch>
        </p:blipFill>
        <p:spPr>
          <a:xfrm>
            <a:off x="3013723" y="1833542"/>
            <a:ext cx="685800" cy="152400"/>
          </a:xfrm>
          <a:prstGeom prst="rect">
            <a:avLst/>
          </a:prstGeom>
        </p:spPr>
      </p:pic>
    </p:spTree>
    <p:extLst>
      <p:ext uri="{BB962C8B-B14F-4D97-AF65-F5344CB8AC3E}">
        <p14:creationId xmlns:p14="http://schemas.microsoft.com/office/powerpoint/2010/main" val="6857599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39" y="0"/>
            <a:ext cx="10515600" cy="609600"/>
          </a:xfrm>
        </p:spPr>
        <p:txBody>
          <a:bodyPr>
            <a:normAutofit/>
          </a:bodyPr>
          <a:lstStyle/>
          <a:p>
            <a:r>
              <a:rPr lang="en-GB" sz="1800" b="1" dirty="0" smtClean="0"/>
              <a:t>Send Email to Governance </a:t>
            </a:r>
            <a:endParaRPr lang="en-GB" sz="1800" b="1" dirty="0"/>
          </a:p>
        </p:txBody>
      </p:sp>
      <p:sp>
        <p:nvSpPr>
          <p:cNvPr id="33" name="TextBox 32"/>
          <p:cNvSpPr txBox="1"/>
          <p:nvPr/>
        </p:nvSpPr>
        <p:spPr>
          <a:xfrm>
            <a:off x="192024" y="609600"/>
            <a:ext cx="2468880" cy="4185761"/>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t>Deal can initiate mail to governance.</a:t>
            </a:r>
          </a:p>
          <a:p>
            <a:pPr marL="285750" indent="-285750">
              <a:buFont typeface="Arial" panose="020B0604020202020204" pitchFamily="34" charset="0"/>
              <a:buChar char="•"/>
            </a:pPr>
            <a:r>
              <a:rPr lang="en-GB" sz="1400" strike="sngStrike" dirty="0" smtClean="0"/>
              <a:t>By default system would populate the email id and subject.</a:t>
            </a:r>
          </a:p>
          <a:p>
            <a:pPr marL="285750" indent="-285750">
              <a:buFont typeface="Arial" panose="020B0604020202020204" pitchFamily="34" charset="0"/>
              <a:buChar char="•"/>
            </a:pPr>
            <a:r>
              <a:rPr lang="en-GB" sz="1400" dirty="0" smtClean="0"/>
              <a:t>Sender email id : Deal Pricing group email id. </a:t>
            </a:r>
          </a:p>
          <a:p>
            <a:pPr marL="285750" indent="-285750">
              <a:buFont typeface="Arial" panose="020B0604020202020204" pitchFamily="34" charset="0"/>
              <a:buChar char="•"/>
            </a:pPr>
            <a:r>
              <a:rPr lang="en-GB" sz="1400" dirty="0" smtClean="0"/>
              <a:t>User can add/edit email ids.</a:t>
            </a:r>
          </a:p>
          <a:p>
            <a:pPr marL="285750" indent="-285750">
              <a:buFont typeface="Arial" panose="020B0604020202020204" pitchFamily="34" charset="0"/>
              <a:buChar char="•"/>
            </a:pPr>
            <a:r>
              <a:rPr lang="en-GB" sz="1400" dirty="0" smtClean="0"/>
              <a:t>Key financials will get populated in email  body for all the options in the same format as it is done for standard quote.</a:t>
            </a:r>
          </a:p>
          <a:p>
            <a:pPr marL="285750" indent="-285750">
              <a:buFont typeface="Arial" panose="020B0604020202020204" pitchFamily="34" charset="0"/>
              <a:buChar char="•"/>
            </a:pPr>
            <a:r>
              <a:rPr lang="en-IN" sz="1400" dirty="0" smtClean="0"/>
              <a:t>“Engage Governance” email activity is also logged in CPQ audit log.</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GB" sz="1400" dirty="0"/>
          </a:p>
        </p:txBody>
      </p:sp>
      <p:pic>
        <p:nvPicPr>
          <p:cNvPr id="35" name="Picture 34"/>
          <p:cNvPicPr>
            <a:picLocks noChangeAspect="1"/>
          </p:cNvPicPr>
          <p:nvPr/>
        </p:nvPicPr>
        <p:blipFill>
          <a:blip r:embed="rId2"/>
          <a:stretch>
            <a:fillRect/>
          </a:stretch>
        </p:blipFill>
        <p:spPr>
          <a:xfrm>
            <a:off x="2807779" y="830770"/>
            <a:ext cx="9191625" cy="2581275"/>
          </a:xfrm>
          <a:prstGeom prst="rect">
            <a:avLst/>
          </a:prstGeom>
        </p:spPr>
      </p:pic>
      <p:pic>
        <p:nvPicPr>
          <p:cNvPr id="4" name="Picture 3"/>
          <p:cNvPicPr>
            <a:picLocks noChangeAspect="1"/>
          </p:cNvPicPr>
          <p:nvPr/>
        </p:nvPicPr>
        <p:blipFill>
          <a:blip r:embed="rId3"/>
          <a:stretch>
            <a:fillRect/>
          </a:stretch>
        </p:blipFill>
        <p:spPr>
          <a:xfrm>
            <a:off x="2897886" y="3101315"/>
            <a:ext cx="8824722" cy="310730"/>
          </a:xfrm>
          <a:prstGeom prst="rect">
            <a:avLst/>
          </a:prstGeom>
        </p:spPr>
      </p:pic>
      <p:pic>
        <p:nvPicPr>
          <p:cNvPr id="5" name="Picture 4"/>
          <p:cNvPicPr>
            <a:picLocks noChangeAspect="1"/>
          </p:cNvPicPr>
          <p:nvPr/>
        </p:nvPicPr>
        <p:blipFill>
          <a:blip r:embed="rId4"/>
          <a:stretch>
            <a:fillRect/>
          </a:stretch>
        </p:blipFill>
        <p:spPr>
          <a:xfrm>
            <a:off x="2852167" y="1228725"/>
            <a:ext cx="7846314" cy="219785"/>
          </a:xfrm>
          <a:prstGeom prst="rect">
            <a:avLst/>
          </a:prstGeom>
        </p:spPr>
      </p:pic>
    </p:spTree>
    <p:extLst>
      <p:ext uri="{BB962C8B-B14F-4D97-AF65-F5344CB8AC3E}">
        <p14:creationId xmlns:p14="http://schemas.microsoft.com/office/powerpoint/2010/main" val="33573561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425" y="196077"/>
            <a:ext cx="8436429" cy="848952"/>
          </a:xfrm>
        </p:spPr>
        <p:txBody>
          <a:bodyPr>
            <a:normAutofit/>
          </a:bodyPr>
          <a:lstStyle/>
          <a:p>
            <a:r>
              <a:rPr lang="en-GB" sz="2800" dirty="0" smtClean="0"/>
              <a:t>Email Template to governance</a:t>
            </a:r>
            <a:endParaRPr lang="en-GB" sz="2800" dirty="0"/>
          </a:p>
        </p:txBody>
      </p:sp>
      <p:graphicFrame>
        <p:nvGraphicFramePr>
          <p:cNvPr id="4" name="Object 3"/>
          <p:cNvGraphicFramePr>
            <a:graphicFrameLocks noChangeAspect="1"/>
          </p:cNvGraphicFramePr>
          <p:nvPr>
            <p:extLst>
              <p:ext uri="{D42A27DB-BD31-4B8C-83A1-F6EECF244321}">
                <p14:modId xmlns:p14="http://schemas.microsoft.com/office/powerpoint/2010/main" val="3638652604"/>
              </p:ext>
            </p:extLst>
          </p:nvPr>
        </p:nvGraphicFramePr>
        <p:xfrm>
          <a:off x="2734235" y="2332625"/>
          <a:ext cx="914400" cy="806450"/>
        </p:xfrm>
        <a:graphic>
          <a:graphicData uri="http://schemas.openxmlformats.org/presentationml/2006/ole">
            <mc:AlternateContent xmlns:mc="http://schemas.openxmlformats.org/markup-compatibility/2006">
              <mc:Choice xmlns:v="urn:schemas-microsoft-com:vml" Requires="v">
                <p:oleObj spid="_x0000_s1034" name="Document" showAsIcon="1" r:id="rId3" imgW="914400" imgH="806400" progId="Word.Document.12">
                  <p:embed/>
                </p:oleObj>
              </mc:Choice>
              <mc:Fallback>
                <p:oleObj name="Document" showAsIcon="1" r:id="rId3" imgW="914400" imgH="806400" progId="Word.Document.12">
                  <p:embed/>
                  <p:pic>
                    <p:nvPicPr>
                      <p:cNvPr id="0" name=""/>
                      <p:cNvPicPr/>
                      <p:nvPr/>
                    </p:nvPicPr>
                    <p:blipFill>
                      <a:blip r:embed="rId4"/>
                      <a:stretch>
                        <a:fillRect/>
                      </a:stretch>
                    </p:blipFill>
                    <p:spPr>
                      <a:xfrm>
                        <a:off x="2734235" y="2332625"/>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4291703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 y="171203"/>
            <a:ext cx="10515600" cy="412730"/>
          </a:xfrm>
        </p:spPr>
        <p:txBody>
          <a:bodyPr>
            <a:normAutofit/>
          </a:bodyPr>
          <a:lstStyle/>
          <a:p>
            <a:r>
              <a:rPr lang="en-GB" sz="1800" b="1" dirty="0" smtClean="0"/>
              <a:t>Deal Approval and Reject option wise &amp; do approval at quote level</a:t>
            </a:r>
            <a:endParaRPr lang="en-GB" sz="1800" b="1" dirty="0">
              <a:solidFill>
                <a:srgbClr val="FF0000"/>
              </a:solidFill>
            </a:endParaRPr>
          </a:p>
        </p:txBody>
      </p:sp>
      <p:sp>
        <p:nvSpPr>
          <p:cNvPr id="3" name="TextBox 2"/>
          <p:cNvSpPr txBox="1"/>
          <p:nvPr/>
        </p:nvSpPr>
        <p:spPr>
          <a:xfrm>
            <a:off x="177946" y="583933"/>
            <a:ext cx="3146356" cy="6555641"/>
          </a:xfrm>
          <a:prstGeom prst="rect">
            <a:avLst/>
          </a:prstGeom>
          <a:noFill/>
        </p:spPr>
        <p:txBody>
          <a:bodyPr wrap="square" rtlCol="0">
            <a:spAutoFit/>
          </a:bodyPr>
          <a:lstStyle/>
          <a:p>
            <a:pPr marL="285750" indent="-285750">
              <a:buFont typeface="Arial" panose="020B0604020202020204" pitchFamily="34" charset="0"/>
              <a:buChar char="•"/>
            </a:pPr>
            <a:r>
              <a:rPr lang="en-GB" sz="1200" dirty="0" smtClean="0"/>
              <a:t>MMT is mandatory for those </a:t>
            </a:r>
            <a:r>
              <a:rPr lang="en-GB" sz="1200" dirty="0"/>
              <a:t>options </a:t>
            </a:r>
            <a:r>
              <a:rPr lang="en-GB" sz="1200" dirty="0" smtClean="0"/>
              <a:t>for </a:t>
            </a:r>
            <a:r>
              <a:rPr lang="en-GB" sz="1200" dirty="0"/>
              <a:t>which Deal Approval is </a:t>
            </a:r>
            <a:r>
              <a:rPr lang="en-GB" sz="1200" dirty="0" smtClean="0"/>
              <a:t>required. </a:t>
            </a:r>
          </a:p>
          <a:p>
            <a:pPr marL="742950" lvl="1" indent="-285750">
              <a:buFont typeface="Arial" panose="020B0604020202020204" pitchFamily="34" charset="0"/>
              <a:buChar char="•"/>
            </a:pPr>
            <a:r>
              <a:rPr lang="en-GB" sz="1200" dirty="0" smtClean="0"/>
              <a:t>On click on ‘Approve’ CPQ would validate  if MMT is uploaded or not.</a:t>
            </a:r>
          </a:p>
          <a:p>
            <a:pPr marL="285750" indent="-285750">
              <a:buFont typeface="Arial" panose="020B0604020202020204" pitchFamily="34" charset="0"/>
              <a:buChar char="•"/>
            </a:pPr>
            <a:r>
              <a:rPr lang="en-GB" sz="1200" dirty="0" smtClean="0"/>
              <a:t>Deal team will approve or reject all the options individually .</a:t>
            </a:r>
          </a:p>
          <a:p>
            <a:pPr marL="742950" lvl="1" indent="-285750">
              <a:buFont typeface="Arial" panose="020B0604020202020204" pitchFamily="34" charset="0"/>
              <a:buChar char="•"/>
            </a:pPr>
            <a:r>
              <a:rPr lang="en-GB" sz="1200" dirty="0" smtClean="0"/>
              <a:t>For Approved system will validate P&amp;L (if MMT is uploaded).</a:t>
            </a:r>
          </a:p>
          <a:p>
            <a:pPr marL="285750" indent="-285750">
              <a:buFont typeface="Arial" panose="020B0604020202020204" pitchFamily="34" charset="0"/>
              <a:buChar char="•"/>
            </a:pPr>
            <a:r>
              <a:rPr lang="en-GB" sz="1200" dirty="0" smtClean="0"/>
              <a:t>Deal Team has to approve/reject entire quote as well.</a:t>
            </a:r>
          </a:p>
          <a:p>
            <a:pPr marL="742950" lvl="1" indent="-285750">
              <a:buFont typeface="Arial" panose="020B0604020202020204" pitchFamily="34" charset="0"/>
              <a:buChar char="•"/>
            </a:pPr>
            <a:r>
              <a:rPr lang="en-GB" sz="1200" dirty="0" smtClean="0"/>
              <a:t>If Approve is clicked</a:t>
            </a:r>
          </a:p>
          <a:p>
            <a:pPr marL="1200150" lvl="2" indent="-285750">
              <a:buFont typeface="Courier New" panose="02070309020205020404" pitchFamily="49" charset="0"/>
              <a:buChar char="o"/>
            </a:pPr>
            <a:r>
              <a:rPr lang="en-GB" sz="1200" dirty="0" smtClean="0"/>
              <a:t>At least one of the option should be approved.</a:t>
            </a:r>
          </a:p>
          <a:p>
            <a:pPr marL="1200150" lvl="2" indent="-285750">
              <a:buFont typeface="Courier New" panose="02070309020205020404" pitchFamily="49" charset="0"/>
              <a:buChar char="o"/>
            </a:pPr>
            <a:r>
              <a:rPr lang="en-GB" sz="1200" dirty="0" smtClean="0"/>
              <a:t>User must have actioned all the options for approval or rejection.</a:t>
            </a:r>
          </a:p>
          <a:p>
            <a:pPr marL="1200150" lvl="2" indent="-285750">
              <a:buFont typeface="Courier New" panose="02070309020205020404" pitchFamily="49" charset="0"/>
              <a:buChar char="o"/>
            </a:pPr>
            <a:r>
              <a:rPr lang="en-GB" sz="1200" dirty="0" smtClean="0"/>
              <a:t>User must attach approval artefact. </a:t>
            </a:r>
          </a:p>
          <a:p>
            <a:pPr marL="742950" lvl="1" indent="-285750">
              <a:buFont typeface="Arial" panose="020B0604020202020204" pitchFamily="34" charset="0"/>
              <a:buChar char="•"/>
            </a:pPr>
            <a:r>
              <a:rPr lang="en-GB" sz="1200" dirty="0" smtClean="0"/>
              <a:t>If Reject is clicked</a:t>
            </a:r>
          </a:p>
          <a:p>
            <a:pPr marL="1200150" lvl="2" indent="-285750">
              <a:buFont typeface="Courier New" panose="02070309020205020404" pitchFamily="49" charset="0"/>
              <a:buChar char="o"/>
            </a:pPr>
            <a:r>
              <a:rPr lang="en-GB" sz="1200" dirty="0" smtClean="0"/>
              <a:t>All the options would be marked as rejected.</a:t>
            </a:r>
          </a:p>
          <a:p>
            <a:pPr marL="1200150" lvl="2" indent="-285750">
              <a:buFont typeface="Courier New" panose="02070309020205020404" pitchFamily="49" charset="0"/>
              <a:buChar char="o"/>
            </a:pPr>
            <a:r>
              <a:rPr lang="en-GB" sz="1200" dirty="0" smtClean="0"/>
              <a:t>This action will override responses captured for individual option.</a:t>
            </a:r>
          </a:p>
          <a:p>
            <a:pPr marL="285750" indent="-285750">
              <a:buFont typeface="Arial" panose="020B0604020202020204" pitchFamily="34" charset="0"/>
              <a:buChar char="•"/>
            </a:pPr>
            <a:r>
              <a:rPr lang="en-GB" sz="1200" dirty="0"/>
              <a:t>On Quote level Approval, existing validation of ‘Price Positioning’ and ‘Commercial Risk’ is done.</a:t>
            </a:r>
          </a:p>
          <a:p>
            <a:pPr marL="285750" indent="-285750">
              <a:buFont typeface="Arial" panose="020B0604020202020204" pitchFamily="34" charset="0"/>
              <a:buChar char="•"/>
            </a:pPr>
            <a:r>
              <a:rPr lang="en-GB" sz="1200" dirty="0" smtClean="0">
                <a:solidFill>
                  <a:srgbClr val="FF0000"/>
                </a:solidFill>
              </a:rPr>
              <a:t>Status of options would be reflected in line item as soon it is entered for individual option.</a:t>
            </a:r>
          </a:p>
          <a:p>
            <a:pPr marL="285750" indent="-285750">
              <a:buFont typeface="Arial" panose="020B0604020202020204" pitchFamily="34" charset="0"/>
              <a:buChar char="•"/>
            </a:pPr>
            <a:r>
              <a:rPr lang="en-GB" sz="1200" dirty="0" smtClean="0">
                <a:solidFill>
                  <a:srgbClr val="FF0000"/>
                </a:solidFill>
              </a:rPr>
              <a:t>All validations are available on quote level approve/reject not option level approve/reject.</a:t>
            </a:r>
          </a:p>
          <a:p>
            <a:pPr marL="285750" indent="-285750">
              <a:buFont typeface="Arial" panose="020B0604020202020204" pitchFamily="34" charset="0"/>
              <a:buChar char="•"/>
            </a:pPr>
            <a:r>
              <a:rPr lang="en-GB" sz="1200" dirty="0" smtClean="0"/>
              <a:t>All the options approval history would be maintain as part of Audit </a:t>
            </a:r>
            <a:r>
              <a:rPr lang="en-GB" sz="1200" dirty="0" err="1" smtClean="0"/>
              <a:t>Histroy</a:t>
            </a:r>
            <a:r>
              <a:rPr lang="en-GB" sz="1200" dirty="0" smtClean="0"/>
              <a:t>.</a:t>
            </a:r>
            <a:endParaRPr lang="en-GB" sz="1200" dirty="0"/>
          </a:p>
        </p:txBody>
      </p:sp>
      <p:grpSp>
        <p:nvGrpSpPr>
          <p:cNvPr id="9" name="Group 8"/>
          <p:cNvGrpSpPr/>
          <p:nvPr/>
        </p:nvGrpSpPr>
        <p:grpSpPr>
          <a:xfrm>
            <a:off x="3375725" y="1154837"/>
            <a:ext cx="8686800" cy="5629275"/>
            <a:chOff x="3151632" y="657308"/>
            <a:chExt cx="8686800" cy="5629275"/>
          </a:xfrm>
        </p:grpSpPr>
        <p:grpSp>
          <p:nvGrpSpPr>
            <p:cNvPr id="6" name="Group 5"/>
            <p:cNvGrpSpPr/>
            <p:nvPr/>
          </p:nvGrpSpPr>
          <p:grpSpPr>
            <a:xfrm>
              <a:off x="3151632" y="657308"/>
              <a:ext cx="8686800" cy="5629275"/>
              <a:chOff x="3151632" y="846657"/>
              <a:chExt cx="8686800" cy="5629275"/>
            </a:xfrm>
          </p:grpSpPr>
          <p:pic>
            <p:nvPicPr>
              <p:cNvPr id="18" name="Picture 17"/>
              <p:cNvPicPr>
                <a:picLocks noChangeAspect="1"/>
              </p:cNvPicPr>
              <p:nvPr/>
            </p:nvPicPr>
            <p:blipFill>
              <a:blip r:embed="rId2"/>
              <a:stretch>
                <a:fillRect/>
              </a:stretch>
            </p:blipFill>
            <p:spPr>
              <a:xfrm>
                <a:off x="3151632" y="846657"/>
                <a:ext cx="8686800" cy="5629275"/>
              </a:xfrm>
              <a:prstGeom prst="rect">
                <a:avLst/>
              </a:prstGeom>
            </p:spPr>
          </p:pic>
          <p:sp>
            <p:nvSpPr>
              <p:cNvPr id="19" name="Rectangle 18"/>
              <p:cNvSpPr/>
              <p:nvPr/>
            </p:nvSpPr>
            <p:spPr>
              <a:xfrm>
                <a:off x="3190760" y="3517402"/>
                <a:ext cx="3684590" cy="171475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3"/>
              <a:stretch>
                <a:fillRect/>
              </a:stretch>
            </p:blipFill>
            <p:spPr>
              <a:xfrm>
                <a:off x="4783585" y="4042850"/>
                <a:ext cx="1590675" cy="228600"/>
              </a:xfrm>
              <a:prstGeom prst="rect">
                <a:avLst/>
              </a:prstGeom>
            </p:spPr>
          </p:pic>
          <p:pic>
            <p:nvPicPr>
              <p:cNvPr id="21" name="Picture 20"/>
              <p:cNvPicPr>
                <a:picLocks noChangeAspect="1"/>
              </p:cNvPicPr>
              <p:nvPr/>
            </p:nvPicPr>
            <p:blipFill>
              <a:blip r:embed="rId3"/>
              <a:stretch>
                <a:fillRect/>
              </a:stretch>
            </p:blipFill>
            <p:spPr>
              <a:xfrm>
                <a:off x="4783584" y="4305394"/>
                <a:ext cx="1590675" cy="228600"/>
              </a:xfrm>
              <a:prstGeom prst="rect">
                <a:avLst/>
              </a:prstGeom>
            </p:spPr>
          </p:pic>
          <p:pic>
            <p:nvPicPr>
              <p:cNvPr id="24" name="Picture 23"/>
              <p:cNvPicPr>
                <a:picLocks noChangeAspect="1"/>
              </p:cNvPicPr>
              <p:nvPr/>
            </p:nvPicPr>
            <p:blipFill>
              <a:blip r:embed="rId4"/>
              <a:stretch>
                <a:fillRect/>
              </a:stretch>
            </p:blipFill>
            <p:spPr>
              <a:xfrm>
                <a:off x="4843712" y="4320706"/>
                <a:ext cx="1530545" cy="255091"/>
              </a:xfrm>
              <a:prstGeom prst="rect">
                <a:avLst/>
              </a:prstGeom>
            </p:spPr>
          </p:pic>
          <p:pic>
            <p:nvPicPr>
              <p:cNvPr id="25" name="Picture 24"/>
              <p:cNvPicPr>
                <a:picLocks noChangeAspect="1"/>
              </p:cNvPicPr>
              <p:nvPr/>
            </p:nvPicPr>
            <p:blipFill>
              <a:blip r:embed="rId4"/>
              <a:stretch>
                <a:fillRect/>
              </a:stretch>
            </p:blipFill>
            <p:spPr>
              <a:xfrm>
                <a:off x="4843712" y="3998759"/>
                <a:ext cx="1530545" cy="255091"/>
              </a:xfrm>
              <a:prstGeom prst="rect">
                <a:avLst/>
              </a:prstGeom>
            </p:spPr>
          </p:pic>
          <p:sp>
            <p:nvSpPr>
              <p:cNvPr id="4" name="Rectangle 3"/>
              <p:cNvSpPr/>
              <p:nvPr/>
            </p:nvSpPr>
            <p:spPr>
              <a:xfrm>
                <a:off x="3813048" y="2467412"/>
                <a:ext cx="1554480" cy="292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273552" y="3703320"/>
                <a:ext cx="1243584" cy="307777"/>
              </a:xfrm>
              <a:prstGeom prst="rect">
                <a:avLst/>
              </a:prstGeom>
              <a:solidFill>
                <a:schemeClr val="bg2"/>
              </a:solidFill>
              <a:ln>
                <a:noFill/>
              </a:ln>
            </p:spPr>
            <p:txBody>
              <a:bodyPr wrap="square" rtlCol="0">
                <a:spAutoFit/>
              </a:bodyPr>
              <a:lstStyle/>
              <a:p>
                <a:r>
                  <a:rPr lang="en-GB" sz="1400" dirty="0" smtClean="0"/>
                  <a:t>Options</a:t>
                </a:r>
                <a:endParaRPr lang="en-GB" sz="1400" dirty="0"/>
              </a:p>
            </p:txBody>
          </p:sp>
          <p:sp>
            <p:nvSpPr>
              <p:cNvPr id="14" name="TextBox 13"/>
              <p:cNvSpPr txBox="1"/>
              <p:nvPr/>
            </p:nvSpPr>
            <p:spPr>
              <a:xfrm>
                <a:off x="4827784" y="3701129"/>
                <a:ext cx="1243584" cy="307777"/>
              </a:xfrm>
              <a:prstGeom prst="rect">
                <a:avLst/>
              </a:prstGeom>
              <a:solidFill>
                <a:schemeClr val="bg2"/>
              </a:solidFill>
              <a:ln>
                <a:noFill/>
              </a:ln>
            </p:spPr>
            <p:txBody>
              <a:bodyPr wrap="square" rtlCol="0">
                <a:spAutoFit/>
              </a:bodyPr>
              <a:lstStyle/>
              <a:p>
                <a:r>
                  <a:rPr lang="en-GB" sz="1400" dirty="0" smtClean="0"/>
                  <a:t>Approval</a:t>
                </a:r>
                <a:endParaRPr lang="en-GB" sz="1400" dirty="0"/>
              </a:p>
            </p:txBody>
          </p:sp>
        </p:grpSp>
        <p:pic>
          <p:nvPicPr>
            <p:cNvPr id="7" name="Picture 6"/>
            <p:cNvPicPr>
              <a:picLocks noChangeAspect="1"/>
            </p:cNvPicPr>
            <p:nvPr/>
          </p:nvPicPr>
          <p:blipFill>
            <a:blip r:embed="rId5"/>
            <a:stretch>
              <a:fillRect/>
            </a:stretch>
          </p:blipFill>
          <p:spPr>
            <a:xfrm>
              <a:off x="3237109" y="3493629"/>
              <a:ext cx="3181350" cy="342900"/>
            </a:xfrm>
            <a:prstGeom prst="rect">
              <a:avLst/>
            </a:prstGeom>
          </p:spPr>
        </p:pic>
        <p:sp>
          <p:nvSpPr>
            <p:cNvPr id="16" name="Flowchart: Connector 15"/>
            <p:cNvSpPr/>
            <p:nvPr/>
          </p:nvSpPr>
          <p:spPr>
            <a:xfrm>
              <a:off x="6480736" y="3911999"/>
              <a:ext cx="242869" cy="26161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a:t>
              </a:r>
              <a:endParaRPr lang="en-GB" dirty="0"/>
            </a:p>
          </p:txBody>
        </p:sp>
      </p:grpSp>
      <p:pic>
        <p:nvPicPr>
          <p:cNvPr id="10" name="Picture 9"/>
          <p:cNvPicPr>
            <a:picLocks noChangeAspect="1"/>
          </p:cNvPicPr>
          <p:nvPr/>
        </p:nvPicPr>
        <p:blipFill>
          <a:blip r:embed="rId6"/>
          <a:stretch>
            <a:fillRect/>
          </a:stretch>
        </p:blipFill>
        <p:spPr>
          <a:xfrm>
            <a:off x="3375726" y="1536590"/>
            <a:ext cx="8383466" cy="250752"/>
          </a:xfrm>
          <a:prstGeom prst="rect">
            <a:avLst/>
          </a:prstGeom>
        </p:spPr>
      </p:pic>
      <p:pic>
        <p:nvPicPr>
          <p:cNvPr id="11" name="Picture 10"/>
          <p:cNvPicPr>
            <a:picLocks noChangeAspect="1"/>
          </p:cNvPicPr>
          <p:nvPr/>
        </p:nvPicPr>
        <p:blipFill>
          <a:blip r:embed="rId7"/>
          <a:stretch>
            <a:fillRect/>
          </a:stretch>
        </p:blipFill>
        <p:spPr>
          <a:xfrm>
            <a:off x="3375724" y="923527"/>
            <a:ext cx="7061796" cy="579119"/>
          </a:xfrm>
          <a:prstGeom prst="rect">
            <a:avLst/>
          </a:prstGeom>
        </p:spPr>
      </p:pic>
      <p:sp>
        <p:nvSpPr>
          <p:cNvPr id="22" name="Flowchart: Connector 21"/>
          <p:cNvSpPr/>
          <p:nvPr/>
        </p:nvSpPr>
        <p:spPr>
          <a:xfrm>
            <a:off x="8610005" y="4220225"/>
            <a:ext cx="242869" cy="26161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26" name="Flowchart: Connector 25"/>
          <p:cNvSpPr/>
          <p:nvPr/>
        </p:nvSpPr>
        <p:spPr>
          <a:xfrm>
            <a:off x="10953741" y="5540336"/>
            <a:ext cx="242869" cy="26161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3</a:t>
            </a:r>
            <a:endParaRPr lang="en-GB" dirty="0"/>
          </a:p>
        </p:txBody>
      </p:sp>
      <p:pic>
        <p:nvPicPr>
          <p:cNvPr id="13" name="Picture 12"/>
          <p:cNvPicPr>
            <a:picLocks noChangeAspect="1"/>
          </p:cNvPicPr>
          <p:nvPr/>
        </p:nvPicPr>
        <p:blipFill>
          <a:blip r:embed="rId8"/>
          <a:stretch>
            <a:fillRect/>
          </a:stretch>
        </p:blipFill>
        <p:spPr>
          <a:xfrm>
            <a:off x="5039941" y="4940781"/>
            <a:ext cx="1571625" cy="257175"/>
          </a:xfrm>
          <a:prstGeom prst="rect">
            <a:avLst/>
          </a:prstGeom>
        </p:spPr>
      </p:pic>
      <p:pic>
        <p:nvPicPr>
          <p:cNvPr id="12" name="Picture 11"/>
          <p:cNvPicPr>
            <a:picLocks noChangeAspect="1"/>
          </p:cNvPicPr>
          <p:nvPr/>
        </p:nvPicPr>
        <p:blipFill>
          <a:blip r:embed="rId9"/>
          <a:stretch>
            <a:fillRect/>
          </a:stretch>
        </p:blipFill>
        <p:spPr>
          <a:xfrm>
            <a:off x="3497645" y="5212691"/>
            <a:ext cx="2943225" cy="276225"/>
          </a:xfrm>
          <a:prstGeom prst="rect">
            <a:avLst/>
          </a:prstGeom>
        </p:spPr>
      </p:pic>
      <p:sp>
        <p:nvSpPr>
          <p:cNvPr id="27" name="TextBox 26"/>
          <p:cNvSpPr txBox="1"/>
          <p:nvPr/>
        </p:nvSpPr>
        <p:spPr>
          <a:xfrm>
            <a:off x="3476283" y="5208856"/>
            <a:ext cx="1424453" cy="246221"/>
          </a:xfrm>
          <a:prstGeom prst="rect">
            <a:avLst/>
          </a:prstGeom>
          <a:solidFill>
            <a:schemeClr val="bg1"/>
          </a:solidFill>
        </p:spPr>
        <p:txBody>
          <a:bodyPr wrap="square" rtlCol="0">
            <a:spAutoFit/>
          </a:bodyPr>
          <a:lstStyle/>
          <a:p>
            <a:r>
              <a:rPr lang="en-GB" sz="1000" dirty="0"/>
              <a:t>Individual</a:t>
            </a:r>
          </a:p>
        </p:txBody>
      </p:sp>
      <p:pic>
        <p:nvPicPr>
          <p:cNvPr id="15" name="Picture 14"/>
          <p:cNvPicPr>
            <a:picLocks noChangeAspect="1"/>
          </p:cNvPicPr>
          <p:nvPr/>
        </p:nvPicPr>
        <p:blipFill>
          <a:blip r:embed="rId10"/>
          <a:stretch>
            <a:fillRect/>
          </a:stretch>
        </p:blipFill>
        <p:spPr>
          <a:xfrm>
            <a:off x="3497645" y="2283641"/>
            <a:ext cx="324342" cy="426766"/>
          </a:xfrm>
          <a:prstGeom prst="rect">
            <a:avLst/>
          </a:prstGeom>
        </p:spPr>
      </p:pic>
    </p:spTree>
    <p:extLst>
      <p:ext uri="{BB962C8B-B14F-4D97-AF65-F5344CB8AC3E}">
        <p14:creationId xmlns:p14="http://schemas.microsoft.com/office/powerpoint/2010/main" val="3358848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685"/>
            <a:ext cx="10515600" cy="412730"/>
          </a:xfrm>
        </p:spPr>
        <p:txBody>
          <a:bodyPr>
            <a:normAutofit/>
          </a:bodyPr>
          <a:lstStyle/>
          <a:p>
            <a:r>
              <a:rPr lang="en-GB" sz="1800" b="1" dirty="0" smtClean="0"/>
              <a:t>Deal Approval and Reject option wise &amp; do approval at quote level</a:t>
            </a:r>
            <a:endParaRPr lang="en-GB" sz="1800" b="1" dirty="0">
              <a:solidFill>
                <a:srgbClr val="FF0000"/>
              </a:solidFill>
            </a:endParaRPr>
          </a:p>
        </p:txBody>
      </p:sp>
      <p:sp>
        <p:nvSpPr>
          <p:cNvPr id="3" name="TextBox 2"/>
          <p:cNvSpPr txBox="1"/>
          <p:nvPr/>
        </p:nvSpPr>
        <p:spPr>
          <a:xfrm>
            <a:off x="76472" y="332473"/>
            <a:ext cx="3027733" cy="6555641"/>
          </a:xfrm>
          <a:prstGeom prst="rect">
            <a:avLst/>
          </a:prstGeom>
          <a:noFill/>
        </p:spPr>
        <p:txBody>
          <a:bodyPr wrap="square" rtlCol="0">
            <a:spAutoFit/>
          </a:bodyPr>
          <a:lstStyle/>
          <a:p>
            <a:pPr marL="285750" indent="-285750">
              <a:buFont typeface="Arial" panose="020B0604020202020204" pitchFamily="34" charset="0"/>
              <a:buChar char="•"/>
            </a:pPr>
            <a:r>
              <a:rPr lang="en-GB" sz="1200" dirty="0" smtClean="0"/>
              <a:t>Deal </a:t>
            </a:r>
            <a:r>
              <a:rPr lang="en-GB" sz="1200" dirty="0" smtClean="0"/>
              <a:t>team will approve or reject all the options individually .</a:t>
            </a:r>
          </a:p>
          <a:p>
            <a:pPr marL="742950" lvl="1" indent="-285750">
              <a:buFont typeface="Arial" panose="020B0604020202020204" pitchFamily="34" charset="0"/>
              <a:buChar char="•"/>
            </a:pPr>
            <a:r>
              <a:rPr lang="en-GB" sz="1200" dirty="0" smtClean="0"/>
              <a:t>For Approved system will validate P&amp;L (if MMT is uploaded</a:t>
            </a:r>
            <a:r>
              <a:rPr lang="en-GB" sz="1200" dirty="0" smtClean="0"/>
              <a:t>) at quote level approve.</a:t>
            </a:r>
            <a:endParaRPr lang="en-GB" sz="1200" dirty="0" smtClean="0"/>
          </a:p>
          <a:p>
            <a:pPr marL="285750" indent="-285750">
              <a:buFont typeface="Arial" panose="020B0604020202020204" pitchFamily="34" charset="0"/>
              <a:buChar char="•"/>
            </a:pPr>
            <a:r>
              <a:rPr lang="en-GB" sz="1200" dirty="0" smtClean="0"/>
              <a:t>Deal Team has to approve/reject entire quote as well.</a:t>
            </a:r>
          </a:p>
          <a:p>
            <a:pPr marL="742950" lvl="1" indent="-285750">
              <a:buFont typeface="Arial" panose="020B0604020202020204" pitchFamily="34" charset="0"/>
              <a:buChar char="•"/>
            </a:pPr>
            <a:r>
              <a:rPr lang="en-GB" sz="1200" dirty="0" smtClean="0"/>
              <a:t>If Approve is </a:t>
            </a:r>
            <a:r>
              <a:rPr lang="en-GB" sz="1200" dirty="0" smtClean="0"/>
              <a:t>clicked</a:t>
            </a:r>
          </a:p>
          <a:p>
            <a:pPr marL="1200150" lvl="2" indent="-285750">
              <a:buFont typeface="Courier New" panose="02070309020205020404" pitchFamily="49" charset="0"/>
              <a:buChar char="o"/>
            </a:pPr>
            <a:r>
              <a:rPr lang="en-GB" sz="1200" dirty="0" smtClean="0"/>
              <a:t>MMT </a:t>
            </a:r>
            <a:r>
              <a:rPr lang="en-GB" sz="1200" dirty="0"/>
              <a:t>is mandatory for those options for which Deal Approval is required. </a:t>
            </a:r>
          </a:p>
          <a:p>
            <a:pPr marL="1200150" lvl="2" indent="-285750">
              <a:buFont typeface="Courier New" panose="02070309020205020404" pitchFamily="49" charset="0"/>
              <a:buChar char="o"/>
            </a:pPr>
            <a:r>
              <a:rPr lang="en-GB" sz="1200" dirty="0" smtClean="0"/>
              <a:t>At </a:t>
            </a:r>
            <a:r>
              <a:rPr lang="en-GB" sz="1200" dirty="0" smtClean="0"/>
              <a:t>least one of the option should be approved.</a:t>
            </a:r>
          </a:p>
          <a:p>
            <a:pPr marL="1200150" lvl="2" indent="-285750">
              <a:buFont typeface="Courier New" panose="02070309020205020404" pitchFamily="49" charset="0"/>
              <a:buChar char="o"/>
            </a:pPr>
            <a:r>
              <a:rPr lang="en-GB" sz="1200" dirty="0" smtClean="0"/>
              <a:t>User must have actioned all the options for approval or rejection.</a:t>
            </a:r>
          </a:p>
          <a:p>
            <a:pPr marL="1200150" lvl="2" indent="-285750">
              <a:buFont typeface="Courier New" panose="02070309020205020404" pitchFamily="49" charset="0"/>
              <a:buChar char="o"/>
            </a:pPr>
            <a:r>
              <a:rPr lang="en-GB" sz="1200" dirty="0" smtClean="0"/>
              <a:t>User must attach approval artefact. </a:t>
            </a:r>
          </a:p>
          <a:p>
            <a:pPr marL="742950" lvl="1" indent="-285750">
              <a:buFont typeface="Arial" panose="020B0604020202020204" pitchFamily="34" charset="0"/>
              <a:buChar char="•"/>
            </a:pPr>
            <a:r>
              <a:rPr lang="en-GB" sz="1200" dirty="0" smtClean="0"/>
              <a:t>If Reject is clicked</a:t>
            </a:r>
          </a:p>
          <a:p>
            <a:pPr marL="1200150" lvl="2" indent="-285750">
              <a:buFont typeface="Courier New" panose="02070309020205020404" pitchFamily="49" charset="0"/>
              <a:buChar char="o"/>
            </a:pPr>
            <a:r>
              <a:rPr lang="en-GB" sz="1200" dirty="0" smtClean="0"/>
              <a:t>All the options would be marked as rejected.</a:t>
            </a:r>
          </a:p>
          <a:p>
            <a:pPr marL="1200150" lvl="2" indent="-285750">
              <a:buFont typeface="Courier New" panose="02070309020205020404" pitchFamily="49" charset="0"/>
              <a:buChar char="o"/>
            </a:pPr>
            <a:r>
              <a:rPr lang="en-GB" sz="1200" dirty="0" smtClean="0"/>
              <a:t>This action will override responses captured for individual option.</a:t>
            </a:r>
          </a:p>
          <a:p>
            <a:pPr marL="285750" indent="-285750">
              <a:buFont typeface="Arial" panose="020B0604020202020204" pitchFamily="34" charset="0"/>
              <a:buChar char="•"/>
            </a:pPr>
            <a:r>
              <a:rPr lang="en-GB" sz="1200" dirty="0"/>
              <a:t>On Quote level Approval, existing validation of ‘Price Positioning’ and ‘Commercial Risk’ is done.</a:t>
            </a:r>
          </a:p>
          <a:p>
            <a:pPr marL="285750" indent="-285750">
              <a:buFont typeface="Arial" panose="020B0604020202020204" pitchFamily="34" charset="0"/>
              <a:buChar char="•"/>
            </a:pPr>
            <a:r>
              <a:rPr lang="en-GB" sz="1200" strike="sngStrike" dirty="0" smtClean="0">
                <a:solidFill>
                  <a:srgbClr val="FF0000"/>
                </a:solidFill>
              </a:rPr>
              <a:t>Status of options would be reflected in line item as soon it is entered for individual option.</a:t>
            </a:r>
          </a:p>
          <a:p>
            <a:pPr marL="285750" indent="-285750">
              <a:buFont typeface="Arial" panose="020B0604020202020204" pitchFamily="34" charset="0"/>
              <a:buChar char="•"/>
            </a:pPr>
            <a:r>
              <a:rPr lang="en-GB" sz="1200" dirty="0" smtClean="0">
                <a:solidFill>
                  <a:srgbClr val="FF0000"/>
                </a:solidFill>
              </a:rPr>
              <a:t>All validations are available on quote level approve/reject not option level approve/reject.</a:t>
            </a:r>
          </a:p>
          <a:p>
            <a:pPr marL="285750" indent="-285750">
              <a:buFont typeface="Arial" panose="020B0604020202020204" pitchFamily="34" charset="0"/>
              <a:buChar char="•"/>
            </a:pPr>
            <a:r>
              <a:rPr lang="en-GB" sz="1200" dirty="0" smtClean="0"/>
              <a:t>All the options approval history would be maintain as part of Audit </a:t>
            </a:r>
            <a:r>
              <a:rPr lang="en-GB" sz="1200" dirty="0" smtClean="0"/>
              <a:t>History.</a:t>
            </a:r>
            <a:endParaRPr lang="en-GB" sz="1200" dirty="0"/>
          </a:p>
        </p:txBody>
      </p:sp>
      <p:grpSp>
        <p:nvGrpSpPr>
          <p:cNvPr id="9" name="Group 8"/>
          <p:cNvGrpSpPr/>
          <p:nvPr/>
        </p:nvGrpSpPr>
        <p:grpSpPr>
          <a:xfrm>
            <a:off x="3375725" y="1154837"/>
            <a:ext cx="8686800" cy="5629275"/>
            <a:chOff x="3151632" y="657308"/>
            <a:chExt cx="8686800" cy="5629275"/>
          </a:xfrm>
        </p:grpSpPr>
        <p:grpSp>
          <p:nvGrpSpPr>
            <p:cNvPr id="6" name="Group 5"/>
            <p:cNvGrpSpPr/>
            <p:nvPr/>
          </p:nvGrpSpPr>
          <p:grpSpPr>
            <a:xfrm>
              <a:off x="3151632" y="657308"/>
              <a:ext cx="8686800" cy="5629275"/>
              <a:chOff x="3151632" y="846657"/>
              <a:chExt cx="8686800" cy="5629275"/>
            </a:xfrm>
          </p:grpSpPr>
          <p:pic>
            <p:nvPicPr>
              <p:cNvPr id="18" name="Picture 17"/>
              <p:cNvPicPr>
                <a:picLocks noChangeAspect="1"/>
              </p:cNvPicPr>
              <p:nvPr/>
            </p:nvPicPr>
            <p:blipFill>
              <a:blip r:embed="rId2"/>
              <a:stretch>
                <a:fillRect/>
              </a:stretch>
            </p:blipFill>
            <p:spPr>
              <a:xfrm>
                <a:off x="3151632" y="846657"/>
                <a:ext cx="8686800" cy="5629275"/>
              </a:xfrm>
              <a:prstGeom prst="rect">
                <a:avLst/>
              </a:prstGeom>
            </p:spPr>
          </p:pic>
          <p:sp>
            <p:nvSpPr>
              <p:cNvPr id="19" name="Rectangle 18"/>
              <p:cNvSpPr/>
              <p:nvPr/>
            </p:nvSpPr>
            <p:spPr>
              <a:xfrm>
                <a:off x="3190760" y="3517402"/>
                <a:ext cx="3684590" cy="171475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3"/>
              <a:stretch>
                <a:fillRect/>
              </a:stretch>
            </p:blipFill>
            <p:spPr>
              <a:xfrm>
                <a:off x="4783585" y="4042850"/>
                <a:ext cx="1590675" cy="228600"/>
              </a:xfrm>
              <a:prstGeom prst="rect">
                <a:avLst/>
              </a:prstGeom>
            </p:spPr>
          </p:pic>
          <p:pic>
            <p:nvPicPr>
              <p:cNvPr id="21" name="Picture 20"/>
              <p:cNvPicPr>
                <a:picLocks noChangeAspect="1"/>
              </p:cNvPicPr>
              <p:nvPr/>
            </p:nvPicPr>
            <p:blipFill>
              <a:blip r:embed="rId3"/>
              <a:stretch>
                <a:fillRect/>
              </a:stretch>
            </p:blipFill>
            <p:spPr>
              <a:xfrm>
                <a:off x="4783584" y="4305394"/>
                <a:ext cx="1590675" cy="228600"/>
              </a:xfrm>
              <a:prstGeom prst="rect">
                <a:avLst/>
              </a:prstGeom>
            </p:spPr>
          </p:pic>
          <p:pic>
            <p:nvPicPr>
              <p:cNvPr id="24" name="Picture 23"/>
              <p:cNvPicPr>
                <a:picLocks noChangeAspect="1"/>
              </p:cNvPicPr>
              <p:nvPr/>
            </p:nvPicPr>
            <p:blipFill>
              <a:blip r:embed="rId4"/>
              <a:stretch>
                <a:fillRect/>
              </a:stretch>
            </p:blipFill>
            <p:spPr>
              <a:xfrm>
                <a:off x="4843712" y="4320706"/>
                <a:ext cx="1530545" cy="255091"/>
              </a:xfrm>
              <a:prstGeom prst="rect">
                <a:avLst/>
              </a:prstGeom>
            </p:spPr>
          </p:pic>
          <p:pic>
            <p:nvPicPr>
              <p:cNvPr id="25" name="Picture 24"/>
              <p:cNvPicPr>
                <a:picLocks noChangeAspect="1"/>
              </p:cNvPicPr>
              <p:nvPr/>
            </p:nvPicPr>
            <p:blipFill>
              <a:blip r:embed="rId4"/>
              <a:stretch>
                <a:fillRect/>
              </a:stretch>
            </p:blipFill>
            <p:spPr>
              <a:xfrm>
                <a:off x="4843712" y="3998759"/>
                <a:ext cx="1530545" cy="255091"/>
              </a:xfrm>
              <a:prstGeom prst="rect">
                <a:avLst/>
              </a:prstGeom>
            </p:spPr>
          </p:pic>
          <p:sp>
            <p:nvSpPr>
              <p:cNvPr id="4" name="Rectangle 3"/>
              <p:cNvSpPr/>
              <p:nvPr/>
            </p:nvSpPr>
            <p:spPr>
              <a:xfrm>
                <a:off x="3813048" y="2467412"/>
                <a:ext cx="1554480" cy="292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273552" y="3703320"/>
                <a:ext cx="1243584" cy="307777"/>
              </a:xfrm>
              <a:prstGeom prst="rect">
                <a:avLst/>
              </a:prstGeom>
              <a:solidFill>
                <a:schemeClr val="bg2"/>
              </a:solidFill>
              <a:ln>
                <a:noFill/>
              </a:ln>
            </p:spPr>
            <p:txBody>
              <a:bodyPr wrap="square" rtlCol="0">
                <a:spAutoFit/>
              </a:bodyPr>
              <a:lstStyle/>
              <a:p>
                <a:r>
                  <a:rPr lang="en-GB" sz="1400" dirty="0" smtClean="0"/>
                  <a:t>Options</a:t>
                </a:r>
                <a:endParaRPr lang="en-GB" sz="1400" dirty="0"/>
              </a:p>
            </p:txBody>
          </p:sp>
          <p:sp>
            <p:nvSpPr>
              <p:cNvPr id="14" name="TextBox 13"/>
              <p:cNvSpPr txBox="1"/>
              <p:nvPr/>
            </p:nvSpPr>
            <p:spPr>
              <a:xfrm>
                <a:off x="4827784" y="3701129"/>
                <a:ext cx="1243584" cy="307777"/>
              </a:xfrm>
              <a:prstGeom prst="rect">
                <a:avLst/>
              </a:prstGeom>
              <a:solidFill>
                <a:schemeClr val="bg2"/>
              </a:solidFill>
              <a:ln>
                <a:noFill/>
              </a:ln>
            </p:spPr>
            <p:txBody>
              <a:bodyPr wrap="square" rtlCol="0">
                <a:spAutoFit/>
              </a:bodyPr>
              <a:lstStyle/>
              <a:p>
                <a:r>
                  <a:rPr lang="en-GB" sz="1400" dirty="0" smtClean="0"/>
                  <a:t>Approval</a:t>
                </a:r>
                <a:endParaRPr lang="en-GB" sz="1400" dirty="0"/>
              </a:p>
            </p:txBody>
          </p:sp>
        </p:grpSp>
        <p:pic>
          <p:nvPicPr>
            <p:cNvPr id="7" name="Picture 6"/>
            <p:cNvPicPr>
              <a:picLocks noChangeAspect="1"/>
            </p:cNvPicPr>
            <p:nvPr/>
          </p:nvPicPr>
          <p:blipFill>
            <a:blip r:embed="rId5"/>
            <a:stretch>
              <a:fillRect/>
            </a:stretch>
          </p:blipFill>
          <p:spPr>
            <a:xfrm>
              <a:off x="3237109" y="3493629"/>
              <a:ext cx="3181350" cy="342900"/>
            </a:xfrm>
            <a:prstGeom prst="rect">
              <a:avLst/>
            </a:prstGeom>
          </p:spPr>
        </p:pic>
        <p:sp>
          <p:nvSpPr>
            <p:cNvPr id="16" name="Flowchart: Connector 15"/>
            <p:cNvSpPr/>
            <p:nvPr/>
          </p:nvSpPr>
          <p:spPr>
            <a:xfrm>
              <a:off x="6480736" y="3911999"/>
              <a:ext cx="242869" cy="26161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a:t>
              </a:r>
              <a:endParaRPr lang="en-GB" dirty="0"/>
            </a:p>
          </p:txBody>
        </p:sp>
      </p:grpSp>
      <p:pic>
        <p:nvPicPr>
          <p:cNvPr id="10" name="Picture 9"/>
          <p:cNvPicPr>
            <a:picLocks noChangeAspect="1"/>
          </p:cNvPicPr>
          <p:nvPr/>
        </p:nvPicPr>
        <p:blipFill>
          <a:blip r:embed="rId6"/>
          <a:stretch>
            <a:fillRect/>
          </a:stretch>
        </p:blipFill>
        <p:spPr>
          <a:xfrm>
            <a:off x="3375726" y="1536590"/>
            <a:ext cx="8383466" cy="250752"/>
          </a:xfrm>
          <a:prstGeom prst="rect">
            <a:avLst/>
          </a:prstGeom>
        </p:spPr>
      </p:pic>
      <p:pic>
        <p:nvPicPr>
          <p:cNvPr id="11" name="Picture 10"/>
          <p:cNvPicPr>
            <a:picLocks noChangeAspect="1"/>
          </p:cNvPicPr>
          <p:nvPr/>
        </p:nvPicPr>
        <p:blipFill>
          <a:blip r:embed="rId7"/>
          <a:stretch>
            <a:fillRect/>
          </a:stretch>
        </p:blipFill>
        <p:spPr>
          <a:xfrm>
            <a:off x="3375724" y="923527"/>
            <a:ext cx="7061796" cy="579119"/>
          </a:xfrm>
          <a:prstGeom prst="rect">
            <a:avLst/>
          </a:prstGeom>
        </p:spPr>
      </p:pic>
      <p:sp>
        <p:nvSpPr>
          <p:cNvPr id="22" name="Flowchart: Connector 21"/>
          <p:cNvSpPr/>
          <p:nvPr/>
        </p:nvSpPr>
        <p:spPr>
          <a:xfrm>
            <a:off x="8610005" y="4220225"/>
            <a:ext cx="242869" cy="26161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26" name="Flowchart: Connector 25"/>
          <p:cNvSpPr/>
          <p:nvPr/>
        </p:nvSpPr>
        <p:spPr>
          <a:xfrm>
            <a:off x="10953741" y="5540336"/>
            <a:ext cx="242869" cy="26161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3</a:t>
            </a:r>
            <a:endParaRPr lang="en-GB" dirty="0"/>
          </a:p>
        </p:txBody>
      </p:sp>
      <p:pic>
        <p:nvPicPr>
          <p:cNvPr id="13" name="Picture 12"/>
          <p:cNvPicPr>
            <a:picLocks noChangeAspect="1"/>
          </p:cNvPicPr>
          <p:nvPr/>
        </p:nvPicPr>
        <p:blipFill>
          <a:blip r:embed="rId8"/>
          <a:stretch>
            <a:fillRect/>
          </a:stretch>
        </p:blipFill>
        <p:spPr>
          <a:xfrm>
            <a:off x="5039941" y="4940781"/>
            <a:ext cx="1571625" cy="257175"/>
          </a:xfrm>
          <a:prstGeom prst="rect">
            <a:avLst/>
          </a:prstGeom>
        </p:spPr>
      </p:pic>
      <p:pic>
        <p:nvPicPr>
          <p:cNvPr id="12" name="Picture 11"/>
          <p:cNvPicPr>
            <a:picLocks noChangeAspect="1"/>
          </p:cNvPicPr>
          <p:nvPr/>
        </p:nvPicPr>
        <p:blipFill>
          <a:blip r:embed="rId9"/>
          <a:stretch>
            <a:fillRect/>
          </a:stretch>
        </p:blipFill>
        <p:spPr>
          <a:xfrm>
            <a:off x="3497645" y="5212691"/>
            <a:ext cx="2943225" cy="276225"/>
          </a:xfrm>
          <a:prstGeom prst="rect">
            <a:avLst/>
          </a:prstGeom>
        </p:spPr>
      </p:pic>
      <p:sp>
        <p:nvSpPr>
          <p:cNvPr id="27" name="TextBox 26"/>
          <p:cNvSpPr txBox="1"/>
          <p:nvPr/>
        </p:nvSpPr>
        <p:spPr>
          <a:xfrm>
            <a:off x="3476283" y="5208856"/>
            <a:ext cx="1424453" cy="246221"/>
          </a:xfrm>
          <a:prstGeom prst="rect">
            <a:avLst/>
          </a:prstGeom>
          <a:solidFill>
            <a:schemeClr val="bg1"/>
          </a:solidFill>
        </p:spPr>
        <p:txBody>
          <a:bodyPr wrap="square" rtlCol="0">
            <a:spAutoFit/>
          </a:bodyPr>
          <a:lstStyle/>
          <a:p>
            <a:r>
              <a:rPr lang="en-GB" sz="1000" dirty="0"/>
              <a:t>Individual</a:t>
            </a:r>
          </a:p>
        </p:txBody>
      </p:sp>
      <p:pic>
        <p:nvPicPr>
          <p:cNvPr id="15" name="Picture 14"/>
          <p:cNvPicPr>
            <a:picLocks noChangeAspect="1"/>
          </p:cNvPicPr>
          <p:nvPr/>
        </p:nvPicPr>
        <p:blipFill>
          <a:blip r:embed="rId10"/>
          <a:stretch>
            <a:fillRect/>
          </a:stretch>
        </p:blipFill>
        <p:spPr>
          <a:xfrm>
            <a:off x="3497645" y="2283641"/>
            <a:ext cx="324342" cy="426766"/>
          </a:xfrm>
          <a:prstGeom prst="rect">
            <a:avLst/>
          </a:prstGeom>
        </p:spPr>
      </p:pic>
      <p:pic>
        <p:nvPicPr>
          <p:cNvPr id="8" name="Picture 7"/>
          <p:cNvPicPr>
            <a:picLocks noChangeAspect="1"/>
          </p:cNvPicPr>
          <p:nvPr/>
        </p:nvPicPr>
        <p:blipFill>
          <a:blip r:embed="rId11"/>
          <a:stretch>
            <a:fillRect/>
          </a:stretch>
        </p:blipFill>
        <p:spPr>
          <a:xfrm>
            <a:off x="3457078" y="4049288"/>
            <a:ext cx="2417942" cy="1439519"/>
          </a:xfrm>
          <a:prstGeom prst="rect">
            <a:avLst/>
          </a:prstGeom>
        </p:spPr>
      </p:pic>
      <p:sp>
        <p:nvSpPr>
          <p:cNvPr id="17" name="Rectangle 16"/>
          <p:cNvSpPr/>
          <p:nvPr/>
        </p:nvSpPr>
        <p:spPr>
          <a:xfrm>
            <a:off x="5821680" y="4220225"/>
            <a:ext cx="853440" cy="1234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57607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03410" y="2821814"/>
            <a:ext cx="11046907" cy="3835510"/>
          </a:xfrm>
          <a:prstGeom prst="rect">
            <a:avLst/>
          </a:prstGeom>
        </p:spPr>
      </p:pic>
      <p:sp>
        <p:nvSpPr>
          <p:cNvPr id="5" name="TextBox 4"/>
          <p:cNvSpPr txBox="1"/>
          <p:nvPr/>
        </p:nvSpPr>
        <p:spPr>
          <a:xfrm>
            <a:off x="136360" y="96668"/>
            <a:ext cx="7832436" cy="369332"/>
          </a:xfrm>
          <a:prstGeom prst="rect">
            <a:avLst/>
          </a:prstGeom>
          <a:noFill/>
        </p:spPr>
        <p:txBody>
          <a:bodyPr wrap="square" rtlCol="0">
            <a:spAutoFit/>
          </a:bodyPr>
          <a:lstStyle/>
          <a:p>
            <a:r>
              <a:rPr lang="en-GB" dirty="0" smtClean="0"/>
              <a:t>Quote is Commercially Approved</a:t>
            </a:r>
            <a:endParaRPr lang="en-GB" dirty="0"/>
          </a:p>
        </p:txBody>
      </p:sp>
      <p:sp>
        <p:nvSpPr>
          <p:cNvPr id="6" name="TextBox 5"/>
          <p:cNvSpPr txBox="1"/>
          <p:nvPr/>
        </p:nvSpPr>
        <p:spPr>
          <a:xfrm>
            <a:off x="5541984" y="3025119"/>
            <a:ext cx="515056" cy="200055"/>
          </a:xfrm>
          <a:prstGeom prst="rect">
            <a:avLst/>
          </a:prstGeom>
          <a:solidFill>
            <a:schemeClr val="bg1"/>
          </a:solidFill>
        </p:spPr>
        <p:txBody>
          <a:bodyPr wrap="square" rtlCol="0">
            <a:spAutoFit/>
          </a:bodyPr>
          <a:lstStyle/>
          <a:p>
            <a:r>
              <a:rPr lang="en-GB" sz="700" dirty="0" smtClean="0"/>
              <a:t>Options</a:t>
            </a:r>
            <a:endParaRPr lang="en-GB" sz="700" dirty="0"/>
          </a:p>
        </p:txBody>
      </p:sp>
      <p:pic>
        <p:nvPicPr>
          <p:cNvPr id="16" name="Picture 15"/>
          <p:cNvPicPr>
            <a:picLocks noChangeAspect="1"/>
          </p:cNvPicPr>
          <p:nvPr/>
        </p:nvPicPr>
        <p:blipFill>
          <a:blip r:embed="rId3"/>
          <a:stretch>
            <a:fillRect/>
          </a:stretch>
        </p:blipFill>
        <p:spPr>
          <a:xfrm>
            <a:off x="565603" y="605968"/>
            <a:ext cx="10588055" cy="1875155"/>
          </a:xfrm>
          <a:prstGeom prst="rect">
            <a:avLst/>
          </a:prstGeom>
        </p:spPr>
      </p:pic>
      <p:sp>
        <p:nvSpPr>
          <p:cNvPr id="17" name="TextBox 16"/>
          <p:cNvSpPr txBox="1"/>
          <p:nvPr/>
        </p:nvSpPr>
        <p:spPr>
          <a:xfrm>
            <a:off x="656134" y="2073105"/>
            <a:ext cx="1263408" cy="215444"/>
          </a:xfrm>
          <a:prstGeom prst="rect">
            <a:avLst/>
          </a:prstGeom>
          <a:solidFill>
            <a:schemeClr val="bg1"/>
          </a:solidFill>
        </p:spPr>
        <p:txBody>
          <a:bodyPr wrap="square" rtlCol="0">
            <a:spAutoFit/>
          </a:bodyPr>
          <a:lstStyle/>
          <a:p>
            <a:r>
              <a:rPr lang="en-GB" sz="800" dirty="0" smtClean="0"/>
              <a:t>Bundle Quote</a:t>
            </a:r>
            <a:endParaRPr lang="en-GB" sz="800" dirty="0"/>
          </a:p>
        </p:txBody>
      </p:sp>
      <p:pic>
        <p:nvPicPr>
          <p:cNvPr id="18" name="Picture 17"/>
          <p:cNvPicPr>
            <a:picLocks noChangeAspect="1"/>
          </p:cNvPicPr>
          <p:nvPr/>
        </p:nvPicPr>
        <p:blipFill>
          <a:blip r:embed="rId4"/>
          <a:stretch>
            <a:fillRect/>
          </a:stretch>
        </p:blipFill>
        <p:spPr>
          <a:xfrm>
            <a:off x="666396" y="2116266"/>
            <a:ext cx="743595" cy="382627"/>
          </a:xfrm>
          <a:prstGeom prst="rect">
            <a:avLst/>
          </a:prstGeom>
        </p:spPr>
      </p:pic>
      <p:sp>
        <p:nvSpPr>
          <p:cNvPr id="19" name="Rectangle 18"/>
          <p:cNvSpPr/>
          <p:nvPr/>
        </p:nvSpPr>
        <p:spPr>
          <a:xfrm>
            <a:off x="565603" y="2073105"/>
            <a:ext cx="1011912" cy="49134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9066771" y="3009732"/>
            <a:ext cx="823763" cy="184666"/>
          </a:xfrm>
          <a:prstGeom prst="rect">
            <a:avLst/>
          </a:prstGeom>
          <a:solidFill>
            <a:schemeClr val="bg1"/>
          </a:solidFill>
        </p:spPr>
        <p:txBody>
          <a:bodyPr wrap="square" rtlCol="0">
            <a:spAutoFit/>
          </a:bodyPr>
          <a:lstStyle/>
          <a:p>
            <a:r>
              <a:rPr lang="en-GB" sz="600" dirty="0" smtClean="0"/>
              <a:t>Options Stage</a:t>
            </a:r>
            <a:endParaRPr lang="en-GB" sz="600" dirty="0"/>
          </a:p>
        </p:txBody>
      </p:sp>
      <p:sp>
        <p:nvSpPr>
          <p:cNvPr id="22" name="TextBox 21"/>
          <p:cNvSpPr txBox="1"/>
          <p:nvPr/>
        </p:nvSpPr>
        <p:spPr>
          <a:xfrm>
            <a:off x="9066771" y="3237836"/>
            <a:ext cx="970241" cy="307777"/>
          </a:xfrm>
          <a:prstGeom prst="rect">
            <a:avLst/>
          </a:prstGeom>
          <a:solidFill>
            <a:schemeClr val="bg1"/>
          </a:solidFill>
        </p:spPr>
        <p:txBody>
          <a:bodyPr wrap="square" rtlCol="0">
            <a:spAutoFit/>
          </a:bodyPr>
          <a:lstStyle/>
          <a:p>
            <a:r>
              <a:rPr lang="en-GB" sz="700" dirty="0" smtClean="0"/>
              <a:t>Commercially Approved</a:t>
            </a:r>
            <a:endParaRPr lang="en-GB" sz="700" dirty="0"/>
          </a:p>
        </p:txBody>
      </p:sp>
      <p:sp>
        <p:nvSpPr>
          <p:cNvPr id="31" name="Rectangle 30"/>
          <p:cNvSpPr/>
          <p:nvPr/>
        </p:nvSpPr>
        <p:spPr>
          <a:xfrm>
            <a:off x="5424523" y="2837443"/>
            <a:ext cx="4612490" cy="1460109"/>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3884481" y="1824103"/>
            <a:ext cx="1354412" cy="215444"/>
          </a:xfrm>
          <a:prstGeom prst="rect">
            <a:avLst/>
          </a:prstGeom>
          <a:solidFill>
            <a:schemeClr val="bg1"/>
          </a:solidFill>
        </p:spPr>
        <p:txBody>
          <a:bodyPr wrap="square" rtlCol="0">
            <a:spAutoFit/>
          </a:bodyPr>
          <a:lstStyle/>
          <a:p>
            <a:r>
              <a:rPr lang="en-GB" sz="800" dirty="0" smtClean="0"/>
              <a:t>Commercially Approved</a:t>
            </a:r>
            <a:endParaRPr lang="en-GB" sz="800" dirty="0"/>
          </a:p>
        </p:txBody>
      </p:sp>
      <p:sp>
        <p:nvSpPr>
          <p:cNvPr id="33" name="TextBox 32"/>
          <p:cNvSpPr txBox="1"/>
          <p:nvPr/>
        </p:nvSpPr>
        <p:spPr>
          <a:xfrm>
            <a:off x="5541984" y="3214900"/>
            <a:ext cx="604434" cy="200055"/>
          </a:xfrm>
          <a:prstGeom prst="rect">
            <a:avLst/>
          </a:prstGeom>
          <a:solidFill>
            <a:schemeClr val="bg1"/>
          </a:solidFill>
        </p:spPr>
        <p:txBody>
          <a:bodyPr wrap="square" rtlCol="0">
            <a:spAutoFit/>
          </a:bodyPr>
          <a:lstStyle/>
          <a:p>
            <a:r>
              <a:rPr lang="en-GB" sz="700" dirty="0" smtClean="0"/>
              <a:t>Option1</a:t>
            </a:r>
            <a:endParaRPr lang="en-GB" sz="700" dirty="0"/>
          </a:p>
        </p:txBody>
      </p:sp>
      <p:sp>
        <p:nvSpPr>
          <p:cNvPr id="34" name="TextBox 33"/>
          <p:cNvSpPr txBox="1"/>
          <p:nvPr/>
        </p:nvSpPr>
        <p:spPr>
          <a:xfrm>
            <a:off x="5541984" y="3578152"/>
            <a:ext cx="604434" cy="200055"/>
          </a:xfrm>
          <a:prstGeom prst="rect">
            <a:avLst/>
          </a:prstGeom>
          <a:solidFill>
            <a:schemeClr val="bg1"/>
          </a:solidFill>
        </p:spPr>
        <p:txBody>
          <a:bodyPr wrap="square" rtlCol="0">
            <a:spAutoFit/>
          </a:bodyPr>
          <a:lstStyle/>
          <a:p>
            <a:r>
              <a:rPr lang="en-GB" sz="700" dirty="0" smtClean="0"/>
              <a:t>Option1</a:t>
            </a:r>
            <a:endParaRPr lang="en-GB" sz="700" dirty="0"/>
          </a:p>
        </p:txBody>
      </p:sp>
      <p:sp>
        <p:nvSpPr>
          <p:cNvPr id="35" name="TextBox 34"/>
          <p:cNvSpPr txBox="1"/>
          <p:nvPr/>
        </p:nvSpPr>
        <p:spPr>
          <a:xfrm>
            <a:off x="5557413" y="3997900"/>
            <a:ext cx="604434" cy="200055"/>
          </a:xfrm>
          <a:prstGeom prst="rect">
            <a:avLst/>
          </a:prstGeom>
          <a:solidFill>
            <a:schemeClr val="bg1"/>
          </a:solidFill>
        </p:spPr>
        <p:txBody>
          <a:bodyPr wrap="square" rtlCol="0">
            <a:spAutoFit/>
          </a:bodyPr>
          <a:lstStyle/>
          <a:p>
            <a:r>
              <a:rPr lang="en-GB" sz="700" dirty="0" smtClean="0"/>
              <a:t>Option1</a:t>
            </a:r>
            <a:endParaRPr lang="en-GB" sz="700" dirty="0"/>
          </a:p>
        </p:txBody>
      </p:sp>
      <p:sp>
        <p:nvSpPr>
          <p:cNvPr id="36" name="TextBox 35"/>
          <p:cNvSpPr txBox="1"/>
          <p:nvPr/>
        </p:nvSpPr>
        <p:spPr>
          <a:xfrm>
            <a:off x="5557413" y="4323750"/>
            <a:ext cx="604434" cy="200055"/>
          </a:xfrm>
          <a:prstGeom prst="rect">
            <a:avLst/>
          </a:prstGeom>
          <a:solidFill>
            <a:schemeClr val="bg1"/>
          </a:solidFill>
        </p:spPr>
        <p:txBody>
          <a:bodyPr wrap="square" rtlCol="0">
            <a:spAutoFit/>
          </a:bodyPr>
          <a:lstStyle/>
          <a:p>
            <a:r>
              <a:rPr lang="en-GB" sz="700" dirty="0" smtClean="0"/>
              <a:t>Option3</a:t>
            </a:r>
            <a:endParaRPr lang="en-GB" sz="700" dirty="0"/>
          </a:p>
        </p:txBody>
      </p:sp>
      <p:sp>
        <p:nvSpPr>
          <p:cNvPr id="37" name="TextBox 36"/>
          <p:cNvSpPr txBox="1"/>
          <p:nvPr/>
        </p:nvSpPr>
        <p:spPr>
          <a:xfrm>
            <a:off x="5541984" y="4739569"/>
            <a:ext cx="604434" cy="200055"/>
          </a:xfrm>
          <a:prstGeom prst="rect">
            <a:avLst/>
          </a:prstGeom>
          <a:solidFill>
            <a:schemeClr val="bg1"/>
          </a:solidFill>
        </p:spPr>
        <p:txBody>
          <a:bodyPr wrap="square" rtlCol="0">
            <a:spAutoFit/>
          </a:bodyPr>
          <a:lstStyle/>
          <a:p>
            <a:r>
              <a:rPr lang="en-GB" sz="700" dirty="0" smtClean="0"/>
              <a:t>Option3</a:t>
            </a:r>
            <a:endParaRPr lang="en-GB" sz="700" dirty="0"/>
          </a:p>
        </p:txBody>
      </p:sp>
      <p:sp>
        <p:nvSpPr>
          <p:cNvPr id="38" name="TextBox 37"/>
          <p:cNvSpPr txBox="1"/>
          <p:nvPr/>
        </p:nvSpPr>
        <p:spPr>
          <a:xfrm>
            <a:off x="5566808" y="5127990"/>
            <a:ext cx="604434" cy="200055"/>
          </a:xfrm>
          <a:prstGeom prst="rect">
            <a:avLst/>
          </a:prstGeom>
          <a:solidFill>
            <a:schemeClr val="bg1"/>
          </a:solidFill>
        </p:spPr>
        <p:txBody>
          <a:bodyPr wrap="square" rtlCol="0">
            <a:spAutoFit/>
          </a:bodyPr>
          <a:lstStyle/>
          <a:p>
            <a:r>
              <a:rPr lang="en-GB" sz="700" dirty="0" smtClean="0"/>
              <a:t>Option3</a:t>
            </a:r>
            <a:endParaRPr lang="en-GB" sz="700" dirty="0"/>
          </a:p>
        </p:txBody>
      </p:sp>
      <p:sp>
        <p:nvSpPr>
          <p:cNvPr id="39" name="TextBox 38"/>
          <p:cNvSpPr txBox="1"/>
          <p:nvPr/>
        </p:nvSpPr>
        <p:spPr>
          <a:xfrm>
            <a:off x="5529912" y="5498391"/>
            <a:ext cx="604434" cy="200055"/>
          </a:xfrm>
          <a:prstGeom prst="rect">
            <a:avLst/>
          </a:prstGeom>
          <a:solidFill>
            <a:schemeClr val="bg1"/>
          </a:solidFill>
        </p:spPr>
        <p:txBody>
          <a:bodyPr wrap="square" rtlCol="0">
            <a:spAutoFit/>
          </a:bodyPr>
          <a:lstStyle/>
          <a:p>
            <a:r>
              <a:rPr lang="en-GB" sz="700" dirty="0" smtClean="0"/>
              <a:t>Individual</a:t>
            </a:r>
            <a:endParaRPr lang="en-GB" sz="700" dirty="0"/>
          </a:p>
        </p:txBody>
      </p:sp>
      <p:sp>
        <p:nvSpPr>
          <p:cNvPr id="40" name="TextBox 39"/>
          <p:cNvSpPr txBox="1"/>
          <p:nvPr/>
        </p:nvSpPr>
        <p:spPr>
          <a:xfrm>
            <a:off x="5541984" y="5881353"/>
            <a:ext cx="604434" cy="200055"/>
          </a:xfrm>
          <a:prstGeom prst="rect">
            <a:avLst/>
          </a:prstGeom>
          <a:solidFill>
            <a:schemeClr val="bg1"/>
          </a:solidFill>
        </p:spPr>
        <p:txBody>
          <a:bodyPr wrap="square" rtlCol="0">
            <a:spAutoFit/>
          </a:bodyPr>
          <a:lstStyle/>
          <a:p>
            <a:r>
              <a:rPr lang="en-GB" sz="700" dirty="0"/>
              <a:t>Individual</a:t>
            </a:r>
          </a:p>
        </p:txBody>
      </p:sp>
      <p:sp>
        <p:nvSpPr>
          <p:cNvPr id="41" name="TextBox 40"/>
          <p:cNvSpPr txBox="1"/>
          <p:nvPr/>
        </p:nvSpPr>
        <p:spPr>
          <a:xfrm>
            <a:off x="5529912" y="6266147"/>
            <a:ext cx="604434" cy="200055"/>
          </a:xfrm>
          <a:prstGeom prst="rect">
            <a:avLst/>
          </a:prstGeom>
          <a:solidFill>
            <a:schemeClr val="bg1"/>
          </a:solidFill>
        </p:spPr>
        <p:txBody>
          <a:bodyPr wrap="square" rtlCol="0">
            <a:spAutoFit/>
          </a:bodyPr>
          <a:lstStyle/>
          <a:p>
            <a:r>
              <a:rPr lang="en-GB" sz="700" dirty="0"/>
              <a:t>Individual</a:t>
            </a:r>
          </a:p>
        </p:txBody>
      </p:sp>
      <p:sp>
        <p:nvSpPr>
          <p:cNvPr id="42" name="TextBox 41"/>
          <p:cNvSpPr txBox="1"/>
          <p:nvPr/>
        </p:nvSpPr>
        <p:spPr>
          <a:xfrm>
            <a:off x="9077660" y="3645533"/>
            <a:ext cx="970241" cy="307777"/>
          </a:xfrm>
          <a:prstGeom prst="rect">
            <a:avLst/>
          </a:prstGeom>
          <a:solidFill>
            <a:schemeClr val="bg1"/>
          </a:solidFill>
        </p:spPr>
        <p:txBody>
          <a:bodyPr wrap="square" rtlCol="0">
            <a:spAutoFit/>
          </a:bodyPr>
          <a:lstStyle/>
          <a:p>
            <a:r>
              <a:rPr lang="en-GB" sz="700" dirty="0" smtClean="0"/>
              <a:t>Commercially Approved</a:t>
            </a:r>
            <a:endParaRPr lang="en-GB" sz="700" dirty="0"/>
          </a:p>
        </p:txBody>
      </p:sp>
      <p:sp>
        <p:nvSpPr>
          <p:cNvPr id="43" name="TextBox 42"/>
          <p:cNvSpPr txBox="1"/>
          <p:nvPr/>
        </p:nvSpPr>
        <p:spPr>
          <a:xfrm>
            <a:off x="9066771" y="3989776"/>
            <a:ext cx="970241" cy="307777"/>
          </a:xfrm>
          <a:prstGeom prst="rect">
            <a:avLst/>
          </a:prstGeom>
          <a:solidFill>
            <a:schemeClr val="bg1"/>
          </a:solidFill>
        </p:spPr>
        <p:txBody>
          <a:bodyPr wrap="square" rtlCol="0">
            <a:spAutoFit/>
          </a:bodyPr>
          <a:lstStyle/>
          <a:p>
            <a:r>
              <a:rPr lang="en-GB" sz="700" dirty="0" smtClean="0"/>
              <a:t>Commercially Approved</a:t>
            </a:r>
            <a:endParaRPr lang="en-GB" sz="700" dirty="0"/>
          </a:p>
        </p:txBody>
      </p:sp>
      <p:sp>
        <p:nvSpPr>
          <p:cNvPr id="45" name="TextBox 44"/>
          <p:cNvSpPr txBox="1"/>
          <p:nvPr/>
        </p:nvSpPr>
        <p:spPr>
          <a:xfrm>
            <a:off x="9066771" y="4360513"/>
            <a:ext cx="970241" cy="200055"/>
          </a:xfrm>
          <a:prstGeom prst="rect">
            <a:avLst/>
          </a:prstGeom>
          <a:solidFill>
            <a:schemeClr val="bg1"/>
          </a:solidFill>
        </p:spPr>
        <p:txBody>
          <a:bodyPr wrap="square" rtlCol="0">
            <a:spAutoFit/>
          </a:bodyPr>
          <a:lstStyle/>
          <a:p>
            <a:r>
              <a:rPr lang="en-GB" sz="700" dirty="0" smtClean="0"/>
              <a:t>Approval Denied</a:t>
            </a:r>
            <a:endParaRPr lang="en-GB" sz="700" dirty="0"/>
          </a:p>
        </p:txBody>
      </p:sp>
      <p:sp>
        <p:nvSpPr>
          <p:cNvPr id="46" name="TextBox 45"/>
          <p:cNvSpPr txBox="1"/>
          <p:nvPr/>
        </p:nvSpPr>
        <p:spPr>
          <a:xfrm>
            <a:off x="9077660" y="4738948"/>
            <a:ext cx="970241" cy="200055"/>
          </a:xfrm>
          <a:prstGeom prst="rect">
            <a:avLst/>
          </a:prstGeom>
          <a:solidFill>
            <a:schemeClr val="bg1"/>
          </a:solidFill>
        </p:spPr>
        <p:txBody>
          <a:bodyPr wrap="square" rtlCol="0">
            <a:spAutoFit/>
          </a:bodyPr>
          <a:lstStyle/>
          <a:p>
            <a:r>
              <a:rPr lang="en-GB" sz="700" dirty="0"/>
              <a:t>Approval Denied</a:t>
            </a:r>
          </a:p>
        </p:txBody>
      </p:sp>
      <p:sp>
        <p:nvSpPr>
          <p:cNvPr id="47" name="TextBox 46"/>
          <p:cNvSpPr txBox="1"/>
          <p:nvPr/>
        </p:nvSpPr>
        <p:spPr>
          <a:xfrm>
            <a:off x="9077660" y="5076660"/>
            <a:ext cx="970241" cy="200055"/>
          </a:xfrm>
          <a:prstGeom prst="rect">
            <a:avLst/>
          </a:prstGeom>
          <a:solidFill>
            <a:schemeClr val="bg1"/>
          </a:solidFill>
        </p:spPr>
        <p:txBody>
          <a:bodyPr wrap="square" rtlCol="0">
            <a:spAutoFit/>
          </a:bodyPr>
          <a:lstStyle/>
          <a:p>
            <a:r>
              <a:rPr lang="en-GB" sz="700" dirty="0"/>
              <a:t>Approval Denied</a:t>
            </a:r>
          </a:p>
        </p:txBody>
      </p:sp>
      <p:sp>
        <p:nvSpPr>
          <p:cNvPr id="54" name="TextBox 53"/>
          <p:cNvSpPr txBox="1"/>
          <p:nvPr/>
        </p:nvSpPr>
        <p:spPr>
          <a:xfrm>
            <a:off x="9066771" y="5481176"/>
            <a:ext cx="970241" cy="307777"/>
          </a:xfrm>
          <a:prstGeom prst="rect">
            <a:avLst/>
          </a:prstGeom>
          <a:solidFill>
            <a:schemeClr val="bg1"/>
          </a:solidFill>
        </p:spPr>
        <p:txBody>
          <a:bodyPr wrap="square" rtlCol="0">
            <a:spAutoFit/>
          </a:bodyPr>
          <a:lstStyle/>
          <a:p>
            <a:r>
              <a:rPr lang="en-GB" sz="700" dirty="0" smtClean="0"/>
              <a:t>Commercially Approved</a:t>
            </a:r>
            <a:endParaRPr lang="en-GB" sz="700" dirty="0"/>
          </a:p>
        </p:txBody>
      </p:sp>
      <p:sp>
        <p:nvSpPr>
          <p:cNvPr id="55" name="TextBox 54"/>
          <p:cNvSpPr txBox="1"/>
          <p:nvPr/>
        </p:nvSpPr>
        <p:spPr>
          <a:xfrm>
            <a:off x="9077660" y="5859611"/>
            <a:ext cx="970241" cy="292388"/>
          </a:xfrm>
          <a:prstGeom prst="rect">
            <a:avLst/>
          </a:prstGeom>
          <a:solidFill>
            <a:schemeClr val="bg1"/>
          </a:solidFill>
        </p:spPr>
        <p:txBody>
          <a:bodyPr wrap="square" rtlCol="0">
            <a:spAutoFit/>
          </a:bodyPr>
          <a:lstStyle/>
          <a:p>
            <a:r>
              <a:rPr lang="en-GB" sz="600" dirty="0" smtClean="0"/>
              <a:t>Commercially </a:t>
            </a:r>
            <a:r>
              <a:rPr lang="en-GB" sz="700" dirty="0" smtClean="0"/>
              <a:t>Approved</a:t>
            </a:r>
            <a:endParaRPr lang="en-GB" sz="600" dirty="0"/>
          </a:p>
        </p:txBody>
      </p:sp>
      <p:sp>
        <p:nvSpPr>
          <p:cNvPr id="56" name="TextBox 55"/>
          <p:cNvSpPr txBox="1"/>
          <p:nvPr/>
        </p:nvSpPr>
        <p:spPr>
          <a:xfrm>
            <a:off x="9077660" y="6197323"/>
            <a:ext cx="970241" cy="307777"/>
          </a:xfrm>
          <a:prstGeom prst="rect">
            <a:avLst/>
          </a:prstGeom>
          <a:solidFill>
            <a:schemeClr val="bg1"/>
          </a:solidFill>
        </p:spPr>
        <p:txBody>
          <a:bodyPr wrap="square" rtlCol="0">
            <a:spAutoFit/>
          </a:bodyPr>
          <a:lstStyle/>
          <a:p>
            <a:r>
              <a:rPr lang="en-GB" sz="700" dirty="0" smtClean="0"/>
              <a:t>Commercially Approved</a:t>
            </a:r>
            <a:endParaRPr lang="en-GB" sz="700" dirty="0"/>
          </a:p>
        </p:txBody>
      </p:sp>
      <p:sp>
        <p:nvSpPr>
          <p:cNvPr id="30" name="Rectangle 29"/>
          <p:cNvSpPr/>
          <p:nvPr/>
        </p:nvSpPr>
        <p:spPr>
          <a:xfrm>
            <a:off x="5430901" y="5309443"/>
            <a:ext cx="4612490" cy="134788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666396" y="2084754"/>
            <a:ext cx="743595" cy="200055"/>
          </a:xfrm>
          <a:prstGeom prst="rect">
            <a:avLst/>
          </a:prstGeom>
          <a:solidFill>
            <a:schemeClr val="bg1"/>
          </a:solidFill>
        </p:spPr>
        <p:txBody>
          <a:bodyPr wrap="square" rtlCol="0">
            <a:spAutoFit/>
          </a:bodyPr>
          <a:lstStyle/>
          <a:p>
            <a:r>
              <a:rPr lang="en-GB" sz="700" dirty="0" smtClean="0"/>
              <a:t>Options Quote</a:t>
            </a:r>
            <a:endParaRPr lang="en-GB" sz="700" dirty="0"/>
          </a:p>
        </p:txBody>
      </p:sp>
      <p:sp>
        <p:nvSpPr>
          <p:cNvPr id="32" name="TextBox 31"/>
          <p:cNvSpPr txBox="1"/>
          <p:nvPr/>
        </p:nvSpPr>
        <p:spPr>
          <a:xfrm>
            <a:off x="1651389" y="3280037"/>
            <a:ext cx="1204842" cy="215444"/>
          </a:xfrm>
          <a:prstGeom prst="rect">
            <a:avLst/>
          </a:prstGeom>
          <a:solidFill>
            <a:schemeClr val="bg1"/>
          </a:solidFill>
        </p:spPr>
        <p:txBody>
          <a:bodyPr wrap="square" rtlCol="0">
            <a:spAutoFit/>
          </a:bodyPr>
          <a:lstStyle/>
          <a:p>
            <a:r>
              <a:rPr lang="en-GB" sz="800" dirty="0" smtClean="0"/>
              <a:t>QT-15973-2--01</a:t>
            </a:r>
            <a:endParaRPr lang="en-GB" sz="800" dirty="0"/>
          </a:p>
        </p:txBody>
      </p:sp>
      <p:sp>
        <p:nvSpPr>
          <p:cNvPr id="44" name="TextBox 43"/>
          <p:cNvSpPr txBox="1"/>
          <p:nvPr/>
        </p:nvSpPr>
        <p:spPr>
          <a:xfrm>
            <a:off x="1651389" y="3447492"/>
            <a:ext cx="1204842" cy="215444"/>
          </a:xfrm>
          <a:prstGeom prst="rect">
            <a:avLst/>
          </a:prstGeom>
          <a:solidFill>
            <a:schemeClr val="bg1"/>
          </a:solidFill>
        </p:spPr>
        <p:txBody>
          <a:bodyPr wrap="square" rtlCol="0">
            <a:spAutoFit/>
          </a:bodyPr>
          <a:lstStyle/>
          <a:p>
            <a:r>
              <a:rPr lang="en-GB" sz="800" dirty="0" smtClean="0"/>
              <a:t>QT-15973-3--01</a:t>
            </a:r>
            <a:endParaRPr lang="en-GB" sz="800" dirty="0"/>
          </a:p>
        </p:txBody>
      </p:sp>
      <p:sp>
        <p:nvSpPr>
          <p:cNvPr id="48" name="TextBox 47"/>
          <p:cNvSpPr txBox="1"/>
          <p:nvPr/>
        </p:nvSpPr>
        <p:spPr>
          <a:xfrm>
            <a:off x="1651389" y="3624987"/>
            <a:ext cx="1204842" cy="215444"/>
          </a:xfrm>
          <a:prstGeom prst="rect">
            <a:avLst/>
          </a:prstGeom>
          <a:solidFill>
            <a:schemeClr val="bg1"/>
          </a:solidFill>
        </p:spPr>
        <p:txBody>
          <a:bodyPr wrap="square" rtlCol="0">
            <a:spAutoFit/>
          </a:bodyPr>
          <a:lstStyle/>
          <a:p>
            <a:r>
              <a:rPr lang="en-GB" sz="800" dirty="0" smtClean="0"/>
              <a:t>QT-15973-4--01</a:t>
            </a:r>
            <a:endParaRPr lang="en-GB" sz="800" dirty="0"/>
          </a:p>
        </p:txBody>
      </p:sp>
      <p:sp>
        <p:nvSpPr>
          <p:cNvPr id="49" name="TextBox 48"/>
          <p:cNvSpPr txBox="1"/>
          <p:nvPr/>
        </p:nvSpPr>
        <p:spPr>
          <a:xfrm>
            <a:off x="1651389" y="3810433"/>
            <a:ext cx="1204842" cy="215444"/>
          </a:xfrm>
          <a:prstGeom prst="rect">
            <a:avLst/>
          </a:prstGeom>
          <a:solidFill>
            <a:schemeClr val="bg1"/>
          </a:solidFill>
        </p:spPr>
        <p:txBody>
          <a:bodyPr wrap="square" rtlCol="0">
            <a:spAutoFit/>
          </a:bodyPr>
          <a:lstStyle/>
          <a:p>
            <a:r>
              <a:rPr lang="en-GB" sz="800" dirty="0" smtClean="0"/>
              <a:t>QT-15973-5--01</a:t>
            </a:r>
            <a:endParaRPr lang="en-GB" sz="800" dirty="0"/>
          </a:p>
        </p:txBody>
      </p:sp>
      <p:sp>
        <p:nvSpPr>
          <p:cNvPr id="50" name="TextBox 49"/>
          <p:cNvSpPr txBox="1"/>
          <p:nvPr/>
        </p:nvSpPr>
        <p:spPr>
          <a:xfrm>
            <a:off x="1651389" y="3987928"/>
            <a:ext cx="1204842" cy="215444"/>
          </a:xfrm>
          <a:prstGeom prst="rect">
            <a:avLst/>
          </a:prstGeom>
          <a:solidFill>
            <a:schemeClr val="bg1"/>
          </a:solidFill>
        </p:spPr>
        <p:txBody>
          <a:bodyPr wrap="square" rtlCol="0">
            <a:spAutoFit/>
          </a:bodyPr>
          <a:lstStyle/>
          <a:p>
            <a:r>
              <a:rPr lang="en-GB" sz="800" dirty="0" smtClean="0"/>
              <a:t>QT-15973-6--01</a:t>
            </a:r>
            <a:endParaRPr lang="en-GB" sz="800" dirty="0"/>
          </a:p>
        </p:txBody>
      </p:sp>
      <p:sp>
        <p:nvSpPr>
          <p:cNvPr id="51" name="TextBox 50"/>
          <p:cNvSpPr txBox="1"/>
          <p:nvPr/>
        </p:nvSpPr>
        <p:spPr>
          <a:xfrm>
            <a:off x="1651389" y="4139901"/>
            <a:ext cx="1204842" cy="215444"/>
          </a:xfrm>
          <a:prstGeom prst="rect">
            <a:avLst/>
          </a:prstGeom>
          <a:solidFill>
            <a:schemeClr val="bg1"/>
          </a:solidFill>
        </p:spPr>
        <p:txBody>
          <a:bodyPr wrap="square" rtlCol="0">
            <a:spAutoFit/>
          </a:bodyPr>
          <a:lstStyle/>
          <a:p>
            <a:r>
              <a:rPr lang="en-GB" sz="800" dirty="0" smtClean="0"/>
              <a:t>QT-15973-7--01</a:t>
            </a:r>
            <a:endParaRPr lang="en-GB" sz="800" dirty="0"/>
          </a:p>
        </p:txBody>
      </p:sp>
      <p:sp>
        <p:nvSpPr>
          <p:cNvPr id="52" name="TextBox 51"/>
          <p:cNvSpPr txBox="1"/>
          <p:nvPr/>
        </p:nvSpPr>
        <p:spPr>
          <a:xfrm>
            <a:off x="656133" y="1412762"/>
            <a:ext cx="1449113" cy="253916"/>
          </a:xfrm>
          <a:prstGeom prst="rect">
            <a:avLst/>
          </a:prstGeom>
          <a:solidFill>
            <a:schemeClr val="bg1"/>
          </a:solidFill>
        </p:spPr>
        <p:txBody>
          <a:bodyPr wrap="square" rtlCol="0">
            <a:spAutoFit/>
          </a:bodyPr>
          <a:lstStyle/>
          <a:p>
            <a:r>
              <a:rPr lang="en-GB" sz="1050" dirty="0" smtClean="0"/>
              <a:t>QT-15973-01</a:t>
            </a:r>
            <a:endParaRPr lang="en-GB" sz="1050" dirty="0"/>
          </a:p>
        </p:txBody>
      </p:sp>
    </p:spTree>
    <p:extLst>
      <p:ext uri="{BB962C8B-B14F-4D97-AF65-F5344CB8AC3E}">
        <p14:creationId xmlns:p14="http://schemas.microsoft.com/office/powerpoint/2010/main" val="17565911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0089" y="193839"/>
            <a:ext cx="7832436" cy="369332"/>
          </a:xfrm>
          <a:prstGeom prst="rect">
            <a:avLst/>
          </a:prstGeom>
          <a:noFill/>
        </p:spPr>
        <p:txBody>
          <a:bodyPr wrap="square" rtlCol="0">
            <a:spAutoFit/>
          </a:bodyPr>
          <a:lstStyle/>
          <a:p>
            <a:r>
              <a:rPr lang="en-GB" dirty="0" smtClean="0"/>
              <a:t>Create Quote (i.e. initiate Technical Approval) from Options</a:t>
            </a:r>
            <a:endParaRPr lang="en-GB" dirty="0"/>
          </a:p>
        </p:txBody>
      </p:sp>
      <p:grpSp>
        <p:nvGrpSpPr>
          <p:cNvPr id="19" name="Group 18"/>
          <p:cNvGrpSpPr/>
          <p:nvPr/>
        </p:nvGrpSpPr>
        <p:grpSpPr>
          <a:xfrm>
            <a:off x="2843784" y="804672"/>
            <a:ext cx="9180576" cy="2266704"/>
            <a:chOff x="470719" y="756560"/>
            <a:chExt cx="10715625" cy="2285442"/>
          </a:xfrm>
        </p:grpSpPr>
        <p:sp>
          <p:nvSpPr>
            <p:cNvPr id="31" name="Rectangle 30"/>
            <p:cNvSpPr/>
            <p:nvPr/>
          </p:nvSpPr>
          <p:spPr>
            <a:xfrm>
              <a:off x="555685" y="2026609"/>
              <a:ext cx="3632267" cy="93024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p:nvPicPr>
          <p:blipFill>
            <a:blip r:embed="rId3"/>
            <a:stretch>
              <a:fillRect/>
            </a:stretch>
          </p:blipFill>
          <p:spPr>
            <a:xfrm>
              <a:off x="470719" y="756560"/>
              <a:ext cx="10715625" cy="638175"/>
            </a:xfrm>
            <a:prstGeom prst="rect">
              <a:avLst/>
            </a:prstGeom>
          </p:spPr>
        </p:pic>
        <p:pic>
          <p:nvPicPr>
            <p:cNvPr id="4" name="Picture 3"/>
            <p:cNvPicPr>
              <a:picLocks noChangeAspect="1"/>
            </p:cNvPicPr>
            <p:nvPr/>
          </p:nvPicPr>
          <p:blipFill>
            <a:blip r:embed="rId4"/>
            <a:stretch>
              <a:fillRect/>
            </a:stretch>
          </p:blipFill>
          <p:spPr>
            <a:xfrm>
              <a:off x="534956" y="1443475"/>
              <a:ext cx="1389313" cy="528414"/>
            </a:xfrm>
            <a:prstGeom prst="rect">
              <a:avLst/>
            </a:prstGeom>
          </p:spPr>
        </p:pic>
        <p:pic>
          <p:nvPicPr>
            <p:cNvPr id="2" name="Picture 1"/>
            <p:cNvPicPr>
              <a:picLocks noChangeAspect="1"/>
            </p:cNvPicPr>
            <p:nvPr/>
          </p:nvPicPr>
          <p:blipFill>
            <a:blip r:embed="rId5"/>
            <a:stretch>
              <a:fillRect/>
            </a:stretch>
          </p:blipFill>
          <p:spPr>
            <a:xfrm>
              <a:off x="6021086" y="2562797"/>
              <a:ext cx="5039729" cy="479205"/>
            </a:xfrm>
            <a:prstGeom prst="rect">
              <a:avLst/>
            </a:prstGeom>
          </p:spPr>
        </p:pic>
        <p:sp>
          <p:nvSpPr>
            <p:cNvPr id="33" name="Rectangle 32"/>
            <p:cNvSpPr/>
            <p:nvPr/>
          </p:nvSpPr>
          <p:spPr>
            <a:xfrm>
              <a:off x="2773425" y="2275308"/>
              <a:ext cx="1062181" cy="247241"/>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0" name="Picture 39"/>
            <p:cNvPicPr>
              <a:picLocks noChangeAspect="1"/>
            </p:cNvPicPr>
            <p:nvPr/>
          </p:nvPicPr>
          <p:blipFill>
            <a:blip r:embed="rId6"/>
            <a:stretch>
              <a:fillRect/>
            </a:stretch>
          </p:blipFill>
          <p:spPr>
            <a:xfrm>
              <a:off x="628096" y="2056984"/>
              <a:ext cx="1177481" cy="822368"/>
            </a:xfrm>
            <a:prstGeom prst="rect">
              <a:avLst/>
            </a:prstGeom>
          </p:spPr>
        </p:pic>
      </p:grpSp>
      <p:sp>
        <p:nvSpPr>
          <p:cNvPr id="20" name="TextBox 19"/>
          <p:cNvSpPr txBox="1"/>
          <p:nvPr/>
        </p:nvSpPr>
        <p:spPr>
          <a:xfrm>
            <a:off x="105380" y="799002"/>
            <a:ext cx="2738403" cy="5078313"/>
          </a:xfrm>
          <a:prstGeom prst="rect">
            <a:avLst/>
          </a:prstGeom>
          <a:noFill/>
        </p:spPr>
        <p:txBody>
          <a:bodyPr wrap="square" rtlCol="0">
            <a:spAutoFit/>
          </a:bodyPr>
          <a:lstStyle/>
          <a:p>
            <a:pPr marL="285750" indent="-285750">
              <a:buFont typeface="Arial" panose="020B0604020202020204" pitchFamily="34" charset="0"/>
              <a:buChar char="•"/>
            </a:pPr>
            <a:r>
              <a:rPr lang="en-GB" sz="1200" dirty="0" smtClean="0"/>
              <a:t>Only approved options will be listed in Technical approval tab to initiate technical approval.</a:t>
            </a:r>
          </a:p>
          <a:p>
            <a:pPr marL="285750" indent="-285750">
              <a:buFont typeface="Arial" panose="020B0604020202020204" pitchFamily="34" charset="0"/>
              <a:buChar char="•"/>
            </a:pPr>
            <a:r>
              <a:rPr lang="en-GB" sz="1200" dirty="0" smtClean="0"/>
              <a:t>For options quote with Opp new standard quote will be created in “Commercially Approved” stage.</a:t>
            </a:r>
          </a:p>
          <a:p>
            <a:pPr marL="285750" indent="-285750">
              <a:buFont typeface="Arial" panose="020B0604020202020204" pitchFamily="34" charset="0"/>
              <a:buChar char="•"/>
            </a:pPr>
            <a:r>
              <a:rPr lang="en-GB" sz="1200" dirty="0" smtClean="0"/>
              <a:t>For options quote without Opp new price lookup quote will be created in “Commercially Approved” stage.</a:t>
            </a:r>
          </a:p>
          <a:p>
            <a:pPr marL="285750" indent="-285750">
              <a:buFont typeface="Arial" panose="020B0604020202020204" pitchFamily="34" charset="0"/>
              <a:buChar char="•"/>
            </a:pPr>
            <a:r>
              <a:rPr lang="en-GB" sz="1200" dirty="0" smtClean="0"/>
              <a:t>All Financial data related to options will get carry forward to new quote.</a:t>
            </a:r>
          </a:p>
          <a:p>
            <a:pPr marL="285750" indent="-285750">
              <a:buFont typeface="Arial" panose="020B0604020202020204" pitchFamily="34" charset="0"/>
              <a:buChar char="•"/>
            </a:pPr>
            <a:r>
              <a:rPr lang="en-GB" sz="1200" dirty="0" smtClean="0"/>
              <a:t>User can initiate technical review for more than one option individually. </a:t>
            </a:r>
          </a:p>
          <a:p>
            <a:pPr marL="285750" indent="-285750">
              <a:buFont typeface="Arial" panose="020B0604020202020204" pitchFamily="34" charset="0"/>
              <a:buChar char="•"/>
            </a:pPr>
            <a:r>
              <a:rPr lang="en-GB" sz="1200" dirty="0" smtClean="0"/>
              <a:t>For Individual discount option line item needs to be selected to create the new quote. Multiple line items also can be selected, all selected line items would be part of one single quote.</a:t>
            </a:r>
          </a:p>
          <a:p>
            <a:pPr marL="285750" indent="-285750">
              <a:buFont typeface="Arial" panose="020B0604020202020204" pitchFamily="34" charset="0"/>
              <a:buChar char="•"/>
            </a:pPr>
            <a:r>
              <a:rPr lang="en-GB" sz="1200" dirty="0" smtClean="0"/>
              <a:t>Once one of the initiated quote is Accepted by Customer</a:t>
            </a:r>
            <a:r>
              <a:rPr lang="en-GB" sz="1200" dirty="0"/>
              <a:t>,</a:t>
            </a:r>
            <a:r>
              <a:rPr lang="en-GB" sz="1200" dirty="0" smtClean="0"/>
              <a:t> opportunity is closed and all the associated open quote are closed(BAU).</a:t>
            </a:r>
          </a:p>
          <a:p>
            <a:pPr marL="285750" indent="-285750">
              <a:buFont typeface="Arial" panose="020B0604020202020204" pitchFamily="34" charset="0"/>
              <a:buChar char="•"/>
            </a:pPr>
            <a:r>
              <a:rPr lang="en-GB" sz="1200" dirty="0"/>
              <a:t>All </a:t>
            </a:r>
            <a:r>
              <a:rPr lang="en-GB" sz="1200" dirty="0" smtClean="0"/>
              <a:t>initiated </a:t>
            </a:r>
            <a:r>
              <a:rPr lang="en-GB" sz="1200" dirty="0"/>
              <a:t>quote </a:t>
            </a:r>
            <a:r>
              <a:rPr lang="en-GB" sz="1200" dirty="0" smtClean="0"/>
              <a:t>stages </a:t>
            </a:r>
            <a:r>
              <a:rPr lang="en-GB" sz="1200" dirty="0"/>
              <a:t>would get reflected in Parent options quote</a:t>
            </a:r>
            <a:r>
              <a:rPr lang="en-GB" sz="1200" dirty="0" smtClean="0"/>
              <a:t>.</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endParaRPr lang="en-GB" sz="1200" dirty="0" smtClean="0"/>
          </a:p>
        </p:txBody>
      </p:sp>
      <p:grpSp>
        <p:nvGrpSpPr>
          <p:cNvPr id="10" name="Group 9"/>
          <p:cNvGrpSpPr/>
          <p:nvPr/>
        </p:nvGrpSpPr>
        <p:grpSpPr>
          <a:xfrm>
            <a:off x="2978616" y="3086236"/>
            <a:ext cx="9045744" cy="3571087"/>
            <a:chOff x="503410" y="2821814"/>
            <a:chExt cx="11046907" cy="3835510"/>
          </a:xfrm>
        </p:grpSpPr>
        <p:pic>
          <p:nvPicPr>
            <p:cNvPr id="30" name="Picture 29"/>
            <p:cNvPicPr>
              <a:picLocks noChangeAspect="1"/>
            </p:cNvPicPr>
            <p:nvPr/>
          </p:nvPicPr>
          <p:blipFill>
            <a:blip r:embed="rId7"/>
            <a:stretch>
              <a:fillRect/>
            </a:stretch>
          </p:blipFill>
          <p:spPr>
            <a:xfrm>
              <a:off x="503410" y="2821814"/>
              <a:ext cx="11046907" cy="3835510"/>
            </a:xfrm>
            <a:prstGeom prst="rect">
              <a:avLst/>
            </a:prstGeom>
          </p:spPr>
        </p:pic>
        <p:sp>
          <p:nvSpPr>
            <p:cNvPr id="42" name="TextBox 41"/>
            <p:cNvSpPr txBox="1"/>
            <p:nvPr/>
          </p:nvSpPr>
          <p:spPr>
            <a:xfrm>
              <a:off x="5541984" y="3025119"/>
              <a:ext cx="629258" cy="214868"/>
            </a:xfrm>
            <a:prstGeom prst="rect">
              <a:avLst/>
            </a:prstGeom>
            <a:solidFill>
              <a:schemeClr val="bg1"/>
            </a:solidFill>
          </p:spPr>
          <p:txBody>
            <a:bodyPr wrap="square" rtlCol="0">
              <a:spAutoFit/>
            </a:bodyPr>
            <a:lstStyle/>
            <a:p>
              <a:r>
                <a:rPr lang="en-GB" sz="700" dirty="0" smtClean="0"/>
                <a:t>Option</a:t>
              </a:r>
              <a:endParaRPr lang="en-GB" sz="700" dirty="0"/>
            </a:p>
          </p:txBody>
        </p:sp>
        <p:sp>
          <p:nvSpPr>
            <p:cNvPr id="43" name="TextBox 42"/>
            <p:cNvSpPr txBox="1"/>
            <p:nvPr/>
          </p:nvSpPr>
          <p:spPr>
            <a:xfrm>
              <a:off x="9066771" y="3009732"/>
              <a:ext cx="823763" cy="184666"/>
            </a:xfrm>
            <a:prstGeom prst="rect">
              <a:avLst/>
            </a:prstGeom>
            <a:solidFill>
              <a:schemeClr val="bg1"/>
            </a:solidFill>
          </p:spPr>
          <p:txBody>
            <a:bodyPr wrap="square" rtlCol="0">
              <a:spAutoFit/>
            </a:bodyPr>
            <a:lstStyle/>
            <a:p>
              <a:r>
                <a:rPr lang="en-GB" sz="600" dirty="0" smtClean="0"/>
                <a:t>Options Status</a:t>
              </a:r>
              <a:endParaRPr lang="en-GB" sz="600" dirty="0"/>
            </a:p>
          </p:txBody>
        </p:sp>
        <p:sp>
          <p:nvSpPr>
            <p:cNvPr id="44" name="TextBox 43"/>
            <p:cNvSpPr txBox="1"/>
            <p:nvPr/>
          </p:nvSpPr>
          <p:spPr>
            <a:xfrm>
              <a:off x="9066771" y="3237836"/>
              <a:ext cx="970241" cy="307777"/>
            </a:xfrm>
            <a:prstGeom prst="rect">
              <a:avLst/>
            </a:prstGeom>
            <a:solidFill>
              <a:schemeClr val="bg1"/>
            </a:solidFill>
          </p:spPr>
          <p:txBody>
            <a:bodyPr wrap="square" rtlCol="0">
              <a:spAutoFit/>
            </a:bodyPr>
            <a:lstStyle/>
            <a:p>
              <a:r>
                <a:rPr lang="en-GB" sz="700" dirty="0" smtClean="0"/>
                <a:t>Commercially Approved</a:t>
              </a:r>
              <a:endParaRPr lang="en-GB" sz="700" dirty="0"/>
            </a:p>
          </p:txBody>
        </p:sp>
        <p:sp>
          <p:nvSpPr>
            <p:cNvPr id="45" name="Rectangle 44"/>
            <p:cNvSpPr/>
            <p:nvPr/>
          </p:nvSpPr>
          <p:spPr>
            <a:xfrm>
              <a:off x="5424523" y="2837443"/>
              <a:ext cx="4612490" cy="1460109"/>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Box 45"/>
            <p:cNvSpPr txBox="1"/>
            <p:nvPr/>
          </p:nvSpPr>
          <p:spPr>
            <a:xfrm>
              <a:off x="5541984" y="3214900"/>
              <a:ext cx="604434" cy="200055"/>
            </a:xfrm>
            <a:prstGeom prst="rect">
              <a:avLst/>
            </a:prstGeom>
            <a:solidFill>
              <a:schemeClr val="bg1"/>
            </a:solidFill>
          </p:spPr>
          <p:txBody>
            <a:bodyPr wrap="square" rtlCol="0">
              <a:spAutoFit/>
            </a:bodyPr>
            <a:lstStyle/>
            <a:p>
              <a:r>
                <a:rPr lang="en-GB" sz="700" dirty="0" smtClean="0"/>
                <a:t>Option1</a:t>
              </a:r>
              <a:endParaRPr lang="en-GB" sz="700" dirty="0"/>
            </a:p>
          </p:txBody>
        </p:sp>
        <p:sp>
          <p:nvSpPr>
            <p:cNvPr id="47" name="TextBox 46"/>
            <p:cNvSpPr txBox="1"/>
            <p:nvPr/>
          </p:nvSpPr>
          <p:spPr>
            <a:xfrm>
              <a:off x="5541984" y="3578152"/>
              <a:ext cx="604434" cy="200055"/>
            </a:xfrm>
            <a:prstGeom prst="rect">
              <a:avLst/>
            </a:prstGeom>
            <a:solidFill>
              <a:schemeClr val="bg1"/>
            </a:solidFill>
          </p:spPr>
          <p:txBody>
            <a:bodyPr wrap="square" rtlCol="0">
              <a:spAutoFit/>
            </a:bodyPr>
            <a:lstStyle/>
            <a:p>
              <a:r>
                <a:rPr lang="en-GB" sz="700" dirty="0" smtClean="0"/>
                <a:t>Option1</a:t>
              </a:r>
              <a:endParaRPr lang="en-GB" sz="700" dirty="0"/>
            </a:p>
          </p:txBody>
        </p:sp>
        <p:sp>
          <p:nvSpPr>
            <p:cNvPr id="48" name="TextBox 47"/>
            <p:cNvSpPr txBox="1"/>
            <p:nvPr/>
          </p:nvSpPr>
          <p:spPr>
            <a:xfrm>
              <a:off x="5557413" y="3997900"/>
              <a:ext cx="604434" cy="200055"/>
            </a:xfrm>
            <a:prstGeom prst="rect">
              <a:avLst/>
            </a:prstGeom>
            <a:solidFill>
              <a:schemeClr val="bg1"/>
            </a:solidFill>
          </p:spPr>
          <p:txBody>
            <a:bodyPr wrap="square" rtlCol="0">
              <a:spAutoFit/>
            </a:bodyPr>
            <a:lstStyle/>
            <a:p>
              <a:r>
                <a:rPr lang="en-GB" sz="700" dirty="0" smtClean="0"/>
                <a:t>Option1</a:t>
              </a:r>
              <a:endParaRPr lang="en-GB" sz="700" dirty="0"/>
            </a:p>
          </p:txBody>
        </p:sp>
        <p:sp>
          <p:nvSpPr>
            <p:cNvPr id="49" name="TextBox 48"/>
            <p:cNvSpPr txBox="1"/>
            <p:nvPr/>
          </p:nvSpPr>
          <p:spPr>
            <a:xfrm>
              <a:off x="5557413" y="4323750"/>
              <a:ext cx="604434" cy="214868"/>
            </a:xfrm>
            <a:prstGeom prst="rect">
              <a:avLst/>
            </a:prstGeom>
            <a:solidFill>
              <a:schemeClr val="bg1"/>
            </a:solidFill>
          </p:spPr>
          <p:txBody>
            <a:bodyPr wrap="square" rtlCol="0">
              <a:spAutoFit/>
            </a:bodyPr>
            <a:lstStyle/>
            <a:p>
              <a:r>
                <a:rPr lang="en-GB" sz="700" dirty="0" smtClean="0"/>
                <a:t>Option3</a:t>
              </a:r>
              <a:endParaRPr lang="en-GB" sz="700" dirty="0"/>
            </a:p>
          </p:txBody>
        </p:sp>
        <p:sp>
          <p:nvSpPr>
            <p:cNvPr id="50" name="TextBox 49"/>
            <p:cNvSpPr txBox="1"/>
            <p:nvPr/>
          </p:nvSpPr>
          <p:spPr>
            <a:xfrm>
              <a:off x="5541984" y="4739570"/>
              <a:ext cx="604434" cy="214868"/>
            </a:xfrm>
            <a:prstGeom prst="rect">
              <a:avLst/>
            </a:prstGeom>
            <a:solidFill>
              <a:schemeClr val="bg1"/>
            </a:solidFill>
          </p:spPr>
          <p:txBody>
            <a:bodyPr wrap="square" rtlCol="0">
              <a:spAutoFit/>
            </a:bodyPr>
            <a:lstStyle/>
            <a:p>
              <a:r>
                <a:rPr lang="en-GB" sz="700" dirty="0" smtClean="0"/>
                <a:t>Option3</a:t>
              </a:r>
              <a:endParaRPr lang="en-GB" sz="700" dirty="0"/>
            </a:p>
          </p:txBody>
        </p:sp>
        <p:sp>
          <p:nvSpPr>
            <p:cNvPr id="51" name="TextBox 50"/>
            <p:cNvSpPr txBox="1"/>
            <p:nvPr/>
          </p:nvSpPr>
          <p:spPr>
            <a:xfrm>
              <a:off x="5566808" y="5127990"/>
              <a:ext cx="604434" cy="214868"/>
            </a:xfrm>
            <a:prstGeom prst="rect">
              <a:avLst/>
            </a:prstGeom>
            <a:solidFill>
              <a:schemeClr val="bg1"/>
            </a:solidFill>
          </p:spPr>
          <p:txBody>
            <a:bodyPr wrap="square" rtlCol="0">
              <a:spAutoFit/>
            </a:bodyPr>
            <a:lstStyle/>
            <a:p>
              <a:r>
                <a:rPr lang="en-GB" sz="700" dirty="0" smtClean="0"/>
                <a:t>Option3</a:t>
              </a:r>
              <a:endParaRPr lang="en-GB" sz="700" dirty="0"/>
            </a:p>
          </p:txBody>
        </p:sp>
        <p:sp>
          <p:nvSpPr>
            <p:cNvPr id="52" name="TextBox 51"/>
            <p:cNvSpPr txBox="1"/>
            <p:nvPr/>
          </p:nvSpPr>
          <p:spPr>
            <a:xfrm>
              <a:off x="5529912" y="5543809"/>
              <a:ext cx="698837" cy="214868"/>
            </a:xfrm>
            <a:prstGeom prst="rect">
              <a:avLst/>
            </a:prstGeom>
            <a:solidFill>
              <a:schemeClr val="bg1"/>
            </a:solidFill>
          </p:spPr>
          <p:txBody>
            <a:bodyPr wrap="square" rtlCol="0">
              <a:spAutoFit/>
            </a:bodyPr>
            <a:lstStyle/>
            <a:p>
              <a:r>
                <a:rPr lang="en-GB" sz="700" dirty="0"/>
                <a:t>Individual</a:t>
              </a:r>
            </a:p>
          </p:txBody>
        </p:sp>
        <p:sp>
          <p:nvSpPr>
            <p:cNvPr id="53" name="TextBox 52"/>
            <p:cNvSpPr txBox="1"/>
            <p:nvPr/>
          </p:nvSpPr>
          <p:spPr>
            <a:xfrm>
              <a:off x="5541983" y="5859612"/>
              <a:ext cx="686766" cy="214868"/>
            </a:xfrm>
            <a:prstGeom prst="rect">
              <a:avLst/>
            </a:prstGeom>
            <a:solidFill>
              <a:schemeClr val="bg1"/>
            </a:solidFill>
          </p:spPr>
          <p:txBody>
            <a:bodyPr wrap="square" rtlCol="0">
              <a:spAutoFit/>
            </a:bodyPr>
            <a:lstStyle/>
            <a:p>
              <a:r>
                <a:rPr lang="en-GB" sz="700" dirty="0"/>
                <a:t>Individual</a:t>
              </a:r>
            </a:p>
          </p:txBody>
        </p:sp>
        <p:sp>
          <p:nvSpPr>
            <p:cNvPr id="54" name="TextBox 53"/>
            <p:cNvSpPr txBox="1"/>
            <p:nvPr/>
          </p:nvSpPr>
          <p:spPr>
            <a:xfrm>
              <a:off x="5529911" y="6309312"/>
              <a:ext cx="698836" cy="214868"/>
            </a:xfrm>
            <a:prstGeom prst="rect">
              <a:avLst/>
            </a:prstGeom>
            <a:solidFill>
              <a:schemeClr val="bg1"/>
            </a:solidFill>
          </p:spPr>
          <p:txBody>
            <a:bodyPr wrap="square" rtlCol="0">
              <a:spAutoFit/>
            </a:bodyPr>
            <a:lstStyle/>
            <a:p>
              <a:r>
                <a:rPr lang="en-GB" sz="700" dirty="0"/>
                <a:t>Individual</a:t>
              </a:r>
            </a:p>
          </p:txBody>
        </p:sp>
        <p:sp>
          <p:nvSpPr>
            <p:cNvPr id="55" name="TextBox 54"/>
            <p:cNvSpPr txBox="1"/>
            <p:nvPr/>
          </p:nvSpPr>
          <p:spPr>
            <a:xfrm>
              <a:off x="9077660" y="3645533"/>
              <a:ext cx="970241" cy="307777"/>
            </a:xfrm>
            <a:prstGeom prst="rect">
              <a:avLst/>
            </a:prstGeom>
            <a:solidFill>
              <a:schemeClr val="bg1"/>
            </a:solidFill>
          </p:spPr>
          <p:txBody>
            <a:bodyPr wrap="square" rtlCol="0">
              <a:spAutoFit/>
            </a:bodyPr>
            <a:lstStyle/>
            <a:p>
              <a:r>
                <a:rPr lang="en-GB" sz="700" dirty="0" smtClean="0"/>
                <a:t>Commercially Approved</a:t>
              </a:r>
              <a:endParaRPr lang="en-GB" sz="700" dirty="0"/>
            </a:p>
          </p:txBody>
        </p:sp>
        <p:sp>
          <p:nvSpPr>
            <p:cNvPr id="56" name="TextBox 55"/>
            <p:cNvSpPr txBox="1"/>
            <p:nvPr/>
          </p:nvSpPr>
          <p:spPr>
            <a:xfrm>
              <a:off x="9066771" y="3989776"/>
              <a:ext cx="970241" cy="307777"/>
            </a:xfrm>
            <a:prstGeom prst="rect">
              <a:avLst/>
            </a:prstGeom>
            <a:solidFill>
              <a:schemeClr val="bg1"/>
            </a:solidFill>
          </p:spPr>
          <p:txBody>
            <a:bodyPr wrap="square" rtlCol="0">
              <a:spAutoFit/>
            </a:bodyPr>
            <a:lstStyle/>
            <a:p>
              <a:r>
                <a:rPr lang="en-GB" sz="700" dirty="0" smtClean="0"/>
                <a:t>Commercially Approved</a:t>
              </a:r>
              <a:endParaRPr lang="en-GB" sz="700" dirty="0"/>
            </a:p>
          </p:txBody>
        </p:sp>
        <p:sp>
          <p:nvSpPr>
            <p:cNvPr id="57" name="TextBox 56"/>
            <p:cNvSpPr txBox="1"/>
            <p:nvPr/>
          </p:nvSpPr>
          <p:spPr>
            <a:xfrm>
              <a:off x="9066771" y="4360513"/>
              <a:ext cx="970241" cy="200055"/>
            </a:xfrm>
            <a:prstGeom prst="rect">
              <a:avLst/>
            </a:prstGeom>
            <a:solidFill>
              <a:schemeClr val="bg1"/>
            </a:solidFill>
          </p:spPr>
          <p:txBody>
            <a:bodyPr wrap="square" rtlCol="0">
              <a:spAutoFit/>
            </a:bodyPr>
            <a:lstStyle/>
            <a:p>
              <a:r>
                <a:rPr lang="en-GB" sz="700" dirty="0" smtClean="0"/>
                <a:t>Approval Denied</a:t>
              </a:r>
              <a:endParaRPr lang="en-GB" sz="700" dirty="0"/>
            </a:p>
          </p:txBody>
        </p:sp>
        <p:sp>
          <p:nvSpPr>
            <p:cNvPr id="58" name="TextBox 57"/>
            <p:cNvSpPr txBox="1"/>
            <p:nvPr/>
          </p:nvSpPr>
          <p:spPr>
            <a:xfrm>
              <a:off x="9077660" y="4738948"/>
              <a:ext cx="970241" cy="200055"/>
            </a:xfrm>
            <a:prstGeom prst="rect">
              <a:avLst/>
            </a:prstGeom>
            <a:solidFill>
              <a:schemeClr val="bg1"/>
            </a:solidFill>
          </p:spPr>
          <p:txBody>
            <a:bodyPr wrap="square" rtlCol="0">
              <a:spAutoFit/>
            </a:bodyPr>
            <a:lstStyle/>
            <a:p>
              <a:r>
                <a:rPr lang="en-GB" sz="700" dirty="0"/>
                <a:t>Approval Denied</a:t>
              </a:r>
            </a:p>
          </p:txBody>
        </p:sp>
        <p:sp>
          <p:nvSpPr>
            <p:cNvPr id="59" name="TextBox 58"/>
            <p:cNvSpPr txBox="1"/>
            <p:nvPr/>
          </p:nvSpPr>
          <p:spPr>
            <a:xfrm>
              <a:off x="9077660" y="5076660"/>
              <a:ext cx="970240" cy="214868"/>
            </a:xfrm>
            <a:prstGeom prst="rect">
              <a:avLst/>
            </a:prstGeom>
            <a:solidFill>
              <a:schemeClr val="bg1"/>
            </a:solidFill>
          </p:spPr>
          <p:txBody>
            <a:bodyPr wrap="square" rtlCol="0">
              <a:spAutoFit/>
            </a:bodyPr>
            <a:lstStyle/>
            <a:p>
              <a:r>
                <a:rPr lang="en-GB" sz="700" dirty="0"/>
                <a:t>Approval Denied</a:t>
              </a:r>
            </a:p>
          </p:txBody>
        </p:sp>
        <p:sp>
          <p:nvSpPr>
            <p:cNvPr id="60" name="TextBox 59"/>
            <p:cNvSpPr txBox="1"/>
            <p:nvPr/>
          </p:nvSpPr>
          <p:spPr>
            <a:xfrm>
              <a:off x="9066771" y="5481176"/>
              <a:ext cx="970241" cy="307777"/>
            </a:xfrm>
            <a:prstGeom prst="rect">
              <a:avLst/>
            </a:prstGeom>
            <a:solidFill>
              <a:schemeClr val="bg1"/>
            </a:solidFill>
          </p:spPr>
          <p:txBody>
            <a:bodyPr wrap="square" rtlCol="0">
              <a:spAutoFit/>
            </a:bodyPr>
            <a:lstStyle/>
            <a:p>
              <a:r>
                <a:rPr lang="en-GB" sz="700" dirty="0" smtClean="0"/>
                <a:t>Commercially Approved</a:t>
              </a:r>
              <a:endParaRPr lang="en-GB" sz="700" dirty="0"/>
            </a:p>
          </p:txBody>
        </p:sp>
        <p:sp>
          <p:nvSpPr>
            <p:cNvPr id="61" name="TextBox 60"/>
            <p:cNvSpPr txBox="1"/>
            <p:nvPr/>
          </p:nvSpPr>
          <p:spPr>
            <a:xfrm>
              <a:off x="9077660" y="5859611"/>
              <a:ext cx="970240" cy="330567"/>
            </a:xfrm>
            <a:prstGeom prst="rect">
              <a:avLst/>
            </a:prstGeom>
            <a:solidFill>
              <a:schemeClr val="bg1"/>
            </a:solidFill>
          </p:spPr>
          <p:txBody>
            <a:bodyPr wrap="square" rtlCol="0">
              <a:spAutoFit/>
            </a:bodyPr>
            <a:lstStyle/>
            <a:p>
              <a:r>
                <a:rPr lang="en-GB" sz="700" dirty="0" smtClean="0"/>
                <a:t>Commercially Approved</a:t>
              </a:r>
              <a:endParaRPr lang="en-GB" sz="600" dirty="0"/>
            </a:p>
          </p:txBody>
        </p:sp>
        <p:sp>
          <p:nvSpPr>
            <p:cNvPr id="62" name="TextBox 61"/>
            <p:cNvSpPr txBox="1"/>
            <p:nvPr/>
          </p:nvSpPr>
          <p:spPr>
            <a:xfrm>
              <a:off x="9077660" y="6197323"/>
              <a:ext cx="970241" cy="307777"/>
            </a:xfrm>
            <a:prstGeom prst="rect">
              <a:avLst/>
            </a:prstGeom>
            <a:solidFill>
              <a:schemeClr val="bg1"/>
            </a:solidFill>
          </p:spPr>
          <p:txBody>
            <a:bodyPr wrap="square" rtlCol="0">
              <a:spAutoFit/>
            </a:bodyPr>
            <a:lstStyle/>
            <a:p>
              <a:r>
                <a:rPr lang="en-GB" sz="700" dirty="0" smtClean="0"/>
                <a:t>Commercially Approved</a:t>
              </a:r>
              <a:endParaRPr lang="en-GB" sz="700" dirty="0"/>
            </a:p>
          </p:txBody>
        </p:sp>
      </p:grpSp>
      <p:pic>
        <p:nvPicPr>
          <p:cNvPr id="8" name="Picture 7"/>
          <p:cNvPicPr>
            <a:picLocks noChangeAspect="1"/>
          </p:cNvPicPr>
          <p:nvPr/>
        </p:nvPicPr>
        <p:blipFill>
          <a:blip r:embed="rId8"/>
          <a:stretch>
            <a:fillRect/>
          </a:stretch>
        </p:blipFill>
        <p:spPr>
          <a:xfrm>
            <a:off x="4448247" y="2262125"/>
            <a:ext cx="1278394" cy="294057"/>
          </a:xfrm>
          <a:prstGeom prst="rect">
            <a:avLst/>
          </a:prstGeom>
        </p:spPr>
      </p:pic>
      <p:pic>
        <p:nvPicPr>
          <p:cNvPr id="39" name="Picture 38"/>
          <p:cNvPicPr>
            <a:picLocks noChangeAspect="1"/>
          </p:cNvPicPr>
          <p:nvPr/>
        </p:nvPicPr>
        <p:blipFill>
          <a:blip r:embed="rId9"/>
          <a:stretch>
            <a:fillRect/>
          </a:stretch>
        </p:blipFill>
        <p:spPr>
          <a:xfrm>
            <a:off x="6349722" y="2606199"/>
            <a:ext cx="1317080" cy="243904"/>
          </a:xfrm>
          <a:prstGeom prst="rect">
            <a:avLst/>
          </a:prstGeom>
        </p:spPr>
      </p:pic>
      <p:sp>
        <p:nvSpPr>
          <p:cNvPr id="37" name="TextBox 36"/>
          <p:cNvSpPr txBox="1"/>
          <p:nvPr/>
        </p:nvSpPr>
        <p:spPr>
          <a:xfrm>
            <a:off x="2978616" y="2736497"/>
            <a:ext cx="1424453" cy="200055"/>
          </a:xfrm>
          <a:prstGeom prst="rect">
            <a:avLst/>
          </a:prstGeom>
          <a:solidFill>
            <a:schemeClr val="bg1"/>
          </a:solidFill>
        </p:spPr>
        <p:txBody>
          <a:bodyPr wrap="square" rtlCol="0">
            <a:spAutoFit/>
          </a:bodyPr>
          <a:lstStyle/>
          <a:p>
            <a:r>
              <a:rPr lang="en-GB" sz="700" dirty="0"/>
              <a:t>Individual</a:t>
            </a:r>
          </a:p>
        </p:txBody>
      </p:sp>
      <p:pic>
        <p:nvPicPr>
          <p:cNvPr id="41" name="Picture 40"/>
          <p:cNvPicPr>
            <a:picLocks noChangeAspect="1"/>
          </p:cNvPicPr>
          <p:nvPr/>
        </p:nvPicPr>
        <p:blipFill>
          <a:blip r:embed="rId10"/>
          <a:stretch>
            <a:fillRect/>
          </a:stretch>
        </p:blipFill>
        <p:spPr>
          <a:xfrm>
            <a:off x="2978616" y="2067942"/>
            <a:ext cx="793679" cy="176373"/>
          </a:xfrm>
          <a:prstGeom prst="rect">
            <a:avLst/>
          </a:prstGeom>
        </p:spPr>
      </p:pic>
      <p:sp>
        <p:nvSpPr>
          <p:cNvPr id="63" name="TextBox 62"/>
          <p:cNvSpPr txBox="1"/>
          <p:nvPr/>
        </p:nvSpPr>
        <p:spPr>
          <a:xfrm>
            <a:off x="3918637" y="3448303"/>
            <a:ext cx="1204842" cy="215444"/>
          </a:xfrm>
          <a:prstGeom prst="rect">
            <a:avLst/>
          </a:prstGeom>
          <a:solidFill>
            <a:schemeClr val="bg1"/>
          </a:solidFill>
        </p:spPr>
        <p:txBody>
          <a:bodyPr wrap="square" rtlCol="0">
            <a:spAutoFit/>
          </a:bodyPr>
          <a:lstStyle/>
          <a:p>
            <a:r>
              <a:rPr lang="en-GB" sz="800" dirty="0" smtClean="0"/>
              <a:t>QT-15973-2--01</a:t>
            </a:r>
            <a:endParaRPr lang="en-GB" sz="800" dirty="0"/>
          </a:p>
        </p:txBody>
      </p:sp>
      <p:sp>
        <p:nvSpPr>
          <p:cNvPr id="64" name="TextBox 63"/>
          <p:cNvSpPr txBox="1"/>
          <p:nvPr/>
        </p:nvSpPr>
        <p:spPr>
          <a:xfrm>
            <a:off x="3918637" y="3615758"/>
            <a:ext cx="1204842" cy="215444"/>
          </a:xfrm>
          <a:prstGeom prst="rect">
            <a:avLst/>
          </a:prstGeom>
          <a:solidFill>
            <a:schemeClr val="bg1"/>
          </a:solidFill>
        </p:spPr>
        <p:txBody>
          <a:bodyPr wrap="square" rtlCol="0">
            <a:spAutoFit/>
          </a:bodyPr>
          <a:lstStyle/>
          <a:p>
            <a:r>
              <a:rPr lang="en-GB" sz="800" dirty="0" smtClean="0"/>
              <a:t>QT-15973-3--01</a:t>
            </a:r>
            <a:endParaRPr lang="en-GB" sz="800" dirty="0"/>
          </a:p>
        </p:txBody>
      </p:sp>
      <p:sp>
        <p:nvSpPr>
          <p:cNvPr id="65" name="TextBox 64"/>
          <p:cNvSpPr txBox="1"/>
          <p:nvPr/>
        </p:nvSpPr>
        <p:spPr>
          <a:xfrm>
            <a:off x="3918637" y="3793253"/>
            <a:ext cx="1204842" cy="215444"/>
          </a:xfrm>
          <a:prstGeom prst="rect">
            <a:avLst/>
          </a:prstGeom>
          <a:solidFill>
            <a:schemeClr val="bg1"/>
          </a:solidFill>
        </p:spPr>
        <p:txBody>
          <a:bodyPr wrap="square" rtlCol="0">
            <a:spAutoFit/>
          </a:bodyPr>
          <a:lstStyle/>
          <a:p>
            <a:r>
              <a:rPr lang="en-GB" sz="800" dirty="0" smtClean="0"/>
              <a:t>QT-15973-4--01</a:t>
            </a:r>
            <a:endParaRPr lang="en-GB" sz="800" dirty="0"/>
          </a:p>
        </p:txBody>
      </p:sp>
      <p:sp>
        <p:nvSpPr>
          <p:cNvPr id="66" name="TextBox 65"/>
          <p:cNvSpPr txBox="1"/>
          <p:nvPr/>
        </p:nvSpPr>
        <p:spPr>
          <a:xfrm>
            <a:off x="3918637" y="3978699"/>
            <a:ext cx="1204842" cy="215444"/>
          </a:xfrm>
          <a:prstGeom prst="rect">
            <a:avLst/>
          </a:prstGeom>
          <a:solidFill>
            <a:schemeClr val="bg1"/>
          </a:solidFill>
        </p:spPr>
        <p:txBody>
          <a:bodyPr wrap="square" rtlCol="0">
            <a:spAutoFit/>
          </a:bodyPr>
          <a:lstStyle/>
          <a:p>
            <a:r>
              <a:rPr lang="en-GB" sz="800" dirty="0" smtClean="0"/>
              <a:t>QT-15973-5--01</a:t>
            </a:r>
            <a:endParaRPr lang="en-GB" sz="800" dirty="0"/>
          </a:p>
        </p:txBody>
      </p:sp>
      <p:sp>
        <p:nvSpPr>
          <p:cNvPr id="67" name="TextBox 66"/>
          <p:cNvSpPr txBox="1"/>
          <p:nvPr/>
        </p:nvSpPr>
        <p:spPr>
          <a:xfrm>
            <a:off x="3918637" y="4156194"/>
            <a:ext cx="1204842" cy="215444"/>
          </a:xfrm>
          <a:prstGeom prst="rect">
            <a:avLst/>
          </a:prstGeom>
          <a:solidFill>
            <a:schemeClr val="bg1"/>
          </a:solidFill>
        </p:spPr>
        <p:txBody>
          <a:bodyPr wrap="square" rtlCol="0">
            <a:spAutoFit/>
          </a:bodyPr>
          <a:lstStyle/>
          <a:p>
            <a:r>
              <a:rPr lang="en-GB" sz="800" dirty="0" smtClean="0"/>
              <a:t>QT-15973-6--01</a:t>
            </a:r>
            <a:endParaRPr lang="en-GB" sz="800" dirty="0"/>
          </a:p>
        </p:txBody>
      </p:sp>
      <p:sp>
        <p:nvSpPr>
          <p:cNvPr id="68" name="TextBox 67"/>
          <p:cNvSpPr txBox="1"/>
          <p:nvPr/>
        </p:nvSpPr>
        <p:spPr>
          <a:xfrm>
            <a:off x="3918637" y="4308167"/>
            <a:ext cx="1204842" cy="215444"/>
          </a:xfrm>
          <a:prstGeom prst="rect">
            <a:avLst/>
          </a:prstGeom>
          <a:solidFill>
            <a:schemeClr val="bg1"/>
          </a:solidFill>
        </p:spPr>
        <p:txBody>
          <a:bodyPr wrap="square" rtlCol="0">
            <a:spAutoFit/>
          </a:bodyPr>
          <a:lstStyle/>
          <a:p>
            <a:r>
              <a:rPr lang="en-GB" sz="800" dirty="0" smtClean="0"/>
              <a:t>QT-15973-7--01</a:t>
            </a:r>
            <a:endParaRPr lang="en-GB" sz="800" dirty="0"/>
          </a:p>
        </p:txBody>
      </p:sp>
    </p:spTree>
    <p:extLst>
      <p:ext uri="{BB962C8B-B14F-4D97-AF65-F5344CB8AC3E}">
        <p14:creationId xmlns:p14="http://schemas.microsoft.com/office/powerpoint/2010/main" val="1549710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 y="163957"/>
            <a:ext cx="10515600" cy="412115"/>
          </a:xfrm>
        </p:spPr>
        <p:txBody>
          <a:bodyPr>
            <a:normAutofit fontScale="90000"/>
          </a:bodyPr>
          <a:lstStyle/>
          <a:p>
            <a:r>
              <a:rPr lang="en-GB" sz="2400" dirty="0" smtClean="0"/>
              <a:t>Standard </a:t>
            </a:r>
            <a:r>
              <a:rPr lang="en-GB" sz="2400" dirty="0"/>
              <a:t>Q</a:t>
            </a:r>
            <a:r>
              <a:rPr lang="en-GB" sz="2400" dirty="0" smtClean="0"/>
              <a:t>uote – New Quote is created in ‘Commercially Approved’ stage</a:t>
            </a:r>
            <a:endParaRPr lang="en-GB" sz="2200" b="1" dirty="0"/>
          </a:p>
        </p:txBody>
      </p:sp>
      <p:grpSp>
        <p:nvGrpSpPr>
          <p:cNvPr id="21" name="Group 20"/>
          <p:cNvGrpSpPr/>
          <p:nvPr/>
        </p:nvGrpSpPr>
        <p:grpSpPr>
          <a:xfrm>
            <a:off x="3000375" y="666372"/>
            <a:ext cx="8812397" cy="5994310"/>
            <a:chOff x="134112" y="666372"/>
            <a:chExt cx="11678661" cy="5994310"/>
          </a:xfrm>
        </p:grpSpPr>
        <p:pic>
          <p:nvPicPr>
            <p:cNvPr id="4" name="Picture 3"/>
            <p:cNvPicPr>
              <a:picLocks noChangeAspect="1"/>
            </p:cNvPicPr>
            <p:nvPr/>
          </p:nvPicPr>
          <p:blipFill>
            <a:blip r:embed="rId2"/>
            <a:stretch>
              <a:fillRect/>
            </a:stretch>
          </p:blipFill>
          <p:spPr>
            <a:xfrm>
              <a:off x="429768" y="1419244"/>
              <a:ext cx="11102149" cy="1692764"/>
            </a:xfrm>
            <a:prstGeom prst="rect">
              <a:avLst/>
            </a:prstGeom>
          </p:spPr>
        </p:pic>
        <p:pic>
          <p:nvPicPr>
            <p:cNvPr id="5" name="Picture 4"/>
            <p:cNvPicPr>
              <a:picLocks noChangeAspect="1"/>
            </p:cNvPicPr>
            <p:nvPr/>
          </p:nvPicPr>
          <p:blipFill>
            <a:blip r:embed="rId3"/>
            <a:stretch>
              <a:fillRect/>
            </a:stretch>
          </p:blipFill>
          <p:spPr>
            <a:xfrm>
              <a:off x="429768" y="751431"/>
              <a:ext cx="10467975" cy="667813"/>
            </a:xfrm>
            <a:prstGeom prst="rect">
              <a:avLst/>
            </a:prstGeom>
          </p:spPr>
        </p:pic>
        <p:pic>
          <p:nvPicPr>
            <p:cNvPr id="7" name="Picture 6"/>
            <p:cNvPicPr>
              <a:picLocks noChangeAspect="1"/>
            </p:cNvPicPr>
            <p:nvPr/>
          </p:nvPicPr>
          <p:blipFill>
            <a:blip r:embed="rId4"/>
            <a:stretch>
              <a:fillRect/>
            </a:stretch>
          </p:blipFill>
          <p:spPr>
            <a:xfrm>
              <a:off x="429768" y="3490934"/>
              <a:ext cx="11001565" cy="1206720"/>
            </a:xfrm>
            <a:prstGeom prst="rect">
              <a:avLst/>
            </a:prstGeom>
          </p:spPr>
        </p:pic>
        <p:pic>
          <p:nvPicPr>
            <p:cNvPr id="3" name="Picture 2"/>
            <p:cNvPicPr>
              <a:picLocks noChangeAspect="1"/>
            </p:cNvPicPr>
            <p:nvPr/>
          </p:nvPicPr>
          <p:blipFill>
            <a:blip r:embed="rId5"/>
            <a:stretch>
              <a:fillRect/>
            </a:stretch>
          </p:blipFill>
          <p:spPr>
            <a:xfrm>
              <a:off x="342042" y="4318728"/>
              <a:ext cx="11277600" cy="2324100"/>
            </a:xfrm>
            <a:prstGeom prst="rect">
              <a:avLst/>
            </a:prstGeom>
          </p:spPr>
        </p:pic>
        <p:sp>
          <p:nvSpPr>
            <p:cNvPr id="6" name="TextBox 5"/>
            <p:cNvSpPr txBox="1"/>
            <p:nvPr/>
          </p:nvSpPr>
          <p:spPr>
            <a:xfrm>
              <a:off x="3465095" y="2625964"/>
              <a:ext cx="1567542" cy="261610"/>
            </a:xfrm>
            <a:prstGeom prst="rect">
              <a:avLst/>
            </a:prstGeom>
            <a:solidFill>
              <a:schemeClr val="bg1"/>
            </a:solidFill>
          </p:spPr>
          <p:txBody>
            <a:bodyPr wrap="square" rtlCol="0">
              <a:spAutoFit/>
            </a:bodyPr>
            <a:lstStyle/>
            <a:p>
              <a:r>
                <a:rPr lang="en-GB" sz="1100" dirty="0" smtClean="0"/>
                <a:t>Commercially Approved</a:t>
              </a:r>
              <a:endParaRPr lang="en-GB" sz="1100" dirty="0"/>
            </a:p>
          </p:txBody>
        </p:sp>
        <p:sp>
          <p:nvSpPr>
            <p:cNvPr id="9" name="TextBox 8"/>
            <p:cNvSpPr txBox="1"/>
            <p:nvPr/>
          </p:nvSpPr>
          <p:spPr>
            <a:xfrm>
              <a:off x="9473948" y="3115056"/>
              <a:ext cx="1670683" cy="253916"/>
            </a:xfrm>
            <a:prstGeom prst="rect">
              <a:avLst/>
            </a:prstGeom>
            <a:noFill/>
          </p:spPr>
          <p:txBody>
            <a:bodyPr wrap="square" rtlCol="0">
              <a:spAutoFit/>
            </a:bodyPr>
            <a:lstStyle/>
            <a:p>
              <a:r>
                <a:rPr lang="en-GB" sz="1050" b="1" dirty="0" smtClean="0">
                  <a:solidFill>
                    <a:srgbClr val="0070C0"/>
                  </a:solidFill>
                </a:rPr>
                <a:t>Redirect to Parent Quote</a:t>
              </a:r>
              <a:endParaRPr lang="en-GB" sz="1050" b="1" dirty="0">
                <a:solidFill>
                  <a:srgbClr val="0070C0"/>
                </a:solidFill>
              </a:endParaRPr>
            </a:p>
          </p:txBody>
        </p:sp>
        <p:sp>
          <p:nvSpPr>
            <p:cNvPr id="10" name="Rectangle 9"/>
            <p:cNvSpPr/>
            <p:nvPr/>
          </p:nvSpPr>
          <p:spPr>
            <a:xfrm>
              <a:off x="3343275" y="2428874"/>
              <a:ext cx="1928813" cy="54375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9496436" y="3112009"/>
              <a:ext cx="1928813" cy="25696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34112" y="666372"/>
              <a:ext cx="5795201" cy="290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p:cNvPicPr>
              <a:picLocks noChangeAspect="1"/>
            </p:cNvPicPr>
            <p:nvPr/>
          </p:nvPicPr>
          <p:blipFill>
            <a:blip r:embed="rId6"/>
            <a:stretch>
              <a:fillRect/>
            </a:stretch>
          </p:blipFill>
          <p:spPr>
            <a:xfrm>
              <a:off x="376569" y="941733"/>
              <a:ext cx="10581942" cy="397895"/>
            </a:xfrm>
            <a:prstGeom prst="rect">
              <a:avLst/>
            </a:prstGeom>
          </p:spPr>
        </p:pic>
        <p:sp>
          <p:nvSpPr>
            <p:cNvPr id="13" name="TextBox 12"/>
            <p:cNvSpPr txBox="1"/>
            <p:nvPr/>
          </p:nvSpPr>
          <p:spPr>
            <a:xfrm>
              <a:off x="429768" y="2233287"/>
              <a:ext cx="1204842" cy="253916"/>
            </a:xfrm>
            <a:prstGeom prst="rect">
              <a:avLst/>
            </a:prstGeom>
            <a:solidFill>
              <a:schemeClr val="bg1"/>
            </a:solidFill>
          </p:spPr>
          <p:txBody>
            <a:bodyPr wrap="square" rtlCol="0">
              <a:spAutoFit/>
            </a:bodyPr>
            <a:lstStyle/>
            <a:p>
              <a:r>
                <a:rPr lang="en-GB" sz="1050" dirty="0"/>
                <a:t>QT-15973-2--01</a:t>
              </a:r>
            </a:p>
          </p:txBody>
        </p:sp>
        <p:sp>
          <p:nvSpPr>
            <p:cNvPr id="14" name="TextBox 13"/>
            <p:cNvSpPr txBox="1"/>
            <p:nvPr/>
          </p:nvSpPr>
          <p:spPr>
            <a:xfrm>
              <a:off x="1634610" y="4990542"/>
              <a:ext cx="1204842" cy="215444"/>
            </a:xfrm>
            <a:prstGeom prst="rect">
              <a:avLst/>
            </a:prstGeom>
            <a:solidFill>
              <a:schemeClr val="bg1"/>
            </a:solidFill>
          </p:spPr>
          <p:txBody>
            <a:bodyPr wrap="square" rtlCol="0">
              <a:spAutoFit/>
            </a:bodyPr>
            <a:lstStyle/>
            <a:p>
              <a:r>
                <a:rPr lang="en-GB" sz="800" dirty="0" smtClean="0"/>
                <a:t>QT-15973-2-01-2-01</a:t>
              </a:r>
              <a:endParaRPr lang="en-GB" sz="800" dirty="0"/>
            </a:p>
          </p:txBody>
        </p:sp>
        <p:sp>
          <p:nvSpPr>
            <p:cNvPr id="15" name="TextBox 14"/>
            <p:cNvSpPr txBox="1"/>
            <p:nvPr/>
          </p:nvSpPr>
          <p:spPr>
            <a:xfrm>
              <a:off x="1634610" y="5263734"/>
              <a:ext cx="1204842" cy="215444"/>
            </a:xfrm>
            <a:prstGeom prst="rect">
              <a:avLst/>
            </a:prstGeom>
            <a:solidFill>
              <a:schemeClr val="bg1"/>
            </a:solidFill>
          </p:spPr>
          <p:txBody>
            <a:bodyPr wrap="square" rtlCol="0">
              <a:spAutoFit/>
            </a:bodyPr>
            <a:lstStyle/>
            <a:p>
              <a:r>
                <a:rPr lang="en-GB" sz="800" dirty="0" smtClean="0"/>
                <a:t>QT-15973-2-01-3-01</a:t>
              </a:r>
              <a:endParaRPr lang="en-GB" sz="800" dirty="0"/>
            </a:p>
          </p:txBody>
        </p:sp>
        <p:sp>
          <p:nvSpPr>
            <p:cNvPr id="16" name="TextBox 15"/>
            <p:cNvSpPr txBox="1"/>
            <p:nvPr/>
          </p:nvSpPr>
          <p:spPr>
            <a:xfrm>
              <a:off x="1623977" y="5536926"/>
              <a:ext cx="1204842" cy="215444"/>
            </a:xfrm>
            <a:prstGeom prst="rect">
              <a:avLst/>
            </a:prstGeom>
            <a:solidFill>
              <a:schemeClr val="bg1"/>
            </a:solidFill>
          </p:spPr>
          <p:txBody>
            <a:bodyPr wrap="square" rtlCol="0">
              <a:spAutoFit/>
            </a:bodyPr>
            <a:lstStyle/>
            <a:p>
              <a:r>
                <a:rPr lang="en-GB" sz="800" dirty="0" smtClean="0"/>
                <a:t>QT-15973-4-01-4-01</a:t>
              </a:r>
              <a:endParaRPr lang="en-GB" sz="800" dirty="0"/>
            </a:p>
          </p:txBody>
        </p:sp>
        <p:sp>
          <p:nvSpPr>
            <p:cNvPr id="17" name="TextBox 16"/>
            <p:cNvSpPr txBox="1"/>
            <p:nvPr/>
          </p:nvSpPr>
          <p:spPr>
            <a:xfrm>
              <a:off x="1634610" y="5839329"/>
              <a:ext cx="1204842" cy="215444"/>
            </a:xfrm>
            <a:prstGeom prst="rect">
              <a:avLst/>
            </a:prstGeom>
            <a:solidFill>
              <a:schemeClr val="bg1"/>
            </a:solidFill>
          </p:spPr>
          <p:txBody>
            <a:bodyPr wrap="square" rtlCol="0">
              <a:spAutoFit/>
            </a:bodyPr>
            <a:lstStyle/>
            <a:p>
              <a:r>
                <a:rPr lang="en-GB" sz="800" dirty="0" smtClean="0"/>
                <a:t>QT-15973-5—01-5-01</a:t>
              </a:r>
              <a:endParaRPr lang="en-GB" sz="800" dirty="0"/>
            </a:p>
          </p:txBody>
        </p:sp>
        <p:sp>
          <p:nvSpPr>
            <p:cNvPr id="18" name="TextBox 17"/>
            <p:cNvSpPr txBox="1"/>
            <p:nvPr/>
          </p:nvSpPr>
          <p:spPr>
            <a:xfrm>
              <a:off x="1634610" y="6144421"/>
              <a:ext cx="1204842" cy="215444"/>
            </a:xfrm>
            <a:prstGeom prst="rect">
              <a:avLst/>
            </a:prstGeom>
            <a:solidFill>
              <a:schemeClr val="bg1"/>
            </a:solidFill>
          </p:spPr>
          <p:txBody>
            <a:bodyPr wrap="square" rtlCol="0">
              <a:spAutoFit/>
            </a:bodyPr>
            <a:lstStyle/>
            <a:p>
              <a:r>
                <a:rPr lang="en-GB" sz="800" dirty="0" smtClean="0"/>
                <a:t>QT-15973-6—01-6-01</a:t>
              </a:r>
              <a:endParaRPr lang="en-GB" sz="800" dirty="0"/>
            </a:p>
          </p:txBody>
        </p:sp>
        <p:sp>
          <p:nvSpPr>
            <p:cNvPr id="19" name="TextBox 18"/>
            <p:cNvSpPr txBox="1"/>
            <p:nvPr/>
          </p:nvSpPr>
          <p:spPr>
            <a:xfrm>
              <a:off x="1634610" y="6445238"/>
              <a:ext cx="1204842" cy="215444"/>
            </a:xfrm>
            <a:prstGeom prst="rect">
              <a:avLst/>
            </a:prstGeom>
            <a:solidFill>
              <a:schemeClr val="bg1"/>
            </a:solidFill>
          </p:spPr>
          <p:txBody>
            <a:bodyPr wrap="square" rtlCol="0">
              <a:spAutoFit/>
            </a:bodyPr>
            <a:lstStyle/>
            <a:p>
              <a:r>
                <a:rPr lang="en-GB" sz="800" dirty="0" smtClean="0"/>
                <a:t>QT-15973-7—01-7-01</a:t>
              </a:r>
              <a:endParaRPr lang="en-GB" sz="800" dirty="0"/>
            </a:p>
          </p:txBody>
        </p:sp>
        <p:sp>
          <p:nvSpPr>
            <p:cNvPr id="20" name="TextBox 19"/>
            <p:cNvSpPr txBox="1"/>
            <p:nvPr/>
          </p:nvSpPr>
          <p:spPr>
            <a:xfrm>
              <a:off x="10670978" y="4675926"/>
              <a:ext cx="1141795" cy="230832"/>
            </a:xfrm>
            <a:prstGeom prst="rect">
              <a:avLst/>
            </a:prstGeom>
            <a:solidFill>
              <a:schemeClr val="bg1"/>
            </a:solidFill>
          </p:spPr>
          <p:txBody>
            <a:bodyPr wrap="square" rtlCol="0">
              <a:spAutoFit/>
            </a:bodyPr>
            <a:lstStyle/>
            <a:p>
              <a:r>
                <a:rPr lang="en-GB" sz="900" b="1" dirty="0" smtClean="0"/>
                <a:t>Parent Line item Id</a:t>
              </a:r>
              <a:endParaRPr lang="en-GB" sz="900" b="1" dirty="0"/>
            </a:p>
          </p:txBody>
        </p:sp>
      </p:grpSp>
      <p:sp>
        <p:nvSpPr>
          <p:cNvPr id="22" name="TextBox 21"/>
          <p:cNvSpPr txBox="1"/>
          <p:nvPr/>
        </p:nvSpPr>
        <p:spPr>
          <a:xfrm>
            <a:off x="60058" y="851312"/>
            <a:ext cx="2759634" cy="830997"/>
          </a:xfrm>
          <a:prstGeom prst="rect">
            <a:avLst/>
          </a:prstGeom>
          <a:noFill/>
        </p:spPr>
        <p:txBody>
          <a:bodyPr wrap="square" rtlCol="0">
            <a:spAutoFit/>
          </a:bodyPr>
          <a:lstStyle/>
          <a:p>
            <a:pPr marL="285750" indent="-285750">
              <a:buFont typeface="Wingdings" panose="05000000000000000000" pitchFamily="2" charset="2"/>
              <a:buChar char="§"/>
            </a:pPr>
            <a:r>
              <a:rPr lang="en-GB" sz="1200" dirty="0" smtClean="0"/>
              <a:t>Parent Line Item Id is displayed in grid. This would help to trace the parent line item.</a:t>
            </a:r>
          </a:p>
          <a:p>
            <a:pPr marL="285750" indent="-285750">
              <a:buFont typeface="Wingdings" panose="05000000000000000000" pitchFamily="2" charset="2"/>
              <a:buChar char="§"/>
            </a:pPr>
            <a:r>
              <a:rPr lang="en-GB" sz="1200" dirty="0" smtClean="0"/>
              <a:t>Quote can be searched using this id.</a:t>
            </a:r>
          </a:p>
        </p:txBody>
      </p:sp>
    </p:spTree>
    <p:extLst>
      <p:ext uri="{BB962C8B-B14F-4D97-AF65-F5344CB8AC3E}">
        <p14:creationId xmlns:p14="http://schemas.microsoft.com/office/powerpoint/2010/main" val="8112393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058" y="151920"/>
            <a:ext cx="10318381" cy="461665"/>
          </a:xfrm>
          <a:prstGeom prst="rect">
            <a:avLst/>
          </a:prstGeom>
          <a:noFill/>
        </p:spPr>
        <p:txBody>
          <a:bodyPr wrap="square" rtlCol="0">
            <a:spAutoFit/>
          </a:bodyPr>
          <a:lstStyle/>
          <a:p>
            <a:r>
              <a:rPr lang="en-GB" sz="2400" dirty="0" smtClean="0"/>
              <a:t>Case 2 – Options Quote pending with VP Sales-1</a:t>
            </a:r>
            <a:endParaRPr lang="en-GB" sz="2400" dirty="0"/>
          </a:p>
        </p:txBody>
      </p:sp>
      <p:sp>
        <p:nvSpPr>
          <p:cNvPr id="3" name="TextBox 2"/>
          <p:cNvSpPr txBox="1"/>
          <p:nvPr/>
        </p:nvSpPr>
        <p:spPr>
          <a:xfrm>
            <a:off x="283284" y="801955"/>
            <a:ext cx="10931030" cy="3293209"/>
          </a:xfrm>
          <a:prstGeom prst="rect">
            <a:avLst/>
          </a:prstGeom>
          <a:noFill/>
        </p:spPr>
        <p:txBody>
          <a:bodyPr wrap="square" rtlCol="0">
            <a:spAutoFit/>
          </a:bodyPr>
          <a:lstStyle/>
          <a:p>
            <a:endParaRPr lang="en-GB" sz="1600" dirty="0" smtClean="0"/>
          </a:p>
          <a:p>
            <a:r>
              <a:rPr lang="en-GB" sz="1600" dirty="0" smtClean="0"/>
              <a:t>Case 2 – None of the options requires deal approval but one or more option required sales (VP Sales -1) Approval (Discount </a:t>
            </a:r>
            <a:r>
              <a:rPr lang="en-GB" sz="1600" dirty="0"/>
              <a:t>% </a:t>
            </a:r>
            <a:r>
              <a:rPr lang="en-GB" sz="1600" dirty="0" smtClean="0"/>
              <a:t>10 </a:t>
            </a:r>
            <a:r>
              <a:rPr lang="en-GB" sz="1600" dirty="0"/>
              <a:t>to 15 ).</a:t>
            </a:r>
          </a:p>
          <a:p>
            <a:pPr marL="285750" indent="-285750">
              <a:buFont typeface="Arial" panose="020B0604020202020204" pitchFamily="34" charset="0"/>
              <a:buChar char="•"/>
            </a:pPr>
            <a:r>
              <a:rPr lang="en-GB" sz="1600" dirty="0" smtClean="0"/>
              <a:t>Entire quote would be send to VP Sales -1 for approval.(User </a:t>
            </a:r>
            <a:r>
              <a:rPr lang="en-GB" sz="1600" dirty="0"/>
              <a:t>wont get an option to submit </a:t>
            </a:r>
            <a:r>
              <a:rPr lang="en-GB" sz="1600" dirty="0" smtClean="0"/>
              <a:t>individual options to VP Sales)</a:t>
            </a:r>
          </a:p>
          <a:p>
            <a:pPr marL="285750" indent="-285750">
              <a:buFont typeface="Arial" panose="020B0604020202020204" pitchFamily="34" charset="0"/>
              <a:buChar char="•"/>
            </a:pPr>
            <a:r>
              <a:rPr lang="en-GB" sz="1600" dirty="0" smtClean="0"/>
              <a:t>VP Sales Approver</a:t>
            </a:r>
          </a:p>
          <a:p>
            <a:pPr marL="742950" lvl="1" indent="-285750">
              <a:buFont typeface="Arial" panose="020B0604020202020204" pitchFamily="34" charset="0"/>
              <a:buChar char="•"/>
            </a:pPr>
            <a:r>
              <a:rPr lang="en-GB" sz="1600" dirty="0" smtClean="0"/>
              <a:t>VP Sales would get email with all option details and approval and rejection can be given over email (</a:t>
            </a:r>
            <a:r>
              <a:rPr lang="en-GB" sz="1600" dirty="0">
                <a:solidFill>
                  <a:srgbClr val="FF0000"/>
                </a:solidFill>
              </a:rPr>
              <a:t>Email template - TBC</a:t>
            </a:r>
          </a:p>
          <a:p>
            <a:pPr lvl="2"/>
            <a:r>
              <a:rPr lang="en-GB" sz="1600" dirty="0" smtClean="0"/>
              <a:t>) which would be reflected for all the options.</a:t>
            </a:r>
          </a:p>
          <a:p>
            <a:pPr marL="742950" lvl="1" indent="-285750">
              <a:buFont typeface="Arial" panose="020B0604020202020204" pitchFamily="34" charset="0"/>
              <a:buChar char="•"/>
            </a:pPr>
            <a:r>
              <a:rPr lang="en-GB" sz="1600" dirty="0" smtClean="0"/>
              <a:t>VP Sales can do the Approval or Rejection on CPQ. Its for the entire Quote, there is no provision to mark individual options as Approved or Rejected.</a:t>
            </a:r>
          </a:p>
          <a:p>
            <a:pPr lvl="2"/>
            <a:r>
              <a:rPr lang="en-GB" sz="1600" dirty="0" smtClean="0"/>
              <a:t>e.g. 1. If VP Sales approves quote then all the options would be mark as “Commercially Approved”.</a:t>
            </a:r>
          </a:p>
          <a:p>
            <a:pPr lvl="2"/>
            <a:r>
              <a:rPr lang="en-GB" sz="1600" dirty="0" smtClean="0"/>
              <a:t>       2. If VP Sales reject the quote then all the options would be mark as “Approval Denied”</a:t>
            </a:r>
          </a:p>
          <a:p>
            <a:pPr marL="742950" lvl="1" indent="-285750">
              <a:buFont typeface="Arial" panose="020B0604020202020204" pitchFamily="34" charset="0"/>
              <a:buChar char="•"/>
            </a:pPr>
            <a:r>
              <a:rPr lang="en-GB" sz="1600" dirty="0" smtClean="0">
                <a:solidFill>
                  <a:srgbClr val="FF0000"/>
                </a:solidFill>
              </a:rPr>
              <a:t>Add Few slides showing UI flow for Case 2.</a:t>
            </a:r>
            <a:endParaRPr lang="en-GB" sz="1600" dirty="0">
              <a:solidFill>
                <a:srgbClr val="FF0000"/>
              </a:solidFill>
            </a:endParaRPr>
          </a:p>
          <a:p>
            <a:endParaRPr lang="en-GB" sz="1600" dirty="0" smtClean="0"/>
          </a:p>
        </p:txBody>
      </p:sp>
    </p:spTree>
    <p:extLst>
      <p:ext uri="{BB962C8B-B14F-4D97-AF65-F5344CB8AC3E}">
        <p14:creationId xmlns:p14="http://schemas.microsoft.com/office/powerpoint/2010/main" val="23466339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506581"/>
            <a:ext cx="10515600" cy="2852737"/>
          </a:xfrm>
        </p:spPr>
        <p:txBody>
          <a:bodyPr/>
          <a:lstStyle/>
          <a:p>
            <a:r>
              <a:rPr lang="en-IN" dirty="0" smtClean="0"/>
              <a:t>Project Quote CPQ Journey: Staggered Delivery</a:t>
            </a:r>
            <a:endParaRPr lang="en-IN" dirty="0"/>
          </a:p>
        </p:txBody>
      </p:sp>
      <p:sp>
        <p:nvSpPr>
          <p:cNvPr id="3" name="Text Placeholder 2"/>
          <p:cNvSpPr>
            <a:spLocks noGrp="1"/>
          </p:cNvSpPr>
          <p:nvPr>
            <p:ph type="body" idx="1"/>
          </p:nvPr>
        </p:nvSpPr>
        <p:spPr>
          <a:xfrm>
            <a:off x="831850" y="3359318"/>
            <a:ext cx="10515600" cy="1500187"/>
          </a:xfrm>
        </p:spPr>
        <p:txBody>
          <a:bodyPr/>
          <a:lstStyle/>
          <a:p>
            <a:r>
              <a:rPr lang="en-IN" dirty="0" smtClean="0"/>
              <a:t>Following slides depicts CPQ journey for staggered Delivery. </a:t>
            </a:r>
            <a:endParaRPr lang="en-IN" dirty="0"/>
          </a:p>
        </p:txBody>
      </p:sp>
    </p:spTree>
    <p:extLst>
      <p:ext uri="{BB962C8B-B14F-4D97-AF65-F5344CB8AC3E}">
        <p14:creationId xmlns:p14="http://schemas.microsoft.com/office/powerpoint/2010/main" val="2243540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135" y="165748"/>
            <a:ext cx="10515600" cy="341632"/>
          </a:xfrm>
          <a:noFill/>
        </p:spPr>
        <p:txBody>
          <a:bodyPr wrap="square" rtlCol="0">
            <a:spAutoFit/>
          </a:bodyPr>
          <a:lstStyle/>
          <a:p>
            <a:r>
              <a:rPr lang="en-IN" sz="1800" b="1" dirty="0" smtClean="0">
                <a:ea typeface="+mn-ea"/>
                <a:cs typeface="+mn-cs"/>
              </a:rPr>
              <a:t>Assumptions, Risks and Dependencies</a:t>
            </a:r>
            <a:endParaRPr lang="en-IN" sz="1800" b="1" dirty="0">
              <a:ea typeface="+mn-ea"/>
              <a:cs typeface="+mn-cs"/>
            </a:endParaRPr>
          </a:p>
        </p:txBody>
      </p:sp>
      <p:graphicFrame>
        <p:nvGraphicFramePr>
          <p:cNvPr id="7" name="Table 6"/>
          <p:cNvGraphicFramePr>
            <a:graphicFrameLocks noGrp="1"/>
          </p:cNvGraphicFramePr>
          <p:nvPr>
            <p:extLst>
              <p:ext uri="{D42A27DB-BD31-4B8C-83A1-F6EECF244321}">
                <p14:modId xmlns:p14="http://schemas.microsoft.com/office/powerpoint/2010/main" val="1229645931"/>
              </p:ext>
            </p:extLst>
          </p:nvPr>
        </p:nvGraphicFramePr>
        <p:xfrm>
          <a:off x="615836" y="725320"/>
          <a:ext cx="11057052" cy="852979"/>
        </p:xfrm>
        <a:graphic>
          <a:graphicData uri="http://schemas.openxmlformats.org/drawingml/2006/table">
            <a:tbl>
              <a:tblPr firstRow="1" bandRow="1">
                <a:tableStyleId>{5C22544A-7EE6-4342-B048-85BDC9FD1C3A}</a:tableStyleId>
              </a:tblPr>
              <a:tblGrid>
                <a:gridCol w="953670">
                  <a:extLst>
                    <a:ext uri="{9D8B030D-6E8A-4147-A177-3AD203B41FA5}">
                      <a16:colId xmlns:a16="http://schemas.microsoft.com/office/drawing/2014/main" val="20000"/>
                    </a:ext>
                  </a:extLst>
                </a:gridCol>
                <a:gridCol w="1765360">
                  <a:extLst>
                    <a:ext uri="{9D8B030D-6E8A-4147-A177-3AD203B41FA5}">
                      <a16:colId xmlns:a16="http://schemas.microsoft.com/office/drawing/2014/main" val="20001"/>
                    </a:ext>
                  </a:extLst>
                </a:gridCol>
                <a:gridCol w="3915200">
                  <a:extLst>
                    <a:ext uri="{9D8B030D-6E8A-4147-A177-3AD203B41FA5}">
                      <a16:colId xmlns:a16="http://schemas.microsoft.com/office/drawing/2014/main" val="20002"/>
                    </a:ext>
                  </a:extLst>
                </a:gridCol>
                <a:gridCol w="2211411">
                  <a:extLst>
                    <a:ext uri="{9D8B030D-6E8A-4147-A177-3AD203B41FA5}">
                      <a16:colId xmlns:a16="http://schemas.microsoft.com/office/drawing/2014/main" val="20003"/>
                    </a:ext>
                  </a:extLst>
                </a:gridCol>
                <a:gridCol w="2211411">
                  <a:extLst>
                    <a:ext uri="{9D8B030D-6E8A-4147-A177-3AD203B41FA5}">
                      <a16:colId xmlns:a16="http://schemas.microsoft.com/office/drawing/2014/main" val="20004"/>
                    </a:ext>
                  </a:extLst>
                </a:gridCol>
              </a:tblGrid>
              <a:tr h="482139">
                <a:tc>
                  <a:txBody>
                    <a:bodyPr/>
                    <a:lstStyle/>
                    <a:p>
                      <a:r>
                        <a:rPr lang="en-IN" dirty="0" smtClean="0"/>
                        <a:t>S.No</a:t>
                      </a:r>
                      <a:endParaRPr lang="en-IN" dirty="0"/>
                    </a:p>
                  </a:txBody>
                  <a:tcPr/>
                </a:tc>
                <a:tc>
                  <a:txBody>
                    <a:bodyPr/>
                    <a:lstStyle/>
                    <a:p>
                      <a:r>
                        <a:rPr lang="en-IN" dirty="0" smtClean="0"/>
                        <a:t>Date</a:t>
                      </a:r>
                      <a:endParaRPr lang="en-IN" dirty="0"/>
                    </a:p>
                  </a:txBody>
                  <a:tcPr/>
                </a:tc>
                <a:tc>
                  <a:txBody>
                    <a:bodyPr/>
                    <a:lstStyle/>
                    <a:p>
                      <a:r>
                        <a:rPr lang="en-IN" dirty="0" smtClean="0"/>
                        <a:t>Assumption</a:t>
                      </a:r>
                      <a:endParaRPr lang="en-IN" dirty="0"/>
                    </a:p>
                  </a:txBody>
                  <a:tcPr/>
                </a:tc>
                <a:tc>
                  <a:txBody>
                    <a:bodyPr/>
                    <a:lstStyle/>
                    <a:p>
                      <a:r>
                        <a:rPr lang="en-IN" dirty="0" smtClean="0"/>
                        <a:t>Status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Stakeholders</a:t>
                      </a:r>
                      <a:endParaRPr lang="en-IN" dirty="0"/>
                    </a:p>
                  </a:txBody>
                  <a:tcPr/>
                </a:tc>
                <a:extLst>
                  <a:ext uri="{0D108BD9-81ED-4DB2-BD59-A6C34878D82A}">
                    <a16:rowId xmlns:a16="http://schemas.microsoft.com/office/drawing/2014/main" val="10000"/>
                  </a:ext>
                </a:extLst>
              </a:tr>
              <a:tr h="370840">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8896965"/>
              </p:ext>
            </p:extLst>
          </p:nvPr>
        </p:nvGraphicFramePr>
        <p:xfrm>
          <a:off x="615835" y="2220594"/>
          <a:ext cx="11057054" cy="2067099"/>
        </p:xfrm>
        <a:graphic>
          <a:graphicData uri="http://schemas.openxmlformats.org/drawingml/2006/table">
            <a:tbl>
              <a:tblPr firstRow="1" bandRow="1">
                <a:tableStyleId>{5C22544A-7EE6-4342-B048-85BDC9FD1C3A}</a:tableStyleId>
              </a:tblPr>
              <a:tblGrid>
                <a:gridCol w="953670">
                  <a:extLst>
                    <a:ext uri="{9D8B030D-6E8A-4147-A177-3AD203B41FA5}">
                      <a16:colId xmlns:a16="http://schemas.microsoft.com/office/drawing/2014/main" val="20000"/>
                    </a:ext>
                  </a:extLst>
                </a:gridCol>
                <a:gridCol w="1230845">
                  <a:extLst>
                    <a:ext uri="{9D8B030D-6E8A-4147-A177-3AD203B41FA5}">
                      <a16:colId xmlns:a16="http://schemas.microsoft.com/office/drawing/2014/main" val="20001"/>
                    </a:ext>
                  </a:extLst>
                </a:gridCol>
                <a:gridCol w="5172075">
                  <a:extLst>
                    <a:ext uri="{9D8B030D-6E8A-4147-A177-3AD203B41FA5}">
                      <a16:colId xmlns:a16="http://schemas.microsoft.com/office/drawing/2014/main" val="20002"/>
                    </a:ext>
                  </a:extLst>
                </a:gridCol>
                <a:gridCol w="1489053">
                  <a:extLst>
                    <a:ext uri="{9D8B030D-6E8A-4147-A177-3AD203B41FA5}">
                      <a16:colId xmlns:a16="http://schemas.microsoft.com/office/drawing/2014/main" val="20003"/>
                    </a:ext>
                  </a:extLst>
                </a:gridCol>
                <a:gridCol w="2211411">
                  <a:extLst>
                    <a:ext uri="{9D8B030D-6E8A-4147-A177-3AD203B41FA5}">
                      <a16:colId xmlns:a16="http://schemas.microsoft.com/office/drawing/2014/main" val="20004"/>
                    </a:ext>
                  </a:extLst>
                </a:gridCol>
              </a:tblGrid>
              <a:tr h="482139">
                <a:tc>
                  <a:txBody>
                    <a:bodyPr/>
                    <a:lstStyle/>
                    <a:p>
                      <a:r>
                        <a:rPr lang="en-IN" dirty="0" smtClean="0"/>
                        <a:t>S.No</a:t>
                      </a:r>
                      <a:endParaRPr lang="en-IN" dirty="0"/>
                    </a:p>
                  </a:txBody>
                  <a:tcPr/>
                </a:tc>
                <a:tc>
                  <a:txBody>
                    <a:bodyPr/>
                    <a:lstStyle/>
                    <a:p>
                      <a:r>
                        <a:rPr lang="en-IN" dirty="0" smtClean="0"/>
                        <a:t>Date</a:t>
                      </a:r>
                      <a:endParaRPr lang="en-IN" dirty="0"/>
                    </a:p>
                  </a:txBody>
                  <a:tcPr/>
                </a:tc>
                <a:tc>
                  <a:txBody>
                    <a:bodyPr/>
                    <a:lstStyle/>
                    <a:p>
                      <a:r>
                        <a:rPr lang="en-IN" dirty="0" smtClean="0"/>
                        <a:t>Risks</a:t>
                      </a:r>
                      <a:endParaRPr lang="en-IN" dirty="0"/>
                    </a:p>
                  </a:txBody>
                  <a:tcPr/>
                </a:tc>
                <a:tc>
                  <a:txBody>
                    <a:bodyPr/>
                    <a:lstStyle/>
                    <a:p>
                      <a:r>
                        <a:rPr lang="en-IN" dirty="0" smtClean="0"/>
                        <a:t>Status</a:t>
                      </a:r>
                      <a:endParaRPr lang="en-IN" dirty="0"/>
                    </a:p>
                  </a:txBody>
                  <a:tcPr/>
                </a:tc>
                <a:tc>
                  <a:txBody>
                    <a:bodyPr/>
                    <a:lstStyle/>
                    <a:p>
                      <a:r>
                        <a:rPr lang="en-IN" dirty="0" smtClean="0"/>
                        <a:t>Stakeholders</a:t>
                      </a:r>
                      <a:endParaRPr lang="en-IN" dirty="0"/>
                    </a:p>
                  </a:txBody>
                  <a:tcPr/>
                </a:tc>
                <a:extLst>
                  <a:ext uri="{0D108BD9-81ED-4DB2-BD59-A6C34878D82A}">
                    <a16:rowId xmlns:a16="http://schemas.microsoft.com/office/drawing/2014/main" val="10000"/>
                  </a:ext>
                </a:extLst>
              </a:tr>
              <a:tr h="370840">
                <a:tc>
                  <a:txBody>
                    <a:bodyPr/>
                    <a:lstStyle/>
                    <a:p>
                      <a:endParaRPr lang="en-IN"/>
                    </a:p>
                  </a:txBody>
                  <a:tcPr/>
                </a:tc>
                <a:tc>
                  <a:txBody>
                    <a:bodyPr/>
                    <a:lstStyle/>
                    <a:p>
                      <a:r>
                        <a:rPr lang="en-IN" sz="1400" dirty="0" smtClean="0"/>
                        <a:t>15/11/2019</a:t>
                      </a:r>
                      <a:endParaRPr lang="en-IN" sz="1400" dirty="0"/>
                    </a:p>
                  </a:txBody>
                  <a:tcPr/>
                </a:tc>
                <a:tc>
                  <a:txBody>
                    <a:bodyPr/>
                    <a:lstStyle/>
                    <a:p>
                      <a:r>
                        <a:rPr lang="en-IN" sz="1400" dirty="0" smtClean="0"/>
                        <a:t>After Initiating Technical Review from project Quote if any commercials</a:t>
                      </a:r>
                      <a:r>
                        <a:rPr lang="en-IN" sz="1400" baseline="0" dirty="0" smtClean="0"/>
                        <a:t> are changed(due to addition/deletion of Features/Products) during Technical Review then same is not reflected back in Opportunity linked with project Quote.</a:t>
                      </a:r>
                    </a:p>
                    <a:p>
                      <a:endParaRPr lang="en-IN" sz="1400" baseline="0" dirty="0" smtClean="0"/>
                    </a:p>
                    <a:p>
                      <a:r>
                        <a:rPr lang="en-IN" sz="1400" baseline="0" dirty="0" smtClean="0"/>
                        <a:t>Mitigation: Once Tech Review is initiated and new Quote is created, always use child Quote for any commercial information. </a:t>
                      </a:r>
                      <a:endParaRPr lang="en-IN" sz="1400" dirty="0"/>
                    </a:p>
                  </a:txBody>
                  <a:tcPr/>
                </a:tc>
                <a:tc>
                  <a:txBody>
                    <a:bodyPr/>
                    <a:lstStyle/>
                    <a:p>
                      <a:r>
                        <a:rPr lang="en-IN" sz="1400" dirty="0" smtClean="0"/>
                        <a:t>Closed</a:t>
                      </a:r>
                      <a:endParaRPr lang="en-IN" sz="1400" dirty="0"/>
                    </a:p>
                  </a:txBody>
                  <a:tcPr/>
                </a:tc>
                <a:tc>
                  <a:txBody>
                    <a:bodyPr/>
                    <a:lstStyle/>
                    <a:p>
                      <a:r>
                        <a:rPr lang="en-IN" sz="1400" dirty="0" err="1" smtClean="0"/>
                        <a:t>Piyush</a:t>
                      </a:r>
                      <a:r>
                        <a:rPr lang="en-IN" sz="1400" dirty="0" smtClean="0"/>
                        <a:t> V, </a:t>
                      </a:r>
                      <a:r>
                        <a:rPr lang="en-IN" sz="1400" dirty="0" err="1" smtClean="0"/>
                        <a:t>Lucka</a:t>
                      </a:r>
                      <a:r>
                        <a:rPr lang="en-IN" sz="1400" dirty="0" smtClean="0"/>
                        <a:t>, Dimas</a:t>
                      </a:r>
                      <a:endParaRPr lang="en-IN" sz="1400" dirty="0"/>
                    </a:p>
                  </a:txBody>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57183730"/>
              </p:ext>
            </p:extLst>
          </p:nvPr>
        </p:nvGraphicFramePr>
        <p:xfrm>
          <a:off x="730135" y="4929169"/>
          <a:ext cx="10942753" cy="852979"/>
        </p:xfrm>
        <a:graphic>
          <a:graphicData uri="http://schemas.openxmlformats.org/drawingml/2006/table">
            <a:tbl>
              <a:tblPr firstRow="1" bandRow="1">
                <a:tableStyleId>{5C22544A-7EE6-4342-B048-85BDC9FD1C3A}</a:tableStyleId>
              </a:tblPr>
              <a:tblGrid>
                <a:gridCol w="943812">
                  <a:extLst>
                    <a:ext uri="{9D8B030D-6E8A-4147-A177-3AD203B41FA5}">
                      <a16:colId xmlns:a16="http://schemas.microsoft.com/office/drawing/2014/main" val="20000"/>
                    </a:ext>
                  </a:extLst>
                </a:gridCol>
                <a:gridCol w="1747111">
                  <a:extLst>
                    <a:ext uri="{9D8B030D-6E8A-4147-A177-3AD203B41FA5}">
                      <a16:colId xmlns:a16="http://schemas.microsoft.com/office/drawing/2014/main" val="20001"/>
                    </a:ext>
                  </a:extLst>
                </a:gridCol>
                <a:gridCol w="3874728">
                  <a:extLst>
                    <a:ext uri="{9D8B030D-6E8A-4147-A177-3AD203B41FA5}">
                      <a16:colId xmlns:a16="http://schemas.microsoft.com/office/drawing/2014/main" val="20002"/>
                    </a:ext>
                  </a:extLst>
                </a:gridCol>
                <a:gridCol w="2188551">
                  <a:extLst>
                    <a:ext uri="{9D8B030D-6E8A-4147-A177-3AD203B41FA5}">
                      <a16:colId xmlns:a16="http://schemas.microsoft.com/office/drawing/2014/main" val="20003"/>
                    </a:ext>
                  </a:extLst>
                </a:gridCol>
                <a:gridCol w="2188551">
                  <a:extLst>
                    <a:ext uri="{9D8B030D-6E8A-4147-A177-3AD203B41FA5}">
                      <a16:colId xmlns:a16="http://schemas.microsoft.com/office/drawing/2014/main" val="20004"/>
                    </a:ext>
                  </a:extLst>
                </a:gridCol>
              </a:tblGrid>
              <a:tr h="482139">
                <a:tc>
                  <a:txBody>
                    <a:bodyPr/>
                    <a:lstStyle/>
                    <a:p>
                      <a:r>
                        <a:rPr lang="en-IN" dirty="0" smtClean="0"/>
                        <a:t>S.No</a:t>
                      </a:r>
                      <a:endParaRPr lang="en-IN" dirty="0"/>
                    </a:p>
                  </a:txBody>
                  <a:tcPr/>
                </a:tc>
                <a:tc>
                  <a:txBody>
                    <a:bodyPr/>
                    <a:lstStyle/>
                    <a:p>
                      <a:r>
                        <a:rPr lang="en-IN" dirty="0" smtClean="0"/>
                        <a:t>Date</a:t>
                      </a:r>
                      <a:endParaRPr lang="en-IN" dirty="0"/>
                    </a:p>
                  </a:txBody>
                  <a:tcPr/>
                </a:tc>
                <a:tc>
                  <a:txBody>
                    <a:bodyPr/>
                    <a:lstStyle/>
                    <a:p>
                      <a:r>
                        <a:rPr lang="en-IN" dirty="0" smtClean="0"/>
                        <a:t>Dependencies</a:t>
                      </a:r>
                      <a:endParaRPr lang="en-IN" dirty="0"/>
                    </a:p>
                  </a:txBody>
                  <a:tcPr/>
                </a:tc>
                <a:tc>
                  <a:txBody>
                    <a:bodyPr/>
                    <a:lstStyle/>
                    <a:p>
                      <a:r>
                        <a:rPr lang="en-IN" dirty="0" smtClean="0"/>
                        <a:t>Status</a:t>
                      </a:r>
                      <a:endParaRPr lang="en-IN" dirty="0"/>
                    </a:p>
                  </a:txBody>
                  <a:tcPr/>
                </a:tc>
                <a:tc>
                  <a:txBody>
                    <a:bodyPr/>
                    <a:lstStyle/>
                    <a:p>
                      <a:r>
                        <a:rPr lang="en-IN" dirty="0" smtClean="0"/>
                        <a:t>Stakeholders</a:t>
                      </a:r>
                      <a:endParaRPr lang="en-IN" dirty="0"/>
                    </a:p>
                  </a:txBody>
                  <a:tcPr/>
                </a:tc>
                <a:extLst>
                  <a:ext uri="{0D108BD9-81ED-4DB2-BD59-A6C34878D82A}">
                    <a16:rowId xmlns:a16="http://schemas.microsoft.com/office/drawing/2014/main" val="10000"/>
                  </a:ext>
                </a:extLst>
              </a:tr>
              <a:tr h="370840">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465917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4996" y="491081"/>
            <a:ext cx="10096500" cy="638175"/>
          </a:xfrm>
          <a:prstGeom prst="rect">
            <a:avLst/>
          </a:prstGeom>
        </p:spPr>
      </p:pic>
      <p:pic>
        <p:nvPicPr>
          <p:cNvPr id="5" name="Picture 4"/>
          <p:cNvPicPr>
            <a:picLocks noChangeAspect="1"/>
          </p:cNvPicPr>
          <p:nvPr/>
        </p:nvPicPr>
        <p:blipFill>
          <a:blip r:embed="rId3"/>
          <a:stretch>
            <a:fillRect/>
          </a:stretch>
        </p:blipFill>
        <p:spPr>
          <a:xfrm>
            <a:off x="10250399" y="158231"/>
            <a:ext cx="1359399" cy="325255"/>
          </a:xfrm>
          <a:prstGeom prst="rect">
            <a:avLst/>
          </a:prstGeom>
        </p:spPr>
      </p:pic>
      <p:pic>
        <p:nvPicPr>
          <p:cNvPr id="6" name="Picture 5"/>
          <p:cNvPicPr>
            <a:picLocks noChangeAspect="1"/>
          </p:cNvPicPr>
          <p:nvPr/>
        </p:nvPicPr>
        <p:blipFill>
          <a:blip r:embed="rId4"/>
          <a:stretch>
            <a:fillRect/>
          </a:stretch>
        </p:blipFill>
        <p:spPr>
          <a:xfrm>
            <a:off x="359863" y="1062312"/>
            <a:ext cx="10735532" cy="1768589"/>
          </a:xfrm>
          <a:prstGeom prst="rect">
            <a:avLst/>
          </a:prstGeom>
        </p:spPr>
      </p:pic>
      <p:pic>
        <p:nvPicPr>
          <p:cNvPr id="9" name="Picture 8"/>
          <p:cNvPicPr>
            <a:picLocks noChangeAspect="1"/>
          </p:cNvPicPr>
          <p:nvPr/>
        </p:nvPicPr>
        <p:blipFill>
          <a:blip r:embed="rId5"/>
          <a:stretch>
            <a:fillRect/>
          </a:stretch>
        </p:blipFill>
        <p:spPr>
          <a:xfrm>
            <a:off x="7500135" y="3027300"/>
            <a:ext cx="3595260" cy="450974"/>
          </a:xfrm>
          <a:prstGeom prst="rect">
            <a:avLst/>
          </a:prstGeom>
        </p:spPr>
      </p:pic>
      <p:sp>
        <p:nvSpPr>
          <p:cNvPr id="10" name="TextBox 9"/>
          <p:cNvSpPr txBox="1"/>
          <p:nvPr/>
        </p:nvSpPr>
        <p:spPr>
          <a:xfrm>
            <a:off x="153899" y="39024"/>
            <a:ext cx="6051479" cy="369332"/>
          </a:xfrm>
          <a:prstGeom prst="rect">
            <a:avLst/>
          </a:prstGeom>
          <a:noFill/>
        </p:spPr>
        <p:txBody>
          <a:bodyPr wrap="square" rtlCol="0">
            <a:spAutoFit/>
          </a:bodyPr>
          <a:lstStyle/>
          <a:p>
            <a:r>
              <a:rPr lang="en-IN" dirty="0" smtClean="0"/>
              <a:t>Standard Quote </a:t>
            </a:r>
            <a:r>
              <a:rPr lang="en-IN" dirty="0"/>
              <a:t>:</a:t>
            </a:r>
            <a:r>
              <a:rPr lang="en-IN" dirty="0" smtClean="0"/>
              <a:t> Setting Project Quote Flag</a:t>
            </a:r>
            <a:endParaRPr lang="en-GB" dirty="0"/>
          </a:p>
        </p:txBody>
      </p:sp>
      <p:sp>
        <p:nvSpPr>
          <p:cNvPr id="18" name="TextBox 17"/>
          <p:cNvSpPr txBox="1"/>
          <p:nvPr/>
        </p:nvSpPr>
        <p:spPr>
          <a:xfrm>
            <a:off x="3637052" y="2053497"/>
            <a:ext cx="2568326" cy="246221"/>
          </a:xfrm>
          <a:prstGeom prst="rect">
            <a:avLst/>
          </a:prstGeom>
          <a:solidFill>
            <a:schemeClr val="bg1"/>
          </a:solidFill>
        </p:spPr>
        <p:txBody>
          <a:bodyPr wrap="square" rtlCol="0">
            <a:spAutoFit/>
          </a:bodyPr>
          <a:lstStyle/>
          <a:p>
            <a:r>
              <a:rPr lang="en-GB" sz="1000" dirty="0" smtClean="0"/>
              <a:t>Created</a:t>
            </a:r>
            <a:endParaRPr lang="en-GB" sz="1000" dirty="0"/>
          </a:p>
        </p:txBody>
      </p:sp>
      <p:pic>
        <p:nvPicPr>
          <p:cNvPr id="19" name="Picture 18"/>
          <p:cNvPicPr>
            <a:picLocks noChangeAspect="1"/>
          </p:cNvPicPr>
          <p:nvPr/>
        </p:nvPicPr>
        <p:blipFill>
          <a:blip r:embed="rId6"/>
          <a:stretch>
            <a:fillRect/>
          </a:stretch>
        </p:blipFill>
        <p:spPr>
          <a:xfrm>
            <a:off x="359863" y="3982240"/>
            <a:ext cx="11458575" cy="2219325"/>
          </a:xfrm>
          <a:prstGeom prst="rect">
            <a:avLst/>
          </a:prstGeom>
        </p:spPr>
      </p:pic>
      <p:pic>
        <p:nvPicPr>
          <p:cNvPr id="14" name="Picture 13"/>
          <p:cNvPicPr>
            <a:picLocks noChangeAspect="1"/>
          </p:cNvPicPr>
          <p:nvPr/>
        </p:nvPicPr>
        <p:blipFill>
          <a:blip r:embed="rId7"/>
          <a:stretch>
            <a:fillRect/>
          </a:stretch>
        </p:blipFill>
        <p:spPr>
          <a:xfrm>
            <a:off x="502688" y="3101985"/>
            <a:ext cx="660680" cy="385942"/>
          </a:xfrm>
          <a:prstGeom prst="rect">
            <a:avLst/>
          </a:prstGeom>
        </p:spPr>
      </p:pic>
      <p:pic>
        <p:nvPicPr>
          <p:cNvPr id="15" name="Picture 14"/>
          <p:cNvPicPr>
            <a:picLocks noChangeAspect="1"/>
          </p:cNvPicPr>
          <p:nvPr/>
        </p:nvPicPr>
        <p:blipFill>
          <a:blip r:embed="rId8"/>
          <a:stretch>
            <a:fillRect/>
          </a:stretch>
        </p:blipFill>
        <p:spPr>
          <a:xfrm>
            <a:off x="390859" y="3083144"/>
            <a:ext cx="166891" cy="161834"/>
          </a:xfrm>
          <a:prstGeom prst="rect">
            <a:avLst/>
          </a:prstGeom>
        </p:spPr>
      </p:pic>
      <p:pic>
        <p:nvPicPr>
          <p:cNvPr id="16" name="Picture 15"/>
          <p:cNvPicPr>
            <a:picLocks noChangeAspect="1"/>
          </p:cNvPicPr>
          <p:nvPr/>
        </p:nvPicPr>
        <p:blipFill>
          <a:blip r:embed="rId9"/>
          <a:stretch>
            <a:fillRect/>
          </a:stretch>
        </p:blipFill>
        <p:spPr>
          <a:xfrm>
            <a:off x="557750" y="3222906"/>
            <a:ext cx="350080" cy="228719"/>
          </a:xfrm>
          <a:prstGeom prst="rect">
            <a:avLst/>
          </a:prstGeom>
        </p:spPr>
      </p:pic>
      <p:sp>
        <p:nvSpPr>
          <p:cNvPr id="17" name="Flowchart: Connector 16"/>
          <p:cNvSpPr/>
          <p:nvPr/>
        </p:nvSpPr>
        <p:spPr>
          <a:xfrm>
            <a:off x="194996" y="3306195"/>
            <a:ext cx="242869" cy="26161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a:t>
            </a:r>
            <a:endParaRPr lang="en-GB" dirty="0"/>
          </a:p>
        </p:txBody>
      </p:sp>
      <p:sp>
        <p:nvSpPr>
          <p:cNvPr id="2" name="Rectangle 1"/>
          <p:cNvSpPr/>
          <p:nvPr/>
        </p:nvSpPr>
        <p:spPr>
          <a:xfrm>
            <a:off x="359863" y="491080"/>
            <a:ext cx="9931633" cy="5712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4800104" y="4893808"/>
            <a:ext cx="606085" cy="246221"/>
          </a:xfrm>
          <a:prstGeom prst="rect">
            <a:avLst/>
          </a:prstGeom>
          <a:solidFill>
            <a:schemeClr val="bg1"/>
          </a:solidFill>
        </p:spPr>
        <p:txBody>
          <a:bodyPr wrap="square" rtlCol="0">
            <a:spAutoFit/>
          </a:bodyPr>
          <a:lstStyle/>
          <a:p>
            <a:r>
              <a:rPr lang="en-GB" sz="1000" dirty="0" smtClean="0"/>
              <a:t>Created</a:t>
            </a:r>
            <a:endParaRPr lang="en-GB" sz="1000" dirty="0"/>
          </a:p>
        </p:txBody>
      </p:sp>
      <p:sp>
        <p:nvSpPr>
          <p:cNvPr id="21" name="TextBox 20"/>
          <p:cNvSpPr txBox="1"/>
          <p:nvPr/>
        </p:nvSpPr>
        <p:spPr>
          <a:xfrm>
            <a:off x="4800103" y="5431353"/>
            <a:ext cx="606085" cy="246221"/>
          </a:xfrm>
          <a:prstGeom prst="rect">
            <a:avLst/>
          </a:prstGeom>
          <a:solidFill>
            <a:schemeClr val="bg1"/>
          </a:solidFill>
        </p:spPr>
        <p:txBody>
          <a:bodyPr wrap="square" rtlCol="0">
            <a:spAutoFit/>
          </a:bodyPr>
          <a:lstStyle/>
          <a:p>
            <a:r>
              <a:rPr lang="en-GB" sz="1000" dirty="0" smtClean="0"/>
              <a:t>Created</a:t>
            </a:r>
            <a:endParaRPr lang="en-GB" sz="1000" dirty="0"/>
          </a:p>
        </p:txBody>
      </p:sp>
      <p:sp>
        <p:nvSpPr>
          <p:cNvPr id="22" name="TextBox 21"/>
          <p:cNvSpPr txBox="1"/>
          <p:nvPr/>
        </p:nvSpPr>
        <p:spPr>
          <a:xfrm>
            <a:off x="4784059" y="5955344"/>
            <a:ext cx="606085" cy="246221"/>
          </a:xfrm>
          <a:prstGeom prst="rect">
            <a:avLst/>
          </a:prstGeom>
          <a:solidFill>
            <a:schemeClr val="bg1"/>
          </a:solidFill>
        </p:spPr>
        <p:txBody>
          <a:bodyPr wrap="square" rtlCol="0">
            <a:spAutoFit/>
          </a:bodyPr>
          <a:lstStyle/>
          <a:p>
            <a:r>
              <a:rPr lang="en-GB" sz="1000" dirty="0" smtClean="0"/>
              <a:t>Created</a:t>
            </a:r>
            <a:endParaRPr lang="en-GB" sz="1000" dirty="0"/>
          </a:p>
        </p:txBody>
      </p:sp>
      <p:sp>
        <p:nvSpPr>
          <p:cNvPr id="23" name="Rectangle 22"/>
          <p:cNvSpPr/>
          <p:nvPr/>
        </p:nvSpPr>
        <p:spPr>
          <a:xfrm>
            <a:off x="83471" y="3069850"/>
            <a:ext cx="1928813" cy="54375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1561185" y="4593495"/>
            <a:ext cx="1204842" cy="215444"/>
          </a:xfrm>
          <a:prstGeom prst="rect">
            <a:avLst/>
          </a:prstGeom>
          <a:solidFill>
            <a:schemeClr val="bg1"/>
          </a:solidFill>
        </p:spPr>
        <p:txBody>
          <a:bodyPr wrap="square" rtlCol="0">
            <a:spAutoFit/>
          </a:bodyPr>
          <a:lstStyle/>
          <a:p>
            <a:r>
              <a:rPr lang="en-GB" sz="800" dirty="0" smtClean="0"/>
              <a:t>QT-15973-2--01</a:t>
            </a:r>
            <a:endParaRPr lang="en-GB" sz="800" dirty="0"/>
          </a:p>
        </p:txBody>
      </p:sp>
      <p:sp>
        <p:nvSpPr>
          <p:cNvPr id="25" name="TextBox 24"/>
          <p:cNvSpPr txBox="1"/>
          <p:nvPr/>
        </p:nvSpPr>
        <p:spPr>
          <a:xfrm>
            <a:off x="1561185" y="4873692"/>
            <a:ext cx="1233418" cy="215444"/>
          </a:xfrm>
          <a:prstGeom prst="rect">
            <a:avLst/>
          </a:prstGeom>
          <a:solidFill>
            <a:schemeClr val="bg1"/>
          </a:solidFill>
        </p:spPr>
        <p:txBody>
          <a:bodyPr wrap="square" rtlCol="0">
            <a:spAutoFit/>
          </a:bodyPr>
          <a:lstStyle/>
          <a:p>
            <a:r>
              <a:rPr lang="en-GB" sz="800" dirty="0" smtClean="0"/>
              <a:t>QT-15973-3--01</a:t>
            </a:r>
            <a:endParaRPr lang="en-GB" sz="800" dirty="0"/>
          </a:p>
        </p:txBody>
      </p:sp>
      <p:sp>
        <p:nvSpPr>
          <p:cNvPr id="26" name="TextBox 25"/>
          <p:cNvSpPr txBox="1"/>
          <p:nvPr/>
        </p:nvSpPr>
        <p:spPr>
          <a:xfrm>
            <a:off x="1561185" y="5133978"/>
            <a:ext cx="1204842" cy="215444"/>
          </a:xfrm>
          <a:prstGeom prst="rect">
            <a:avLst/>
          </a:prstGeom>
          <a:solidFill>
            <a:schemeClr val="bg1"/>
          </a:solidFill>
        </p:spPr>
        <p:txBody>
          <a:bodyPr wrap="square" rtlCol="0">
            <a:spAutoFit/>
          </a:bodyPr>
          <a:lstStyle/>
          <a:p>
            <a:r>
              <a:rPr lang="en-GB" sz="800" dirty="0" smtClean="0"/>
              <a:t>QT-15973-4--01</a:t>
            </a:r>
            <a:endParaRPr lang="en-GB" sz="800" dirty="0"/>
          </a:p>
        </p:txBody>
      </p:sp>
      <p:sp>
        <p:nvSpPr>
          <p:cNvPr id="27" name="TextBox 26"/>
          <p:cNvSpPr txBox="1"/>
          <p:nvPr/>
        </p:nvSpPr>
        <p:spPr>
          <a:xfrm>
            <a:off x="1561185" y="5391754"/>
            <a:ext cx="1233418" cy="215444"/>
          </a:xfrm>
          <a:prstGeom prst="rect">
            <a:avLst/>
          </a:prstGeom>
          <a:solidFill>
            <a:schemeClr val="bg1"/>
          </a:solidFill>
        </p:spPr>
        <p:txBody>
          <a:bodyPr wrap="square" rtlCol="0">
            <a:spAutoFit/>
          </a:bodyPr>
          <a:lstStyle/>
          <a:p>
            <a:r>
              <a:rPr lang="en-GB" sz="800" dirty="0" smtClean="0"/>
              <a:t>QT-15973-5--01</a:t>
            </a:r>
            <a:endParaRPr lang="en-GB" sz="800" dirty="0"/>
          </a:p>
        </p:txBody>
      </p:sp>
      <p:sp>
        <p:nvSpPr>
          <p:cNvPr id="28" name="TextBox 27"/>
          <p:cNvSpPr txBox="1"/>
          <p:nvPr/>
        </p:nvSpPr>
        <p:spPr>
          <a:xfrm>
            <a:off x="1561185" y="5691862"/>
            <a:ext cx="1204842" cy="215444"/>
          </a:xfrm>
          <a:prstGeom prst="rect">
            <a:avLst/>
          </a:prstGeom>
          <a:solidFill>
            <a:schemeClr val="bg1"/>
          </a:solidFill>
        </p:spPr>
        <p:txBody>
          <a:bodyPr wrap="square" rtlCol="0">
            <a:spAutoFit/>
          </a:bodyPr>
          <a:lstStyle/>
          <a:p>
            <a:r>
              <a:rPr lang="en-GB" sz="800" dirty="0" smtClean="0"/>
              <a:t>QT-15973-6--01</a:t>
            </a:r>
            <a:endParaRPr lang="en-GB" sz="800" dirty="0"/>
          </a:p>
        </p:txBody>
      </p:sp>
      <p:sp>
        <p:nvSpPr>
          <p:cNvPr id="29" name="TextBox 28"/>
          <p:cNvSpPr txBox="1"/>
          <p:nvPr/>
        </p:nvSpPr>
        <p:spPr>
          <a:xfrm>
            <a:off x="1589761" y="5952148"/>
            <a:ext cx="1204842" cy="215444"/>
          </a:xfrm>
          <a:prstGeom prst="rect">
            <a:avLst/>
          </a:prstGeom>
          <a:solidFill>
            <a:schemeClr val="bg1"/>
          </a:solidFill>
        </p:spPr>
        <p:txBody>
          <a:bodyPr wrap="square" rtlCol="0">
            <a:spAutoFit/>
          </a:bodyPr>
          <a:lstStyle/>
          <a:p>
            <a:r>
              <a:rPr lang="en-GB" sz="800" dirty="0" smtClean="0"/>
              <a:t>QT-15973-7--01</a:t>
            </a:r>
            <a:endParaRPr lang="en-GB" sz="800" dirty="0"/>
          </a:p>
        </p:txBody>
      </p:sp>
      <p:sp>
        <p:nvSpPr>
          <p:cNvPr id="30" name="TextBox 29"/>
          <p:cNvSpPr txBox="1"/>
          <p:nvPr/>
        </p:nvSpPr>
        <p:spPr>
          <a:xfrm>
            <a:off x="437865" y="1633222"/>
            <a:ext cx="1449113" cy="253916"/>
          </a:xfrm>
          <a:prstGeom prst="rect">
            <a:avLst/>
          </a:prstGeom>
          <a:solidFill>
            <a:schemeClr val="bg1"/>
          </a:solidFill>
        </p:spPr>
        <p:txBody>
          <a:bodyPr wrap="square" rtlCol="0">
            <a:spAutoFit/>
          </a:bodyPr>
          <a:lstStyle/>
          <a:p>
            <a:r>
              <a:rPr lang="en-GB" sz="1050" dirty="0" smtClean="0"/>
              <a:t>QT-15973-01</a:t>
            </a:r>
            <a:endParaRPr lang="en-GB" sz="1050" dirty="0"/>
          </a:p>
        </p:txBody>
      </p:sp>
    </p:spTree>
    <p:extLst>
      <p:ext uri="{BB962C8B-B14F-4D97-AF65-F5344CB8AC3E}">
        <p14:creationId xmlns:p14="http://schemas.microsoft.com/office/powerpoint/2010/main" val="7853847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4996" y="491081"/>
            <a:ext cx="10096500" cy="638175"/>
          </a:xfrm>
          <a:prstGeom prst="rect">
            <a:avLst/>
          </a:prstGeom>
        </p:spPr>
      </p:pic>
      <p:pic>
        <p:nvPicPr>
          <p:cNvPr id="5" name="Picture 4"/>
          <p:cNvPicPr>
            <a:picLocks noChangeAspect="1"/>
          </p:cNvPicPr>
          <p:nvPr/>
        </p:nvPicPr>
        <p:blipFill>
          <a:blip r:embed="rId3"/>
          <a:stretch>
            <a:fillRect/>
          </a:stretch>
        </p:blipFill>
        <p:spPr>
          <a:xfrm>
            <a:off x="10250399" y="158231"/>
            <a:ext cx="1359399" cy="325255"/>
          </a:xfrm>
          <a:prstGeom prst="rect">
            <a:avLst/>
          </a:prstGeom>
        </p:spPr>
      </p:pic>
      <p:pic>
        <p:nvPicPr>
          <p:cNvPr id="6" name="Picture 5"/>
          <p:cNvPicPr>
            <a:picLocks noChangeAspect="1"/>
          </p:cNvPicPr>
          <p:nvPr/>
        </p:nvPicPr>
        <p:blipFill>
          <a:blip r:embed="rId4"/>
          <a:stretch>
            <a:fillRect/>
          </a:stretch>
        </p:blipFill>
        <p:spPr>
          <a:xfrm>
            <a:off x="359863" y="1062312"/>
            <a:ext cx="10735532" cy="1768589"/>
          </a:xfrm>
          <a:prstGeom prst="rect">
            <a:avLst/>
          </a:prstGeom>
        </p:spPr>
      </p:pic>
      <p:pic>
        <p:nvPicPr>
          <p:cNvPr id="9" name="Picture 8"/>
          <p:cNvPicPr>
            <a:picLocks noChangeAspect="1"/>
          </p:cNvPicPr>
          <p:nvPr/>
        </p:nvPicPr>
        <p:blipFill>
          <a:blip r:embed="rId5"/>
          <a:stretch>
            <a:fillRect/>
          </a:stretch>
        </p:blipFill>
        <p:spPr>
          <a:xfrm>
            <a:off x="7500135" y="3027300"/>
            <a:ext cx="3595260" cy="450974"/>
          </a:xfrm>
          <a:prstGeom prst="rect">
            <a:avLst/>
          </a:prstGeom>
        </p:spPr>
      </p:pic>
      <p:sp>
        <p:nvSpPr>
          <p:cNvPr id="10" name="TextBox 9"/>
          <p:cNvSpPr txBox="1"/>
          <p:nvPr/>
        </p:nvSpPr>
        <p:spPr>
          <a:xfrm>
            <a:off x="153899" y="39024"/>
            <a:ext cx="6051479" cy="369332"/>
          </a:xfrm>
          <a:prstGeom prst="rect">
            <a:avLst/>
          </a:prstGeom>
          <a:noFill/>
        </p:spPr>
        <p:txBody>
          <a:bodyPr wrap="square" rtlCol="0">
            <a:spAutoFit/>
          </a:bodyPr>
          <a:lstStyle/>
          <a:p>
            <a:r>
              <a:rPr lang="en-IN" dirty="0" smtClean="0"/>
              <a:t>Project Quote – Commercially Approved</a:t>
            </a:r>
            <a:endParaRPr lang="en-GB" dirty="0"/>
          </a:p>
        </p:txBody>
      </p:sp>
      <p:sp>
        <p:nvSpPr>
          <p:cNvPr id="18" name="TextBox 17"/>
          <p:cNvSpPr txBox="1"/>
          <p:nvPr/>
        </p:nvSpPr>
        <p:spPr>
          <a:xfrm>
            <a:off x="3637052" y="2053497"/>
            <a:ext cx="2568326" cy="246221"/>
          </a:xfrm>
          <a:prstGeom prst="rect">
            <a:avLst/>
          </a:prstGeom>
          <a:solidFill>
            <a:schemeClr val="bg1"/>
          </a:solidFill>
        </p:spPr>
        <p:txBody>
          <a:bodyPr wrap="square" rtlCol="0">
            <a:spAutoFit/>
          </a:bodyPr>
          <a:lstStyle/>
          <a:p>
            <a:r>
              <a:rPr lang="en-GB" sz="1000" dirty="0" smtClean="0"/>
              <a:t>Commercially Approved</a:t>
            </a:r>
            <a:endParaRPr lang="en-GB" sz="1000" dirty="0"/>
          </a:p>
        </p:txBody>
      </p:sp>
      <p:pic>
        <p:nvPicPr>
          <p:cNvPr id="19" name="Picture 18"/>
          <p:cNvPicPr>
            <a:picLocks noChangeAspect="1"/>
          </p:cNvPicPr>
          <p:nvPr/>
        </p:nvPicPr>
        <p:blipFill>
          <a:blip r:embed="rId6"/>
          <a:stretch>
            <a:fillRect/>
          </a:stretch>
        </p:blipFill>
        <p:spPr>
          <a:xfrm>
            <a:off x="359863" y="3982240"/>
            <a:ext cx="11458575" cy="2219325"/>
          </a:xfrm>
          <a:prstGeom prst="rect">
            <a:avLst/>
          </a:prstGeom>
        </p:spPr>
      </p:pic>
      <p:pic>
        <p:nvPicPr>
          <p:cNvPr id="14" name="Picture 13"/>
          <p:cNvPicPr>
            <a:picLocks noChangeAspect="1"/>
          </p:cNvPicPr>
          <p:nvPr/>
        </p:nvPicPr>
        <p:blipFill>
          <a:blip r:embed="rId7"/>
          <a:stretch>
            <a:fillRect/>
          </a:stretch>
        </p:blipFill>
        <p:spPr>
          <a:xfrm>
            <a:off x="502688" y="3101985"/>
            <a:ext cx="660680" cy="385942"/>
          </a:xfrm>
          <a:prstGeom prst="rect">
            <a:avLst/>
          </a:prstGeom>
        </p:spPr>
      </p:pic>
      <p:pic>
        <p:nvPicPr>
          <p:cNvPr id="15" name="Picture 14"/>
          <p:cNvPicPr>
            <a:picLocks noChangeAspect="1"/>
          </p:cNvPicPr>
          <p:nvPr/>
        </p:nvPicPr>
        <p:blipFill>
          <a:blip r:embed="rId8"/>
          <a:stretch>
            <a:fillRect/>
          </a:stretch>
        </p:blipFill>
        <p:spPr>
          <a:xfrm>
            <a:off x="390859" y="3083144"/>
            <a:ext cx="166891" cy="161834"/>
          </a:xfrm>
          <a:prstGeom prst="rect">
            <a:avLst/>
          </a:prstGeom>
        </p:spPr>
      </p:pic>
      <p:pic>
        <p:nvPicPr>
          <p:cNvPr id="16" name="Picture 15"/>
          <p:cNvPicPr>
            <a:picLocks noChangeAspect="1"/>
          </p:cNvPicPr>
          <p:nvPr/>
        </p:nvPicPr>
        <p:blipFill>
          <a:blip r:embed="rId9"/>
          <a:stretch>
            <a:fillRect/>
          </a:stretch>
        </p:blipFill>
        <p:spPr>
          <a:xfrm>
            <a:off x="557750" y="3222906"/>
            <a:ext cx="350080" cy="228719"/>
          </a:xfrm>
          <a:prstGeom prst="rect">
            <a:avLst/>
          </a:prstGeom>
        </p:spPr>
      </p:pic>
      <p:sp>
        <p:nvSpPr>
          <p:cNvPr id="2" name="Rectangle 1"/>
          <p:cNvSpPr/>
          <p:nvPr/>
        </p:nvSpPr>
        <p:spPr>
          <a:xfrm>
            <a:off x="257182" y="483486"/>
            <a:ext cx="8158163" cy="245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3526759" y="1946606"/>
            <a:ext cx="1928813" cy="54375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p:nvPicPr>
        <p:blipFill>
          <a:blip r:embed="rId10"/>
          <a:stretch>
            <a:fillRect/>
          </a:stretch>
        </p:blipFill>
        <p:spPr>
          <a:xfrm>
            <a:off x="290842" y="655976"/>
            <a:ext cx="9962823" cy="397895"/>
          </a:xfrm>
          <a:prstGeom prst="rect">
            <a:avLst/>
          </a:prstGeom>
        </p:spPr>
      </p:pic>
      <p:sp>
        <p:nvSpPr>
          <p:cNvPr id="17" name="TextBox 16"/>
          <p:cNvSpPr txBox="1"/>
          <p:nvPr/>
        </p:nvSpPr>
        <p:spPr>
          <a:xfrm>
            <a:off x="390859" y="1632697"/>
            <a:ext cx="1449113" cy="253916"/>
          </a:xfrm>
          <a:prstGeom prst="rect">
            <a:avLst/>
          </a:prstGeom>
          <a:solidFill>
            <a:schemeClr val="bg1"/>
          </a:solidFill>
        </p:spPr>
        <p:txBody>
          <a:bodyPr wrap="square" rtlCol="0">
            <a:spAutoFit/>
          </a:bodyPr>
          <a:lstStyle/>
          <a:p>
            <a:r>
              <a:rPr lang="en-GB" sz="1050" dirty="0" smtClean="0"/>
              <a:t>QT-15973-01</a:t>
            </a:r>
            <a:endParaRPr lang="en-GB" sz="1050" dirty="0"/>
          </a:p>
        </p:txBody>
      </p:sp>
      <p:sp>
        <p:nvSpPr>
          <p:cNvPr id="20" name="TextBox 19"/>
          <p:cNvSpPr txBox="1"/>
          <p:nvPr/>
        </p:nvSpPr>
        <p:spPr>
          <a:xfrm>
            <a:off x="1561185" y="4593495"/>
            <a:ext cx="1204842" cy="215444"/>
          </a:xfrm>
          <a:prstGeom prst="rect">
            <a:avLst/>
          </a:prstGeom>
          <a:solidFill>
            <a:schemeClr val="bg1"/>
          </a:solidFill>
        </p:spPr>
        <p:txBody>
          <a:bodyPr wrap="square" rtlCol="0">
            <a:spAutoFit/>
          </a:bodyPr>
          <a:lstStyle/>
          <a:p>
            <a:r>
              <a:rPr lang="en-GB" sz="800" dirty="0" smtClean="0"/>
              <a:t>QT-15973-2--01</a:t>
            </a:r>
            <a:endParaRPr lang="en-GB" sz="800" dirty="0"/>
          </a:p>
        </p:txBody>
      </p:sp>
      <p:sp>
        <p:nvSpPr>
          <p:cNvPr id="21" name="TextBox 20"/>
          <p:cNvSpPr txBox="1"/>
          <p:nvPr/>
        </p:nvSpPr>
        <p:spPr>
          <a:xfrm>
            <a:off x="1561185" y="4873692"/>
            <a:ext cx="1233418" cy="215444"/>
          </a:xfrm>
          <a:prstGeom prst="rect">
            <a:avLst/>
          </a:prstGeom>
          <a:solidFill>
            <a:schemeClr val="bg1"/>
          </a:solidFill>
        </p:spPr>
        <p:txBody>
          <a:bodyPr wrap="square" rtlCol="0">
            <a:spAutoFit/>
          </a:bodyPr>
          <a:lstStyle/>
          <a:p>
            <a:r>
              <a:rPr lang="en-GB" sz="800" dirty="0" smtClean="0"/>
              <a:t>QT-15973-3--01</a:t>
            </a:r>
            <a:endParaRPr lang="en-GB" sz="800" dirty="0"/>
          </a:p>
        </p:txBody>
      </p:sp>
      <p:sp>
        <p:nvSpPr>
          <p:cNvPr id="22" name="TextBox 21"/>
          <p:cNvSpPr txBox="1"/>
          <p:nvPr/>
        </p:nvSpPr>
        <p:spPr>
          <a:xfrm>
            <a:off x="1561185" y="5133978"/>
            <a:ext cx="1204842" cy="215444"/>
          </a:xfrm>
          <a:prstGeom prst="rect">
            <a:avLst/>
          </a:prstGeom>
          <a:solidFill>
            <a:schemeClr val="bg1"/>
          </a:solidFill>
        </p:spPr>
        <p:txBody>
          <a:bodyPr wrap="square" rtlCol="0">
            <a:spAutoFit/>
          </a:bodyPr>
          <a:lstStyle/>
          <a:p>
            <a:r>
              <a:rPr lang="en-GB" sz="800" dirty="0" smtClean="0"/>
              <a:t>QT-15973-4--01</a:t>
            </a:r>
            <a:endParaRPr lang="en-GB" sz="800" dirty="0"/>
          </a:p>
        </p:txBody>
      </p:sp>
      <p:sp>
        <p:nvSpPr>
          <p:cNvPr id="23" name="TextBox 22"/>
          <p:cNvSpPr txBox="1"/>
          <p:nvPr/>
        </p:nvSpPr>
        <p:spPr>
          <a:xfrm>
            <a:off x="1561185" y="5391754"/>
            <a:ext cx="1233418" cy="215444"/>
          </a:xfrm>
          <a:prstGeom prst="rect">
            <a:avLst/>
          </a:prstGeom>
          <a:solidFill>
            <a:schemeClr val="bg1"/>
          </a:solidFill>
        </p:spPr>
        <p:txBody>
          <a:bodyPr wrap="square" rtlCol="0">
            <a:spAutoFit/>
          </a:bodyPr>
          <a:lstStyle/>
          <a:p>
            <a:r>
              <a:rPr lang="en-GB" sz="800" dirty="0" smtClean="0"/>
              <a:t>QT-15973-5--01</a:t>
            </a:r>
            <a:endParaRPr lang="en-GB" sz="800" dirty="0"/>
          </a:p>
        </p:txBody>
      </p:sp>
      <p:sp>
        <p:nvSpPr>
          <p:cNvPr id="24" name="TextBox 23"/>
          <p:cNvSpPr txBox="1"/>
          <p:nvPr/>
        </p:nvSpPr>
        <p:spPr>
          <a:xfrm>
            <a:off x="1561185" y="5691862"/>
            <a:ext cx="1204842" cy="215444"/>
          </a:xfrm>
          <a:prstGeom prst="rect">
            <a:avLst/>
          </a:prstGeom>
          <a:solidFill>
            <a:schemeClr val="bg1"/>
          </a:solidFill>
        </p:spPr>
        <p:txBody>
          <a:bodyPr wrap="square" rtlCol="0">
            <a:spAutoFit/>
          </a:bodyPr>
          <a:lstStyle/>
          <a:p>
            <a:r>
              <a:rPr lang="en-GB" sz="800" dirty="0" smtClean="0"/>
              <a:t>QT-15973-6--01</a:t>
            </a:r>
            <a:endParaRPr lang="en-GB" sz="800" dirty="0"/>
          </a:p>
        </p:txBody>
      </p:sp>
      <p:sp>
        <p:nvSpPr>
          <p:cNvPr id="25" name="TextBox 24"/>
          <p:cNvSpPr txBox="1"/>
          <p:nvPr/>
        </p:nvSpPr>
        <p:spPr>
          <a:xfrm>
            <a:off x="1589761" y="5952148"/>
            <a:ext cx="1204842" cy="215444"/>
          </a:xfrm>
          <a:prstGeom prst="rect">
            <a:avLst/>
          </a:prstGeom>
          <a:solidFill>
            <a:schemeClr val="bg1"/>
          </a:solidFill>
        </p:spPr>
        <p:txBody>
          <a:bodyPr wrap="square" rtlCol="0">
            <a:spAutoFit/>
          </a:bodyPr>
          <a:lstStyle/>
          <a:p>
            <a:r>
              <a:rPr lang="en-GB" sz="800" dirty="0" smtClean="0"/>
              <a:t>QT-15973-7--01</a:t>
            </a:r>
            <a:endParaRPr lang="en-GB" sz="800" dirty="0"/>
          </a:p>
        </p:txBody>
      </p:sp>
    </p:spTree>
    <p:extLst>
      <p:ext uri="{BB962C8B-B14F-4D97-AF65-F5344CB8AC3E}">
        <p14:creationId xmlns:p14="http://schemas.microsoft.com/office/powerpoint/2010/main" val="7911220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12987" y="562349"/>
            <a:ext cx="9441706" cy="529114"/>
          </a:xfrm>
          <a:prstGeom prst="rect">
            <a:avLst/>
          </a:prstGeom>
        </p:spPr>
      </p:pic>
      <p:sp>
        <p:nvSpPr>
          <p:cNvPr id="12" name="TextBox 11"/>
          <p:cNvSpPr txBox="1"/>
          <p:nvPr/>
        </p:nvSpPr>
        <p:spPr>
          <a:xfrm>
            <a:off x="262260" y="168996"/>
            <a:ext cx="10983256" cy="369332"/>
          </a:xfrm>
          <a:prstGeom prst="rect">
            <a:avLst/>
          </a:prstGeom>
          <a:noFill/>
        </p:spPr>
        <p:txBody>
          <a:bodyPr wrap="square" rtlCol="0">
            <a:spAutoFit/>
          </a:bodyPr>
          <a:lstStyle/>
          <a:p>
            <a:r>
              <a:rPr lang="en-GB" dirty="0" smtClean="0"/>
              <a:t>Standard Project Quote – Use Fast Sign process to close the </a:t>
            </a:r>
            <a:r>
              <a:rPr lang="en-GB" dirty="0" err="1" smtClean="0"/>
              <a:t>opp</a:t>
            </a:r>
            <a:endParaRPr lang="en-GB" dirty="0"/>
          </a:p>
        </p:txBody>
      </p:sp>
      <p:pic>
        <p:nvPicPr>
          <p:cNvPr id="1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3" y="2575798"/>
            <a:ext cx="60198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spect="1"/>
          </p:cNvPicPr>
          <p:nvPr/>
        </p:nvPicPr>
        <p:blipFill>
          <a:blip r:embed="rId4"/>
          <a:stretch>
            <a:fillRect/>
          </a:stretch>
        </p:blipFill>
        <p:spPr>
          <a:xfrm>
            <a:off x="7876854" y="2720828"/>
            <a:ext cx="3758064" cy="471395"/>
          </a:xfrm>
          <a:prstGeom prst="rect">
            <a:avLst/>
          </a:prstGeom>
        </p:spPr>
      </p:pic>
      <p:pic>
        <p:nvPicPr>
          <p:cNvPr id="18" name="Picture 17"/>
          <p:cNvPicPr>
            <a:picLocks noChangeAspect="1"/>
          </p:cNvPicPr>
          <p:nvPr/>
        </p:nvPicPr>
        <p:blipFill>
          <a:blip r:embed="rId5"/>
          <a:stretch>
            <a:fillRect/>
          </a:stretch>
        </p:blipFill>
        <p:spPr>
          <a:xfrm>
            <a:off x="366713" y="1124211"/>
            <a:ext cx="10006762" cy="340881"/>
          </a:xfrm>
          <a:prstGeom prst="rect">
            <a:avLst/>
          </a:prstGeom>
        </p:spPr>
      </p:pic>
      <p:pic>
        <p:nvPicPr>
          <p:cNvPr id="19" name="Picture 18"/>
          <p:cNvPicPr>
            <a:picLocks noChangeAspect="1"/>
          </p:cNvPicPr>
          <p:nvPr/>
        </p:nvPicPr>
        <p:blipFill>
          <a:blip r:embed="rId6"/>
          <a:stretch>
            <a:fillRect/>
          </a:stretch>
        </p:blipFill>
        <p:spPr>
          <a:xfrm>
            <a:off x="422214" y="1430824"/>
            <a:ext cx="8443895" cy="342521"/>
          </a:xfrm>
          <a:prstGeom prst="rect">
            <a:avLst/>
          </a:prstGeom>
        </p:spPr>
      </p:pic>
      <p:pic>
        <p:nvPicPr>
          <p:cNvPr id="20" name="Picture 19"/>
          <p:cNvPicPr>
            <a:picLocks noChangeAspect="1"/>
          </p:cNvPicPr>
          <p:nvPr/>
        </p:nvPicPr>
        <p:blipFill>
          <a:blip r:embed="rId7"/>
          <a:stretch>
            <a:fillRect/>
          </a:stretch>
        </p:blipFill>
        <p:spPr>
          <a:xfrm>
            <a:off x="496642" y="1751112"/>
            <a:ext cx="7846133" cy="204253"/>
          </a:xfrm>
          <a:prstGeom prst="rect">
            <a:avLst/>
          </a:prstGeom>
        </p:spPr>
      </p:pic>
      <p:pic>
        <p:nvPicPr>
          <p:cNvPr id="21" name="Picture 20"/>
          <p:cNvPicPr>
            <a:picLocks noChangeAspect="1"/>
          </p:cNvPicPr>
          <p:nvPr/>
        </p:nvPicPr>
        <p:blipFill>
          <a:blip r:embed="rId8"/>
          <a:stretch>
            <a:fillRect/>
          </a:stretch>
        </p:blipFill>
        <p:spPr>
          <a:xfrm>
            <a:off x="415360" y="2002515"/>
            <a:ext cx="1449311" cy="573283"/>
          </a:xfrm>
          <a:prstGeom prst="rect">
            <a:avLst/>
          </a:prstGeom>
        </p:spPr>
      </p:pic>
      <p:pic>
        <p:nvPicPr>
          <p:cNvPr id="22" name="Picture 21"/>
          <p:cNvPicPr>
            <a:picLocks noChangeAspect="1"/>
          </p:cNvPicPr>
          <p:nvPr/>
        </p:nvPicPr>
        <p:blipFill>
          <a:blip r:embed="rId9"/>
          <a:stretch>
            <a:fillRect/>
          </a:stretch>
        </p:blipFill>
        <p:spPr>
          <a:xfrm>
            <a:off x="366712" y="3943099"/>
            <a:ext cx="11458575" cy="2219325"/>
          </a:xfrm>
          <a:prstGeom prst="rect">
            <a:avLst/>
          </a:prstGeom>
        </p:spPr>
      </p:pic>
      <p:pic>
        <p:nvPicPr>
          <p:cNvPr id="24" name="Picture 23"/>
          <p:cNvPicPr>
            <a:picLocks noChangeAspect="1"/>
          </p:cNvPicPr>
          <p:nvPr/>
        </p:nvPicPr>
        <p:blipFill>
          <a:blip r:embed="rId10"/>
          <a:stretch>
            <a:fillRect/>
          </a:stretch>
        </p:blipFill>
        <p:spPr>
          <a:xfrm>
            <a:off x="6578246" y="2765148"/>
            <a:ext cx="1317080" cy="243904"/>
          </a:xfrm>
          <a:prstGeom prst="rect">
            <a:avLst/>
          </a:prstGeom>
        </p:spPr>
      </p:pic>
      <p:sp>
        <p:nvSpPr>
          <p:cNvPr id="25" name="Flowchart: Connector 24"/>
          <p:cNvSpPr/>
          <p:nvPr/>
        </p:nvSpPr>
        <p:spPr>
          <a:xfrm>
            <a:off x="3144311" y="2744308"/>
            <a:ext cx="242869" cy="26161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a:t>1</a:t>
            </a:r>
          </a:p>
        </p:txBody>
      </p:sp>
      <p:sp>
        <p:nvSpPr>
          <p:cNvPr id="26" name="Flowchart: Connector 25"/>
          <p:cNvSpPr/>
          <p:nvPr/>
        </p:nvSpPr>
        <p:spPr>
          <a:xfrm>
            <a:off x="1126552" y="3630274"/>
            <a:ext cx="242869" cy="26161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smtClean="0"/>
              <a:t>2</a:t>
            </a:r>
            <a:endParaRPr lang="en-GB" dirty="0"/>
          </a:p>
        </p:txBody>
      </p:sp>
      <p:sp>
        <p:nvSpPr>
          <p:cNvPr id="2" name="Rectangle 1"/>
          <p:cNvSpPr/>
          <p:nvPr/>
        </p:nvSpPr>
        <p:spPr>
          <a:xfrm>
            <a:off x="496642" y="3509844"/>
            <a:ext cx="1908688" cy="176659"/>
          </a:xfrm>
          <a:prstGeom prst="rect">
            <a:avLst/>
          </a:prstGeom>
          <a:solidFill>
            <a:schemeClr val="bg1">
              <a:lumMod val="8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rPr>
              <a:t>Close Fast sign Process </a:t>
            </a:r>
            <a:endParaRPr lang="en-IN" sz="1200" dirty="0">
              <a:solidFill>
                <a:schemeClr val="tx1"/>
              </a:solidFill>
            </a:endParaRPr>
          </a:p>
        </p:txBody>
      </p:sp>
      <p:sp>
        <p:nvSpPr>
          <p:cNvPr id="4" name="Rectangle 3"/>
          <p:cNvSpPr/>
          <p:nvPr/>
        </p:nvSpPr>
        <p:spPr>
          <a:xfrm>
            <a:off x="2405330" y="3322666"/>
            <a:ext cx="2342516" cy="434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1561185" y="4593495"/>
            <a:ext cx="1204842" cy="215444"/>
          </a:xfrm>
          <a:prstGeom prst="rect">
            <a:avLst/>
          </a:prstGeom>
          <a:solidFill>
            <a:schemeClr val="bg1"/>
          </a:solidFill>
        </p:spPr>
        <p:txBody>
          <a:bodyPr wrap="square" rtlCol="0">
            <a:spAutoFit/>
          </a:bodyPr>
          <a:lstStyle/>
          <a:p>
            <a:r>
              <a:rPr lang="en-GB" sz="800" dirty="0" smtClean="0"/>
              <a:t>QT-15973-2--01</a:t>
            </a:r>
            <a:endParaRPr lang="en-GB" sz="800" dirty="0"/>
          </a:p>
        </p:txBody>
      </p:sp>
      <p:sp>
        <p:nvSpPr>
          <p:cNvPr id="27" name="TextBox 26"/>
          <p:cNvSpPr txBox="1"/>
          <p:nvPr/>
        </p:nvSpPr>
        <p:spPr>
          <a:xfrm>
            <a:off x="1561185" y="4873692"/>
            <a:ext cx="1233418" cy="215444"/>
          </a:xfrm>
          <a:prstGeom prst="rect">
            <a:avLst/>
          </a:prstGeom>
          <a:solidFill>
            <a:schemeClr val="bg1"/>
          </a:solidFill>
        </p:spPr>
        <p:txBody>
          <a:bodyPr wrap="square" rtlCol="0">
            <a:spAutoFit/>
          </a:bodyPr>
          <a:lstStyle/>
          <a:p>
            <a:r>
              <a:rPr lang="en-GB" sz="800" dirty="0" smtClean="0"/>
              <a:t>QT-15973-3--01</a:t>
            </a:r>
            <a:endParaRPr lang="en-GB" sz="800" dirty="0"/>
          </a:p>
        </p:txBody>
      </p:sp>
      <p:sp>
        <p:nvSpPr>
          <p:cNvPr id="28" name="TextBox 27"/>
          <p:cNvSpPr txBox="1"/>
          <p:nvPr/>
        </p:nvSpPr>
        <p:spPr>
          <a:xfrm>
            <a:off x="1561185" y="5133978"/>
            <a:ext cx="1204842" cy="215444"/>
          </a:xfrm>
          <a:prstGeom prst="rect">
            <a:avLst/>
          </a:prstGeom>
          <a:solidFill>
            <a:schemeClr val="bg1"/>
          </a:solidFill>
        </p:spPr>
        <p:txBody>
          <a:bodyPr wrap="square" rtlCol="0">
            <a:spAutoFit/>
          </a:bodyPr>
          <a:lstStyle/>
          <a:p>
            <a:r>
              <a:rPr lang="en-GB" sz="800" dirty="0" smtClean="0"/>
              <a:t>QT-15973-4--01</a:t>
            </a:r>
            <a:endParaRPr lang="en-GB" sz="800" dirty="0"/>
          </a:p>
        </p:txBody>
      </p:sp>
      <p:sp>
        <p:nvSpPr>
          <p:cNvPr id="29" name="TextBox 28"/>
          <p:cNvSpPr txBox="1"/>
          <p:nvPr/>
        </p:nvSpPr>
        <p:spPr>
          <a:xfrm>
            <a:off x="1561185" y="5391754"/>
            <a:ext cx="1233418" cy="215444"/>
          </a:xfrm>
          <a:prstGeom prst="rect">
            <a:avLst/>
          </a:prstGeom>
          <a:solidFill>
            <a:schemeClr val="bg1"/>
          </a:solidFill>
        </p:spPr>
        <p:txBody>
          <a:bodyPr wrap="square" rtlCol="0">
            <a:spAutoFit/>
          </a:bodyPr>
          <a:lstStyle/>
          <a:p>
            <a:r>
              <a:rPr lang="en-GB" sz="800" dirty="0" smtClean="0"/>
              <a:t>QT-15973-5--01</a:t>
            </a:r>
            <a:endParaRPr lang="en-GB" sz="800" dirty="0"/>
          </a:p>
        </p:txBody>
      </p:sp>
      <p:sp>
        <p:nvSpPr>
          <p:cNvPr id="30" name="TextBox 29"/>
          <p:cNvSpPr txBox="1"/>
          <p:nvPr/>
        </p:nvSpPr>
        <p:spPr>
          <a:xfrm>
            <a:off x="1561185" y="5691862"/>
            <a:ext cx="1204842" cy="215444"/>
          </a:xfrm>
          <a:prstGeom prst="rect">
            <a:avLst/>
          </a:prstGeom>
          <a:solidFill>
            <a:schemeClr val="bg1"/>
          </a:solidFill>
        </p:spPr>
        <p:txBody>
          <a:bodyPr wrap="square" rtlCol="0">
            <a:spAutoFit/>
          </a:bodyPr>
          <a:lstStyle/>
          <a:p>
            <a:r>
              <a:rPr lang="en-GB" sz="800" dirty="0" smtClean="0"/>
              <a:t>QT-15973-6--01</a:t>
            </a:r>
            <a:endParaRPr lang="en-GB" sz="800" dirty="0"/>
          </a:p>
        </p:txBody>
      </p:sp>
      <p:sp>
        <p:nvSpPr>
          <p:cNvPr id="31" name="TextBox 30"/>
          <p:cNvSpPr txBox="1"/>
          <p:nvPr/>
        </p:nvSpPr>
        <p:spPr>
          <a:xfrm>
            <a:off x="1589761" y="5952148"/>
            <a:ext cx="1204842" cy="215444"/>
          </a:xfrm>
          <a:prstGeom prst="rect">
            <a:avLst/>
          </a:prstGeom>
          <a:solidFill>
            <a:schemeClr val="bg1"/>
          </a:solidFill>
        </p:spPr>
        <p:txBody>
          <a:bodyPr wrap="square" rtlCol="0">
            <a:spAutoFit/>
          </a:bodyPr>
          <a:lstStyle/>
          <a:p>
            <a:r>
              <a:rPr lang="en-GB" sz="800" dirty="0" smtClean="0"/>
              <a:t>QT-15973-7--01</a:t>
            </a:r>
            <a:endParaRPr lang="en-GB" sz="800" dirty="0"/>
          </a:p>
        </p:txBody>
      </p:sp>
    </p:spTree>
    <p:extLst>
      <p:ext uri="{BB962C8B-B14F-4D97-AF65-F5344CB8AC3E}">
        <p14:creationId xmlns:p14="http://schemas.microsoft.com/office/powerpoint/2010/main" val="37033005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12987" y="562349"/>
            <a:ext cx="9441706" cy="529114"/>
          </a:xfrm>
          <a:prstGeom prst="rect">
            <a:avLst/>
          </a:prstGeom>
        </p:spPr>
      </p:pic>
      <p:sp>
        <p:nvSpPr>
          <p:cNvPr id="12" name="TextBox 11"/>
          <p:cNvSpPr txBox="1"/>
          <p:nvPr/>
        </p:nvSpPr>
        <p:spPr>
          <a:xfrm>
            <a:off x="262260" y="168996"/>
            <a:ext cx="10983256" cy="646331"/>
          </a:xfrm>
          <a:prstGeom prst="rect">
            <a:avLst/>
          </a:prstGeom>
          <a:noFill/>
        </p:spPr>
        <p:txBody>
          <a:bodyPr wrap="square" rtlCol="0">
            <a:spAutoFit/>
          </a:bodyPr>
          <a:lstStyle/>
          <a:p>
            <a:r>
              <a:rPr lang="en-GB" dirty="0" smtClean="0"/>
              <a:t>Standard Project Quote – Initiate Staggered delivery</a:t>
            </a:r>
          </a:p>
          <a:p>
            <a:endParaRPr lang="en-GB" dirty="0"/>
          </a:p>
        </p:txBody>
      </p:sp>
      <p:pic>
        <p:nvPicPr>
          <p:cNvPr id="1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3" y="2575798"/>
            <a:ext cx="60198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spect="1"/>
          </p:cNvPicPr>
          <p:nvPr/>
        </p:nvPicPr>
        <p:blipFill>
          <a:blip r:embed="rId4"/>
          <a:stretch>
            <a:fillRect/>
          </a:stretch>
        </p:blipFill>
        <p:spPr>
          <a:xfrm>
            <a:off x="7876854" y="2720828"/>
            <a:ext cx="3758064" cy="471395"/>
          </a:xfrm>
          <a:prstGeom prst="rect">
            <a:avLst/>
          </a:prstGeom>
        </p:spPr>
      </p:pic>
      <p:pic>
        <p:nvPicPr>
          <p:cNvPr id="18" name="Picture 17"/>
          <p:cNvPicPr>
            <a:picLocks noChangeAspect="1"/>
          </p:cNvPicPr>
          <p:nvPr/>
        </p:nvPicPr>
        <p:blipFill>
          <a:blip r:embed="rId5"/>
          <a:stretch>
            <a:fillRect/>
          </a:stretch>
        </p:blipFill>
        <p:spPr>
          <a:xfrm>
            <a:off x="366713" y="1124211"/>
            <a:ext cx="10006762" cy="340881"/>
          </a:xfrm>
          <a:prstGeom prst="rect">
            <a:avLst/>
          </a:prstGeom>
        </p:spPr>
      </p:pic>
      <p:pic>
        <p:nvPicPr>
          <p:cNvPr id="19" name="Picture 18"/>
          <p:cNvPicPr>
            <a:picLocks noChangeAspect="1"/>
          </p:cNvPicPr>
          <p:nvPr/>
        </p:nvPicPr>
        <p:blipFill>
          <a:blip r:embed="rId6"/>
          <a:stretch>
            <a:fillRect/>
          </a:stretch>
        </p:blipFill>
        <p:spPr>
          <a:xfrm>
            <a:off x="422214" y="1430824"/>
            <a:ext cx="8443895" cy="342521"/>
          </a:xfrm>
          <a:prstGeom prst="rect">
            <a:avLst/>
          </a:prstGeom>
        </p:spPr>
      </p:pic>
      <p:pic>
        <p:nvPicPr>
          <p:cNvPr id="20" name="Picture 19"/>
          <p:cNvPicPr>
            <a:picLocks noChangeAspect="1"/>
          </p:cNvPicPr>
          <p:nvPr/>
        </p:nvPicPr>
        <p:blipFill>
          <a:blip r:embed="rId7"/>
          <a:stretch>
            <a:fillRect/>
          </a:stretch>
        </p:blipFill>
        <p:spPr>
          <a:xfrm>
            <a:off x="496642" y="1751112"/>
            <a:ext cx="7846133" cy="204253"/>
          </a:xfrm>
          <a:prstGeom prst="rect">
            <a:avLst/>
          </a:prstGeom>
        </p:spPr>
      </p:pic>
      <p:pic>
        <p:nvPicPr>
          <p:cNvPr id="21" name="Picture 20"/>
          <p:cNvPicPr>
            <a:picLocks noChangeAspect="1"/>
          </p:cNvPicPr>
          <p:nvPr/>
        </p:nvPicPr>
        <p:blipFill>
          <a:blip r:embed="rId8"/>
          <a:stretch>
            <a:fillRect/>
          </a:stretch>
        </p:blipFill>
        <p:spPr>
          <a:xfrm>
            <a:off x="415360" y="2002515"/>
            <a:ext cx="1449311" cy="573283"/>
          </a:xfrm>
          <a:prstGeom prst="rect">
            <a:avLst/>
          </a:prstGeom>
        </p:spPr>
      </p:pic>
      <p:pic>
        <p:nvPicPr>
          <p:cNvPr id="22" name="Picture 21"/>
          <p:cNvPicPr>
            <a:picLocks noChangeAspect="1"/>
          </p:cNvPicPr>
          <p:nvPr/>
        </p:nvPicPr>
        <p:blipFill>
          <a:blip r:embed="rId9"/>
          <a:stretch>
            <a:fillRect/>
          </a:stretch>
        </p:blipFill>
        <p:spPr>
          <a:xfrm>
            <a:off x="366712" y="3943099"/>
            <a:ext cx="11458575" cy="2219325"/>
          </a:xfrm>
          <a:prstGeom prst="rect">
            <a:avLst/>
          </a:prstGeom>
        </p:spPr>
      </p:pic>
      <p:sp>
        <p:nvSpPr>
          <p:cNvPr id="23" name="Flowchart: Connector 22"/>
          <p:cNvSpPr/>
          <p:nvPr/>
        </p:nvSpPr>
        <p:spPr>
          <a:xfrm>
            <a:off x="2901442" y="4742097"/>
            <a:ext cx="242869" cy="26161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a:t>1</a:t>
            </a:r>
          </a:p>
        </p:txBody>
      </p:sp>
      <p:pic>
        <p:nvPicPr>
          <p:cNvPr id="24" name="Picture 23"/>
          <p:cNvPicPr>
            <a:picLocks noChangeAspect="1"/>
          </p:cNvPicPr>
          <p:nvPr/>
        </p:nvPicPr>
        <p:blipFill>
          <a:blip r:embed="rId10"/>
          <a:stretch>
            <a:fillRect/>
          </a:stretch>
        </p:blipFill>
        <p:spPr>
          <a:xfrm>
            <a:off x="6578246" y="2765148"/>
            <a:ext cx="1317080" cy="243904"/>
          </a:xfrm>
          <a:prstGeom prst="rect">
            <a:avLst/>
          </a:prstGeom>
        </p:spPr>
      </p:pic>
      <p:sp>
        <p:nvSpPr>
          <p:cNvPr id="26" name="Flowchart: Connector 25"/>
          <p:cNvSpPr/>
          <p:nvPr/>
        </p:nvSpPr>
        <p:spPr>
          <a:xfrm>
            <a:off x="1126552" y="3630274"/>
            <a:ext cx="242869" cy="26161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smtClean="0"/>
              <a:t>2</a:t>
            </a:r>
            <a:endParaRPr lang="en-GB" dirty="0"/>
          </a:p>
        </p:txBody>
      </p:sp>
      <p:sp>
        <p:nvSpPr>
          <p:cNvPr id="27" name="Flowchart: Connector 26"/>
          <p:cNvSpPr/>
          <p:nvPr/>
        </p:nvSpPr>
        <p:spPr>
          <a:xfrm>
            <a:off x="3895671" y="3237859"/>
            <a:ext cx="242869" cy="26161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a:t>2</a:t>
            </a:r>
          </a:p>
        </p:txBody>
      </p:sp>
      <p:sp>
        <p:nvSpPr>
          <p:cNvPr id="3" name="Line Callout 1 2"/>
          <p:cNvSpPr/>
          <p:nvPr/>
        </p:nvSpPr>
        <p:spPr>
          <a:xfrm>
            <a:off x="6376987" y="3169551"/>
            <a:ext cx="4868529" cy="680585"/>
          </a:xfrm>
          <a:prstGeom prst="borderCallout1">
            <a:avLst>
              <a:gd name="adj1" fmla="val 18750"/>
              <a:gd name="adj2" fmla="val -8333"/>
              <a:gd name="adj3" fmla="val 45323"/>
              <a:gd name="adj4" fmla="val -41424"/>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rPr>
              <a:t>Submit for Technical Approval is available only after Fast Sign process is complete. This is two step process 1) Completed Fast Sign Process and 2) Initiate  Technical Review for Specific line items.</a:t>
            </a:r>
            <a:endParaRPr lang="en-IN" sz="1200" dirty="0">
              <a:solidFill>
                <a:schemeClr val="tx1"/>
              </a:solidFill>
            </a:endParaRPr>
          </a:p>
        </p:txBody>
      </p:sp>
      <p:sp>
        <p:nvSpPr>
          <p:cNvPr id="4" name="Rectangle 3"/>
          <p:cNvSpPr/>
          <p:nvPr/>
        </p:nvSpPr>
        <p:spPr>
          <a:xfrm>
            <a:off x="422214" y="3322667"/>
            <a:ext cx="2004463" cy="5692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1546897" y="4579207"/>
            <a:ext cx="1204842" cy="215444"/>
          </a:xfrm>
          <a:prstGeom prst="rect">
            <a:avLst/>
          </a:prstGeom>
          <a:solidFill>
            <a:schemeClr val="bg1"/>
          </a:solidFill>
        </p:spPr>
        <p:txBody>
          <a:bodyPr wrap="square" rtlCol="0">
            <a:spAutoFit/>
          </a:bodyPr>
          <a:lstStyle/>
          <a:p>
            <a:r>
              <a:rPr lang="en-GB" sz="800" dirty="0" smtClean="0"/>
              <a:t>QT-15973-2--01</a:t>
            </a:r>
            <a:endParaRPr lang="en-GB" sz="800" dirty="0"/>
          </a:p>
        </p:txBody>
      </p:sp>
      <p:sp>
        <p:nvSpPr>
          <p:cNvPr id="28" name="TextBox 27"/>
          <p:cNvSpPr txBox="1"/>
          <p:nvPr/>
        </p:nvSpPr>
        <p:spPr>
          <a:xfrm>
            <a:off x="1546897" y="4859404"/>
            <a:ext cx="1233418" cy="215444"/>
          </a:xfrm>
          <a:prstGeom prst="rect">
            <a:avLst/>
          </a:prstGeom>
          <a:solidFill>
            <a:schemeClr val="bg1"/>
          </a:solidFill>
        </p:spPr>
        <p:txBody>
          <a:bodyPr wrap="square" rtlCol="0">
            <a:spAutoFit/>
          </a:bodyPr>
          <a:lstStyle/>
          <a:p>
            <a:r>
              <a:rPr lang="en-GB" sz="800" dirty="0" smtClean="0"/>
              <a:t>QT-15973-3--01</a:t>
            </a:r>
            <a:endParaRPr lang="en-GB" sz="800" dirty="0"/>
          </a:p>
        </p:txBody>
      </p:sp>
      <p:sp>
        <p:nvSpPr>
          <p:cNvPr id="29" name="TextBox 28"/>
          <p:cNvSpPr txBox="1"/>
          <p:nvPr/>
        </p:nvSpPr>
        <p:spPr>
          <a:xfrm>
            <a:off x="1546897" y="5119690"/>
            <a:ext cx="1204842" cy="215444"/>
          </a:xfrm>
          <a:prstGeom prst="rect">
            <a:avLst/>
          </a:prstGeom>
          <a:solidFill>
            <a:schemeClr val="bg1"/>
          </a:solidFill>
        </p:spPr>
        <p:txBody>
          <a:bodyPr wrap="square" rtlCol="0">
            <a:spAutoFit/>
          </a:bodyPr>
          <a:lstStyle/>
          <a:p>
            <a:r>
              <a:rPr lang="en-GB" sz="800" dirty="0" smtClean="0"/>
              <a:t>QT-15973-4--01</a:t>
            </a:r>
            <a:endParaRPr lang="en-GB" sz="800" dirty="0"/>
          </a:p>
        </p:txBody>
      </p:sp>
      <p:sp>
        <p:nvSpPr>
          <p:cNvPr id="30" name="TextBox 29"/>
          <p:cNvSpPr txBox="1"/>
          <p:nvPr/>
        </p:nvSpPr>
        <p:spPr>
          <a:xfrm>
            <a:off x="1546897" y="5377466"/>
            <a:ext cx="1233418" cy="215444"/>
          </a:xfrm>
          <a:prstGeom prst="rect">
            <a:avLst/>
          </a:prstGeom>
          <a:solidFill>
            <a:schemeClr val="bg1"/>
          </a:solidFill>
        </p:spPr>
        <p:txBody>
          <a:bodyPr wrap="square" rtlCol="0">
            <a:spAutoFit/>
          </a:bodyPr>
          <a:lstStyle/>
          <a:p>
            <a:r>
              <a:rPr lang="en-GB" sz="800" dirty="0" smtClean="0"/>
              <a:t>QT-15973-5--01</a:t>
            </a:r>
            <a:endParaRPr lang="en-GB" sz="800" dirty="0"/>
          </a:p>
        </p:txBody>
      </p:sp>
      <p:sp>
        <p:nvSpPr>
          <p:cNvPr id="31" name="TextBox 30"/>
          <p:cNvSpPr txBox="1"/>
          <p:nvPr/>
        </p:nvSpPr>
        <p:spPr>
          <a:xfrm>
            <a:off x="1546897" y="5677574"/>
            <a:ext cx="1204842" cy="215444"/>
          </a:xfrm>
          <a:prstGeom prst="rect">
            <a:avLst/>
          </a:prstGeom>
          <a:solidFill>
            <a:schemeClr val="bg1"/>
          </a:solidFill>
        </p:spPr>
        <p:txBody>
          <a:bodyPr wrap="square" rtlCol="0">
            <a:spAutoFit/>
          </a:bodyPr>
          <a:lstStyle/>
          <a:p>
            <a:r>
              <a:rPr lang="en-GB" sz="800" dirty="0" smtClean="0"/>
              <a:t>QT-15973-6--01</a:t>
            </a:r>
            <a:endParaRPr lang="en-GB" sz="800" dirty="0"/>
          </a:p>
        </p:txBody>
      </p:sp>
      <p:sp>
        <p:nvSpPr>
          <p:cNvPr id="32" name="TextBox 31"/>
          <p:cNvSpPr txBox="1"/>
          <p:nvPr/>
        </p:nvSpPr>
        <p:spPr>
          <a:xfrm>
            <a:off x="1575473" y="5937860"/>
            <a:ext cx="1204842" cy="215444"/>
          </a:xfrm>
          <a:prstGeom prst="rect">
            <a:avLst/>
          </a:prstGeom>
          <a:solidFill>
            <a:schemeClr val="bg1"/>
          </a:solidFill>
        </p:spPr>
        <p:txBody>
          <a:bodyPr wrap="square" rtlCol="0">
            <a:spAutoFit/>
          </a:bodyPr>
          <a:lstStyle/>
          <a:p>
            <a:r>
              <a:rPr lang="en-GB" sz="800" dirty="0" smtClean="0"/>
              <a:t>QT-15973-7--01</a:t>
            </a:r>
            <a:endParaRPr lang="en-GB" sz="800" dirty="0"/>
          </a:p>
        </p:txBody>
      </p:sp>
    </p:spTree>
    <p:extLst>
      <p:ext uri="{BB962C8B-B14F-4D97-AF65-F5344CB8AC3E}">
        <p14:creationId xmlns:p14="http://schemas.microsoft.com/office/powerpoint/2010/main" val="41155387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3899" y="395462"/>
            <a:ext cx="10096500" cy="638175"/>
          </a:xfrm>
          <a:prstGeom prst="rect">
            <a:avLst/>
          </a:prstGeom>
        </p:spPr>
      </p:pic>
      <p:pic>
        <p:nvPicPr>
          <p:cNvPr id="5" name="Picture 4"/>
          <p:cNvPicPr>
            <a:picLocks noChangeAspect="1"/>
          </p:cNvPicPr>
          <p:nvPr/>
        </p:nvPicPr>
        <p:blipFill>
          <a:blip r:embed="rId3"/>
          <a:stretch>
            <a:fillRect/>
          </a:stretch>
        </p:blipFill>
        <p:spPr>
          <a:xfrm>
            <a:off x="10250399" y="158231"/>
            <a:ext cx="1552575" cy="371475"/>
          </a:xfrm>
          <a:prstGeom prst="rect">
            <a:avLst/>
          </a:prstGeom>
        </p:spPr>
      </p:pic>
      <p:pic>
        <p:nvPicPr>
          <p:cNvPr id="6" name="Picture 5"/>
          <p:cNvPicPr>
            <a:picLocks noChangeAspect="1"/>
          </p:cNvPicPr>
          <p:nvPr/>
        </p:nvPicPr>
        <p:blipFill>
          <a:blip r:embed="rId4"/>
          <a:stretch>
            <a:fillRect/>
          </a:stretch>
        </p:blipFill>
        <p:spPr>
          <a:xfrm>
            <a:off x="359863" y="982144"/>
            <a:ext cx="10735532" cy="1768589"/>
          </a:xfrm>
          <a:prstGeom prst="rect">
            <a:avLst/>
          </a:prstGeom>
        </p:spPr>
      </p:pic>
      <p:pic>
        <p:nvPicPr>
          <p:cNvPr id="9" name="Picture 8"/>
          <p:cNvPicPr>
            <a:picLocks noChangeAspect="1"/>
          </p:cNvPicPr>
          <p:nvPr/>
        </p:nvPicPr>
        <p:blipFill>
          <a:blip r:embed="rId5"/>
          <a:stretch>
            <a:fillRect/>
          </a:stretch>
        </p:blipFill>
        <p:spPr>
          <a:xfrm>
            <a:off x="7870005" y="3023134"/>
            <a:ext cx="3758064" cy="471395"/>
          </a:xfrm>
          <a:prstGeom prst="rect">
            <a:avLst/>
          </a:prstGeom>
        </p:spPr>
      </p:pic>
      <p:sp>
        <p:nvSpPr>
          <p:cNvPr id="10" name="TextBox 9"/>
          <p:cNvSpPr txBox="1"/>
          <p:nvPr/>
        </p:nvSpPr>
        <p:spPr>
          <a:xfrm>
            <a:off x="153899" y="39024"/>
            <a:ext cx="6051479" cy="369332"/>
          </a:xfrm>
          <a:prstGeom prst="rect">
            <a:avLst/>
          </a:prstGeom>
          <a:noFill/>
        </p:spPr>
        <p:txBody>
          <a:bodyPr wrap="square" rtlCol="0">
            <a:spAutoFit/>
          </a:bodyPr>
          <a:lstStyle/>
          <a:p>
            <a:r>
              <a:rPr lang="en-GB" dirty="0" smtClean="0"/>
              <a:t>Standard Quote – Commercially Approved</a:t>
            </a:r>
            <a:endParaRPr lang="en-GB" dirty="0"/>
          </a:p>
        </p:txBody>
      </p:sp>
      <p:sp>
        <p:nvSpPr>
          <p:cNvPr id="18" name="TextBox 17"/>
          <p:cNvSpPr txBox="1"/>
          <p:nvPr/>
        </p:nvSpPr>
        <p:spPr>
          <a:xfrm>
            <a:off x="3626778" y="1981579"/>
            <a:ext cx="2568326" cy="246221"/>
          </a:xfrm>
          <a:prstGeom prst="rect">
            <a:avLst/>
          </a:prstGeom>
          <a:solidFill>
            <a:schemeClr val="bg1"/>
          </a:solidFill>
        </p:spPr>
        <p:txBody>
          <a:bodyPr wrap="square" rtlCol="0">
            <a:spAutoFit/>
          </a:bodyPr>
          <a:lstStyle/>
          <a:p>
            <a:r>
              <a:rPr lang="en-GB" sz="1000" dirty="0" smtClean="0"/>
              <a:t>Commercially Approved</a:t>
            </a:r>
            <a:endParaRPr lang="en-GB" sz="1000" dirty="0"/>
          </a:p>
        </p:txBody>
      </p:sp>
      <p:pic>
        <p:nvPicPr>
          <p:cNvPr id="33" name="Picture 32"/>
          <p:cNvPicPr>
            <a:picLocks noChangeAspect="1"/>
          </p:cNvPicPr>
          <p:nvPr/>
        </p:nvPicPr>
        <p:blipFill>
          <a:blip r:embed="rId6"/>
          <a:stretch>
            <a:fillRect/>
          </a:stretch>
        </p:blipFill>
        <p:spPr>
          <a:xfrm>
            <a:off x="476090" y="3622798"/>
            <a:ext cx="11458575" cy="2219325"/>
          </a:xfrm>
          <a:prstGeom prst="rect">
            <a:avLst/>
          </a:prstGeom>
        </p:spPr>
      </p:pic>
      <p:sp>
        <p:nvSpPr>
          <p:cNvPr id="3" name="Flowchart: Process 2"/>
          <p:cNvSpPr/>
          <p:nvPr/>
        </p:nvSpPr>
        <p:spPr>
          <a:xfrm>
            <a:off x="526473" y="4821382"/>
            <a:ext cx="11276501" cy="99752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9615055" y="2617390"/>
            <a:ext cx="1804665" cy="261610"/>
          </a:xfrm>
          <a:prstGeom prst="rect">
            <a:avLst/>
          </a:prstGeom>
          <a:noFill/>
        </p:spPr>
        <p:txBody>
          <a:bodyPr wrap="square" rtlCol="0">
            <a:spAutoFit/>
          </a:bodyPr>
          <a:lstStyle/>
          <a:p>
            <a:r>
              <a:rPr lang="en-GB" sz="1100" b="1" dirty="0" smtClean="0">
                <a:solidFill>
                  <a:srgbClr val="0070C0"/>
                </a:solidFill>
              </a:rPr>
              <a:t>Redirect to Parent Quote</a:t>
            </a:r>
            <a:endParaRPr lang="en-GB" sz="1100" b="1" dirty="0">
              <a:solidFill>
                <a:srgbClr val="0070C0"/>
              </a:solidFill>
            </a:endParaRPr>
          </a:p>
        </p:txBody>
      </p:sp>
      <p:sp>
        <p:nvSpPr>
          <p:cNvPr id="8" name="Flowchart: Process 7"/>
          <p:cNvSpPr/>
          <p:nvPr/>
        </p:nvSpPr>
        <p:spPr>
          <a:xfrm>
            <a:off x="267855" y="408356"/>
            <a:ext cx="6945745" cy="20124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p:cNvPicPr>
            <a:picLocks noChangeAspect="1"/>
          </p:cNvPicPr>
          <p:nvPr/>
        </p:nvPicPr>
        <p:blipFill>
          <a:blip r:embed="rId7"/>
          <a:stretch>
            <a:fillRect/>
          </a:stretch>
        </p:blipFill>
        <p:spPr>
          <a:xfrm>
            <a:off x="290842" y="641688"/>
            <a:ext cx="9962823" cy="397895"/>
          </a:xfrm>
          <a:prstGeom prst="rect">
            <a:avLst/>
          </a:prstGeom>
        </p:spPr>
      </p:pic>
      <p:sp>
        <p:nvSpPr>
          <p:cNvPr id="13" name="TextBox 12"/>
          <p:cNvSpPr txBox="1"/>
          <p:nvPr/>
        </p:nvSpPr>
        <p:spPr>
          <a:xfrm>
            <a:off x="359863" y="1612522"/>
            <a:ext cx="1204842" cy="253916"/>
          </a:xfrm>
          <a:prstGeom prst="rect">
            <a:avLst/>
          </a:prstGeom>
          <a:solidFill>
            <a:schemeClr val="bg1"/>
          </a:solidFill>
        </p:spPr>
        <p:txBody>
          <a:bodyPr wrap="square" rtlCol="0">
            <a:spAutoFit/>
          </a:bodyPr>
          <a:lstStyle/>
          <a:p>
            <a:r>
              <a:rPr lang="en-GB" sz="1050" dirty="0"/>
              <a:t>QT-15973-2--01</a:t>
            </a:r>
          </a:p>
        </p:txBody>
      </p:sp>
      <p:sp>
        <p:nvSpPr>
          <p:cNvPr id="14" name="TextBox 13"/>
          <p:cNvSpPr txBox="1"/>
          <p:nvPr/>
        </p:nvSpPr>
        <p:spPr>
          <a:xfrm>
            <a:off x="1648898" y="4219014"/>
            <a:ext cx="1204842" cy="215444"/>
          </a:xfrm>
          <a:prstGeom prst="rect">
            <a:avLst/>
          </a:prstGeom>
          <a:solidFill>
            <a:schemeClr val="bg1"/>
          </a:solidFill>
        </p:spPr>
        <p:txBody>
          <a:bodyPr wrap="square" rtlCol="0">
            <a:spAutoFit/>
          </a:bodyPr>
          <a:lstStyle/>
          <a:p>
            <a:r>
              <a:rPr lang="en-GB" sz="800" dirty="0" smtClean="0"/>
              <a:t>QT-15973-2-01-2-01</a:t>
            </a:r>
            <a:endParaRPr lang="en-GB" sz="800" dirty="0"/>
          </a:p>
        </p:txBody>
      </p:sp>
      <p:sp>
        <p:nvSpPr>
          <p:cNvPr id="15" name="TextBox 14"/>
          <p:cNvSpPr txBox="1"/>
          <p:nvPr/>
        </p:nvSpPr>
        <p:spPr>
          <a:xfrm>
            <a:off x="1648897" y="4492206"/>
            <a:ext cx="1351477" cy="215444"/>
          </a:xfrm>
          <a:prstGeom prst="rect">
            <a:avLst/>
          </a:prstGeom>
          <a:solidFill>
            <a:schemeClr val="bg1"/>
          </a:solidFill>
        </p:spPr>
        <p:txBody>
          <a:bodyPr wrap="square" rtlCol="0">
            <a:spAutoFit/>
          </a:bodyPr>
          <a:lstStyle/>
          <a:p>
            <a:r>
              <a:rPr lang="en-GB" sz="800" dirty="0" smtClean="0"/>
              <a:t>QT-15973-2-01-3-01</a:t>
            </a:r>
            <a:endParaRPr lang="en-GB" sz="800" dirty="0"/>
          </a:p>
        </p:txBody>
      </p:sp>
    </p:spTree>
    <p:extLst>
      <p:ext uri="{BB962C8B-B14F-4D97-AF65-F5344CB8AC3E}">
        <p14:creationId xmlns:p14="http://schemas.microsoft.com/office/powerpoint/2010/main" val="6918474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3899" y="413935"/>
            <a:ext cx="10096500" cy="638175"/>
          </a:xfrm>
          <a:prstGeom prst="rect">
            <a:avLst/>
          </a:prstGeom>
        </p:spPr>
      </p:pic>
      <p:pic>
        <p:nvPicPr>
          <p:cNvPr id="5" name="Picture 4"/>
          <p:cNvPicPr>
            <a:picLocks noChangeAspect="1"/>
          </p:cNvPicPr>
          <p:nvPr/>
        </p:nvPicPr>
        <p:blipFill>
          <a:blip r:embed="rId3"/>
          <a:stretch>
            <a:fillRect/>
          </a:stretch>
        </p:blipFill>
        <p:spPr>
          <a:xfrm>
            <a:off x="10250399" y="158231"/>
            <a:ext cx="1552575" cy="371475"/>
          </a:xfrm>
          <a:prstGeom prst="rect">
            <a:avLst/>
          </a:prstGeom>
        </p:spPr>
      </p:pic>
      <p:pic>
        <p:nvPicPr>
          <p:cNvPr id="6" name="Picture 5"/>
          <p:cNvPicPr>
            <a:picLocks noChangeAspect="1"/>
          </p:cNvPicPr>
          <p:nvPr/>
        </p:nvPicPr>
        <p:blipFill>
          <a:blip r:embed="rId4"/>
          <a:stretch>
            <a:fillRect/>
          </a:stretch>
        </p:blipFill>
        <p:spPr>
          <a:xfrm>
            <a:off x="359863" y="982144"/>
            <a:ext cx="10735532" cy="1768589"/>
          </a:xfrm>
          <a:prstGeom prst="rect">
            <a:avLst/>
          </a:prstGeom>
        </p:spPr>
      </p:pic>
      <p:pic>
        <p:nvPicPr>
          <p:cNvPr id="9" name="Picture 8"/>
          <p:cNvPicPr>
            <a:picLocks noChangeAspect="1"/>
          </p:cNvPicPr>
          <p:nvPr/>
        </p:nvPicPr>
        <p:blipFill>
          <a:blip r:embed="rId5"/>
          <a:stretch>
            <a:fillRect/>
          </a:stretch>
        </p:blipFill>
        <p:spPr>
          <a:xfrm>
            <a:off x="7870005" y="3023134"/>
            <a:ext cx="3758064" cy="471395"/>
          </a:xfrm>
          <a:prstGeom prst="rect">
            <a:avLst/>
          </a:prstGeom>
        </p:spPr>
      </p:pic>
      <p:sp>
        <p:nvSpPr>
          <p:cNvPr id="10" name="TextBox 9"/>
          <p:cNvSpPr txBox="1"/>
          <p:nvPr/>
        </p:nvSpPr>
        <p:spPr>
          <a:xfrm>
            <a:off x="153899" y="39024"/>
            <a:ext cx="6051479" cy="369332"/>
          </a:xfrm>
          <a:prstGeom prst="rect">
            <a:avLst/>
          </a:prstGeom>
          <a:noFill/>
        </p:spPr>
        <p:txBody>
          <a:bodyPr wrap="square" rtlCol="0">
            <a:spAutoFit/>
          </a:bodyPr>
          <a:lstStyle/>
          <a:p>
            <a:r>
              <a:rPr lang="en-GB" dirty="0" smtClean="0"/>
              <a:t>Standard Quote – Ordered</a:t>
            </a:r>
            <a:endParaRPr lang="en-GB" dirty="0"/>
          </a:p>
        </p:txBody>
      </p:sp>
      <p:sp>
        <p:nvSpPr>
          <p:cNvPr id="18" name="TextBox 17"/>
          <p:cNvSpPr txBox="1"/>
          <p:nvPr/>
        </p:nvSpPr>
        <p:spPr>
          <a:xfrm>
            <a:off x="3626778" y="1981579"/>
            <a:ext cx="2568326" cy="246221"/>
          </a:xfrm>
          <a:prstGeom prst="rect">
            <a:avLst/>
          </a:prstGeom>
          <a:solidFill>
            <a:schemeClr val="bg1"/>
          </a:solidFill>
        </p:spPr>
        <p:txBody>
          <a:bodyPr wrap="square" rtlCol="0">
            <a:spAutoFit/>
          </a:bodyPr>
          <a:lstStyle/>
          <a:p>
            <a:r>
              <a:rPr lang="en-GB" sz="1000" dirty="0" smtClean="0"/>
              <a:t>Ordered</a:t>
            </a:r>
            <a:endParaRPr lang="en-GB" sz="1000" dirty="0"/>
          </a:p>
        </p:txBody>
      </p:sp>
      <p:pic>
        <p:nvPicPr>
          <p:cNvPr id="33" name="Picture 32"/>
          <p:cNvPicPr>
            <a:picLocks noChangeAspect="1"/>
          </p:cNvPicPr>
          <p:nvPr/>
        </p:nvPicPr>
        <p:blipFill>
          <a:blip r:embed="rId6"/>
          <a:stretch>
            <a:fillRect/>
          </a:stretch>
        </p:blipFill>
        <p:spPr>
          <a:xfrm>
            <a:off x="476090" y="3622798"/>
            <a:ext cx="11458575" cy="2219325"/>
          </a:xfrm>
          <a:prstGeom prst="rect">
            <a:avLst/>
          </a:prstGeom>
        </p:spPr>
      </p:pic>
      <p:sp>
        <p:nvSpPr>
          <p:cNvPr id="3" name="Flowchart: Process 2"/>
          <p:cNvSpPr/>
          <p:nvPr/>
        </p:nvSpPr>
        <p:spPr>
          <a:xfrm>
            <a:off x="526473" y="4821382"/>
            <a:ext cx="11276501" cy="99752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9615055" y="2617390"/>
            <a:ext cx="1804665" cy="261610"/>
          </a:xfrm>
          <a:prstGeom prst="rect">
            <a:avLst/>
          </a:prstGeom>
          <a:noFill/>
        </p:spPr>
        <p:txBody>
          <a:bodyPr wrap="square" rtlCol="0">
            <a:spAutoFit/>
          </a:bodyPr>
          <a:lstStyle/>
          <a:p>
            <a:r>
              <a:rPr lang="en-GB" sz="1100" b="1" dirty="0" smtClean="0">
                <a:solidFill>
                  <a:srgbClr val="0070C0"/>
                </a:solidFill>
              </a:rPr>
              <a:t>Redirect to Parent Quote</a:t>
            </a:r>
            <a:endParaRPr lang="en-GB" sz="1100" b="1" dirty="0">
              <a:solidFill>
                <a:srgbClr val="0070C0"/>
              </a:solidFill>
            </a:endParaRPr>
          </a:p>
        </p:txBody>
      </p:sp>
      <p:sp>
        <p:nvSpPr>
          <p:cNvPr id="11" name="Rectangle 10"/>
          <p:cNvSpPr/>
          <p:nvPr/>
        </p:nvSpPr>
        <p:spPr>
          <a:xfrm>
            <a:off x="9615055" y="2532141"/>
            <a:ext cx="1928813" cy="54375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328611" y="408356"/>
            <a:ext cx="7686675" cy="234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1634610" y="4233302"/>
            <a:ext cx="1204842" cy="215444"/>
          </a:xfrm>
          <a:prstGeom prst="rect">
            <a:avLst/>
          </a:prstGeom>
          <a:solidFill>
            <a:schemeClr val="bg1"/>
          </a:solidFill>
        </p:spPr>
        <p:txBody>
          <a:bodyPr wrap="square" rtlCol="0">
            <a:spAutoFit/>
          </a:bodyPr>
          <a:lstStyle/>
          <a:p>
            <a:r>
              <a:rPr lang="en-GB" sz="800" dirty="0" smtClean="0"/>
              <a:t>QT-15973-2-01-2-01</a:t>
            </a:r>
            <a:endParaRPr lang="en-GB" sz="800" dirty="0"/>
          </a:p>
        </p:txBody>
      </p:sp>
      <p:sp>
        <p:nvSpPr>
          <p:cNvPr id="14" name="TextBox 13"/>
          <p:cNvSpPr txBox="1"/>
          <p:nvPr/>
        </p:nvSpPr>
        <p:spPr>
          <a:xfrm>
            <a:off x="1634609" y="4506494"/>
            <a:ext cx="1365765" cy="215444"/>
          </a:xfrm>
          <a:prstGeom prst="rect">
            <a:avLst/>
          </a:prstGeom>
          <a:solidFill>
            <a:schemeClr val="bg1"/>
          </a:solidFill>
        </p:spPr>
        <p:txBody>
          <a:bodyPr wrap="square" rtlCol="0">
            <a:spAutoFit/>
          </a:bodyPr>
          <a:lstStyle/>
          <a:p>
            <a:r>
              <a:rPr lang="en-GB" sz="800" dirty="0" smtClean="0"/>
              <a:t>QT-15973-2-01-3-01</a:t>
            </a:r>
            <a:endParaRPr lang="en-GB" sz="800" dirty="0"/>
          </a:p>
        </p:txBody>
      </p:sp>
      <p:sp>
        <p:nvSpPr>
          <p:cNvPr id="15" name="TextBox 14"/>
          <p:cNvSpPr txBox="1"/>
          <p:nvPr/>
        </p:nvSpPr>
        <p:spPr>
          <a:xfrm>
            <a:off x="388439" y="1612522"/>
            <a:ext cx="1204842" cy="253916"/>
          </a:xfrm>
          <a:prstGeom prst="rect">
            <a:avLst/>
          </a:prstGeom>
          <a:solidFill>
            <a:schemeClr val="bg1"/>
          </a:solidFill>
        </p:spPr>
        <p:txBody>
          <a:bodyPr wrap="square" rtlCol="0">
            <a:spAutoFit/>
          </a:bodyPr>
          <a:lstStyle/>
          <a:p>
            <a:r>
              <a:rPr lang="en-GB" sz="1050" dirty="0"/>
              <a:t>QT-15973-2--01</a:t>
            </a:r>
          </a:p>
        </p:txBody>
      </p:sp>
    </p:spTree>
    <p:extLst>
      <p:ext uri="{BB962C8B-B14F-4D97-AF65-F5344CB8AC3E}">
        <p14:creationId xmlns:p14="http://schemas.microsoft.com/office/powerpoint/2010/main" val="41646271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53899" y="39024"/>
            <a:ext cx="6051479" cy="369332"/>
          </a:xfrm>
          <a:prstGeom prst="rect">
            <a:avLst/>
          </a:prstGeom>
          <a:noFill/>
        </p:spPr>
        <p:txBody>
          <a:bodyPr wrap="square" rtlCol="0">
            <a:spAutoFit/>
          </a:bodyPr>
          <a:lstStyle/>
          <a:p>
            <a:r>
              <a:rPr lang="en-GB" dirty="0" smtClean="0"/>
              <a:t>Standard Project Quote – All line items are Ordered</a:t>
            </a:r>
            <a:endParaRPr lang="en-GB" dirty="0"/>
          </a:p>
        </p:txBody>
      </p:sp>
      <p:grpSp>
        <p:nvGrpSpPr>
          <p:cNvPr id="7" name="Group 6"/>
          <p:cNvGrpSpPr/>
          <p:nvPr/>
        </p:nvGrpSpPr>
        <p:grpSpPr>
          <a:xfrm>
            <a:off x="1941095" y="593557"/>
            <a:ext cx="10009612" cy="5646821"/>
            <a:chOff x="153899" y="158231"/>
            <a:chExt cx="11780766" cy="5683892"/>
          </a:xfrm>
        </p:grpSpPr>
        <p:pic>
          <p:nvPicPr>
            <p:cNvPr id="4" name="Picture 3"/>
            <p:cNvPicPr>
              <a:picLocks noChangeAspect="1"/>
            </p:cNvPicPr>
            <p:nvPr/>
          </p:nvPicPr>
          <p:blipFill>
            <a:blip r:embed="rId2"/>
            <a:stretch>
              <a:fillRect/>
            </a:stretch>
          </p:blipFill>
          <p:spPr>
            <a:xfrm>
              <a:off x="153899" y="413935"/>
              <a:ext cx="10096500" cy="638175"/>
            </a:xfrm>
            <a:prstGeom prst="rect">
              <a:avLst/>
            </a:prstGeom>
          </p:spPr>
        </p:pic>
        <p:pic>
          <p:nvPicPr>
            <p:cNvPr id="5" name="Picture 4"/>
            <p:cNvPicPr>
              <a:picLocks noChangeAspect="1"/>
            </p:cNvPicPr>
            <p:nvPr/>
          </p:nvPicPr>
          <p:blipFill>
            <a:blip r:embed="rId3"/>
            <a:stretch>
              <a:fillRect/>
            </a:stretch>
          </p:blipFill>
          <p:spPr>
            <a:xfrm>
              <a:off x="10250399" y="158231"/>
              <a:ext cx="1552575" cy="371475"/>
            </a:xfrm>
            <a:prstGeom prst="rect">
              <a:avLst/>
            </a:prstGeom>
          </p:spPr>
        </p:pic>
        <p:pic>
          <p:nvPicPr>
            <p:cNvPr id="6" name="Picture 5"/>
            <p:cNvPicPr>
              <a:picLocks noChangeAspect="1"/>
            </p:cNvPicPr>
            <p:nvPr/>
          </p:nvPicPr>
          <p:blipFill>
            <a:blip r:embed="rId4"/>
            <a:stretch>
              <a:fillRect/>
            </a:stretch>
          </p:blipFill>
          <p:spPr>
            <a:xfrm>
              <a:off x="359863" y="982144"/>
              <a:ext cx="10735532" cy="1768589"/>
            </a:xfrm>
            <a:prstGeom prst="rect">
              <a:avLst/>
            </a:prstGeom>
          </p:spPr>
        </p:pic>
        <p:pic>
          <p:nvPicPr>
            <p:cNvPr id="9" name="Picture 8"/>
            <p:cNvPicPr>
              <a:picLocks noChangeAspect="1"/>
            </p:cNvPicPr>
            <p:nvPr/>
          </p:nvPicPr>
          <p:blipFill>
            <a:blip r:embed="rId5"/>
            <a:stretch>
              <a:fillRect/>
            </a:stretch>
          </p:blipFill>
          <p:spPr>
            <a:xfrm>
              <a:off x="8040960" y="3046469"/>
              <a:ext cx="3758064" cy="471395"/>
            </a:xfrm>
            <a:prstGeom prst="rect">
              <a:avLst/>
            </a:prstGeom>
          </p:spPr>
        </p:pic>
        <p:sp>
          <p:nvSpPr>
            <p:cNvPr id="18" name="TextBox 17"/>
            <p:cNvSpPr txBox="1"/>
            <p:nvPr/>
          </p:nvSpPr>
          <p:spPr>
            <a:xfrm>
              <a:off x="3626778" y="1981579"/>
              <a:ext cx="2568326" cy="246221"/>
            </a:xfrm>
            <a:prstGeom prst="rect">
              <a:avLst/>
            </a:prstGeom>
            <a:solidFill>
              <a:schemeClr val="bg1"/>
            </a:solidFill>
          </p:spPr>
          <p:txBody>
            <a:bodyPr wrap="square" rtlCol="0">
              <a:spAutoFit/>
            </a:bodyPr>
            <a:lstStyle/>
            <a:p>
              <a:r>
                <a:rPr lang="en-GB" sz="1000" dirty="0" smtClean="0"/>
                <a:t>Ordered</a:t>
              </a:r>
              <a:endParaRPr lang="en-GB" sz="1000" dirty="0"/>
            </a:p>
          </p:txBody>
        </p:sp>
        <p:pic>
          <p:nvPicPr>
            <p:cNvPr id="33" name="Picture 32"/>
            <p:cNvPicPr>
              <a:picLocks noChangeAspect="1"/>
            </p:cNvPicPr>
            <p:nvPr/>
          </p:nvPicPr>
          <p:blipFill>
            <a:blip r:embed="rId6"/>
            <a:stretch>
              <a:fillRect/>
            </a:stretch>
          </p:blipFill>
          <p:spPr>
            <a:xfrm>
              <a:off x="476090" y="3622798"/>
              <a:ext cx="11458575" cy="2219325"/>
            </a:xfrm>
            <a:prstGeom prst="rect">
              <a:avLst/>
            </a:prstGeom>
          </p:spPr>
        </p:pic>
        <p:sp>
          <p:nvSpPr>
            <p:cNvPr id="2" name="TextBox 1"/>
            <p:cNvSpPr txBox="1"/>
            <p:nvPr/>
          </p:nvSpPr>
          <p:spPr>
            <a:xfrm>
              <a:off x="9550400" y="3918994"/>
              <a:ext cx="895927" cy="253916"/>
            </a:xfrm>
            <a:prstGeom prst="rect">
              <a:avLst/>
            </a:prstGeom>
            <a:solidFill>
              <a:schemeClr val="bg1"/>
            </a:solidFill>
          </p:spPr>
          <p:txBody>
            <a:bodyPr wrap="square" rtlCol="0">
              <a:spAutoFit/>
            </a:bodyPr>
            <a:lstStyle/>
            <a:p>
              <a:r>
                <a:rPr lang="en-GB" sz="1050" dirty="0" smtClean="0"/>
                <a:t>Quote Stage</a:t>
              </a:r>
              <a:endParaRPr lang="en-GB" sz="1050" dirty="0"/>
            </a:p>
          </p:txBody>
        </p:sp>
        <p:sp>
          <p:nvSpPr>
            <p:cNvPr id="11" name="TextBox 10"/>
            <p:cNvSpPr txBox="1"/>
            <p:nvPr/>
          </p:nvSpPr>
          <p:spPr>
            <a:xfrm>
              <a:off x="9550400" y="4215190"/>
              <a:ext cx="895927" cy="253916"/>
            </a:xfrm>
            <a:prstGeom prst="rect">
              <a:avLst/>
            </a:prstGeom>
            <a:solidFill>
              <a:schemeClr val="bg1"/>
            </a:solidFill>
          </p:spPr>
          <p:txBody>
            <a:bodyPr wrap="square" rtlCol="0">
              <a:spAutoFit/>
            </a:bodyPr>
            <a:lstStyle/>
            <a:p>
              <a:r>
                <a:rPr lang="en-GB" sz="1050" dirty="0" smtClean="0"/>
                <a:t>Ordered</a:t>
              </a:r>
              <a:endParaRPr lang="en-GB" sz="1050" dirty="0"/>
            </a:p>
          </p:txBody>
        </p:sp>
        <p:sp>
          <p:nvSpPr>
            <p:cNvPr id="12" name="TextBox 11"/>
            <p:cNvSpPr txBox="1"/>
            <p:nvPr/>
          </p:nvSpPr>
          <p:spPr>
            <a:xfrm>
              <a:off x="9550400" y="4742818"/>
              <a:ext cx="895927" cy="253916"/>
            </a:xfrm>
            <a:prstGeom prst="rect">
              <a:avLst/>
            </a:prstGeom>
            <a:solidFill>
              <a:schemeClr val="bg1"/>
            </a:solidFill>
          </p:spPr>
          <p:txBody>
            <a:bodyPr wrap="square" rtlCol="0">
              <a:spAutoFit/>
            </a:bodyPr>
            <a:lstStyle/>
            <a:p>
              <a:r>
                <a:rPr lang="en-GB" sz="1050" dirty="0" smtClean="0"/>
                <a:t>Ordered</a:t>
              </a:r>
              <a:endParaRPr lang="en-GB" sz="1050" dirty="0"/>
            </a:p>
          </p:txBody>
        </p:sp>
        <p:sp>
          <p:nvSpPr>
            <p:cNvPr id="13" name="TextBox 12"/>
            <p:cNvSpPr txBox="1"/>
            <p:nvPr/>
          </p:nvSpPr>
          <p:spPr>
            <a:xfrm>
              <a:off x="9550399" y="5292470"/>
              <a:ext cx="895927" cy="253916"/>
            </a:xfrm>
            <a:prstGeom prst="rect">
              <a:avLst/>
            </a:prstGeom>
            <a:solidFill>
              <a:schemeClr val="bg1"/>
            </a:solidFill>
          </p:spPr>
          <p:txBody>
            <a:bodyPr wrap="square" rtlCol="0">
              <a:spAutoFit/>
            </a:bodyPr>
            <a:lstStyle/>
            <a:p>
              <a:r>
                <a:rPr lang="en-GB" sz="1050" dirty="0" smtClean="0"/>
                <a:t>Ordered</a:t>
              </a:r>
              <a:endParaRPr lang="en-GB" sz="1050" dirty="0"/>
            </a:p>
          </p:txBody>
        </p:sp>
        <p:sp>
          <p:nvSpPr>
            <p:cNvPr id="15" name="TextBox 14"/>
            <p:cNvSpPr txBox="1"/>
            <p:nvPr/>
          </p:nvSpPr>
          <p:spPr>
            <a:xfrm>
              <a:off x="8654472" y="3940364"/>
              <a:ext cx="895927" cy="253916"/>
            </a:xfrm>
            <a:prstGeom prst="rect">
              <a:avLst/>
            </a:prstGeom>
            <a:solidFill>
              <a:schemeClr val="bg1"/>
            </a:solidFill>
          </p:spPr>
          <p:txBody>
            <a:bodyPr wrap="square" rtlCol="0">
              <a:spAutoFit/>
            </a:bodyPr>
            <a:lstStyle/>
            <a:p>
              <a:r>
                <a:rPr lang="en-GB" sz="1050" dirty="0" smtClean="0"/>
                <a:t>Quote ID</a:t>
              </a:r>
              <a:endParaRPr lang="en-GB" sz="1050" dirty="0"/>
            </a:p>
          </p:txBody>
        </p:sp>
        <p:sp>
          <p:nvSpPr>
            <p:cNvPr id="16" name="TextBox 15"/>
            <p:cNvSpPr txBox="1"/>
            <p:nvPr/>
          </p:nvSpPr>
          <p:spPr>
            <a:xfrm>
              <a:off x="8654472" y="4215190"/>
              <a:ext cx="895927" cy="402737"/>
            </a:xfrm>
            <a:prstGeom prst="rect">
              <a:avLst/>
            </a:prstGeom>
            <a:solidFill>
              <a:schemeClr val="bg1"/>
            </a:solidFill>
          </p:spPr>
          <p:txBody>
            <a:bodyPr wrap="square" rtlCol="0">
              <a:spAutoFit/>
            </a:bodyPr>
            <a:lstStyle/>
            <a:p>
              <a:r>
                <a:rPr lang="en-GB" sz="1000" dirty="0"/>
                <a:t>QT-15973-2--01</a:t>
              </a:r>
            </a:p>
          </p:txBody>
        </p:sp>
        <p:sp>
          <p:nvSpPr>
            <p:cNvPr id="17" name="TextBox 16"/>
            <p:cNvSpPr txBox="1"/>
            <p:nvPr/>
          </p:nvSpPr>
          <p:spPr>
            <a:xfrm>
              <a:off x="8654472" y="4742818"/>
              <a:ext cx="895927" cy="557635"/>
            </a:xfrm>
            <a:prstGeom prst="rect">
              <a:avLst/>
            </a:prstGeom>
            <a:solidFill>
              <a:schemeClr val="bg1"/>
            </a:solidFill>
          </p:spPr>
          <p:txBody>
            <a:bodyPr wrap="square" rtlCol="0">
              <a:spAutoFit/>
            </a:bodyPr>
            <a:lstStyle/>
            <a:p>
              <a:r>
                <a:rPr lang="en-GB" sz="1000" dirty="0"/>
                <a:t>QT-15973-4--01</a:t>
              </a:r>
            </a:p>
            <a:p>
              <a:r>
                <a:rPr lang="en-GB" sz="1000" dirty="0" smtClean="0"/>
                <a:t>1</a:t>
              </a:r>
              <a:endParaRPr lang="en-GB" sz="1000" dirty="0"/>
            </a:p>
          </p:txBody>
        </p:sp>
        <p:sp>
          <p:nvSpPr>
            <p:cNvPr id="19" name="TextBox 18"/>
            <p:cNvSpPr txBox="1"/>
            <p:nvPr/>
          </p:nvSpPr>
          <p:spPr>
            <a:xfrm>
              <a:off x="8654471" y="5292470"/>
              <a:ext cx="895927" cy="402737"/>
            </a:xfrm>
            <a:prstGeom prst="rect">
              <a:avLst/>
            </a:prstGeom>
            <a:solidFill>
              <a:schemeClr val="bg1"/>
            </a:solidFill>
          </p:spPr>
          <p:txBody>
            <a:bodyPr wrap="square" rtlCol="0">
              <a:spAutoFit/>
            </a:bodyPr>
            <a:lstStyle/>
            <a:p>
              <a:r>
                <a:rPr lang="en-GB" sz="1000" dirty="0"/>
                <a:t>QT-15973-6--01</a:t>
              </a:r>
            </a:p>
          </p:txBody>
        </p:sp>
        <p:pic>
          <p:nvPicPr>
            <p:cNvPr id="8" name="Picture 7"/>
            <p:cNvPicPr>
              <a:picLocks noChangeAspect="1"/>
            </p:cNvPicPr>
            <p:nvPr/>
          </p:nvPicPr>
          <p:blipFill>
            <a:blip r:embed="rId7"/>
            <a:stretch>
              <a:fillRect/>
            </a:stretch>
          </p:blipFill>
          <p:spPr>
            <a:xfrm>
              <a:off x="6723880" y="3081219"/>
              <a:ext cx="1317080" cy="243904"/>
            </a:xfrm>
            <a:prstGeom prst="rect">
              <a:avLst/>
            </a:prstGeom>
          </p:spPr>
        </p:pic>
        <p:sp>
          <p:nvSpPr>
            <p:cNvPr id="3" name="TextBox 2"/>
            <p:cNvSpPr txBox="1"/>
            <p:nvPr/>
          </p:nvSpPr>
          <p:spPr>
            <a:xfrm>
              <a:off x="4620126" y="1981579"/>
              <a:ext cx="2103754" cy="633284"/>
            </a:xfrm>
            <a:prstGeom prst="rect">
              <a:avLst/>
            </a:prstGeom>
            <a:noFill/>
          </p:spPr>
          <p:txBody>
            <a:bodyPr wrap="square" rtlCol="0">
              <a:spAutoFit/>
            </a:bodyPr>
            <a:lstStyle/>
            <a:p>
              <a:endParaRPr lang="en-GB" dirty="0"/>
            </a:p>
          </p:txBody>
        </p:sp>
      </p:grpSp>
      <p:sp>
        <p:nvSpPr>
          <p:cNvPr id="20" name="TextBox 19"/>
          <p:cNvSpPr txBox="1"/>
          <p:nvPr/>
        </p:nvSpPr>
        <p:spPr>
          <a:xfrm>
            <a:off x="0" y="868543"/>
            <a:ext cx="2021569" cy="3416320"/>
          </a:xfrm>
          <a:prstGeom prst="rect">
            <a:avLst/>
          </a:prstGeom>
          <a:noFill/>
        </p:spPr>
        <p:txBody>
          <a:bodyPr wrap="square" rtlCol="0">
            <a:spAutoFit/>
          </a:bodyPr>
          <a:lstStyle/>
          <a:p>
            <a:pPr marL="285750" indent="-285750">
              <a:buFont typeface="Arial" panose="020B0604020202020204" pitchFamily="34" charset="0"/>
              <a:buChar char="•"/>
            </a:pPr>
            <a:r>
              <a:rPr lang="en-GB" sz="1200" dirty="0" smtClean="0"/>
              <a:t>Project Quote stage is ordered when all the individual line items are reached to ordered stage.</a:t>
            </a:r>
          </a:p>
          <a:p>
            <a:pPr marL="285750" indent="-285750">
              <a:buFont typeface="Arial" panose="020B0604020202020204" pitchFamily="34" charset="0"/>
              <a:buChar char="•"/>
            </a:pPr>
            <a:r>
              <a:rPr lang="en-GB" sz="1200" dirty="0" smtClean="0"/>
              <a:t>At this stage Project Quote is closed.</a:t>
            </a:r>
          </a:p>
          <a:p>
            <a:pPr marL="285750" indent="-285750">
              <a:buFont typeface="Arial" panose="020B0604020202020204" pitchFamily="34" charset="0"/>
              <a:buChar char="•"/>
            </a:pPr>
            <a:r>
              <a:rPr lang="en-GB" sz="1200" dirty="0" smtClean="0"/>
              <a:t>Intermediate Stages are not reflected at Quote level. i.e. Project Quote move directly from ‘Commercially Approved’ stage to ‘Ordered’ stage.</a:t>
            </a:r>
          </a:p>
          <a:p>
            <a:pPr marL="285750" indent="-285750">
              <a:buFont typeface="Arial" panose="020B0604020202020204" pitchFamily="34" charset="0"/>
              <a:buChar char="•"/>
            </a:pPr>
            <a:r>
              <a:rPr lang="en-GB" sz="1200" dirty="0" smtClean="0"/>
              <a:t>At line litem level , all stages are reflected from standard quote to Project Quote.</a:t>
            </a:r>
            <a:endParaRPr lang="en-GB" sz="1200" dirty="0"/>
          </a:p>
        </p:txBody>
      </p:sp>
      <p:sp>
        <p:nvSpPr>
          <p:cNvPr id="14" name="Rectangle 13"/>
          <p:cNvSpPr/>
          <p:nvPr/>
        </p:nvSpPr>
        <p:spPr>
          <a:xfrm>
            <a:off x="2021569" y="882831"/>
            <a:ext cx="8508319" cy="5316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2116094" y="2037890"/>
            <a:ext cx="1449113" cy="253916"/>
          </a:xfrm>
          <a:prstGeom prst="rect">
            <a:avLst/>
          </a:prstGeom>
          <a:solidFill>
            <a:schemeClr val="bg1"/>
          </a:solidFill>
        </p:spPr>
        <p:txBody>
          <a:bodyPr wrap="square" rtlCol="0">
            <a:spAutoFit/>
          </a:bodyPr>
          <a:lstStyle/>
          <a:p>
            <a:r>
              <a:rPr lang="en-GB" sz="1050" dirty="0" smtClean="0"/>
              <a:t>QT-15973-01</a:t>
            </a:r>
            <a:endParaRPr lang="en-GB" sz="1050" dirty="0"/>
          </a:p>
        </p:txBody>
      </p:sp>
      <p:sp>
        <p:nvSpPr>
          <p:cNvPr id="29" name="TextBox 28"/>
          <p:cNvSpPr txBox="1"/>
          <p:nvPr/>
        </p:nvSpPr>
        <p:spPr>
          <a:xfrm>
            <a:off x="3247117" y="4593495"/>
            <a:ext cx="1204842" cy="215444"/>
          </a:xfrm>
          <a:prstGeom prst="rect">
            <a:avLst/>
          </a:prstGeom>
          <a:solidFill>
            <a:schemeClr val="bg1"/>
          </a:solidFill>
        </p:spPr>
        <p:txBody>
          <a:bodyPr wrap="square" rtlCol="0">
            <a:spAutoFit/>
          </a:bodyPr>
          <a:lstStyle/>
          <a:p>
            <a:r>
              <a:rPr lang="en-GB" sz="800" dirty="0" smtClean="0"/>
              <a:t>QT-15973-2--01</a:t>
            </a:r>
            <a:endParaRPr lang="en-GB" sz="800" dirty="0"/>
          </a:p>
        </p:txBody>
      </p:sp>
      <p:sp>
        <p:nvSpPr>
          <p:cNvPr id="30" name="TextBox 29"/>
          <p:cNvSpPr txBox="1"/>
          <p:nvPr/>
        </p:nvSpPr>
        <p:spPr>
          <a:xfrm>
            <a:off x="3247117" y="4873692"/>
            <a:ext cx="1233418" cy="215444"/>
          </a:xfrm>
          <a:prstGeom prst="rect">
            <a:avLst/>
          </a:prstGeom>
          <a:solidFill>
            <a:schemeClr val="bg1"/>
          </a:solidFill>
        </p:spPr>
        <p:txBody>
          <a:bodyPr wrap="square" rtlCol="0">
            <a:spAutoFit/>
          </a:bodyPr>
          <a:lstStyle/>
          <a:p>
            <a:r>
              <a:rPr lang="en-GB" sz="800" dirty="0" smtClean="0"/>
              <a:t>QT-15973-3--01</a:t>
            </a:r>
            <a:endParaRPr lang="en-GB" sz="800" dirty="0"/>
          </a:p>
        </p:txBody>
      </p:sp>
      <p:sp>
        <p:nvSpPr>
          <p:cNvPr id="31" name="TextBox 30"/>
          <p:cNvSpPr txBox="1"/>
          <p:nvPr/>
        </p:nvSpPr>
        <p:spPr>
          <a:xfrm>
            <a:off x="3247117" y="5133978"/>
            <a:ext cx="1204842" cy="215444"/>
          </a:xfrm>
          <a:prstGeom prst="rect">
            <a:avLst/>
          </a:prstGeom>
          <a:solidFill>
            <a:schemeClr val="bg1"/>
          </a:solidFill>
        </p:spPr>
        <p:txBody>
          <a:bodyPr wrap="square" rtlCol="0">
            <a:spAutoFit/>
          </a:bodyPr>
          <a:lstStyle/>
          <a:p>
            <a:r>
              <a:rPr lang="en-GB" sz="800" dirty="0" smtClean="0"/>
              <a:t>QT-15973-4--01</a:t>
            </a:r>
            <a:endParaRPr lang="en-GB" sz="800" dirty="0"/>
          </a:p>
        </p:txBody>
      </p:sp>
      <p:sp>
        <p:nvSpPr>
          <p:cNvPr id="32" name="TextBox 31"/>
          <p:cNvSpPr txBox="1"/>
          <p:nvPr/>
        </p:nvSpPr>
        <p:spPr>
          <a:xfrm>
            <a:off x="3247117" y="5391754"/>
            <a:ext cx="1233418" cy="215444"/>
          </a:xfrm>
          <a:prstGeom prst="rect">
            <a:avLst/>
          </a:prstGeom>
          <a:solidFill>
            <a:schemeClr val="bg1"/>
          </a:solidFill>
        </p:spPr>
        <p:txBody>
          <a:bodyPr wrap="square" rtlCol="0">
            <a:spAutoFit/>
          </a:bodyPr>
          <a:lstStyle/>
          <a:p>
            <a:r>
              <a:rPr lang="en-GB" sz="800" dirty="0" smtClean="0"/>
              <a:t>QT-15973-5--01</a:t>
            </a:r>
            <a:endParaRPr lang="en-GB" sz="800" dirty="0"/>
          </a:p>
        </p:txBody>
      </p:sp>
      <p:sp>
        <p:nvSpPr>
          <p:cNvPr id="34" name="TextBox 33"/>
          <p:cNvSpPr txBox="1"/>
          <p:nvPr/>
        </p:nvSpPr>
        <p:spPr>
          <a:xfrm>
            <a:off x="3247117" y="5691862"/>
            <a:ext cx="1204842" cy="215444"/>
          </a:xfrm>
          <a:prstGeom prst="rect">
            <a:avLst/>
          </a:prstGeom>
          <a:solidFill>
            <a:schemeClr val="bg1"/>
          </a:solidFill>
        </p:spPr>
        <p:txBody>
          <a:bodyPr wrap="square" rtlCol="0">
            <a:spAutoFit/>
          </a:bodyPr>
          <a:lstStyle/>
          <a:p>
            <a:r>
              <a:rPr lang="en-GB" sz="800" dirty="0" smtClean="0"/>
              <a:t>QT-15973-6--01</a:t>
            </a:r>
            <a:endParaRPr lang="en-GB" sz="800" dirty="0"/>
          </a:p>
        </p:txBody>
      </p:sp>
      <p:sp>
        <p:nvSpPr>
          <p:cNvPr id="35" name="TextBox 34"/>
          <p:cNvSpPr txBox="1"/>
          <p:nvPr/>
        </p:nvSpPr>
        <p:spPr>
          <a:xfrm>
            <a:off x="3275693" y="5952148"/>
            <a:ext cx="1204842" cy="215444"/>
          </a:xfrm>
          <a:prstGeom prst="rect">
            <a:avLst/>
          </a:prstGeom>
          <a:solidFill>
            <a:schemeClr val="bg1"/>
          </a:solidFill>
        </p:spPr>
        <p:txBody>
          <a:bodyPr wrap="square" rtlCol="0">
            <a:spAutoFit/>
          </a:bodyPr>
          <a:lstStyle/>
          <a:p>
            <a:r>
              <a:rPr lang="en-GB" sz="800" dirty="0" smtClean="0"/>
              <a:t>QT-15973-7--01</a:t>
            </a:r>
            <a:endParaRPr lang="en-GB" sz="800" dirty="0"/>
          </a:p>
        </p:txBody>
      </p:sp>
      <p:sp>
        <p:nvSpPr>
          <p:cNvPr id="21" name="TextBox 20"/>
          <p:cNvSpPr txBox="1"/>
          <p:nvPr/>
        </p:nvSpPr>
        <p:spPr>
          <a:xfrm>
            <a:off x="7617852" y="2377343"/>
            <a:ext cx="604128" cy="276999"/>
          </a:xfrm>
          <a:prstGeom prst="rect">
            <a:avLst/>
          </a:prstGeom>
          <a:solidFill>
            <a:schemeClr val="bg1"/>
          </a:solidFill>
        </p:spPr>
        <p:txBody>
          <a:bodyPr wrap="square" rtlCol="0">
            <a:spAutoFit/>
          </a:bodyPr>
          <a:lstStyle/>
          <a:p>
            <a:r>
              <a:rPr lang="en-GB" sz="1200" dirty="0" smtClean="0"/>
              <a:t>Closed</a:t>
            </a:r>
            <a:endParaRPr lang="en-GB" sz="1200" dirty="0"/>
          </a:p>
        </p:txBody>
      </p:sp>
    </p:spTree>
    <p:extLst>
      <p:ext uri="{BB962C8B-B14F-4D97-AF65-F5344CB8AC3E}">
        <p14:creationId xmlns:p14="http://schemas.microsoft.com/office/powerpoint/2010/main" val="1010707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687" y="0"/>
            <a:ext cx="10015671" cy="829727"/>
          </a:xfrm>
        </p:spPr>
        <p:txBody>
          <a:bodyPr>
            <a:normAutofit/>
          </a:bodyPr>
          <a:lstStyle/>
          <a:p>
            <a:pPr algn="l"/>
            <a:r>
              <a:rPr lang="en-IN" sz="4800" dirty="0" smtClean="0"/>
              <a:t>CPQ Transaction Level Reports</a:t>
            </a:r>
            <a:endParaRPr lang="en-IN" sz="4800" dirty="0"/>
          </a:p>
        </p:txBody>
      </p:sp>
      <p:sp>
        <p:nvSpPr>
          <p:cNvPr id="3" name="TextBox 2"/>
          <p:cNvSpPr txBox="1"/>
          <p:nvPr/>
        </p:nvSpPr>
        <p:spPr>
          <a:xfrm>
            <a:off x="360671" y="935303"/>
            <a:ext cx="4952144" cy="3754874"/>
          </a:xfrm>
          <a:prstGeom prst="rect">
            <a:avLst/>
          </a:prstGeom>
          <a:noFill/>
        </p:spPr>
        <p:txBody>
          <a:bodyPr wrap="square" rtlCol="0">
            <a:spAutoFit/>
          </a:bodyPr>
          <a:lstStyle/>
          <a:p>
            <a:pPr marL="342900" indent="-342900">
              <a:buFont typeface="+mj-lt"/>
              <a:buAutoNum type="arabicPeriod"/>
            </a:pPr>
            <a:r>
              <a:rPr lang="en-GB" sz="1400" dirty="0" smtClean="0"/>
              <a:t>List of all Project Quotes</a:t>
            </a:r>
          </a:p>
          <a:p>
            <a:pPr marL="800100" lvl="1" indent="-342900">
              <a:buFont typeface="Arial" panose="020B0604020202020204" pitchFamily="34" charset="0"/>
              <a:buChar char="•"/>
            </a:pPr>
            <a:r>
              <a:rPr lang="en-GB" sz="1400" dirty="0" smtClean="0"/>
              <a:t>Quote ID</a:t>
            </a:r>
          </a:p>
          <a:p>
            <a:pPr marL="800100" lvl="1" indent="-342900">
              <a:buFont typeface="Arial" panose="020B0604020202020204" pitchFamily="34" charset="0"/>
              <a:buChar char="•"/>
            </a:pPr>
            <a:r>
              <a:rPr lang="en-GB" sz="1400" dirty="0" smtClean="0"/>
              <a:t>Type of Quote e.g. standard or price lookup</a:t>
            </a:r>
          </a:p>
          <a:p>
            <a:pPr marL="800100" lvl="1" indent="-342900">
              <a:buFont typeface="Arial" panose="020B0604020202020204" pitchFamily="34" charset="0"/>
              <a:buChar char="•"/>
            </a:pPr>
            <a:r>
              <a:rPr lang="en-GB" sz="1400" dirty="0" smtClean="0"/>
              <a:t>Stage of Quote </a:t>
            </a:r>
          </a:p>
          <a:p>
            <a:pPr marL="800100" lvl="1" indent="-342900">
              <a:buFont typeface="Arial" panose="020B0604020202020204" pitchFamily="34" charset="0"/>
              <a:buChar char="•"/>
            </a:pPr>
            <a:r>
              <a:rPr lang="en-GB" sz="1400" dirty="0" smtClean="0"/>
              <a:t>Status of Quote</a:t>
            </a:r>
          </a:p>
          <a:p>
            <a:pPr marL="800100" lvl="1" indent="-342900">
              <a:buFont typeface="Arial" panose="020B0604020202020204" pitchFamily="34" charset="0"/>
              <a:buChar char="•"/>
            </a:pPr>
            <a:r>
              <a:rPr lang="en-GB" sz="1400" dirty="0" smtClean="0"/>
              <a:t>Fast Sign status</a:t>
            </a:r>
          </a:p>
          <a:p>
            <a:pPr marL="800100" lvl="1" indent="-342900">
              <a:buFont typeface="Arial" panose="020B0604020202020204" pitchFamily="34" charset="0"/>
              <a:buChar char="•"/>
            </a:pPr>
            <a:r>
              <a:rPr lang="en-GB" sz="1400" dirty="0" smtClean="0"/>
              <a:t>Total number of line items</a:t>
            </a:r>
          </a:p>
          <a:p>
            <a:pPr marL="800100" lvl="1" indent="-342900">
              <a:buFont typeface="Arial" panose="020B0604020202020204" pitchFamily="34" charset="0"/>
              <a:buChar char="•"/>
            </a:pPr>
            <a:r>
              <a:rPr lang="en-GB" sz="1400" dirty="0" smtClean="0"/>
              <a:t>Opp ID</a:t>
            </a:r>
          </a:p>
          <a:p>
            <a:pPr marL="800100" lvl="1" indent="-342900">
              <a:buFont typeface="Arial" panose="020B0604020202020204" pitchFamily="34" charset="0"/>
              <a:buChar char="•"/>
            </a:pPr>
            <a:r>
              <a:rPr lang="en-GB" sz="1400" dirty="0" smtClean="0"/>
              <a:t>Opp Status</a:t>
            </a:r>
          </a:p>
          <a:p>
            <a:pPr marL="800100" lvl="1" indent="-342900">
              <a:buFont typeface="Arial" panose="020B0604020202020204" pitchFamily="34" charset="0"/>
              <a:buChar char="•"/>
            </a:pPr>
            <a:r>
              <a:rPr lang="en-GB" sz="1400" dirty="0" smtClean="0"/>
              <a:t>Sales Channel</a:t>
            </a:r>
          </a:p>
          <a:p>
            <a:pPr marL="800100" lvl="1" indent="-342900">
              <a:buFont typeface="Arial" panose="020B0604020202020204" pitchFamily="34" charset="0"/>
              <a:buChar char="•"/>
            </a:pPr>
            <a:r>
              <a:rPr lang="en-GB" sz="1400" dirty="0" smtClean="0"/>
              <a:t>Technical delivery initiated or not</a:t>
            </a:r>
          </a:p>
          <a:p>
            <a:pPr marL="800100" lvl="1" indent="-342900">
              <a:buFont typeface="Arial" panose="020B0604020202020204" pitchFamily="34" charset="0"/>
              <a:buChar char="•"/>
            </a:pPr>
            <a:r>
              <a:rPr lang="en-GB" sz="1400" dirty="0" smtClean="0"/>
              <a:t>Pending line items not initiated for technical delivery</a:t>
            </a:r>
          </a:p>
          <a:p>
            <a:pPr marL="800100" lvl="1" indent="-342900">
              <a:buFont typeface="Arial" panose="020B0604020202020204" pitchFamily="34" charset="0"/>
              <a:buChar char="•"/>
            </a:pPr>
            <a:r>
              <a:rPr lang="en-GB" sz="1400" dirty="0" smtClean="0"/>
              <a:t>Number of line items ordered</a:t>
            </a:r>
          </a:p>
          <a:p>
            <a:pPr marL="800100" lvl="1" indent="-342900">
              <a:buFont typeface="Arial" panose="020B0604020202020204" pitchFamily="34" charset="0"/>
              <a:buChar char="•"/>
            </a:pPr>
            <a:r>
              <a:rPr lang="en-GB" sz="1400" dirty="0" smtClean="0"/>
              <a:t>Deal Pricing engage</a:t>
            </a:r>
          </a:p>
          <a:p>
            <a:pPr marL="800100" lvl="1" indent="-342900">
              <a:buFont typeface="Arial" panose="020B0604020202020204" pitchFamily="34" charset="0"/>
              <a:buChar char="•"/>
            </a:pPr>
            <a:r>
              <a:rPr lang="en-GB" sz="1400" dirty="0" smtClean="0"/>
              <a:t>Project quote creation</a:t>
            </a:r>
          </a:p>
          <a:p>
            <a:pPr marL="800100" lvl="1" indent="-342900">
              <a:buFont typeface="Arial" panose="020B0604020202020204" pitchFamily="34" charset="0"/>
              <a:buChar char="•"/>
            </a:pPr>
            <a:r>
              <a:rPr lang="en-GB" sz="1400" dirty="0" smtClean="0"/>
              <a:t>Last updated date</a:t>
            </a:r>
          </a:p>
          <a:p>
            <a:pPr lvl="1"/>
            <a:endParaRPr lang="en-GB" sz="1400" dirty="0" smtClean="0"/>
          </a:p>
        </p:txBody>
      </p:sp>
      <p:sp>
        <p:nvSpPr>
          <p:cNvPr id="4" name="Rectangle 3"/>
          <p:cNvSpPr/>
          <p:nvPr/>
        </p:nvSpPr>
        <p:spPr>
          <a:xfrm>
            <a:off x="5513798" y="899166"/>
            <a:ext cx="6096000" cy="3539430"/>
          </a:xfrm>
          <a:prstGeom prst="rect">
            <a:avLst/>
          </a:prstGeom>
        </p:spPr>
        <p:txBody>
          <a:bodyPr>
            <a:spAutoFit/>
          </a:bodyPr>
          <a:lstStyle/>
          <a:p>
            <a:r>
              <a:rPr lang="en-GB" sz="1400" dirty="0" smtClean="0"/>
              <a:t>2.  List </a:t>
            </a:r>
            <a:r>
              <a:rPr lang="en-GB" sz="1400" dirty="0"/>
              <a:t>of all Options Quote </a:t>
            </a:r>
          </a:p>
          <a:p>
            <a:pPr marL="800100" lvl="1" indent="-342900">
              <a:buFont typeface="Arial" panose="020B0604020202020204" pitchFamily="34" charset="0"/>
              <a:buChar char="•"/>
            </a:pPr>
            <a:r>
              <a:rPr lang="en-GB" sz="1400" dirty="0"/>
              <a:t>Quote ID</a:t>
            </a:r>
          </a:p>
          <a:p>
            <a:pPr marL="800100" lvl="1" indent="-342900">
              <a:buFont typeface="Arial" panose="020B0604020202020204" pitchFamily="34" charset="0"/>
              <a:buChar char="•"/>
            </a:pPr>
            <a:r>
              <a:rPr lang="en-GB" sz="1400" dirty="0"/>
              <a:t>Type of Quote e.g. standard or price lookup</a:t>
            </a:r>
          </a:p>
          <a:p>
            <a:pPr marL="800100" lvl="1" indent="-342900">
              <a:buFont typeface="Arial" panose="020B0604020202020204" pitchFamily="34" charset="0"/>
              <a:buChar char="•"/>
            </a:pPr>
            <a:r>
              <a:rPr lang="en-GB" sz="1400" dirty="0"/>
              <a:t>Stage of Quote </a:t>
            </a:r>
          </a:p>
          <a:p>
            <a:pPr marL="800100" lvl="1" indent="-342900">
              <a:buFont typeface="Arial" panose="020B0604020202020204" pitchFamily="34" charset="0"/>
              <a:buChar char="•"/>
            </a:pPr>
            <a:r>
              <a:rPr lang="en-GB" sz="1400" dirty="0"/>
              <a:t>Status of Quote</a:t>
            </a:r>
          </a:p>
          <a:p>
            <a:pPr marL="800100" lvl="1" indent="-342900">
              <a:buFont typeface="Arial" panose="020B0604020202020204" pitchFamily="34" charset="0"/>
              <a:buChar char="•"/>
            </a:pPr>
            <a:r>
              <a:rPr lang="en-GB" sz="1400" dirty="0"/>
              <a:t>Opp ID</a:t>
            </a:r>
          </a:p>
          <a:p>
            <a:pPr marL="800100" lvl="1" indent="-342900">
              <a:buFont typeface="Arial" panose="020B0604020202020204" pitchFamily="34" charset="0"/>
              <a:buChar char="•"/>
            </a:pPr>
            <a:r>
              <a:rPr lang="en-GB" sz="1400" dirty="0"/>
              <a:t>Opp Status</a:t>
            </a:r>
          </a:p>
          <a:p>
            <a:pPr marL="800100" lvl="1" indent="-342900">
              <a:buFont typeface="Arial" panose="020B0604020202020204" pitchFamily="34" charset="0"/>
              <a:buChar char="•"/>
            </a:pPr>
            <a:r>
              <a:rPr lang="en-GB" sz="1400" dirty="0"/>
              <a:t>Sales Channel</a:t>
            </a:r>
          </a:p>
          <a:p>
            <a:pPr marL="800100" lvl="1" indent="-342900">
              <a:buFont typeface="Arial" panose="020B0604020202020204" pitchFamily="34" charset="0"/>
              <a:buChar char="•"/>
            </a:pPr>
            <a:r>
              <a:rPr lang="en-GB" sz="1400" dirty="0"/>
              <a:t>Count of line </a:t>
            </a:r>
            <a:r>
              <a:rPr lang="en-GB" sz="1400" dirty="0" smtClean="0"/>
              <a:t>items(quote level)</a:t>
            </a:r>
            <a:endParaRPr lang="en-GB" sz="1400" dirty="0"/>
          </a:p>
          <a:p>
            <a:pPr marL="800100" lvl="1" indent="-342900">
              <a:buFont typeface="Arial" panose="020B0604020202020204" pitchFamily="34" charset="0"/>
              <a:buChar char="•"/>
            </a:pPr>
            <a:r>
              <a:rPr lang="en-GB" sz="1400" dirty="0" smtClean="0"/>
              <a:t>Deal </a:t>
            </a:r>
            <a:r>
              <a:rPr lang="en-GB" sz="1400" dirty="0"/>
              <a:t>Pricing engage or not</a:t>
            </a:r>
          </a:p>
          <a:p>
            <a:pPr marL="800100" lvl="1" indent="-342900">
              <a:buFont typeface="Arial" panose="020B0604020202020204" pitchFamily="34" charset="0"/>
              <a:buChar char="•"/>
            </a:pPr>
            <a:r>
              <a:rPr lang="en-GB" sz="1400" dirty="0"/>
              <a:t>Number of options</a:t>
            </a:r>
          </a:p>
          <a:p>
            <a:pPr marL="800100" lvl="1" indent="-342900">
              <a:buFont typeface="Arial" panose="020B0604020202020204" pitchFamily="34" charset="0"/>
              <a:buChar char="•"/>
            </a:pPr>
            <a:r>
              <a:rPr lang="en-GB" sz="1400" dirty="0" smtClean="0"/>
              <a:t>Number of approved options</a:t>
            </a:r>
          </a:p>
          <a:p>
            <a:pPr marL="800100" lvl="1" indent="-342900">
              <a:buFont typeface="Arial" panose="020B0604020202020204" pitchFamily="34" charset="0"/>
              <a:buChar char="•"/>
            </a:pPr>
            <a:r>
              <a:rPr lang="en-GB" sz="1400" dirty="0" smtClean="0"/>
              <a:t>Number of rejected options</a:t>
            </a:r>
            <a:endParaRPr lang="en-GB" sz="1400" dirty="0"/>
          </a:p>
          <a:p>
            <a:pPr marL="800100" lvl="1" indent="-342900">
              <a:buFont typeface="Arial" panose="020B0604020202020204" pitchFamily="34" charset="0"/>
              <a:buChar char="•"/>
            </a:pPr>
            <a:r>
              <a:rPr lang="en-GB" sz="1400" dirty="0"/>
              <a:t>Primary Option </a:t>
            </a:r>
          </a:p>
          <a:p>
            <a:pPr marL="800100" lvl="1" indent="-342900">
              <a:buFont typeface="Arial" panose="020B0604020202020204" pitchFamily="34" charset="0"/>
              <a:buChar char="•"/>
            </a:pPr>
            <a:r>
              <a:rPr lang="en-GB" sz="1400" dirty="0" smtClean="0"/>
              <a:t>Number of Options </a:t>
            </a:r>
            <a:r>
              <a:rPr lang="en-GB" sz="1400" dirty="0"/>
              <a:t>initiated for technical delivery</a:t>
            </a:r>
          </a:p>
          <a:p>
            <a:pPr marL="342900" indent="-342900">
              <a:buFont typeface="+mj-lt"/>
              <a:buAutoNum type="arabicPeriod"/>
            </a:pPr>
            <a:endParaRPr lang="en-GB" sz="1400" dirty="0"/>
          </a:p>
        </p:txBody>
      </p:sp>
    </p:spTree>
    <p:extLst>
      <p:ext uri="{BB962C8B-B14F-4D97-AF65-F5344CB8AC3E}">
        <p14:creationId xmlns:p14="http://schemas.microsoft.com/office/powerpoint/2010/main" val="23194478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892" y="-33302"/>
            <a:ext cx="9144000" cy="829727"/>
          </a:xfrm>
        </p:spPr>
        <p:txBody>
          <a:bodyPr>
            <a:normAutofit/>
          </a:bodyPr>
          <a:lstStyle/>
          <a:p>
            <a:pPr algn="l"/>
            <a:r>
              <a:rPr lang="en-IN" sz="4800" dirty="0" smtClean="0"/>
              <a:t>Proposal</a:t>
            </a:r>
            <a:endParaRPr lang="en-IN" sz="4800" dirty="0"/>
          </a:p>
        </p:txBody>
      </p:sp>
      <p:pic>
        <p:nvPicPr>
          <p:cNvPr id="4" name="Picture 3"/>
          <p:cNvPicPr>
            <a:picLocks noChangeAspect="1"/>
          </p:cNvPicPr>
          <p:nvPr/>
        </p:nvPicPr>
        <p:blipFill>
          <a:blip r:embed="rId2"/>
          <a:stretch>
            <a:fillRect/>
          </a:stretch>
        </p:blipFill>
        <p:spPr>
          <a:xfrm>
            <a:off x="477011" y="913282"/>
            <a:ext cx="10634012" cy="2350913"/>
          </a:xfrm>
          <a:prstGeom prst="rect">
            <a:avLst/>
          </a:prstGeom>
        </p:spPr>
      </p:pic>
      <p:pic>
        <p:nvPicPr>
          <p:cNvPr id="5" name="Picture 4"/>
          <p:cNvPicPr>
            <a:picLocks noChangeAspect="1"/>
          </p:cNvPicPr>
          <p:nvPr/>
        </p:nvPicPr>
        <p:blipFill>
          <a:blip r:embed="rId3"/>
          <a:stretch>
            <a:fillRect/>
          </a:stretch>
        </p:blipFill>
        <p:spPr>
          <a:xfrm>
            <a:off x="562863" y="4021211"/>
            <a:ext cx="10335510" cy="1807842"/>
          </a:xfrm>
          <a:prstGeom prst="rect">
            <a:avLst/>
          </a:prstGeom>
        </p:spPr>
      </p:pic>
      <p:sp>
        <p:nvSpPr>
          <p:cNvPr id="6" name="TextBox 5"/>
          <p:cNvSpPr txBox="1"/>
          <p:nvPr/>
        </p:nvSpPr>
        <p:spPr>
          <a:xfrm>
            <a:off x="2004237" y="3002585"/>
            <a:ext cx="4768038" cy="738664"/>
          </a:xfrm>
          <a:prstGeom prst="rect">
            <a:avLst/>
          </a:prstGeom>
          <a:noFill/>
        </p:spPr>
        <p:txBody>
          <a:bodyPr wrap="square" rtlCol="0">
            <a:spAutoFit/>
          </a:bodyPr>
          <a:lstStyle/>
          <a:p>
            <a:r>
              <a:rPr lang="en-GB" sz="1400" dirty="0" smtClean="0"/>
              <a:t>For Options Quote add a note:</a:t>
            </a:r>
          </a:p>
          <a:p>
            <a:r>
              <a:rPr lang="en-GB" sz="1400" dirty="0" smtClean="0"/>
              <a:t>Note – For options quote it is recommended to use Download Quote Excel.</a:t>
            </a:r>
            <a:endParaRPr lang="en-GB" sz="1400" dirty="0"/>
          </a:p>
        </p:txBody>
      </p:sp>
    </p:spTree>
    <p:extLst>
      <p:ext uri="{BB962C8B-B14F-4D97-AF65-F5344CB8AC3E}">
        <p14:creationId xmlns:p14="http://schemas.microsoft.com/office/powerpoint/2010/main" val="15465946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892" y="-33302"/>
            <a:ext cx="9144000" cy="829727"/>
          </a:xfrm>
        </p:spPr>
        <p:txBody>
          <a:bodyPr>
            <a:normAutofit/>
          </a:bodyPr>
          <a:lstStyle/>
          <a:p>
            <a:pPr algn="l"/>
            <a:r>
              <a:rPr lang="en-IN" sz="4800" dirty="0" smtClean="0"/>
              <a:t>Download Quote Excel</a:t>
            </a:r>
            <a:endParaRPr lang="en-IN" sz="4800" dirty="0"/>
          </a:p>
        </p:txBody>
      </p:sp>
      <p:sp>
        <p:nvSpPr>
          <p:cNvPr id="3" name="TextBox 2"/>
          <p:cNvSpPr txBox="1"/>
          <p:nvPr/>
        </p:nvSpPr>
        <p:spPr>
          <a:xfrm>
            <a:off x="627321" y="1127051"/>
            <a:ext cx="8931349" cy="369332"/>
          </a:xfrm>
          <a:prstGeom prst="rect">
            <a:avLst/>
          </a:prstGeom>
          <a:noFill/>
        </p:spPr>
        <p:txBody>
          <a:bodyPr wrap="square" rtlCol="0">
            <a:spAutoFit/>
          </a:bodyPr>
          <a:lstStyle/>
          <a:p>
            <a:pPr marL="285750" indent="-285750">
              <a:buFont typeface="Arial" panose="020B0604020202020204" pitchFamily="34" charset="0"/>
              <a:buChar char="•"/>
            </a:pPr>
            <a:r>
              <a:rPr lang="en-GB" dirty="0" smtClean="0"/>
              <a:t>Additional column in excel download to indicate the option</a:t>
            </a:r>
            <a:endParaRPr lang="en-GB" dirty="0"/>
          </a:p>
        </p:txBody>
      </p:sp>
    </p:spTree>
    <p:extLst>
      <p:ext uri="{BB962C8B-B14F-4D97-AF65-F5344CB8AC3E}">
        <p14:creationId xmlns:p14="http://schemas.microsoft.com/office/powerpoint/2010/main" val="773175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4" y="139990"/>
            <a:ext cx="10515600" cy="341632"/>
          </a:xfrm>
          <a:noFill/>
        </p:spPr>
        <p:txBody>
          <a:bodyPr wrap="square" rtlCol="0">
            <a:spAutoFit/>
          </a:bodyPr>
          <a:lstStyle/>
          <a:p>
            <a:r>
              <a:rPr lang="en-IN" sz="1800" b="1" dirty="0" smtClean="0">
                <a:ea typeface="+mn-ea"/>
                <a:cs typeface="+mn-cs"/>
              </a:rPr>
              <a:t>Key Design Decisions</a:t>
            </a:r>
            <a:endParaRPr lang="en-IN" sz="1800" b="1" dirty="0">
              <a:ea typeface="+mn-ea"/>
              <a:cs typeface="+mn-cs"/>
            </a:endParaRPr>
          </a:p>
        </p:txBody>
      </p:sp>
      <p:graphicFrame>
        <p:nvGraphicFramePr>
          <p:cNvPr id="7" name="Table 6"/>
          <p:cNvGraphicFramePr>
            <a:graphicFrameLocks noGrp="1"/>
          </p:cNvGraphicFramePr>
          <p:nvPr>
            <p:extLst>
              <p:ext uri="{D42A27DB-BD31-4B8C-83A1-F6EECF244321}">
                <p14:modId xmlns:p14="http://schemas.microsoft.com/office/powerpoint/2010/main" val="2987576997"/>
              </p:ext>
            </p:extLst>
          </p:nvPr>
        </p:nvGraphicFramePr>
        <p:xfrm>
          <a:off x="193183" y="634191"/>
          <a:ext cx="11475075" cy="2793539"/>
        </p:xfrm>
        <a:graphic>
          <a:graphicData uri="http://schemas.openxmlformats.org/drawingml/2006/table">
            <a:tbl>
              <a:tblPr firstRow="1" bandRow="1">
                <a:tableStyleId>{5C22544A-7EE6-4342-B048-85BDC9FD1C3A}</a:tableStyleId>
              </a:tblPr>
              <a:tblGrid>
                <a:gridCol w="798490">
                  <a:extLst>
                    <a:ext uri="{9D8B030D-6E8A-4147-A177-3AD203B41FA5}">
                      <a16:colId xmlns:a16="http://schemas.microsoft.com/office/drawing/2014/main" val="20000"/>
                    </a:ext>
                  </a:extLst>
                </a:gridCol>
                <a:gridCol w="1056068">
                  <a:extLst>
                    <a:ext uri="{9D8B030D-6E8A-4147-A177-3AD203B41FA5}">
                      <a16:colId xmlns:a16="http://schemas.microsoft.com/office/drawing/2014/main" val="20001"/>
                    </a:ext>
                  </a:extLst>
                </a:gridCol>
                <a:gridCol w="6751748">
                  <a:extLst>
                    <a:ext uri="{9D8B030D-6E8A-4147-A177-3AD203B41FA5}">
                      <a16:colId xmlns:a16="http://schemas.microsoft.com/office/drawing/2014/main" val="20002"/>
                    </a:ext>
                  </a:extLst>
                </a:gridCol>
                <a:gridCol w="2868769">
                  <a:extLst>
                    <a:ext uri="{9D8B030D-6E8A-4147-A177-3AD203B41FA5}">
                      <a16:colId xmlns:a16="http://schemas.microsoft.com/office/drawing/2014/main" val="20003"/>
                    </a:ext>
                  </a:extLst>
                </a:gridCol>
              </a:tblGrid>
              <a:tr h="482139">
                <a:tc>
                  <a:txBody>
                    <a:bodyPr/>
                    <a:lstStyle/>
                    <a:p>
                      <a:r>
                        <a:rPr lang="en-IN" dirty="0" smtClean="0"/>
                        <a:t>S.No</a:t>
                      </a:r>
                      <a:endParaRPr lang="en-IN" dirty="0"/>
                    </a:p>
                  </a:txBody>
                  <a:tcPr/>
                </a:tc>
                <a:tc>
                  <a:txBody>
                    <a:bodyPr/>
                    <a:lstStyle/>
                    <a:p>
                      <a:r>
                        <a:rPr lang="en-IN" dirty="0" smtClean="0"/>
                        <a:t>Date</a:t>
                      </a:r>
                      <a:endParaRPr lang="en-IN" dirty="0"/>
                    </a:p>
                  </a:txBody>
                  <a:tcPr/>
                </a:tc>
                <a:tc>
                  <a:txBody>
                    <a:bodyPr/>
                    <a:lstStyle/>
                    <a:p>
                      <a:r>
                        <a:rPr lang="en-IN" dirty="0" smtClean="0"/>
                        <a:t>Design Decision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Stakeholders</a:t>
                      </a:r>
                      <a:endParaRPr lang="en-IN" dirty="0"/>
                    </a:p>
                  </a:txBody>
                  <a:tcPr/>
                </a:tc>
                <a:extLst>
                  <a:ext uri="{0D108BD9-81ED-4DB2-BD59-A6C34878D82A}">
                    <a16:rowId xmlns:a16="http://schemas.microsoft.com/office/drawing/2014/main" val="10000"/>
                  </a:ext>
                </a:extLst>
              </a:tr>
              <a:tr h="370840">
                <a:tc>
                  <a:txBody>
                    <a:bodyPr/>
                    <a:lstStyle/>
                    <a:p>
                      <a:r>
                        <a:rPr lang="en-IN" sz="1200" strike="noStrike" dirty="0" smtClean="0"/>
                        <a:t>1</a:t>
                      </a:r>
                      <a:endParaRPr lang="en-IN" sz="1200" strike="noStrike" dirty="0"/>
                    </a:p>
                  </a:txBody>
                  <a:tcPr/>
                </a:tc>
                <a:tc>
                  <a:txBody>
                    <a:bodyPr/>
                    <a:lstStyle/>
                    <a:p>
                      <a:r>
                        <a:rPr lang="en-IN" sz="1200" strike="noStrike" dirty="0" smtClean="0"/>
                        <a:t>24/10/2019</a:t>
                      </a:r>
                      <a:endParaRPr lang="en-IN" sz="1200" strike="noStrik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strike="noStrike" dirty="0" smtClean="0"/>
                        <a:t>Only</a:t>
                      </a:r>
                      <a:r>
                        <a:rPr lang="en-IN" sz="1200" strike="noStrike" baseline="0" dirty="0" smtClean="0"/>
                        <a:t> one ‘Individual’ Option is available to group all the circuits where individual circuit level </a:t>
                      </a:r>
                      <a:r>
                        <a:rPr lang="en-IN" sz="1200" strike="noStrike" baseline="0" dirty="0" err="1" smtClean="0"/>
                        <a:t>deiscoutn</a:t>
                      </a:r>
                      <a:r>
                        <a:rPr lang="en-IN" sz="1200" strike="noStrike" baseline="0" dirty="0" smtClean="0"/>
                        <a:t> </a:t>
                      </a:r>
                      <a:r>
                        <a:rPr lang="en-IN" sz="1200" strike="noStrike" baseline="0" smtClean="0"/>
                        <a:t>is applied.</a:t>
                      </a:r>
                      <a:endParaRPr lang="en-IN" sz="1200" strike="noStrike" dirty="0"/>
                    </a:p>
                  </a:txBody>
                  <a:tcPr/>
                </a:tc>
                <a:tc>
                  <a:txBody>
                    <a:bodyPr/>
                    <a:lstStyle/>
                    <a:p>
                      <a:r>
                        <a:rPr lang="en-IN" sz="1200" strike="noStrike" dirty="0" err="1" smtClean="0"/>
                        <a:t>Piyush</a:t>
                      </a:r>
                      <a:r>
                        <a:rPr lang="en-IN" sz="1200" strike="noStrike" dirty="0" smtClean="0"/>
                        <a:t> V, </a:t>
                      </a:r>
                      <a:r>
                        <a:rPr lang="en-IN" sz="1200" strike="noStrike" dirty="0" err="1" smtClean="0"/>
                        <a:t>Lucka</a:t>
                      </a:r>
                      <a:r>
                        <a:rPr lang="en-IN" sz="1200" strike="noStrike" dirty="0" smtClean="0"/>
                        <a:t>, Marcus, Richard, Dimas</a:t>
                      </a:r>
                      <a:endParaRPr lang="en-IN" sz="1200" strike="noStrike" dirty="0"/>
                    </a:p>
                  </a:txBody>
                  <a:tcPr/>
                </a:tc>
                <a:extLst>
                  <a:ext uri="{0D108BD9-81ED-4DB2-BD59-A6C34878D82A}">
                    <a16:rowId xmlns:a16="http://schemas.microsoft.com/office/drawing/2014/main" val="10001"/>
                  </a:ext>
                </a:extLst>
              </a:tr>
              <a:tr h="370840">
                <a:tc>
                  <a:txBody>
                    <a:bodyPr/>
                    <a:lstStyle/>
                    <a:p>
                      <a:endParaRPr lang="en-IN" sz="1200" dirty="0"/>
                    </a:p>
                  </a:txBody>
                  <a:tcPr/>
                </a:tc>
                <a:tc>
                  <a:txBody>
                    <a:bodyPr/>
                    <a:lstStyle/>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txBody>
                  <a:tcPr/>
                </a:tc>
                <a:extLst>
                  <a:ext uri="{0D108BD9-81ED-4DB2-BD59-A6C34878D82A}">
                    <a16:rowId xmlns:a16="http://schemas.microsoft.com/office/drawing/2014/main" val="10002"/>
                  </a:ext>
                </a:extLst>
              </a:tr>
              <a:tr h="370840">
                <a:tc>
                  <a:txBody>
                    <a:bodyPr/>
                    <a:lstStyle/>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txBody>
                  <a:tcPr/>
                </a:tc>
                <a:extLst>
                  <a:ext uri="{0D108BD9-81ED-4DB2-BD59-A6C34878D82A}">
                    <a16:rowId xmlns:a16="http://schemas.microsoft.com/office/drawing/2014/main" val="10003"/>
                  </a:ext>
                </a:extLst>
              </a:tr>
              <a:tr h="370840">
                <a:tc>
                  <a:txBody>
                    <a:bodyPr/>
                    <a:lstStyle/>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txBody>
                  <a:tcPr/>
                </a:tc>
                <a:extLst>
                  <a:ext uri="{0D108BD9-81ED-4DB2-BD59-A6C34878D82A}">
                    <a16:rowId xmlns:a16="http://schemas.microsoft.com/office/drawing/2014/main" val="10004"/>
                  </a:ext>
                </a:extLst>
              </a:tr>
              <a:tr h="370840">
                <a:tc>
                  <a:txBody>
                    <a:bodyPr/>
                    <a:lstStyle/>
                    <a:p>
                      <a:endParaRPr lang="en-IN" sz="1200" dirty="0"/>
                    </a:p>
                  </a:txBody>
                  <a:tcPr/>
                </a:tc>
                <a:tc>
                  <a:txBody>
                    <a:bodyPr/>
                    <a:lstStyle/>
                    <a:p>
                      <a:endParaRPr lang="en-IN" sz="1200" dirty="0"/>
                    </a:p>
                  </a:txBody>
                  <a:tcPr/>
                </a:tc>
                <a:tc>
                  <a:txBody>
                    <a:bodyPr/>
                    <a:lstStyle/>
                    <a:p>
                      <a:pPr marL="171450" indent="-171450">
                        <a:lnSpc>
                          <a:spcPts val="1600"/>
                        </a:lnSpc>
                        <a:buFont typeface="Arial" panose="020B0604020202020204" pitchFamily="34" charset="0"/>
                        <a:buChar char="•"/>
                      </a:pPr>
                      <a:endParaRPr lang="en-US" sz="1200" dirty="0" smtClean="0">
                        <a:solidFill>
                          <a:schemeClr val="tx1"/>
                        </a:solidFill>
                      </a:endParaRPr>
                    </a:p>
                  </a:txBody>
                  <a:tcPr/>
                </a:tc>
                <a:tc>
                  <a:txBody>
                    <a:bodyPr/>
                    <a:lstStyle/>
                    <a:p>
                      <a:endParaRPr lang="en-IN" sz="1200" dirty="0"/>
                    </a:p>
                  </a:txBody>
                  <a:tcPr/>
                </a:tc>
                <a:extLst>
                  <a:ext uri="{0D108BD9-81ED-4DB2-BD59-A6C34878D82A}">
                    <a16:rowId xmlns:a16="http://schemas.microsoft.com/office/drawing/2014/main" val="10005"/>
                  </a:ext>
                </a:extLst>
              </a:tr>
              <a:tr h="370840">
                <a:tc>
                  <a:txBody>
                    <a:bodyPr/>
                    <a:lstStyle/>
                    <a:p>
                      <a:endParaRPr lang="en-IN" sz="1200" dirty="0"/>
                    </a:p>
                  </a:txBody>
                  <a:tcPr/>
                </a:tc>
                <a:tc>
                  <a:txBody>
                    <a:bodyPr/>
                    <a:lstStyle/>
                    <a:p>
                      <a:endParaRPr lang="en-IN" sz="1200" dirty="0"/>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99525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System Impacts</a:t>
            </a:r>
            <a:endParaRPr lang="en-IN" dirty="0"/>
          </a:p>
        </p:txBody>
      </p:sp>
    </p:spTree>
    <p:extLst>
      <p:ext uri="{BB962C8B-B14F-4D97-AF65-F5344CB8AC3E}">
        <p14:creationId xmlns:p14="http://schemas.microsoft.com/office/powerpoint/2010/main" val="12989700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7" y="100014"/>
            <a:ext cx="10515600" cy="514350"/>
          </a:xfrm>
        </p:spPr>
        <p:txBody>
          <a:bodyPr>
            <a:normAutofit fontScale="90000"/>
          </a:bodyPr>
          <a:lstStyle/>
          <a:p>
            <a:r>
              <a:rPr lang="en-IN" dirty="0" smtClean="0"/>
              <a:t>CPQ</a:t>
            </a:r>
            <a:endParaRPr lang="en-IN" dirty="0"/>
          </a:p>
        </p:txBody>
      </p:sp>
      <p:sp>
        <p:nvSpPr>
          <p:cNvPr id="3" name="Content Placeholder 2"/>
          <p:cNvSpPr>
            <a:spLocks noGrp="1"/>
          </p:cNvSpPr>
          <p:nvPr>
            <p:ph idx="1"/>
          </p:nvPr>
        </p:nvSpPr>
        <p:spPr>
          <a:xfrm>
            <a:off x="166687" y="725488"/>
            <a:ext cx="10515600" cy="4351338"/>
          </a:xfrm>
        </p:spPr>
        <p:txBody>
          <a:bodyPr/>
          <a:lstStyle/>
          <a:p>
            <a:r>
              <a:rPr lang="en-IN" sz="1400" dirty="0" smtClean="0"/>
              <a:t>Develop new Capabilities for Options, Project Quote, Price Lookup Quote</a:t>
            </a:r>
            <a:r>
              <a:rPr lang="en-IN" sz="1400" dirty="0"/>
              <a:t> </a:t>
            </a:r>
            <a:r>
              <a:rPr lang="en-IN" sz="1400" dirty="0" smtClean="0"/>
              <a:t>and other Generic enhancements. </a:t>
            </a:r>
          </a:p>
          <a:p>
            <a:r>
              <a:rPr lang="en-IN" sz="1400" dirty="0" err="1" smtClean="0"/>
              <a:t>Pls</a:t>
            </a:r>
            <a:r>
              <a:rPr lang="en-IN" sz="1400" dirty="0" smtClean="0"/>
              <a:t> refer the slide deck for details.</a:t>
            </a:r>
            <a:endParaRPr lang="en-IN" sz="1400" dirty="0"/>
          </a:p>
          <a:p>
            <a:endParaRPr lang="en-IN" dirty="0"/>
          </a:p>
        </p:txBody>
      </p:sp>
    </p:spTree>
    <p:extLst>
      <p:ext uri="{BB962C8B-B14F-4D97-AF65-F5344CB8AC3E}">
        <p14:creationId xmlns:p14="http://schemas.microsoft.com/office/powerpoint/2010/main" val="5560067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7" y="100014"/>
            <a:ext cx="10515600" cy="514350"/>
          </a:xfrm>
        </p:spPr>
        <p:txBody>
          <a:bodyPr>
            <a:normAutofit fontScale="90000"/>
          </a:bodyPr>
          <a:lstStyle/>
          <a:p>
            <a:r>
              <a:rPr lang="en-IN" dirty="0" smtClean="0"/>
              <a:t>C4C/WM</a:t>
            </a:r>
            <a:endParaRPr lang="en-IN" dirty="0"/>
          </a:p>
        </p:txBody>
      </p:sp>
      <p:sp>
        <p:nvSpPr>
          <p:cNvPr id="3" name="Content Placeholder 2"/>
          <p:cNvSpPr>
            <a:spLocks noGrp="1"/>
          </p:cNvSpPr>
          <p:nvPr>
            <p:ph idx="1"/>
          </p:nvPr>
        </p:nvSpPr>
        <p:spPr>
          <a:xfrm>
            <a:off x="166687" y="725488"/>
            <a:ext cx="10515600" cy="3117850"/>
          </a:xfrm>
        </p:spPr>
        <p:txBody>
          <a:bodyPr>
            <a:normAutofit/>
          </a:bodyPr>
          <a:lstStyle/>
          <a:p>
            <a:pPr marL="0" indent="0">
              <a:buNone/>
            </a:pPr>
            <a:r>
              <a:rPr lang="en-GB" sz="1200" dirty="0" smtClean="0"/>
              <a:t>In </a:t>
            </a:r>
            <a:r>
              <a:rPr lang="en-GB" sz="1200" dirty="0"/>
              <a:t>terms of impact, there are two key parts</a:t>
            </a:r>
            <a:endParaRPr lang="en-IN" sz="1200" dirty="0"/>
          </a:p>
          <a:p>
            <a:pPr marL="0" indent="0">
              <a:buNone/>
            </a:pPr>
            <a:endParaRPr lang="en-GB" sz="1200" b="1" dirty="0" smtClean="0"/>
          </a:p>
          <a:p>
            <a:pPr marL="0" indent="0">
              <a:buNone/>
            </a:pPr>
            <a:r>
              <a:rPr lang="en-GB" sz="1200" b="1" dirty="0" smtClean="0"/>
              <a:t>New </a:t>
            </a:r>
            <a:r>
              <a:rPr lang="en-GB" sz="1200" b="1" dirty="0"/>
              <a:t>flags and Validations:</a:t>
            </a:r>
            <a:endParaRPr lang="en-IN" sz="1200" dirty="0"/>
          </a:p>
          <a:p>
            <a:pPr lvl="0"/>
            <a:r>
              <a:rPr lang="en-GB" sz="1200" dirty="0"/>
              <a:t>To pass Project quote and Options Quote flag from CPQ-&gt;WM-&gt;C4C.</a:t>
            </a:r>
            <a:endParaRPr lang="en-IN" sz="1200" dirty="0"/>
          </a:p>
          <a:p>
            <a:pPr lvl="0"/>
            <a:r>
              <a:rPr lang="en-GB" sz="1200" dirty="0"/>
              <a:t>C4C to display </a:t>
            </a:r>
            <a:r>
              <a:rPr lang="en-GB" sz="1200" dirty="0" smtClean="0"/>
              <a:t>Quote Category flag </a:t>
            </a:r>
            <a:r>
              <a:rPr lang="en-GB" sz="1200" dirty="0"/>
              <a:t>at Quote level</a:t>
            </a:r>
            <a:r>
              <a:rPr lang="en-GB" sz="1200" dirty="0" smtClean="0"/>
              <a:t>. It shoul</a:t>
            </a:r>
            <a:r>
              <a:rPr lang="en-GB" sz="1200" dirty="0" smtClean="0"/>
              <a:t>d be next to Quote type column </a:t>
            </a:r>
            <a:r>
              <a:rPr lang="en-GB" sz="1200" smtClean="0"/>
              <a:t>in below C4C views.</a:t>
            </a:r>
            <a:endParaRPr lang="en-GB" sz="1200" dirty="0" smtClean="0"/>
          </a:p>
          <a:p>
            <a:pPr lvl="1"/>
            <a:r>
              <a:rPr lang="en-GB" sz="1400" dirty="0" smtClean="0"/>
              <a:t>Quote </a:t>
            </a:r>
            <a:r>
              <a:rPr lang="en-GB" sz="1400" dirty="0"/>
              <a:t>Detailed Screen</a:t>
            </a:r>
          </a:p>
          <a:p>
            <a:pPr lvl="1"/>
            <a:r>
              <a:rPr lang="en-GB" sz="1400" dirty="0" smtClean="0"/>
              <a:t>Opportunity </a:t>
            </a:r>
            <a:r>
              <a:rPr lang="en-GB" sz="1400" dirty="0"/>
              <a:t>&gt; Quote Tab</a:t>
            </a:r>
          </a:p>
          <a:p>
            <a:pPr lvl="1"/>
            <a:r>
              <a:rPr lang="en-GB" sz="1400" dirty="0" smtClean="0"/>
              <a:t>Account </a:t>
            </a:r>
            <a:r>
              <a:rPr lang="en-GB" sz="1400" dirty="0"/>
              <a:t>&gt; Quote Tab</a:t>
            </a:r>
          </a:p>
          <a:p>
            <a:pPr lvl="1"/>
            <a:r>
              <a:rPr lang="en-GB" sz="1400" dirty="0" smtClean="0"/>
              <a:t>Quotes </a:t>
            </a:r>
            <a:r>
              <a:rPr lang="en-GB" sz="1400" dirty="0"/>
              <a:t>List Screen</a:t>
            </a:r>
            <a:endParaRPr lang="en-IN" sz="1400" dirty="0"/>
          </a:p>
          <a:p>
            <a:pPr lvl="0"/>
            <a:r>
              <a:rPr lang="en-GB" sz="1200" dirty="0"/>
              <a:t>Price Lookup Project Quote can’t be associated with Opportunity. C4C to restrict it.</a:t>
            </a:r>
            <a:endParaRPr lang="en-IN" sz="1200" dirty="0"/>
          </a:p>
        </p:txBody>
      </p:sp>
    </p:spTree>
    <p:extLst>
      <p:ext uri="{BB962C8B-B14F-4D97-AF65-F5344CB8AC3E}">
        <p14:creationId xmlns:p14="http://schemas.microsoft.com/office/powerpoint/2010/main" val="8413741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7" y="0"/>
            <a:ext cx="10515600" cy="414338"/>
          </a:xfrm>
        </p:spPr>
        <p:txBody>
          <a:bodyPr>
            <a:noAutofit/>
          </a:bodyPr>
          <a:lstStyle/>
          <a:p>
            <a:r>
              <a:rPr lang="en-IN" sz="3200" dirty="0" smtClean="0"/>
              <a:t>C4C/WM</a:t>
            </a:r>
            <a:endParaRPr lang="en-IN" sz="3200" dirty="0"/>
          </a:p>
        </p:txBody>
      </p:sp>
      <p:sp>
        <p:nvSpPr>
          <p:cNvPr id="3" name="Content Placeholder 2"/>
          <p:cNvSpPr>
            <a:spLocks noGrp="1"/>
          </p:cNvSpPr>
          <p:nvPr>
            <p:ph idx="1"/>
          </p:nvPr>
        </p:nvSpPr>
        <p:spPr>
          <a:xfrm>
            <a:off x="166687" y="414338"/>
            <a:ext cx="10515600" cy="6443662"/>
          </a:xfrm>
        </p:spPr>
        <p:txBody>
          <a:bodyPr>
            <a:noAutofit/>
          </a:bodyPr>
          <a:lstStyle/>
          <a:p>
            <a:pPr marL="0" indent="0">
              <a:buNone/>
            </a:pPr>
            <a:r>
              <a:rPr lang="en-GB" sz="1200" b="1" dirty="0"/>
              <a:t>Spawning Related impact</a:t>
            </a:r>
            <a:endParaRPr lang="en-IN" sz="1200" dirty="0"/>
          </a:p>
          <a:p>
            <a:r>
              <a:rPr lang="en-GB" sz="1200" dirty="0"/>
              <a:t>At present Spawning is done in MQ quote but now Spawning would be used in Project Quote and Options Quote as well. Using Spawning Flag, Quote stage =( Priced or commercially Approved) it is decided whether to create new Opportunity and WM sends back the new Opportunity details to C4C. this logic needs change to accommodate Project Quote and Options Quote. This impact both C4C and CPQ.</a:t>
            </a:r>
            <a:endParaRPr lang="en-IN" sz="1200" dirty="0"/>
          </a:p>
          <a:p>
            <a:r>
              <a:rPr lang="en-GB" sz="1200" dirty="0"/>
              <a:t>Following describes the Spawning behaviour in different Quotes. We need to come up a common logic which can cater to all scenarios.</a:t>
            </a:r>
            <a:endParaRPr lang="en-IN" sz="1200" dirty="0"/>
          </a:p>
          <a:p>
            <a:pPr lvl="0"/>
            <a:r>
              <a:rPr lang="en-GB" sz="1200" dirty="0"/>
              <a:t>MQ quote</a:t>
            </a:r>
            <a:endParaRPr lang="en-IN" sz="1200" dirty="0"/>
          </a:p>
          <a:p>
            <a:pPr lvl="1"/>
            <a:r>
              <a:rPr lang="en-GB" sz="1200" dirty="0"/>
              <a:t>child Quote is created with new opportunity</a:t>
            </a:r>
            <a:endParaRPr lang="en-IN" sz="1200" dirty="0"/>
          </a:p>
          <a:p>
            <a:pPr lvl="0"/>
            <a:r>
              <a:rPr lang="en-GB" sz="1200" dirty="0"/>
              <a:t>Options Quote: </a:t>
            </a:r>
            <a:endParaRPr lang="en-IN" sz="1200" dirty="0"/>
          </a:p>
          <a:p>
            <a:pPr lvl="1"/>
            <a:r>
              <a:rPr lang="en-GB" sz="1200" dirty="0"/>
              <a:t>If parent Quote has opportunity, Child Spawned Quote is created with same Opportunity.</a:t>
            </a:r>
            <a:endParaRPr lang="en-IN" sz="1200" dirty="0"/>
          </a:p>
          <a:p>
            <a:pPr lvl="1"/>
            <a:r>
              <a:rPr lang="en-GB" sz="1200" dirty="0"/>
              <a:t>If Parent Quote is price lookup quote (i.e. without Opportunity), child Quote is created without opportunity.</a:t>
            </a:r>
            <a:endParaRPr lang="en-IN" sz="1200" dirty="0"/>
          </a:p>
          <a:p>
            <a:pPr lvl="0"/>
            <a:r>
              <a:rPr lang="en-GB" sz="1200" dirty="0"/>
              <a:t>Project Quote:</a:t>
            </a:r>
            <a:endParaRPr lang="en-IN" sz="1200" dirty="0"/>
          </a:p>
          <a:p>
            <a:pPr lvl="1"/>
            <a:r>
              <a:rPr lang="en-GB" sz="1200" dirty="0"/>
              <a:t>If parent Quote has opportunity, Child Spawned Quote is created with same Opportunity.</a:t>
            </a:r>
            <a:endParaRPr lang="en-IN" sz="1200" dirty="0"/>
          </a:p>
          <a:p>
            <a:pPr lvl="1"/>
            <a:r>
              <a:rPr lang="en-GB" sz="1200" dirty="0"/>
              <a:t>If Parent Quote is price lookup quote (i.e. without Opportunity), child Quote is created with new opportunity.</a:t>
            </a:r>
            <a:endParaRPr lang="en-IN" sz="1200" dirty="0"/>
          </a:p>
          <a:p>
            <a:pPr marL="0" indent="0">
              <a:buNone/>
            </a:pPr>
            <a:r>
              <a:rPr lang="en-GB" sz="1200" b="1" dirty="0" smtClean="0"/>
              <a:t>Proposed </a:t>
            </a:r>
            <a:r>
              <a:rPr lang="en-GB" sz="1200" b="1" dirty="0"/>
              <a:t>Approach for Spawning:</a:t>
            </a:r>
            <a:endParaRPr lang="en-IN" sz="1200" dirty="0"/>
          </a:p>
          <a:p>
            <a:pPr lvl="0"/>
            <a:r>
              <a:rPr lang="en-GB" sz="1200" dirty="0"/>
              <a:t>CPQ sends </a:t>
            </a:r>
            <a:endParaRPr lang="en-IN" sz="1200" dirty="0"/>
          </a:p>
          <a:p>
            <a:pPr lvl="1"/>
            <a:r>
              <a:rPr lang="en-GB" sz="1200" dirty="0"/>
              <a:t>‘Is Spawned’ existing attribute with following set of values</a:t>
            </a:r>
            <a:endParaRPr lang="en-IN" sz="1200" dirty="0"/>
          </a:p>
          <a:p>
            <a:pPr lvl="2"/>
            <a:r>
              <a:rPr lang="en-GB" sz="1200" dirty="0"/>
              <a:t>No</a:t>
            </a:r>
            <a:endParaRPr lang="en-IN" sz="1200" dirty="0"/>
          </a:p>
          <a:p>
            <a:pPr lvl="2"/>
            <a:r>
              <a:rPr lang="en-GB" sz="1200" dirty="0"/>
              <a:t>Yes with New Opportunity</a:t>
            </a:r>
            <a:endParaRPr lang="en-IN" sz="1200" dirty="0"/>
          </a:p>
          <a:p>
            <a:pPr lvl="2"/>
            <a:r>
              <a:rPr lang="en-GB" sz="1200" dirty="0"/>
              <a:t>Yes with Existing Opportunity </a:t>
            </a:r>
            <a:endParaRPr lang="en-IN" sz="1200" dirty="0"/>
          </a:p>
          <a:p>
            <a:pPr lvl="1"/>
            <a:r>
              <a:rPr lang="en-GB" sz="1200" dirty="0"/>
              <a:t>Existing Opportunity Id if present. </a:t>
            </a:r>
            <a:endParaRPr lang="en-IN" sz="1200" dirty="0"/>
          </a:p>
          <a:p>
            <a:r>
              <a:rPr lang="en-GB" sz="1200" dirty="0" smtClean="0"/>
              <a:t>Change </a:t>
            </a:r>
            <a:r>
              <a:rPr lang="en-GB" sz="1200" dirty="0"/>
              <a:t>the datatype of existing ‘Is Spawned’ Attribute and use it to indicate different set of scenarios. This would require regression on MQ part.</a:t>
            </a:r>
            <a:endParaRPr lang="en-IN" sz="1200" dirty="0"/>
          </a:p>
          <a:p>
            <a:pPr lvl="0"/>
            <a:r>
              <a:rPr lang="en-GB" sz="1200" dirty="0" smtClean="0"/>
              <a:t>C4C </a:t>
            </a:r>
            <a:r>
              <a:rPr lang="en-GB" sz="1200" dirty="0"/>
              <a:t>picks the values and based on ‘Is Spawned’ Attribute determine whether to create new opportunity or not.</a:t>
            </a:r>
            <a:endParaRPr lang="en-IN" sz="1200" dirty="0"/>
          </a:p>
          <a:p>
            <a:pPr lvl="0"/>
            <a:r>
              <a:rPr lang="en-GB" sz="1200" dirty="0"/>
              <a:t>Based on ‘Is Spawned’ Attribute WM decides whether to update the Opportunity Id back to CPQ.</a:t>
            </a:r>
            <a:endParaRPr lang="en-IN" sz="1200" dirty="0"/>
          </a:p>
          <a:p>
            <a:pPr lvl="0"/>
            <a:r>
              <a:rPr lang="en-GB" sz="1200" dirty="0"/>
              <a:t>One Spawned Quote is created then ‘Is Spawned’ should be set to ‘No for any further integration calls.</a:t>
            </a:r>
            <a:endParaRPr lang="en-IN" sz="1200" dirty="0"/>
          </a:p>
          <a:p>
            <a:pPr marL="171450" indent="-171450"/>
            <a:endParaRPr lang="en-IN" sz="1200" dirty="0"/>
          </a:p>
          <a:p>
            <a:endParaRPr lang="en-IN" sz="1200" dirty="0"/>
          </a:p>
        </p:txBody>
      </p:sp>
      <p:cxnSp>
        <p:nvCxnSpPr>
          <p:cNvPr id="5" name="Straight Connector 4"/>
          <p:cNvCxnSpPr>
            <a:stCxn id="2" idx="1"/>
          </p:cNvCxnSpPr>
          <p:nvPr/>
        </p:nvCxnSpPr>
        <p:spPr>
          <a:xfrm>
            <a:off x="166687" y="207169"/>
            <a:ext cx="11926253" cy="6536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327660" y="304800"/>
            <a:ext cx="11536680" cy="62941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2178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53281"/>
            <a:ext cx="10515600" cy="414338"/>
          </a:xfrm>
        </p:spPr>
        <p:txBody>
          <a:bodyPr>
            <a:noAutofit/>
          </a:bodyPr>
          <a:lstStyle/>
          <a:p>
            <a:r>
              <a:rPr lang="en-IN" sz="3200" dirty="0" smtClean="0"/>
              <a:t>C4C/WM</a:t>
            </a:r>
            <a:endParaRPr lang="en-IN" sz="3200" dirty="0"/>
          </a:p>
        </p:txBody>
      </p:sp>
      <p:graphicFrame>
        <p:nvGraphicFramePr>
          <p:cNvPr id="5" name="Table 4"/>
          <p:cNvGraphicFramePr>
            <a:graphicFrameLocks noGrp="1"/>
          </p:cNvGraphicFramePr>
          <p:nvPr>
            <p:extLst>
              <p:ext uri="{D42A27DB-BD31-4B8C-83A1-F6EECF244321}">
                <p14:modId xmlns:p14="http://schemas.microsoft.com/office/powerpoint/2010/main" val="3883022807"/>
              </p:ext>
            </p:extLst>
          </p:nvPr>
        </p:nvGraphicFramePr>
        <p:xfrm>
          <a:off x="579120" y="3851513"/>
          <a:ext cx="10507981" cy="2495713"/>
        </p:xfrm>
        <a:graphic>
          <a:graphicData uri="http://schemas.openxmlformats.org/drawingml/2006/table">
            <a:tbl>
              <a:tblPr firstRow="1" firstCol="1" bandRow="1">
                <a:tableStyleId>{5C22544A-7EE6-4342-B048-85BDC9FD1C3A}</a:tableStyleId>
              </a:tblPr>
              <a:tblGrid>
                <a:gridCol w="3518952">
                  <a:extLst>
                    <a:ext uri="{9D8B030D-6E8A-4147-A177-3AD203B41FA5}">
                      <a16:colId xmlns:a16="http://schemas.microsoft.com/office/drawing/2014/main" val="758149373"/>
                    </a:ext>
                  </a:extLst>
                </a:gridCol>
                <a:gridCol w="2737068">
                  <a:extLst>
                    <a:ext uri="{9D8B030D-6E8A-4147-A177-3AD203B41FA5}">
                      <a16:colId xmlns:a16="http://schemas.microsoft.com/office/drawing/2014/main" val="864875307"/>
                    </a:ext>
                  </a:extLst>
                </a:gridCol>
                <a:gridCol w="1501140">
                  <a:extLst>
                    <a:ext uri="{9D8B030D-6E8A-4147-A177-3AD203B41FA5}">
                      <a16:colId xmlns:a16="http://schemas.microsoft.com/office/drawing/2014/main" val="704723751"/>
                    </a:ext>
                  </a:extLst>
                </a:gridCol>
                <a:gridCol w="2750821">
                  <a:extLst>
                    <a:ext uri="{9D8B030D-6E8A-4147-A177-3AD203B41FA5}">
                      <a16:colId xmlns:a16="http://schemas.microsoft.com/office/drawing/2014/main" val="531051348"/>
                    </a:ext>
                  </a:extLst>
                </a:gridCol>
              </a:tblGrid>
              <a:tr h="226883">
                <a:tc>
                  <a:txBody>
                    <a:bodyPr/>
                    <a:lstStyle/>
                    <a:p>
                      <a:pPr>
                        <a:spcAft>
                          <a:spcPts val="0"/>
                        </a:spcAft>
                      </a:pPr>
                      <a:r>
                        <a:rPr lang="en-GB" sz="1100" dirty="0" smtClean="0">
                          <a:effectLst/>
                          <a:latin typeface="Calibri" panose="020F0502020204030204" pitchFamily="34" charset="0"/>
                          <a:ea typeface="Calibri" panose="020F0502020204030204" pitchFamily="34" charset="0"/>
                        </a:rPr>
                        <a:t>Quote</a:t>
                      </a:r>
                      <a:endParaRPr lang="en-GB"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200" dirty="0" err="1">
                          <a:effectLst/>
                        </a:rPr>
                        <a:t>wM</a:t>
                      </a:r>
                      <a:r>
                        <a:rPr lang="en-GB" sz="1200" dirty="0">
                          <a:effectLst/>
                        </a:rPr>
                        <a:t> Logic Flags</a:t>
                      </a:r>
                      <a:endParaRPr lang="en-GB"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200">
                          <a:effectLst/>
                        </a:rPr>
                        <a:t>Fields</a:t>
                      </a:r>
                      <a:endParaRPr lang="en-GB"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200">
                          <a:effectLst/>
                        </a:rPr>
                        <a:t>Opportunity Id</a:t>
                      </a:r>
                      <a:endParaRPr lang="en-GB" sz="110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982291827"/>
                  </a:ext>
                </a:extLst>
              </a:tr>
              <a:tr h="226883">
                <a:tc>
                  <a:txBody>
                    <a:bodyPr/>
                    <a:lstStyle/>
                    <a:p>
                      <a:pPr>
                        <a:spcAft>
                          <a:spcPts val="0"/>
                        </a:spcAft>
                      </a:pPr>
                      <a:r>
                        <a:rPr lang="en-GB" sz="1100" dirty="0" smtClean="0">
                          <a:effectLst/>
                          <a:latin typeface="Calibri" panose="020F0502020204030204" pitchFamily="34" charset="0"/>
                          <a:ea typeface="Calibri" panose="020F0502020204030204" pitchFamily="34" charset="0"/>
                        </a:rPr>
                        <a:t>MQ</a:t>
                      </a:r>
                      <a:r>
                        <a:rPr lang="en-GB" sz="1100" baseline="0" dirty="0" smtClean="0">
                          <a:effectLst/>
                          <a:latin typeface="Calibri" panose="020F0502020204030204" pitchFamily="34" charset="0"/>
                          <a:ea typeface="Calibri" panose="020F0502020204030204" pitchFamily="34" charset="0"/>
                        </a:rPr>
                        <a:t> Quote</a:t>
                      </a:r>
                      <a:endParaRPr lang="en-GB"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200" dirty="0" err="1">
                          <a:effectLst/>
                        </a:rPr>
                        <a:t>quote:isSpawnedQuote</a:t>
                      </a:r>
                      <a:r>
                        <a:rPr lang="en-GB" sz="1200" dirty="0">
                          <a:effectLst/>
                        </a:rPr>
                        <a:t>=Yes</a:t>
                      </a:r>
                      <a:endParaRPr lang="en-GB"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200">
                          <a:effectLst/>
                        </a:rPr>
                        <a:t>Existing </a:t>
                      </a:r>
                      <a:endParaRPr lang="en-GB" sz="1100">
                        <a:effectLst/>
                        <a:latin typeface="Calibri" panose="020F0502020204030204" pitchFamily="34" charset="0"/>
                        <a:ea typeface="Calibri" panose="020F0502020204030204" pitchFamily="34" charset="0"/>
                      </a:endParaRPr>
                    </a:p>
                  </a:txBody>
                  <a:tcPr marL="68580" marR="68580" marT="0" marB="0" anchor="ctr"/>
                </a:tc>
                <a:tc rowSpan="2">
                  <a:txBody>
                    <a:bodyPr/>
                    <a:lstStyle/>
                    <a:p>
                      <a:pPr>
                        <a:spcAft>
                          <a:spcPts val="0"/>
                        </a:spcAft>
                      </a:pPr>
                      <a:r>
                        <a:rPr lang="en-GB" sz="1200" dirty="0">
                          <a:effectLst/>
                        </a:rPr>
                        <a:t>No</a:t>
                      </a:r>
                      <a:endParaRPr lang="en-GB" sz="11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41147652"/>
                  </a:ext>
                </a:extLst>
              </a:tr>
              <a:tr h="226883">
                <a:tc>
                  <a:txBody>
                    <a:bodyPr/>
                    <a:lstStyle/>
                    <a:p>
                      <a:pPr>
                        <a:spcAft>
                          <a:spcPts val="0"/>
                        </a:spcAft>
                      </a:pPr>
                      <a:endParaRPr lang="en-GB"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200" dirty="0" err="1">
                          <a:effectLst/>
                        </a:rPr>
                        <a:t>quote:isOppRequired</a:t>
                      </a:r>
                      <a:r>
                        <a:rPr lang="en-GB" sz="1200" dirty="0">
                          <a:effectLst/>
                        </a:rPr>
                        <a:t>=Yes</a:t>
                      </a:r>
                      <a:endParaRPr lang="en-GB"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200">
                          <a:effectLst/>
                        </a:rPr>
                        <a:t>New</a:t>
                      </a:r>
                      <a:endParaRPr lang="en-GB" sz="1100">
                        <a:effectLst/>
                        <a:latin typeface="Calibri" panose="020F0502020204030204" pitchFamily="34" charset="0"/>
                        <a:ea typeface="Calibri" panose="020F0502020204030204" pitchFamily="34" charset="0"/>
                      </a:endParaRPr>
                    </a:p>
                  </a:txBody>
                  <a:tcPr marL="68580" marR="68580" marT="0" marB="0" anchor="ctr"/>
                </a:tc>
                <a:tc vMerge="1">
                  <a:txBody>
                    <a:bodyPr/>
                    <a:lstStyle/>
                    <a:p>
                      <a:endParaRPr lang="en-GB"/>
                    </a:p>
                  </a:txBody>
                  <a:tcPr/>
                </a:tc>
                <a:extLst>
                  <a:ext uri="{0D108BD9-81ED-4DB2-BD59-A6C34878D82A}">
                    <a16:rowId xmlns:a16="http://schemas.microsoft.com/office/drawing/2014/main" val="1978520549"/>
                  </a:ext>
                </a:extLst>
              </a:tr>
              <a:tr h="226883">
                <a:tc>
                  <a:txBody>
                    <a:bodyPr/>
                    <a:lstStyle/>
                    <a:p>
                      <a:pPr>
                        <a:spcAft>
                          <a:spcPts val="0"/>
                        </a:spcAft>
                      </a:pPr>
                      <a:r>
                        <a:rPr lang="en-GB" sz="1100" dirty="0" smtClean="0">
                          <a:effectLst/>
                          <a:latin typeface="Calibri" panose="020F0502020204030204" pitchFamily="34" charset="0"/>
                          <a:ea typeface="Calibri" panose="020F0502020204030204" pitchFamily="34" charset="0"/>
                        </a:rPr>
                        <a:t>Options Quote(Parent with Opp)</a:t>
                      </a:r>
                      <a:endParaRPr lang="en-GB"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200">
                          <a:effectLst/>
                        </a:rPr>
                        <a:t>quote:isSpawnedQuote=Yes</a:t>
                      </a:r>
                      <a:endParaRPr lang="en-GB"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200">
                          <a:effectLst/>
                        </a:rPr>
                        <a:t>Existing </a:t>
                      </a:r>
                      <a:endParaRPr lang="en-GB" sz="1100">
                        <a:effectLst/>
                        <a:latin typeface="Calibri" panose="020F0502020204030204" pitchFamily="34" charset="0"/>
                        <a:ea typeface="Calibri" panose="020F0502020204030204" pitchFamily="34" charset="0"/>
                      </a:endParaRPr>
                    </a:p>
                  </a:txBody>
                  <a:tcPr marL="68580" marR="68580" marT="0" marB="0" anchor="ctr"/>
                </a:tc>
                <a:tc rowSpan="2">
                  <a:txBody>
                    <a:bodyPr/>
                    <a:lstStyle/>
                    <a:p>
                      <a:pPr>
                        <a:spcAft>
                          <a:spcPts val="0"/>
                        </a:spcAft>
                      </a:pPr>
                      <a:r>
                        <a:rPr lang="en-GB" sz="1200" dirty="0">
                          <a:effectLst/>
                        </a:rPr>
                        <a:t>Yes</a:t>
                      </a:r>
                      <a:endParaRPr lang="en-GB" sz="11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349567336"/>
                  </a:ext>
                </a:extLst>
              </a:tr>
              <a:tr h="226883">
                <a:tc>
                  <a:txBody>
                    <a:bodyPr/>
                    <a:lstStyle/>
                    <a:p>
                      <a:pPr>
                        <a:spcAft>
                          <a:spcPts val="0"/>
                        </a:spcAft>
                      </a:pPr>
                      <a:endParaRPr lang="en-GB"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200" dirty="0" err="1">
                          <a:effectLst/>
                        </a:rPr>
                        <a:t>quote:isOppRequired</a:t>
                      </a:r>
                      <a:r>
                        <a:rPr lang="en-GB" sz="1200" dirty="0">
                          <a:effectLst/>
                        </a:rPr>
                        <a:t>=No</a:t>
                      </a:r>
                      <a:endParaRPr lang="en-GB"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200">
                          <a:effectLst/>
                        </a:rPr>
                        <a:t>New</a:t>
                      </a:r>
                      <a:endParaRPr lang="en-GB" sz="1100">
                        <a:effectLst/>
                        <a:latin typeface="Calibri" panose="020F0502020204030204" pitchFamily="34" charset="0"/>
                        <a:ea typeface="Calibri" panose="020F0502020204030204" pitchFamily="34" charset="0"/>
                      </a:endParaRPr>
                    </a:p>
                  </a:txBody>
                  <a:tcPr marL="68580" marR="68580" marT="0" marB="0" anchor="ctr"/>
                </a:tc>
                <a:tc vMerge="1">
                  <a:txBody>
                    <a:bodyPr/>
                    <a:lstStyle/>
                    <a:p>
                      <a:endParaRPr lang="en-GB"/>
                    </a:p>
                  </a:txBody>
                  <a:tcPr/>
                </a:tc>
                <a:extLst>
                  <a:ext uri="{0D108BD9-81ED-4DB2-BD59-A6C34878D82A}">
                    <a16:rowId xmlns:a16="http://schemas.microsoft.com/office/drawing/2014/main" val="3680324976"/>
                  </a:ext>
                </a:extLst>
              </a:tr>
              <a:tr h="226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smtClean="0">
                          <a:effectLst/>
                          <a:latin typeface="Calibri" panose="020F0502020204030204" pitchFamily="34" charset="0"/>
                          <a:ea typeface="Calibri" panose="020F0502020204030204" pitchFamily="34" charset="0"/>
                        </a:rPr>
                        <a:t>Options Quote(Parent Without Opp)</a:t>
                      </a:r>
                    </a:p>
                  </a:txBody>
                  <a:tcPr marL="68580" marR="68580" marT="0" marB="0" anchor="ctr"/>
                </a:tc>
                <a:tc>
                  <a:txBody>
                    <a:bodyPr/>
                    <a:lstStyle/>
                    <a:p>
                      <a:pPr>
                        <a:spcAft>
                          <a:spcPts val="0"/>
                        </a:spcAft>
                      </a:pPr>
                      <a:r>
                        <a:rPr lang="en-GB" sz="1200">
                          <a:effectLst/>
                        </a:rPr>
                        <a:t>quote:isSpawnedQuote=Yes</a:t>
                      </a:r>
                      <a:endParaRPr lang="en-GB"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200">
                          <a:effectLst/>
                        </a:rPr>
                        <a:t>Existing </a:t>
                      </a:r>
                      <a:endParaRPr lang="en-GB" sz="1100">
                        <a:effectLst/>
                        <a:latin typeface="Calibri" panose="020F0502020204030204" pitchFamily="34" charset="0"/>
                        <a:ea typeface="Calibri" panose="020F0502020204030204" pitchFamily="34" charset="0"/>
                      </a:endParaRPr>
                    </a:p>
                  </a:txBody>
                  <a:tcPr marL="68580" marR="68580" marT="0" marB="0" anchor="ctr"/>
                </a:tc>
                <a:tc rowSpan="2">
                  <a:txBody>
                    <a:bodyPr/>
                    <a:lstStyle/>
                    <a:p>
                      <a:pPr>
                        <a:spcAft>
                          <a:spcPts val="0"/>
                        </a:spcAft>
                      </a:pPr>
                      <a:r>
                        <a:rPr lang="en-GB" sz="1200" dirty="0">
                          <a:effectLst/>
                        </a:rPr>
                        <a:t>No</a:t>
                      </a:r>
                      <a:endParaRPr lang="en-GB"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886939963"/>
                  </a:ext>
                </a:extLst>
              </a:tr>
              <a:tr h="226883">
                <a:tc>
                  <a:txBody>
                    <a:bodyPr/>
                    <a:lstStyle/>
                    <a:p>
                      <a:pPr>
                        <a:spcAft>
                          <a:spcPts val="0"/>
                        </a:spcAft>
                      </a:pPr>
                      <a:endParaRPr lang="en-GB"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200">
                          <a:effectLst/>
                        </a:rPr>
                        <a:t>quote:isOppRequired=No</a:t>
                      </a:r>
                      <a:endParaRPr lang="en-GB"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200">
                          <a:effectLst/>
                        </a:rPr>
                        <a:t>New</a:t>
                      </a:r>
                      <a:endParaRPr lang="en-GB" sz="1100">
                        <a:effectLst/>
                        <a:latin typeface="Calibri" panose="020F0502020204030204" pitchFamily="34" charset="0"/>
                        <a:ea typeface="Calibri" panose="020F0502020204030204" pitchFamily="34" charset="0"/>
                      </a:endParaRPr>
                    </a:p>
                  </a:txBody>
                  <a:tcPr marL="68580" marR="68580" marT="0" marB="0" anchor="ctr"/>
                </a:tc>
                <a:tc vMerge="1">
                  <a:txBody>
                    <a:bodyPr/>
                    <a:lstStyle/>
                    <a:p>
                      <a:endParaRPr lang="en-GB"/>
                    </a:p>
                  </a:txBody>
                  <a:tcPr/>
                </a:tc>
                <a:extLst>
                  <a:ext uri="{0D108BD9-81ED-4DB2-BD59-A6C34878D82A}">
                    <a16:rowId xmlns:a16="http://schemas.microsoft.com/office/drawing/2014/main" val="2831129661"/>
                  </a:ext>
                </a:extLst>
              </a:tr>
              <a:tr h="226883">
                <a:tc>
                  <a:txBody>
                    <a:bodyPr/>
                    <a:lstStyle/>
                    <a:p>
                      <a:pPr>
                        <a:spcAft>
                          <a:spcPts val="0"/>
                        </a:spcAft>
                      </a:pPr>
                      <a:r>
                        <a:rPr lang="en-GB" sz="1100" dirty="0" smtClean="0">
                          <a:effectLst/>
                          <a:latin typeface="Calibri" panose="020F0502020204030204" pitchFamily="34" charset="0"/>
                          <a:ea typeface="Calibri" panose="020F0502020204030204" pitchFamily="34" charset="0"/>
                        </a:rPr>
                        <a:t>Project Quote(Parent with Opp)</a:t>
                      </a:r>
                      <a:endParaRPr lang="en-GB"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200">
                          <a:effectLst/>
                        </a:rPr>
                        <a:t>quote:isSpawnedQuote=Yes</a:t>
                      </a:r>
                      <a:endParaRPr lang="en-GB"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200">
                          <a:effectLst/>
                        </a:rPr>
                        <a:t>Existing </a:t>
                      </a:r>
                      <a:endParaRPr lang="en-GB" sz="1100">
                        <a:effectLst/>
                        <a:latin typeface="Calibri" panose="020F0502020204030204" pitchFamily="34" charset="0"/>
                        <a:ea typeface="Calibri" panose="020F0502020204030204" pitchFamily="34" charset="0"/>
                      </a:endParaRPr>
                    </a:p>
                  </a:txBody>
                  <a:tcPr marL="68580" marR="68580" marT="0" marB="0" anchor="ctr"/>
                </a:tc>
                <a:tc rowSpan="2">
                  <a:txBody>
                    <a:bodyPr/>
                    <a:lstStyle/>
                    <a:p>
                      <a:pPr>
                        <a:spcAft>
                          <a:spcPts val="0"/>
                        </a:spcAft>
                      </a:pPr>
                      <a:r>
                        <a:rPr lang="en-GB" sz="1200" dirty="0">
                          <a:effectLst/>
                        </a:rPr>
                        <a:t>Yes</a:t>
                      </a:r>
                      <a:endParaRPr lang="en-GB" sz="11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3815115292"/>
                  </a:ext>
                </a:extLst>
              </a:tr>
              <a:tr h="226883">
                <a:tc>
                  <a:txBody>
                    <a:bodyPr/>
                    <a:lstStyle/>
                    <a:p>
                      <a:pPr>
                        <a:spcAft>
                          <a:spcPts val="0"/>
                        </a:spcAft>
                      </a:pPr>
                      <a:endParaRPr lang="en-GB"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200">
                          <a:effectLst/>
                        </a:rPr>
                        <a:t>quote:isOppRequired=No</a:t>
                      </a:r>
                      <a:endParaRPr lang="en-GB"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200">
                          <a:effectLst/>
                        </a:rPr>
                        <a:t>New</a:t>
                      </a:r>
                      <a:endParaRPr lang="en-GB" sz="1100">
                        <a:effectLst/>
                        <a:latin typeface="Calibri" panose="020F0502020204030204" pitchFamily="34" charset="0"/>
                        <a:ea typeface="Calibri" panose="020F0502020204030204" pitchFamily="34" charset="0"/>
                      </a:endParaRPr>
                    </a:p>
                  </a:txBody>
                  <a:tcPr marL="68580" marR="68580" marT="0" marB="0" anchor="ctr"/>
                </a:tc>
                <a:tc vMerge="1">
                  <a:txBody>
                    <a:bodyPr/>
                    <a:lstStyle/>
                    <a:p>
                      <a:endParaRPr lang="en-GB"/>
                    </a:p>
                  </a:txBody>
                  <a:tcPr/>
                </a:tc>
                <a:extLst>
                  <a:ext uri="{0D108BD9-81ED-4DB2-BD59-A6C34878D82A}">
                    <a16:rowId xmlns:a16="http://schemas.microsoft.com/office/drawing/2014/main" val="1090931007"/>
                  </a:ext>
                </a:extLst>
              </a:tr>
              <a:tr h="226883">
                <a:tc>
                  <a:txBody>
                    <a:bodyPr/>
                    <a:lstStyle/>
                    <a:p>
                      <a:pPr>
                        <a:spcAft>
                          <a:spcPts val="0"/>
                        </a:spcAft>
                      </a:pPr>
                      <a:r>
                        <a:rPr lang="en-GB" sz="1100" dirty="0" smtClean="0">
                          <a:effectLst/>
                          <a:latin typeface="Calibri" panose="020F0502020204030204" pitchFamily="34" charset="0"/>
                          <a:ea typeface="Calibri" panose="020F0502020204030204" pitchFamily="34" charset="0"/>
                        </a:rPr>
                        <a:t>Project Quote(Parent without Opp)</a:t>
                      </a:r>
                      <a:endParaRPr lang="en-GB"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200">
                          <a:effectLst/>
                        </a:rPr>
                        <a:t>quote:isSpawnedQuote=Yes</a:t>
                      </a:r>
                      <a:endParaRPr lang="en-GB"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200">
                          <a:effectLst/>
                        </a:rPr>
                        <a:t>Existing </a:t>
                      </a:r>
                      <a:endParaRPr lang="en-GB" sz="1100">
                        <a:effectLst/>
                        <a:latin typeface="Calibri" panose="020F0502020204030204" pitchFamily="34" charset="0"/>
                        <a:ea typeface="Calibri" panose="020F0502020204030204" pitchFamily="34" charset="0"/>
                      </a:endParaRPr>
                    </a:p>
                  </a:txBody>
                  <a:tcPr marL="68580" marR="68580" marT="0" marB="0" anchor="ctr"/>
                </a:tc>
                <a:tc rowSpan="2">
                  <a:txBody>
                    <a:bodyPr/>
                    <a:lstStyle/>
                    <a:p>
                      <a:pPr>
                        <a:spcAft>
                          <a:spcPts val="0"/>
                        </a:spcAft>
                      </a:pPr>
                      <a:r>
                        <a:rPr lang="en-GB" sz="1200" dirty="0">
                          <a:effectLst/>
                        </a:rPr>
                        <a:t>No</a:t>
                      </a:r>
                      <a:endParaRPr lang="en-GB" sz="11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367383175"/>
                  </a:ext>
                </a:extLst>
              </a:tr>
              <a:tr h="226883">
                <a:tc>
                  <a:txBody>
                    <a:bodyPr/>
                    <a:lstStyle/>
                    <a:p>
                      <a:pPr>
                        <a:spcAft>
                          <a:spcPts val="0"/>
                        </a:spcAft>
                      </a:pPr>
                      <a:endParaRPr lang="en-GB"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200" dirty="0" err="1">
                          <a:effectLst/>
                        </a:rPr>
                        <a:t>quote:isOppRequired</a:t>
                      </a:r>
                      <a:r>
                        <a:rPr lang="en-GB" sz="1200" dirty="0">
                          <a:effectLst/>
                        </a:rPr>
                        <a:t>=Yes</a:t>
                      </a:r>
                      <a:endParaRPr lang="en-GB"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200" dirty="0">
                          <a:effectLst/>
                        </a:rPr>
                        <a:t>New</a:t>
                      </a:r>
                      <a:endParaRPr lang="en-GB" sz="1100" dirty="0">
                        <a:effectLst/>
                        <a:latin typeface="Calibri" panose="020F0502020204030204" pitchFamily="34" charset="0"/>
                        <a:ea typeface="Calibri" panose="020F0502020204030204" pitchFamily="34" charset="0"/>
                      </a:endParaRPr>
                    </a:p>
                  </a:txBody>
                  <a:tcPr marL="68580" marR="68580" marT="0" marB="0" anchor="ctr"/>
                </a:tc>
                <a:tc vMerge="1">
                  <a:txBody>
                    <a:bodyPr/>
                    <a:lstStyle/>
                    <a:p>
                      <a:endParaRPr lang="en-GB"/>
                    </a:p>
                  </a:txBody>
                  <a:tcPr/>
                </a:tc>
                <a:extLst>
                  <a:ext uri="{0D108BD9-81ED-4DB2-BD59-A6C34878D82A}">
                    <a16:rowId xmlns:a16="http://schemas.microsoft.com/office/drawing/2014/main" val="2749058245"/>
                  </a:ext>
                </a:extLst>
              </a:tr>
            </a:tbl>
          </a:graphicData>
        </a:graphic>
      </p:graphicFrame>
      <p:sp>
        <p:nvSpPr>
          <p:cNvPr id="6" name="Rectangle 5"/>
          <p:cNvSpPr/>
          <p:nvPr/>
        </p:nvSpPr>
        <p:spPr>
          <a:xfrm>
            <a:off x="451859" y="467619"/>
            <a:ext cx="2066720" cy="307777"/>
          </a:xfrm>
          <a:prstGeom prst="rect">
            <a:avLst/>
          </a:prstGeom>
        </p:spPr>
        <p:txBody>
          <a:bodyPr wrap="none">
            <a:spAutoFit/>
          </a:bodyPr>
          <a:lstStyle/>
          <a:p>
            <a:r>
              <a:rPr lang="en-GB" sz="1400" b="1" dirty="0"/>
              <a:t>Spawning Related impact</a:t>
            </a:r>
            <a:endParaRPr lang="en-IN" sz="1400" dirty="0"/>
          </a:p>
        </p:txBody>
      </p:sp>
      <p:sp>
        <p:nvSpPr>
          <p:cNvPr id="7" name="Rectangle 6"/>
          <p:cNvSpPr/>
          <p:nvPr/>
        </p:nvSpPr>
        <p:spPr>
          <a:xfrm>
            <a:off x="579120" y="804685"/>
            <a:ext cx="9677400" cy="2462213"/>
          </a:xfrm>
          <a:prstGeom prst="rect">
            <a:avLst/>
          </a:prstGeom>
        </p:spPr>
        <p:txBody>
          <a:bodyPr wrap="square">
            <a:spAutoFit/>
          </a:bodyPr>
          <a:lstStyle/>
          <a:p>
            <a:pPr marL="342900" lvl="0" indent="-342900">
              <a:spcAft>
                <a:spcPts val="0"/>
              </a:spcAft>
              <a:buFont typeface="Wingdings" panose="05000000000000000000" pitchFamily="2" charset="2"/>
              <a:buChar char=""/>
            </a:pPr>
            <a:r>
              <a:rPr lang="en-GB" sz="1400" dirty="0"/>
              <a:t>Flag Name : </a:t>
            </a:r>
            <a:r>
              <a:rPr lang="en-GB" sz="1400" b="1" dirty="0" err="1">
                <a:solidFill>
                  <a:srgbClr val="FF0000"/>
                </a:solidFill>
              </a:rPr>
              <a:t>isOppRequired</a:t>
            </a:r>
            <a:r>
              <a:rPr lang="en-GB" sz="1400" dirty="0"/>
              <a:t> </a:t>
            </a:r>
          </a:p>
          <a:p>
            <a:pPr marL="342900" indent="-342900">
              <a:buFont typeface="Wingdings" panose="05000000000000000000" pitchFamily="2" charset="2"/>
              <a:buChar char=""/>
            </a:pPr>
            <a:r>
              <a:rPr lang="en-GB" sz="1400" dirty="0"/>
              <a:t>This flag has to be sent from CPQ via WM</a:t>
            </a:r>
          </a:p>
          <a:p>
            <a:pPr marL="342900" lvl="0" indent="-342900">
              <a:spcAft>
                <a:spcPts val="0"/>
              </a:spcAft>
              <a:buFont typeface="Wingdings" panose="05000000000000000000" pitchFamily="2" charset="2"/>
              <a:buChar char=""/>
            </a:pPr>
            <a:r>
              <a:rPr lang="en-GB" sz="1400" dirty="0"/>
              <a:t>Flag type : Indicator holding Yes/NO value </a:t>
            </a:r>
          </a:p>
          <a:p>
            <a:pPr marL="342900" lvl="0" indent="-342900">
              <a:spcAft>
                <a:spcPts val="0"/>
              </a:spcAft>
              <a:buFont typeface="Wingdings" panose="05000000000000000000" pitchFamily="2" charset="2"/>
              <a:buChar char=""/>
            </a:pPr>
            <a:r>
              <a:rPr lang="en-GB" sz="1400" dirty="0"/>
              <a:t>The flag has to be sent from CPQ as</a:t>
            </a:r>
          </a:p>
          <a:p>
            <a:pPr marL="742950" lvl="1" indent="-285750">
              <a:spcAft>
                <a:spcPts val="0"/>
              </a:spcAft>
              <a:buFont typeface="Courier New" panose="02070309020205020404" pitchFamily="49" charset="0"/>
              <a:buChar char="o"/>
            </a:pPr>
            <a:r>
              <a:rPr lang="en-GB" sz="1400" dirty="0"/>
              <a:t>Yes : When the opportunity is to be created in C4C</a:t>
            </a:r>
          </a:p>
          <a:p>
            <a:pPr marL="742950" lvl="1" indent="-285750">
              <a:spcAft>
                <a:spcPts val="0"/>
              </a:spcAft>
              <a:buFont typeface="Courier New" panose="02070309020205020404" pitchFamily="49" charset="0"/>
              <a:buChar char="o"/>
            </a:pPr>
            <a:r>
              <a:rPr lang="en-GB" sz="1400" dirty="0"/>
              <a:t>No : When the opportunity is not to be created in C4C.</a:t>
            </a:r>
          </a:p>
          <a:p>
            <a:pPr marL="742950" lvl="1" indent="-285750">
              <a:spcAft>
                <a:spcPts val="0"/>
              </a:spcAft>
              <a:buFont typeface="Courier New" panose="02070309020205020404" pitchFamily="49" charset="0"/>
              <a:buChar char="o"/>
            </a:pPr>
            <a:r>
              <a:rPr lang="en-GB" sz="1400" dirty="0"/>
              <a:t>This way we shall not use the existing logic of having a look on the quote stage. C4C will fully dependent on the value sent from CPQ.</a:t>
            </a:r>
          </a:p>
          <a:p>
            <a:pPr marL="342900" lvl="0" indent="-342900">
              <a:spcAft>
                <a:spcPts val="0"/>
              </a:spcAft>
              <a:buFont typeface="Wingdings" panose="05000000000000000000" pitchFamily="2" charset="2"/>
              <a:buChar char=""/>
            </a:pPr>
            <a:r>
              <a:rPr lang="en-GB" sz="1400" dirty="0"/>
              <a:t>This we need to create in Quote and expose it in the Manage quote WSDL for WM to map.</a:t>
            </a:r>
          </a:p>
          <a:p>
            <a:pPr marL="342900" lvl="0" indent="-342900">
              <a:spcAft>
                <a:spcPts val="0"/>
              </a:spcAft>
              <a:buFont typeface="Wingdings" panose="05000000000000000000" pitchFamily="2" charset="2"/>
              <a:buChar char=""/>
            </a:pPr>
            <a:r>
              <a:rPr lang="en-GB" sz="1400" dirty="0"/>
              <a:t>Also CPQ has to make sure once the flag value is sent as Yes, from the next update onwards CPQ need to take care of making the value as No, so that again a new opportunity shall not be created.</a:t>
            </a:r>
          </a:p>
        </p:txBody>
      </p:sp>
      <p:sp>
        <p:nvSpPr>
          <p:cNvPr id="3" name="Rectangle 2"/>
          <p:cNvSpPr/>
          <p:nvPr/>
        </p:nvSpPr>
        <p:spPr>
          <a:xfrm>
            <a:off x="451859" y="3374539"/>
            <a:ext cx="2715359" cy="307777"/>
          </a:xfrm>
          <a:prstGeom prst="rect">
            <a:avLst/>
          </a:prstGeom>
        </p:spPr>
        <p:txBody>
          <a:bodyPr wrap="none">
            <a:spAutoFit/>
          </a:bodyPr>
          <a:lstStyle/>
          <a:p>
            <a:r>
              <a:rPr lang="en-GB" sz="1400" b="1" dirty="0"/>
              <a:t>Proposed Approach for Spawning:</a:t>
            </a:r>
            <a:endParaRPr lang="en-IN" sz="1400" dirty="0"/>
          </a:p>
        </p:txBody>
      </p:sp>
    </p:spTree>
    <p:extLst>
      <p:ext uri="{BB962C8B-B14F-4D97-AF65-F5344CB8AC3E}">
        <p14:creationId xmlns:p14="http://schemas.microsoft.com/office/powerpoint/2010/main" val="31091047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C4C Screens</a:t>
            </a:r>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1175277996"/>
              </p:ext>
            </p:extLst>
          </p:nvPr>
        </p:nvGraphicFramePr>
        <p:xfrm>
          <a:off x="1720850" y="2790825"/>
          <a:ext cx="3389313" cy="550863"/>
        </p:xfrm>
        <a:graphic>
          <a:graphicData uri="http://schemas.openxmlformats.org/presentationml/2006/ole">
            <mc:AlternateContent xmlns:mc="http://schemas.openxmlformats.org/markup-compatibility/2006">
              <mc:Choice xmlns:v="urn:schemas-microsoft-com:vml" Requires="v">
                <p:oleObj spid="_x0000_s2054" name="Packager Shell Object" showAsIcon="1" r:id="rId3" imgW="3389040" imgH="551160" progId="Package">
                  <p:embed/>
                </p:oleObj>
              </mc:Choice>
              <mc:Fallback>
                <p:oleObj name="Packager Shell Object" showAsIcon="1" r:id="rId3" imgW="3389040" imgH="551160" progId="Package">
                  <p:embed/>
                  <p:pic>
                    <p:nvPicPr>
                      <p:cNvPr id="0" name=""/>
                      <p:cNvPicPr/>
                      <p:nvPr/>
                    </p:nvPicPr>
                    <p:blipFill>
                      <a:blip r:embed="rId4"/>
                      <a:stretch>
                        <a:fillRect/>
                      </a:stretch>
                    </p:blipFill>
                    <p:spPr>
                      <a:xfrm>
                        <a:off x="1720850" y="2790825"/>
                        <a:ext cx="3389313" cy="550863"/>
                      </a:xfrm>
                      <a:prstGeom prst="rect">
                        <a:avLst/>
                      </a:prstGeom>
                    </p:spPr>
                  </p:pic>
                </p:oleObj>
              </mc:Fallback>
            </mc:AlternateContent>
          </a:graphicData>
        </a:graphic>
      </p:graphicFrame>
    </p:spTree>
    <p:extLst>
      <p:ext uri="{BB962C8B-B14F-4D97-AF65-F5344CB8AC3E}">
        <p14:creationId xmlns:p14="http://schemas.microsoft.com/office/powerpoint/2010/main" val="8841322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Additional slides</a:t>
            </a:r>
            <a:endParaRPr lang="en-IN"/>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325821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7933"/>
            <a:ext cx="11715750" cy="506413"/>
          </a:xfrm>
        </p:spPr>
        <p:txBody>
          <a:bodyPr>
            <a:noAutofit/>
          </a:bodyPr>
          <a:lstStyle/>
          <a:p>
            <a:r>
              <a:rPr lang="en-IN" sz="3200" b="1" dirty="0" smtClean="0"/>
              <a:t>Moving Opportunity to different OCN:   Rules on C4C</a:t>
            </a:r>
            <a:endParaRPr lang="en-IN" sz="3200" b="1" dirty="0"/>
          </a:p>
        </p:txBody>
      </p:sp>
      <p:graphicFrame>
        <p:nvGraphicFramePr>
          <p:cNvPr id="4" name="Table 3"/>
          <p:cNvGraphicFramePr>
            <a:graphicFrameLocks noGrp="1"/>
          </p:cNvGraphicFramePr>
          <p:nvPr>
            <p:extLst>
              <p:ext uri="{D42A27DB-BD31-4B8C-83A1-F6EECF244321}">
                <p14:modId xmlns:p14="http://schemas.microsoft.com/office/powerpoint/2010/main" val="1017185933"/>
              </p:ext>
            </p:extLst>
          </p:nvPr>
        </p:nvGraphicFramePr>
        <p:xfrm>
          <a:off x="183339" y="471547"/>
          <a:ext cx="11768165" cy="6170810"/>
        </p:xfrm>
        <a:graphic>
          <a:graphicData uri="http://schemas.openxmlformats.org/drawingml/2006/table">
            <a:tbl>
              <a:tblPr firstRow="1" bandRow="1">
                <a:tableStyleId>{5C22544A-7EE6-4342-B048-85BDC9FD1C3A}</a:tableStyleId>
              </a:tblPr>
              <a:tblGrid>
                <a:gridCol w="1430369">
                  <a:extLst>
                    <a:ext uri="{9D8B030D-6E8A-4147-A177-3AD203B41FA5}">
                      <a16:colId xmlns:a16="http://schemas.microsoft.com/office/drawing/2014/main" val="1016973644"/>
                    </a:ext>
                  </a:extLst>
                </a:gridCol>
                <a:gridCol w="1848168">
                  <a:extLst>
                    <a:ext uri="{9D8B030D-6E8A-4147-A177-3AD203B41FA5}">
                      <a16:colId xmlns:a16="http://schemas.microsoft.com/office/drawing/2014/main" val="263445800"/>
                    </a:ext>
                  </a:extLst>
                </a:gridCol>
                <a:gridCol w="830298">
                  <a:extLst>
                    <a:ext uri="{9D8B030D-6E8A-4147-A177-3AD203B41FA5}">
                      <a16:colId xmlns:a16="http://schemas.microsoft.com/office/drawing/2014/main" val="1634236768"/>
                    </a:ext>
                  </a:extLst>
                </a:gridCol>
                <a:gridCol w="884903">
                  <a:extLst>
                    <a:ext uri="{9D8B030D-6E8A-4147-A177-3AD203B41FA5}">
                      <a16:colId xmlns:a16="http://schemas.microsoft.com/office/drawing/2014/main" val="1514752644"/>
                    </a:ext>
                  </a:extLst>
                </a:gridCol>
                <a:gridCol w="806245">
                  <a:extLst>
                    <a:ext uri="{9D8B030D-6E8A-4147-A177-3AD203B41FA5}">
                      <a16:colId xmlns:a16="http://schemas.microsoft.com/office/drawing/2014/main" val="2038299169"/>
                    </a:ext>
                  </a:extLst>
                </a:gridCol>
                <a:gridCol w="865239">
                  <a:extLst>
                    <a:ext uri="{9D8B030D-6E8A-4147-A177-3AD203B41FA5}">
                      <a16:colId xmlns:a16="http://schemas.microsoft.com/office/drawing/2014/main" val="2760505767"/>
                    </a:ext>
                  </a:extLst>
                </a:gridCol>
                <a:gridCol w="806245">
                  <a:extLst>
                    <a:ext uri="{9D8B030D-6E8A-4147-A177-3AD203B41FA5}">
                      <a16:colId xmlns:a16="http://schemas.microsoft.com/office/drawing/2014/main" val="1391028702"/>
                    </a:ext>
                  </a:extLst>
                </a:gridCol>
                <a:gridCol w="796413">
                  <a:extLst>
                    <a:ext uri="{9D8B030D-6E8A-4147-A177-3AD203B41FA5}">
                      <a16:colId xmlns:a16="http://schemas.microsoft.com/office/drawing/2014/main" val="2493189952"/>
                    </a:ext>
                  </a:extLst>
                </a:gridCol>
                <a:gridCol w="3500285">
                  <a:extLst>
                    <a:ext uri="{9D8B030D-6E8A-4147-A177-3AD203B41FA5}">
                      <a16:colId xmlns:a16="http://schemas.microsoft.com/office/drawing/2014/main" val="1044126839"/>
                    </a:ext>
                  </a:extLst>
                </a:gridCol>
              </a:tblGrid>
              <a:tr h="432017">
                <a:tc>
                  <a:txBody>
                    <a:bodyPr/>
                    <a:lstStyle/>
                    <a:p>
                      <a:endParaRPr lang="en-GB" sz="1100" dirty="0"/>
                    </a:p>
                  </a:txBody>
                  <a:tcPr/>
                </a:tc>
                <a:tc>
                  <a:txBody>
                    <a:bodyPr/>
                    <a:lstStyle/>
                    <a:p>
                      <a:endParaRPr lang="en-GB" sz="1100" dirty="0"/>
                    </a:p>
                  </a:txBody>
                  <a:tcPr/>
                </a:tc>
                <a:tc gridSpan="6">
                  <a:txBody>
                    <a:bodyPr/>
                    <a:lstStyle/>
                    <a:p>
                      <a:pPr algn="ctr"/>
                      <a:r>
                        <a:rPr lang="en-GB" sz="1100" strike="noStrike" dirty="0" smtClean="0"/>
                        <a:t>Is</a:t>
                      </a:r>
                      <a:r>
                        <a:rPr lang="en-GB" sz="1100" strike="noStrike" baseline="0" dirty="0" smtClean="0"/>
                        <a:t> OCN Change allowed on c4c?</a:t>
                      </a:r>
                      <a:endParaRPr lang="en-GB" sz="1100" strike="noStrike" dirty="0" smtClean="0"/>
                    </a:p>
                  </a:txBody>
                  <a:tcPr/>
                </a:tc>
                <a:tc hMerge="1">
                  <a:txBody>
                    <a:bodyPr/>
                    <a:lstStyle/>
                    <a:p>
                      <a:pPr algn="ctr"/>
                      <a:endParaRPr lang="en-GB" sz="1400" dirty="0"/>
                    </a:p>
                  </a:txBody>
                  <a:tcPr/>
                </a:tc>
                <a:tc hMerge="1">
                  <a:txBody>
                    <a:bodyPr/>
                    <a:lstStyle/>
                    <a:p>
                      <a:pPr algn="ctr"/>
                      <a:endParaRPr lang="en-GB" sz="1200" strike="noStrike" dirty="0" smtClean="0"/>
                    </a:p>
                  </a:txBody>
                  <a:tcPr/>
                </a:tc>
                <a:tc hMerge="1">
                  <a:txBody>
                    <a:bodyPr/>
                    <a:lstStyle/>
                    <a:p>
                      <a:pPr algn="ctr"/>
                      <a:endParaRPr lang="en-GB" sz="1200" strike="noStrike" dirty="0" smtClean="0"/>
                    </a:p>
                  </a:txBody>
                  <a:tcPr/>
                </a:tc>
                <a:tc hMerge="1">
                  <a:txBody>
                    <a:bodyPr/>
                    <a:lstStyle/>
                    <a:p>
                      <a:pPr algn="ctr"/>
                      <a:endParaRPr lang="en-GB" sz="1200" strike="noStrike" dirty="0" smtClean="0"/>
                    </a:p>
                  </a:txBody>
                  <a:tcPr/>
                </a:tc>
                <a:tc hMerge="1">
                  <a:txBody>
                    <a:bodyPr/>
                    <a:lstStyle/>
                    <a:p>
                      <a:pPr algn="ctr"/>
                      <a:endParaRPr lang="en-GB" sz="1200" strike="noStrike" dirty="0" smtClean="0"/>
                    </a:p>
                  </a:txBody>
                  <a:tcPr/>
                </a:tc>
                <a:tc>
                  <a:txBody>
                    <a:bodyPr/>
                    <a:lstStyle/>
                    <a:p>
                      <a:pPr algn="ctr"/>
                      <a:endParaRPr lang="en-GB" sz="1100" strike="noStrike" dirty="0" smtClean="0"/>
                    </a:p>
                  </a:txBody>
                  <a:tcPr/>
                </a:tc>
                <a:extLst>
                  <a:ext uri="{0D108BD9-81ED-4DB2-BD59-A6C34878D82A}">
                    <a16:rowId xmlns:a16="http://schemas.microsoft.com/office/drawing/2014/main" val="3031756734"/>
                  </a:ext>
                </a:extLst>
              </a:tr>
              <a:tr h="508180">
                <a:tc>
                  <a:txBody>
                    <a:bodyPr/>
                    <a:lstStyle/>
                    <a:p>
                      <a:endParaRPr lang="en-GB" sz="1100" dirty="0"/>
                    </a:p>
                  </a:txBody>
                  <a:tcPr/>
                </a:tc>
                <a:tc>
                  <a:txBody>
                    <a:bodyPr/>
                    <a:lstStyle/>
                    <a:p>
                      <a:r>
                        <a:rPr lang="en-GB" sz="1100" dirty="0" smtClean="0"/>
                        <a:t>Quote Stage</a:t>
                      </a:r>
                      <a:endParaRPr lang="en-GB" sz="1100" dirty="0"/>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100" dirty="0" smtClean="0"/>
                        <a:t>Same Pricing Segment</a:t>
                      </a:r>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100" dirty="0" smtClean="0"/>
                        <a:t>Diff Pricing Segment</a:t>
                      </a:r>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100" dirty="0" smtClean="0"/>
                        <a:t>Same Sales Channel</a:t>
                      </a:r>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100" dirty="0" smtClean="0"/>
                        <a:t>Diff</a:t>
                      </a:r>
                      <a:r>
                        <a:rPr lang="en-GB" sz="1100" baseline="0" dirty="0" smtClean="0"/>
                        <a:t> Sales Channel</a:t>
                      </a:r>
                      <a:endParaRPr lang="en-GB" sz="1100" dirty="0" smtClean="0"/>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100" dirty="0" smtClean="0"/>
                        <a:t>Same Colt Org Country</a:t>
                      </a:r>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100" dirty="0" smtClean="0"/>
                        <a:t>Diff Colt Org Country</a:t>
                      </a:r>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100" dirty="0" smtClean="0"/>
                        <a:t>CPQ Behaviour</a:t>
                      </a:r>
                    </a:p>
                  </a:txBody>
                  <a:tcPr/>
                </a:tc>
                <a:extLst>
                  <a:ext uri="{0D108BD9-81ED-4DB2-BD59-A6C34878D82A}">
                    <a16:rowId xmlns:a16="http://schemas.microsoft.com/office/drawing/2014/main" val="1283060930"/>
                  </a:ext>
                </a:extLst>
              </a:tr>
              <a:tr h="301108">
                <a:tc>
                  <a:txBody>
                    <a:bodyPr/>
                    <a:lstStyle/>
                    <a:p>
                      <a:r>
                        <a:rPr lang="en-GB" sz="1100" dirty="0" smtClean="0"/>
                        <a:t>Opp Without Quote</a:t>
                      </a:r>
                      <a:endParaRPr lang="en-GB" sz="1100" dirty="0"/>
                    </a:p>
                  </a:txBody>
                  <a:tcPr/>
                </a:tc>
                <a:tc>
                  <a:txBody>
                    <a:bodyPr/>
                    <a:lstStyle/>
                    <a:p>
                      <a:r>
                        <a:rPr lang="en-GB" sz="1100" dirty="0" smtClean="0"/>
                        <a:t>NA</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endParaRPr lang="en-GB" sz="1100" dirty="0"/>
                    </a:p>
                  </a:txBody>
                  <a:tcPr/>
                </a:tc>
                <a:extLst>
                  <a:ext uri="{0D108BD9-81ED-4DB2-BD59-A6C34878D82A}">
                    <a16:rowId xmlns:a16="http://schemas.microsoft.com/office/drawing/2014/main" val="3510681099"/>
                  </a:ext>
                </a:extLst>
              </a:tr>
              <a:tr h="319854">
                <a:tc>
                  <a:txBody>
                    <a:bodyPr/>
                    <a:lstStyle/>
                    <a:p>
                      <a:r>
                        <a:rPr lang="en-GB" sz="1100" dirty="0" smtClean="0"/>
                        <a:t>Opp With Quote</a:t>
                      </a:r>
                      <a:endParaRPr lang="en-GB" sz="1100" dirty="0"/>
                    </a:p>
                  </a:txBody>
                  <a:tcPr/>
                </a:tc>
                <a:tc>
                  <a:txBody>
                    <a:bodyPr/>
                    <a:lstStyle/>
                    <a:p>
                      <a:r>
                        <a:rPr lang="en-GB" sz="1100" dirty="0" smtClean="0"/>
                        <a:t>Created</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rowSpan="8">
                  <a:txBody>
                    <a:bodyPr/>
                    <a:lstStyle/>
                    <a:p>
                      <a:pPr algn="ctr"/>
                      <a:endParaRPr lang="en-GB" sz="1100" kern="1200" baseline="0" dirty="0" smtClean="0">
                        <a:solidFill>
                          <a:schemeClr val="dk1"/>
                        </a:solidFill>
                        <a:latin typeface="+mn-lt"/>
                        <a:ea typeface="+mn-ea"/>
                        <a:cs typeface="+mn-cs"/>
                      </a:endParaRPr>
                    </a:p>
                    <a:p>
                      <a:pPr algn="ctr"/>
                      <a:endParaRPr lang="en-GB" sz="1100" kern="1200" baseline="0" dirty="0" smtClean="0">
                        <a:solidFill>
                          <a:schemeClr val="dk1"/>
                        </a:solidFill>
                        <a:latin typeface="+mn-lt"/>
                        <a:ea typeface="+mn-ea"/>
                        <a:cs typeface="+mn-cs"/>
                      </a:endParaRPr>
                    </a:p>
                    <a:p>
                      <a:pPr algn="ctr"/>
                      <a:r>
                        <a:rPr lang="en-GB" sz="1100" kern="1200" baseline="0" dirty="0" smtClean="0">
                          <a:solidFill>
                            <a:schemeClr val="dk1"/>
                          </a:solidFill>
                          <a:latin typeface="+mn-lt"/>
                          <a:ea typeface="+mn-ea"/>
                          <a:cs typeface="+mn-cs"/>
                        </a:rPr>
                        <a:t>IF OCN change is done within same price impacting parameters then new OCN related details will get updated once quote is reopened.</a:t>
                      </a:r>
                    </a:p>
                    <a:p>
                      <a:pPr algn="ctr"/>
                      <a:endParaRPr lang="en-GB" sz="1100" baseline="0" dirty="0" smtClean="0"/>
                    </a:p>
                    <a:p>
                      <a:pPr algn="ctr"/>
                      <a:endParaRPr lang="en-GB" sz="1100" baseline="0" dirty="0" smtClean="0"/>
                    </a:p>
                    <a:p>
                      <a:pPr algn="ctr"/>
                      <a:r>
                        <a:rPr lang="en-GB" sz="1100" baseline="0" dirty="0" smtClean="0"/>
                        <a:t>If OCN change is done with different </a:t>
                      </a:r>
                      <a:r>
                        <a:rPr lang="en-GB" sz="1100" kern="1200" baseline="0" dirty="0" smtClean="0">
                          <a:solidFill>
                            <a:schemeClr val="dk1"/>
                          </a:solidFill>
                          <a:latin typeface="+mn-lt"/>
                          <a:ea typeface="+mn-ea"/>
                          <a:cs typeface="+mn-cs"/>
                        </a:rPr>
                        <a:t>price impacting parameters</a:t>
                      </a:r>
                      <a:r>
                        <a:rPr lang="en-GB" sz="1100" baseline="0" dirty="0" smtClean="0"/>
                        <a:t> then system will show refresh all message on opening quote and Refresh All button is available.</a:t>
                      </a:r>
                      <a:endParaRPr lang="en-GB" sz="1100" dirty="0"/>
                    </a:p>
                  </a:txBody>
                  <a:tcPr/>
                </a:tc>
                <a:extLst>
                  <a:ext uri="{0D108BD9-81ED-4DB2-BD59-A6C34878D82A}">
                    <a16:rowId xmlns:a16="http://schemas.microsoft.com/office/drawing/2014/main" val="4156579478"/>
                  </a:ext>
                </a:extLst>
              </a:tr>
              <a:tr h="298929">
                <a:tc>
                  <a:txBody>
                    <a:bodyPr/>
                    <a:lstStyle/>
                    <a:p>
                      <a:endParaRPr lang="en-GB" sz="1100"/>
                    </a:p>
                  </a:txBody>
                  <a:tcPr/>
                </a:tc>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GB" sz="1100" dirty="0" smtClean="0"/>
                        <a:t>To Be priced</a:t>
                      </a:r>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vMerge="1">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endParaRPr lang="en-GB" sz="1200" dirty="0" smtClean="0"/>
                    </a:p>
                  </a:txBody>
                  <a:tcPr/>
                </a:tc>
                <a:extLst>
                  <a:ext uri="{0D108BD9-81ED-4DB2-BD59-A6C34878D82A}">
                    <a16:rowId xmlns:a16="http://schemas.microsoft.com/office/drawing/2014/main" val="184552334"/>
                  </a:ext>
                </a:extLst>
              </a:tr>
              <a:tr h="262575">
                <a:tc>
                  <a:txBody>
                    <a:bodyPr/>
                    <a:lstStyle/>
                    <a:p>
                      <a:endParaRPr lang="en-GB" sz="1100"/>
                    </a:p>
                  </a:txBody>
                  <a:tcPr/>
                </a:tc>
                <a:tc>
                  <a:txBody>
                    <a:bodyPr/>
                    <a:lstStyle/>
                    <a:p>
                      <a:r>
                        <a:rPr lang="en-GB" sz="1100" dirty="0" smtClean="0"/>
                        <a:t>Waiting for third</a:t>
                      </a:r>
                      <a:r>
                        <a:rPr lang="en-GB" sz="1100" baseline="0" dirty="0" smtClean="0"/>
                        <a:t> party</a:t>
                      </a:r>
                      <a:endParaRPr lang="en-GB" sz="1100" dirty="0" smtClean="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vMerge="1">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endParaRPr lang="en-GB" sz="1200" dirty="0" smtClean="0"/>
                    </a:p>
                  </a:txBody>
                  <a:tcPr/>
                </a:tc>
                <a:extLst>
                  <a:ext uri="{0D108BD9-81ED-4DB2-BD59-A6C34878D82A}">
                    <a16:rowId xmlns:a16="http://schemas.microsoft.com/office/drawing/2014/main" val="3943705904"/>
                  </a:ext>
                </a:extLst>
              </a:tr>
              <a:tr h="307897">
                <a:tc>
                  <a:txBody>
                    <a:bodyPr/>
                    <a:lstStyle/>
                    <a:p>
                      <a:endParaRPr lang="en-GB" sz="1100"/>
                    </a:p>
                  </a:txBody>
                  <a:tcPr/>
                </a:tc>
                <a:tc>
                  <a:txBody>
                    <a:bodyPr/>
                    <a:lstStyle/>
                    <a:p>
                      <a:r>
                        <a:rPr lang="en-GB" sz="1100" dirty="0" smtClean="0"/>
                        <a:t>Waiting</a:t>
                      </a:r>
                      <a:r>
                        <a:rPr lang="en-GB" sz="1100" baseline="0" dirty="0" smtClean="0"/>
                        <a:t> for BCP</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vMerge="1">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endParaRPr lang="en-GB" sz="1200" dirty="0" smtClean="0"/>
                    </a:p>
                  </a:txBody>
                  <a:tcPr/>
                </a:tc>
                <a:extLst>
                  <a:ext uri="{0D108BD9-81ED-4DB2-BD59-A6C34878D82A}">
                    <a16:rowId xmlns:a16="http://schemas.microsoft.com/office/drawing/2014/main" val="369714748"/>
                  </a:ext>
                </a:extLst>
              </a:tr>
              <a:tr h="318522">
                <a:tc>
                  <a:txBody>
                    <a:bodyPr/>
                    <a:lstStyle/>
                    <a:p>
                      <a:endParaRPr lang="en-GB" sz="1100"/>
                    </a:p>
                  </a:txBody>
                  <a:tcPr/>
                </a:tc>
                <a:tc>
                  <a:txBody>
                    <a:bodyPr/>
                    <a:lstStyle/>
                    <a:p>
                      <a:r>
                        <a:rPr lang="en-GB" sz="1100" dirty="0" smtClean="0"/>
                        <a:t>Deal pricing review required</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vMerge="1">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endParaRPr lang="en-GB" sz="1200" dirty="0" smtClean="0"/>
                    </a:p>
                  </a:txBody>
                  <a:tcPr/>
                </a:tc>
                <a:extLst>
                  <a:ext uri="{0D108BD9-81ED-4DB2-BD59-A6C34878D82A}">
                    <a16:rowId xmlns:a16="http://schemas.microsoft.com/office/drawing/2014/main" val="2570564409"/>
                  </a:ext>
                </a:extLst>
              </a:tr>
              <a:tr h="370672">
                <a:tc>
                  <a:txBody>
                    <a:bodyPr/>
                    <a:lstStyle/>
                    <a:p>
                      <a:endParaRPr lang="en-GB" sz="1100"/>
                    </a:p>
                  </a:txBody>
                  <a:tcPr/>
                </a:tc>
                <a:tc>
                  <a:txBody>
                    <a:bodyPr/>
                    <a:lstStyle/>
                    <a:p>
                      <a:r>
                        <a:rPr lang="en-GB" sz="1100" dirty="0" smtClean="0"/>
                        <a:t>Rejected by PPT</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vMerge="1">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endParaRPr lang="en-GB" sz="1200" dirty="0" smtClean="0"/>
                    </a:p>
                  </a:txBody>
                  <a:tcPr/>
                </a:tc>
                <a:extLst>
                  <a:ext uri="{0D108BD9-81ED-4DB2-BD59-A6C34878D82A}">
                    <a16:rowId xmlns:a16="http://schemas.microsoft.com/office/drawing/2014/main" val="3169293908"/>
                  </a:ext>
                </a:extLst>
              </a:tr>
              <a:tr h="222066">
                <a:tc>
                  <a:txBody>
                    <a:bodyPr/>
                    <a:lstStyle/>
                    <a:p>
                      <a:endParaRPr lang="en-GB" sz="1100"/>
                    </a:p>
                  </a:txBody>
                  <a:tcPr/>
                </a:tc>
                <a:tc>
                  <a:txBody>
                    <a:bodyPr/>
                    <a:lstStyle/>
                    <a:p>
                      <a:r>
                        <a:rPr lang="en-GB" sz="1100" dirty="0" smtClean="0"/>
                        <a:t>Portfolio</a:t>
                      </a:r>
                      <a:r>
                        <a:rPr lang="en-GB" sz="1100" baseline="0" dirty="0" smtClean="0"/>
                        <a:t> pricing review</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vMerge="1">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endParaRPr lang="en-GB" sz="1200" dirty="0" smtClean="0"/>
                    </a:p>
                  </a:txBody>
                  <a:tcPr/>
                </a:tc>
                <a:extLst>
                  <a:ext uri="{0D108BD9-81ED-4DB2-BD59-A6C34878D82A}">
                    <a16:rowId xmlns:a16="http://schemas.microsoft.com/office/drawing/2014/main" val="2824350892"/>
                  </a:ext>
                </a:extLst>
              </a:tr>
              <a:tr h="257953">
                <a:tc>
                  <a:txBody>
                    <a:bodyPr/>
                    <a:lstStyle/>
                    <a:p>
                      <a:endParaRPr lang="en-GB" sz="1100"/>
                    </a:p>
                  </a:txBody>
                  <a:tcPr/>
                </a:tc>
                <a:tc>
                  <a:txBody>
                    <a:bodyPr/>
                    <a:lstStyle/>
                    <a:p>
                      <a:r>
                        <a:rPr lang="en-GB" sz="1100" dirty="0" smtClean="0"/>
                        <a:t>Priced</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latin typeface="+mn-lt"/>
                        </a:rPr>
                        <a:t>Yes</a:t>
                      </a:r>
                      <a:endParaRPr lang="en-GB" sz="1100" dirty="0"/>
                    </a:p>
                  </a:txBody>
                  <a:tcPr/>
                </a:tc>
                <a:tc vMerge="1">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endParaRPr lang="en-GB" sz="1200" dirty="0" smtClean="0"/>
                    </a:p>
                  </a:txBody>
                  <a:tcPr/>
                </a:tc>
                <a:extLst>
                  <a:ext uri="{0D108BD9-81ED-4DB2-BD59-A6C34878D82A}">
                    <a16:rowId xmlns:a16="http://schemas.microsoft.com/office/drawing/2014/main" val="1718192817"/>
                  </a:ext>
                </a:extLst>
              </a:tr>
              <a:tr h="647802">
                <a:tc>
                  <a:txBody>
                    <a:bodyPr/>
                    <a:lstStyle/>
                    <a:p>
                      <a:endParaRPr lang="en-GB" sz="1100"/>
                    </a:p>
                  </a:txBody>
                  <a:tcPr/>
                </a:tc>
                <a:tc>
                  <a:txBody>
                    <a:bodyPr/>
                    <a:lstStyle/>
                    <a:p>
                      <a:r>
                        <a:rPr lang="en-GB" sz="1100" dirty="0" smtClean="0"/>
                        <a:t>Deal Pricing</a:t>
                      </a:r>
                      <a:r>
                        <a:rPr lang="en-GB" sz="1100" baseline="0" dirty="0" smtClean="0"/>
                        <a:t> Review</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t>Yes</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t>Yes</a:t>
                      </a:r>
                      <a:endParaRPr lang="en-GB" sz="1100" dirty="0"/>
                    </a:p>
                  </a:txBody>
                  <a:tcPr/>
                </a:tc>
                <a:tc>
                  <a:txBody>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lang="en-GB" sz="1100" dirty="0" smtClean="0"/>
                        <a:t>If OCN change is done with</a:t>
                      </a:r>
                      <a:r>
                        <a:rPr lang="en-GB" sz="1100" baseline="0" dirty="0" smtClean="0"/>
                        <a:t> same </a:t>
                      </a:r>
                      <a:r>
                        <a:rPr lang="en-GB" sz="1100" kern="1200" baseline="0" dirty="0" smtClean="0">
                          <a:solidFill>
                            <a:schemeClr val="dk1"/>
                          </a:solidFill>
                          <a:latin typeface="+mn-lt"/>
                          <a:ea typeface="+mn-ea"/>
                          <a:cs typeface="+mn-cs"/>
                        </a:rPr>
                        <a:t>price impacting parameters</a:t>
                      </a:r>
                      <a:r>
                        <a:rPr lang="en-GB" sz="1100" baseline="0" dirty="0" smtClean="0"/>
                        <a:t> then system will show refresh all message and deal user has to reject quote.</a:t>
                      </a:r>
                      <a:endParaRPr lang="en-GB" sz="1100" dirty="0" smtClean="0"/>
                    </a:p>
                  </a:txBody>
                  <a:tcPr/>
                </a:tc>
                <a:extLst>
                  <a:ext uri="{0D108BD9-81ED-4DB2-BD59-A6C34878D82A}">
                    <a16:rowId xmlns:a16="http://schemas.microsoft.com/office/drawing/2014/main" val="2843009888"/>
                  </a:ext>
                </a:extLst>
              </a:tr>
              <a:tr h="259428">
                <a:tc>
                  <a:txBody>
                    <a:bodyPr/>
                    <a:lstStyle/>
                    <a:p>
                      <a:endParaRPr lang="en-GB" sz="1100" dirty="0"/>
                    </a:p>
                  </a:txBody>
                  <a:tcPr/>
                </a:tc>
                <a:tc>
                  <a:txBody>
                    <a:bodyPr/>
                    <a:lstStyle/>
                    <a:p>
                      <a:r>
                        <a:rPr lang="en-GB" sz="1100" dirty="0" smtClean="0"/>
                        <a:t>Commercially Approved</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t>No</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t>No</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t>No</a:t>
                      </a:r>
                      <a:endParaRPr lang="en-GB" sz="1100" dirty="0"/>
                    </a:p>
                  </a:txBody>
                  <a:tcPr/>
                </a:tc>
                <a:tc rowSpan="6">
                  <a:txBody>
                    <a:bodyPr/>
                    <a:lstStyle/>
                    <a:p>
                      <a:pPr algn="ctr"/>
                      <a:endParaRPr lang="en-GB" sz="1100" kern="1200" baseline="0" dirty="0" smtClean="0">
                        <a:solidFill>
                          <a:schemeClr val="dk1"/>
                        </a:solidFill>
                        <a:latin typeface="+mn-lt"/>
                        <a:ea typeface="+mn-ea"/>
                        <a:cs typeface="+mn-cs"/>
                      </a:endParaRPr>
                    </a:p>
                    <a:p>
                      <a:pPr algn="ctr"/>
                      <a:endParaRPr lang="en-GB" sz="1100" kern="1200" baseline="0" dirty="0" smtClean="0">
                        <a:solidFill>
                          <a:schemeClr val="dk1"/>
                        </a:solidFill>
                        <a:latin typeface="+mn-lt"/>
                        <a:ea typeface="+mn-ea"/>
                        <a:cs typeface="+mn-cs"/>
                      </a:endParaRPr>
                    </a:p>
                    <a:p>
                      <a:pPr algn="ctr"/>
                      <a:endParaRPr lang="en-GB" sz="1100" kern="1200" baseline="0" dirty="0" smtClean="0">
                        <a:solidFill>
                          <a:schemeClr val="dk1"/>
                        </a:solidFill>
                        <a:latin typeface="+mn-lt"/>
                        <a:ea typeface="+mn-ea"/>
                        <a:cs typeface="+mn-cs"/>
                      </a:endParaRPr>
                    </a:p>
                    <a:p>
                      <a:pPr algn="ctr"/>
                      <a:r>
                        <a:rPr lang="en-GB" sz="1100" kern="1200" baseline="0" dirty="0" smtClean="0">
                          <a:solidFill>
                            <a:schemeClr val="dk1"/>
                          </a:solidFill>
                          <a:latin typeface="+mn-lt"/>
                          <a:ea typeface="+mn-ea"/>
                          <a:cs typeface="+mn-cs"/>
                        </a:rPr>
                        <a:t>IF OCN change is done within same price impacting parameters then new OCN related details will get updated once quote is reopened.</a:t>
                      </a:r>
                    </a:p>
                  </a:txBody>
                  <a:tcPr/>
                </a:tc>
                <a:extLst>
                  <a:ext uri="{0D108BD9-81ED-4DB2-BD59-A6C34878D82A}">
                    <a16:rowId xmlns:a16="http://schemas.microsoft.com/office/drawing/2014/main" val="3694940655"/>
                  </a:ext>
                </a:extLst>
              </a:tr>
              <a:tr h="319854">
                <a:tc>
                  <a:txBody>
                    <a:bodyPr/>
                    <a:lstStyle/>
                    <a:p>
                      <a:endParaRPr lang="en-GB" sz="1100" dirty="0"/>
                    </a:p>
                  </a:txBody>
                  <a:tcPr/>
                </a:tc>
                <a:tc>
                  <a:txBody>
                    <a:bodyPr/>
                    <a:lstStyle/>
                    <a:p>
                      <a:r>
                        <a:rPr lang="en-GB" sz="1100" dirty="0" smtClean="0"/>
                        <a:t>SE Technical Review</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t>No</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t>No</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t>No</a:t>
                      </a:r>
                      <a:endParaRPr lang="en-GB" sz="1100" dirty="0"/>
                    </a:p>
                  </a:txBody>
                  <a:tcPr/>
                </a:tc>
                <a:tc vMerge="1">
                  <a:txBody>
                    <a:bodyPr/>
                    <a:lstStyle/>
                    <a:p>
                      <a:pPr algn="ctr"/>
                      <a:endParaRPr lang="en-GB" sz="1200" dirty="0"/>
                    </a:p>
                  </a:txBody>
                  <a:tcPr/>
                </a:tc>
                <a:extLst>
                  <a:ext uri="{0D108BD9-81ED-4DB2-BD59-A6C34878D82A}">
                    <a16:rowId xmlns:a16="http://schemas.microsoft.com/office/drawing/2014/main" val="1788108129"/>
                  </a:ext>
                </a:extLst>
              </a:tr>
              <a:tr h="304908">
                <a:tc>
                  <a:txBody>
                    <a:bodyPr/>
                    <a:lstStyle/>
                    <a:p>
                      <a:endParaRPr lang="en-GB" sz="1100" dirty="0"/>
                    </a:p>
                  </a:txBody>
                  <a:tcPr/>
                </a:tc>
                <a:tc>
                  <a:txBody>
                    <a:bodyPr/>
                    <a:lstStyle/>
                    <a:p>
                      <a:r>
                        <a:rPr lang="en-GB" sz="1100" dirty="0" smtClean="0"/>
                        <a:t>CST Technical</a:t>
                      </a:r>
                      <a:r>
                        <a:rPr lang="en-GB" sz="1100" baseline="0" dirty="0" smtClean="0"/>
                        <a:t> Review</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t>No</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t>No</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t>No</a:t>
                      </a:r>
                      <a:endParaRPr lang="en-GB" sz="1100" dirty="0"/>
                    </a:p>
                  </a:txBody>
                  <a:tcPr/>
                </a:tc>
                <a:tc vMerge="1">
                  <a:txBody>
                    <a:bodyPr/>
                    <a:lstStyle/>
                    <a:p>
                      <a:pPr algn="ctr"/>
                      <a:endParaRPr lang="en-GB" sz="1200" dirty="0"/>
                    </a:p>
                  </a:txBody>
                  <a:tcPr/>
                </a:tc>
                <a:extLst>
                  <a:ext uri="{0D108BD9-81ED-4DB2-BD59-A6C34878D82A}">
                    <a16:rowId xmlns:a16="http://schemas.microsoft.com/office/drawing/2014/main" val="282281904"/>
                  </a:ext>
                </a:extLst>
              </a:tr>
              <a:tr h="304908">
                <a:tc>
                  <a:txBody>
                    <a:bodyPr/>
                    <a:lstStyle/>
                    <a:p>
                      <a:endParaRPr lang="en-GB" sz="1100" dirty="0"/>
                    </a:p>
                  </a:txBody>
                  <a:tcPr/>
                </a:tc>
                <a:tc>
                  <a:txBody>
                    <a:bodyPr/>
                    <a:lstStyle/>
                    <a:p>
                      <a:r>
                        <a:rPr lang="en-GB" sz="1100" dirty="0" smtClean="0"/>
                        <a:t>Approved</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t>No</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t>No</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t>No</a:t>
                      </a:r>
                      <a:endParaRPr lang="en-GB" sz="1100" dirty="0"/>
                    </a:p>
                  </a:txBody>
                  <a:tcPr/>
                </a:tc>
                <a:tc vMerge="1">
                  <a:txBody>
                    <a:bodyPr/>
                    <a:lstStyle/>
                    <a:p>
                      <a:pPr algn="ctr"/>
                      <a:endParaRPr lang="en-GB" sz="1200" dirty="0"/>
                    </a:p>
                  </a:txBody>
                  <a:tcPr/>
                </a:tc>
                <a:extLst>
                  <a:ext uri="{0D108BD9-81ED-4DB2-BD59-A6C34878D82A}">
                    <a16:rowId xmlns:a16="http://schemas.microsoft.com/office/drawing/2014/main" val="1482534210"/>
                  </a:ext>
                </a:extLst>
              </a:tr>
              <a:tr h="304908">
                <a:tc>
                  <a:txBody>
                    <a:bodyPr/>
                    <a:lstStyle/>
                    <a:p>
                      <a:endParaRPr lang="en-GB" sz="1100" dirty="0"/>
                    </a:p>
                  </a:txBody>
                  <a:tcPr/>
                </a:tc>
                <a:tc>
                  <a:txBody>
                    <a:bodyPr/>
                    <a:lstStyle/>
                    <a:p>
                      <a:r>
                        <a:rPr lang="en-GB" sz="1100" dirty="0" smtClean="0"/>
                        <a:t>Sent to Customer</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t>No</a:t>
                      </a:r>
                      <a:endParaRPr lang="en-GB" sz="1100" dirty="0"/>
                    </a:p>
                  </a:txBody>
                  <a:tcPr/>
                </a:tc>
                <a:tc>
                  <a:txBody>
                    <a:bodyPr/>
                    <a:lstStyle/>
                    <a:p>
                      <a:pPr algn="ctr"/>
                      <a:r>
                        <a:rPr lang="en-GB" sz="1100" dirty="0" smtClean="0"/>
                        <a:t>Yes</a:t>
                      </a:r>
                      <a:endParaRPr lang="en-GB" sz="1100" dirty="0"/>
                    </a:p>
                  </a:txBody>
                  <a:tcPr/>
                </a:tc>
                <a:tc>
                  <a:txBody>
                    <a:bodyPr/>
                    <a:lstStyle/>
                    <a:p>
                      <a:pPr algn="ctr"/>
                      <a:r>
                        <a:rPr lang="en-GB" sz="1100" dirty="0" smtClean="0"/>
                        <a:t>No</a:t>
                      </a:r>
                      <a:endParaRPr lang="en-GB" sz="1100" dirty="0"/>
                    </a:p>
                  </a:txBody>
                  <a:tcPr/>
                </a:tc>
                <a:tc>
                  <a:txBody>
                    <a:bodyPr/>
                    <a:lstStyle/>
                    <a:p>
                      <a:pPr algn="ctr"/>
                      <a:r>
                        <a:rPr lang="en-GB" sz="1100" dirty="0" smtClean="0"/>
                        <a:t>Yes</a:t>
                      </a:r>
                      <a:endParaRPr lang="en-GB" sz="1100" dirty="0"/>
                    </a:p>
                  </a:txBody>
                  <a:tcPr/>
                </a:tc>
                <a:tc>
                  <a:txBody>
                    <a:bodyPr/>
                    <a:lstStyle/>
                    <a:p>
                      <a:pPr algn="ctr"/>
                      <a:r>
                        <a:rPr lang="en-GB" sz="1100" dirty="0" smtClean="0"/>
                        <a:t>No</a:t>
                      </a:r>
                      <a:endParaRPr lang="en-GB" sz="1100" dirty="0"/>
                    </a:p>
                  </a:txBody>
                  <a:tcPr/>
                </a:tc>
                <a:tc vMerge="1">
                  <a:txBody>
                    <a:bodyPr/>
                    <a:lstStyle/>
                    <a:p>
                      <a:pPr algn="ctr"/>
                      <a:endParaRPr lang="en-GB" sz="1200" dirty="0"/>
                    </a:p>
                  </a:txBody>
                  <a:tcPr/>
                </a:tc>
                <a:extLst>
                  <a:ext uri="{0D108BD9-81ED-4DB2-BD59-A6C34878D82A}">
                    <a16:rowId xmlns:a16="http://schemas.microsoft.com/office/drawing/2014/main" val="3362212354"/>
                  </a:ext>
                </a:extLst>
              </a:tr>
              <a:tr h="304908">
                <a:tc>
                  <a:txBody>
                    <a:bodyPr/>
                    <a:lstStyle/>
                    <a:p>
                      <a:endParaRPr lang="en-GB" sz="1100" dirty="0"/>
                    </a:p>
                  </a:txBody>
                  <a:tcPr/>
                </a:tc>
                <a:tc>
                  <a:txBody>
                    <a:bodyPr/>
                    <a:lstStyle/>
                    <a:p>
                      <a:r>
                        <a:rPr lang="en-GB" sz="1100" dirty="0" smtClean="0"/>
                        <a:t>Accepted by Customer</a:t>
                      </a:r>
                      <a:endParaRPr lang="en-GB" sz="1100" dirty="0"/>
                    </a:p>
                  </a:txBody>
                  <a:tcPr/>
                </a:tc>
                <a:tc>
                  <a:txBody>
                    <a:bodyPr/>
                    <a:lstStyle/>
                    <a:p>
                      <a:pPr algn="ctr"/>
                      <a:r>
                        <a:rPr lang="en-GB" sz="1100" dirty="0" smtClean="0">
                          <a:latin typeface="+mn-lt"/>
                        </a:rPr>
                        <a:t>Yes</a:t>
                      </a:r>
                      <a:endParaRPr lang="en-GB" sz="1100" dirty="0"/>
                    </a:p>
                  </a:txBody>
                  <a:tcPr/>
                </a:tc>
                <a:tc>
                  <a:txBody>
                    <a:bodyPr/>
                    <a:lstStyle/>
                    <a:p>
                      <a:pPr algn="ctr"/>
                      <a:r>
                        <a:rPr lang="en-GB" sz="1100" dirty="0" smtClean="0"/>
                        <a:t>No</a:t>
                      </a:r>
                      <a:endParaRPr lang="en-GB" sz="1100" dirty="0"/>
                    </a:p>
                  </a:txBody>
                  <a:tcPr/>
                </a:tc>
                <a:tc>
                  <a:txBody>
                    <a:bodyPr/>
                    <a:lstStyle/>
                    <a:p>
                      <a:pPr algn="ctr"/>
                      <a:r>
                        <a:rPr lang="en-GB" sz="1100" dirty="0" smtClean="0"/>
                        <a:t>Yes</a:t>
                      </a:r>
                      <a:endParaRPr lang="en-GB" sz="1100" dirty="0"/>
                    </a:p>
                  </a:txBody>
                  <a:tcPr/>
                </a:tc>
                <a:tc>
                  <a:txBody>
                    <a:bodyPr/>
                    <a:lstStyle/>
                    <a:p>
                      <a:pPr algn="ctr"/>
                      <a:r>
                        <a:rPr lang="en-GB" sz="1100" dirty="0" smtClean="0"/>
                        <a:t>No</a:t>
                      </a:r>
                      <a:endParaRPr lang="en-GB" sz="1100" dirty="0"/>
                    </a:p>
                  </a:txBody>
                  <a:tcPr/>
                </a:tc>
                <a:tc>
                  <a:txBody>
                    <a:bodyPr/>
                    <a:lstStyle/>
                    <a:p>
                      <a:pPr algn="ctr"/>
                      <a:r>
                        <a:rPr lang="en-GB" sz="1100" dirty="0" smtClean="0"/>
                        <a:t>Yes</a:t>
                      </a:r>
                      <a:endParaRPr lang="en-GB" sz="1100" dirty="0"/>
                    </a:p>
                  </a:txBody>
                  <a:tcPr/>
                </a:tc>
                <a:tc>
                  <a:txBody>
                    <a:bodyPr/>
                    <a:lstStyle/>
                    <a:p>
                      <a:pPr algn="ctr"/>
                      <a:r>
                        <a:rPr lang="en-GB" sz="1100" dirty="0" smtClean="0"/>
                        <a:t>No</a:t>
                      </a:r>
                      <a:endParaRPr lang="en-GB" sz="1100" dirty="0"/>
                    </a:p>
                  </a:txBody>
                  <a:tcPr/>
                </a:tc>
                <a:tc vMerge="1">
                  <a:txBody>
                    <a:bodyPr/>
                    <a:lstStyle/>
                    <a:p>
                      <a:pPr algn="ctr"/>
                      <a:endParaRPr lang="en-GB" sz="1200" dirty="0"/>
                    </a:p>
                  </a:txBody>
                  <a:tcPr/>
                </a:tc>
                <a:extLst>
                  <a:ext uri="{0D108BD9-81ED-4DB2-BD59-A6C34878D82A}">
                    <a16:rowId xmlns:a16="http://schemas.microsoft.com/office/drawing/2014/main" val="4195769604"/>
                  </a:ext>
                </a:extLst>
              </a:tr>
            </a:tbl>
          </a:graphicData>
        </a:graphic>
      </p:graphicFrame>
    </p:spTree>
    <p:extLst>
      <p:ext uri="{BB962C8B-B14F-4D97-AF65-F5344CB8AC3E}">
        <p14:creationId xmlns:p14="http://schemas.microsoft.com/office/powerpoint/2010/main" val="185171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2" y="68763"/>
            <a:ext cx="10515600" cy="341632"/>
          </a:xfrm>
          <a:noFill/>
        </p:spPr>
        <p:txBody>
          <a:bodyPr wrap="square" rtlCol="0">
            <a:spAutoFit/>
          </a:bodyPr>
          <a:lstStyle/>
          <a:p>
            <a:r>
              <a:rPr lang="en-IN" sz="1800" b="1" dirty="0" smtClean="0">
                <a:ea typeface="+mn-ea"/>
                <a:cs typeface="+mn-cs"/>
              </a:rPr>
              <a:t>Issues</a:t>
            </a:r>
            <a:endParaRPr lang="en-IN" sz="1800" b="1" dirty="0">
              <a:ea typeface="+mn-ea"/>
              <a:cs typeface="+mn-cs"/>
            </a:endParaRPr>
          </a:p>
        </p:txBody>
      </p:sp>
      <p:graphicFrame>
        <p:nvGraphicFramePr>
          <p:cNvPr id="11" name="Table 10"/>
          <p:cNvGraphicFramePr>
            <a:graphicFrameLocks noGrp="1"/>
          </p:cNvGraphicFramePr>
          <p:nvPr>
            <p:extLst/>
          </p:nvPr>
        </p:nvGraphicFramePr>
        <p:xfrm>
          <a:off x="221672" y="410395"/>
          <a:ext cx="11693237" cy="1254528"/>
        </p:xfrm>
        <a:graphic>
          <a:graphicData uri="http://schemas.openxmlformats.org/drawingml/2006/table">
            <a:tbl>
              <a:tblPr firstRow="1" bandRow="1">
                <a:tableStyleId>{5C22544A-7EE6-4342-B048-85BDC9FD1C3A}</a:tableStyleId>
              </a:tblPr>
              <a:tblGrid>
                <a:gridCol w="540596">
                  <a:extLst>
                    <a:ext uri="{9D8B030D-6E8A-4147-A177-3AD203B41FA5}">
                      <a16:colId xmlns:a16="http://schemas.microsoft.com/office/drawing/2014/main" val="20000"/>
                    </a:ext>
                  </a:extLst>
                </a:gridCol>
                <a:gridCol w="1193871">
                  <a:extLst>
                    <a:ext uri="{9D8B030D-6E8A-4147-A177-3AD203B41FA5}">
                      <a16:colId xmlns:a16="http://schemas.microsoft.com/office/drawing/2014/main" val="20001"/>
                    </a:ext>
                  </a:extLst>
                </a:gridCol>
                <a:gridCol w="6935188">
                  <a:extLst>
                    <a:ext uri="{9D8B030D-6E8A-4147-A177-3AD203B41FA5}">
                      <a16:colId xmlns:a16="http://schemas.microsoft.com/office/drawing/2014/main" val="20002"/>
                    </a:ext>
                  </a:extLst>
                </a:gridCol>
                <a:gridCol w="834564">
                  <a:extLst>
                    <a:ext uri="{9D8B030D-6E8A-4147-A177-3AD203B41FA5}">
                      <a16:colId xmlns:a16="http://schemas.microsoft.com/office/drawing/2014/main" val="20003"/>
                    </a:ext>
                  </a:extLst>
                </a:gridCol>
                <a:gridCol w="2189018">
                  <a:extLst>
                    <a:ext uri="{9D8B030D-6E8A-4147-A177-3AD203B41FA5}">
                      <a16:colId xmlns:a16="http://schemas.microsoft.com/office/drawing/2014/main" val="20004"/>
                    </a:ext>
                  </a:extLst>
                </a:gridCol>
              </a:tblGrid>
              <a:tr h="512848">
                <a:tc>
                  <a:txBody>
                    <a:bodyPr/>
                    <a:lstStyle/>
                    <a:p>
                      <a:r>
                        <a:rPr lang="en-IN" sz="1400" dirty="0" smtClean="0"/>
                        <a:t>S.No</a:t>
                      </a:r>
                      <a:endParaRPr lang="en-IN" sz="1400" dirty="0"/>
                    </a:p>
                  </a:txBody>
                  <a:tcPr/>
                </a:tc>
                <a:tc>
                  <a:txBody>
                    <a:bodyPr/>
                    <a:lstStyle/>
                    <a:p>
                      <a:r>
                        <a:rPr lang="en-IN" sz="1400" dirty="0" smtClean="0"/>
                        <a:t>Date</a:t>
                      </a:r>
                      <a:endParaRPr lang="en-IN" sz="1400" dirty="0"/>
                    </a:p>
                  </a:txBody>
                  <a:tcPr/>
                </a:tc>
                <a:tc>
                  <a:txBody>
                    <a:bodyPr/>
                    <a:lstStyle/>
                    <a:p>
                      <a:r>
                        <a:rPr lang="en-IN" sz="1400" dirty="0" smtClean="0"/>
                        <a:t>Issue</a:t>
                      </a:r>
                      <a:endParaRPr lang="en-IN" sz="1400" dirty="0"/>
                    </a:p>
                  </a:txBody>
                  <a:tcPr/>
                </a:tc>
                <a:tc>
                  <a:txBody>
                    <a:bodyPr/>
                    <a:lstStyle/>
                    <a:p>
                      <a:r>
                        <a:rPr lang="en-IN" sz="1400" dirty="0" smtClean="0"/>
                        <a:t>Status</a:t>
                      </a:r>
                      <a:endParaRPr lang="en-IN" sz="1400" dirty="0"/>
                    </a:p>
                  </a:txBody>
                  <a:tcPr/>
                </a:tc>
                <a:tc>
                  <a:txBody>
                    <a:bodyPr/>
                    <a:lstStyle/>
                    <a:p>
                      <a:r>
                        <a:rPr lang="en-IN" sz="1400" dirty="0" smtClean="0"/>
                        <a:t>Stakeholders</a:t>
                      </a:r>
                      <a:endParaRPr lang="en-IN" sz="1400" dirty="0"/>
                    </a:p>
                  </a:txBody>
                  <a:tcPr/>
                </a:tc>
                <a:extLst>
                  <a:ext uri="{0D108BD9-81ED-4DB2-BD59-A6C34878D82A}">
                    <a16:rowId xmlns:a16="http://schemas.microsoft.com/office/drawing/2014/main" val="10000"/>
                  </a:ext>
                </a:extLst>
              </a:tr>
              <a:tr h="370840">
                <a:tc>
                  <a:txBody>
                    <a:bodyPr/>
                    <a:lstStyle/>
                    <a:p>
                      <a:endParaRPr lang="en-IN" sz="1200" dirty="0"/>
                    </a:p>
                  </a:txBody>
                  <a:tcPr/>
                </a:tc>
                <a:tc>
                  <a:txBody>
                    <a:bodyPr/>
                    <a:lstStyle/>
                    <a:p>
                      <a:endParaRPr lang="en-IN" sz="1200" dirty="0"/>
                    </a:p>
                  </a:txBody>
                  <a:tcPr/>
                </a:tc>
                <a:tc>
                  <a:txBody>
                    <a:bodyPr/>
                    <a:lstStyle/>
                    <a:p>
                      <a:endParaRPr lang="en-IN" sz="1200" kern="1200" dirty="0">
                        <a:solidFill>
                          <a:schemeClr val="dk1"/>
                        </a:solidFill>
                        <a:latin typeface="+mn-lt"/>
                        <a:ea typeface="+mn-ea"/>
                        <a:cs typeface="+mn-cs"/>
                      </a:endParaRPr>
                    </a:p>
                  </a:txBody>
                  <a:tcPr/>
                </a:tc>
                <a:tc>
                  <a:txBody>
                    <a:bodyPr/>
                    <a:lstStyle/>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txBody>
                  <a:tcPr/>
                </a:tc>
                <a:extLst>
                  <a:ext uri="{0D108BD9-81ED-4DB2-BD59-A6C34878D82A}">
                    <a16:rowId xmlns:a16="http://schemas.microsoft.com/office/drawing/2014/main" val="10001"/>
                  </a:ext>
                </a:extLst>
              </a:tr>
              <a:tr h="370840">
                <a:tc>
                  <a:txBody>
                    <a:bodyPr/>
                    <a:lstStyle/>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txBody>
                  <a:tcPr/>
                </a:tc>
                <a:tc>
                  <a:txBody>
                    <a:bodyPr/>
                    <a:lstStyle/>
                    <a:p>
                      <a:pPr marL="1543050" lvl="3" indent="-171450">
                        <a:buFont typeface="Arial" panose="020B0604020202020204" pitchFamily="34" charset="0"/>
                        <a:buChar char="•"/>
                      </a:pPr>
                      <a:endParaRPr lang="en-IN" sz="1200" kern="1200" baseline="0" dirty="0">
                        <a:solidFill>
                          <a:schemeClr val="dk1"/>
                        </a:solidFill>
                        <a:latin typeface="+mn-lt"/>
                        <a:ea typeface="+mn-ea"/>
                        <a:cs typeface="+mn-cs"/>
                      </a:endParaRPr>
                    </a:p>
                  </a:txBody>
                  <a:tcPr/>
                </a:tc>
                <a:tc>
                  <a:txBody>
                    <a:bodyPr/>
                    <a:lstStyle/>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8184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38" y="193676"/>
            <a:ext cx="10515600" cy="477838"/>
          </a:xfrm>
        </p:spPr>
        <p:txBody>
          <a:bodyPr>
            <a:normAutofit fontScale="90000"/>
          </a:bodyPr>
          <a:lstStyle/>
          <a:p>
            <a:r>
              <a:rPr lang="en-IN" sz="3600" b="1" dirty="0" smtClean="0"/>
              <a:t>Design Approach</a:t>
            </a:r>
            <a:endParaRPr lang="en-IN" sz="3600" b="1" dirty="0"/>
          </a:p>
        </p:txBody>
      </p:sp>
      <p:sp>
        <p:nvSpPr>
          <p:cNvPr id="3" name="Content Placeholder 2"/>
          <p:cNvSpPr>
            <a:spLocks noGrp="1"/>
          </p:cNvSpPr>
          <p:nvPr>
            <p:ph idx="1"/>
          </p:nvPr>
        </p:nvSpPr>
        <p:spPr>
          <a:xfrm>
            <a:off x="266699" y="796925"/>
            <a:ext cx="11534775" cy="4351338"/>
          </a:xfrm>
        </p:spPr>
        <p:txBody>
          <a:bodyPr/>
          <a:lstStyle/>
          <a:p>
            <a:r>
              <a:rPr lang="en-IN" dirty="0" smtClean="0"/>
              <a:t>There are multiple business scenarios which needs to be supported. </a:t>
            </a:r>
          </a:p>
          <a:p>
            <a:r>
              <a:rPr lang="en-IN" dirty="0" smtClean="0"/>
              <a:t>Considering multiple use cases and its complexity, new generic capabilities have been designed/developed which can be used to fulfil different business use cases. This would avoid building Bespoke workflows and capabilities can be used in more generic manner to fulfil the business scenarios. </a:t>
            </a:r>
          </a:p>
          <a:p>
            <a:endParaRPr lang="en-IN" dirty="0"/>
          </a:p>
          <a:p>
            <a:pPr marL="0" indent="0">
              <a:buNone/>
            </a:pPr>
            <a:endParaRPr lang="en-IN" dirty="0">
              <a:solidFill>
                <a:srgbClr val="FF0000"/>
              </a:solidFill>
            </a:endParaRPr>
          </a:p>
        </p:txBody>
      </p:sp>
    </p:spTree>
    <p:extLst>
      <p:ext uri="{BB962C8B-B14F-4D97-AF65-F5344CB8AC3E}">
        <p14:creationId xmlns:p14="http://schemas.microsoft.com/office/powerpoint/2010/main" val="2412114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3950" y="608013"/>
            <a:ext cx="9144000" cy="2387600"/>
          </a:xfrm>
        </p:spPr>
        <p:txBody>
          <a:bodyPr/>
          <a:lstStyle/>
          <a:p>
            <a:r>
              <a:rPr lang="en-US" dirty="0" smtClean="0"/>
              <a:t>Generic Capabilities</a:t>
            </a:r>
            <a:endParaRPr lang="en-IN" dirty="0"/>
          </a:p>
        </p:txBody>
      </p:sp>
      <p:sp>
        <p:nvSpPr>
          <p:cNvPr id="3" name="TextBox 2"/>
          <p:cNvSpPr txBox="1"/>
          <p:nvPr/>
        </p:nvSpPr>
        <p:spPr>
          <a:xfrm>
            <a:off x="185738" y="3200400"/>
            <a:ext cx="11887200" cy="646331"/>
          </a:xfrm>
          <a:prstGeom prst="rect">
            <a:avLst/>
          </a:prstGeom>
          <a:noFill/>
        </p:spPr>
        <p:txBody>
          <a:bodyPr wrap="square" rtlCol="0">
            <a:spAutoFit/>
          </a:bodyPr>
          <a:lstStyle/>
          <a:p>
            <a:r>
              <a:rPr lang="en-IN" dirty="0" smtClean="0"/>
              <a:t>Capabilities which are required to support Options Quote and Bundle discount. Idea is to design/develop these as generic functions so it can be used to fulfil different business scenarios.</a:t>
            </a:r>
            <a:endParaRPr lang="en-IN" dirty="0"/>
          </a:p>
        </p:txBody>
      </p:sp>
    </p:spTree>
    <p:extLst>
      <p:ext uri="{BB962C8B-B14F-4D97-AF65-F5344CB8AC3E}">
        <p14:creationId xmlns:p14="http://schemas.microsoft.com/office/powerpoint/2010/main" val="2196378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496E8290D55C4A82E20B2BC599439B" ma:contentTypeVersion="915" ma:contentTypeDescription="Create a new document." ma:contentTypeScope="" ma:versionID="f21141bf38a169f8001683591b7121a1">
  <xsd:schema xmlns:xsd="http://www.w3.org/2001/XMLSchema" xmlns:xs="http://www.w3.org/2001/XMLSchema" xmlns:p="http://schemas.microsoft.com/office/2006/metadata/properties" xmlns:ns1="http://schemas.microsoft.com/sharepoint/v3" xmlns:ns2="ef4cdd67-09b5-49a8-b1d6-9ef080ac66cb" xmlns:ns3="bb04f8be-67a5-43a8-8390-0fe94a160a4e" targetNamespace="http://schemas.microsoft.com/office/2006/metadata/properties" ma:root="true" ma:fieldsID="778629d6345595b49c53a81444a618cc" ns1:_="" ns2:_="" ns3:_="">
    <xsd:import namespace="http://schemas.microsoft.com/sharepoint/v3"/>
    <xsd:import namespace="ef4cdd67-09b5-49a8-b1d6-9ef080ac66cb"/>
    <xsd:import namespace="bb04f8be-67a5-43a8-8390-0fe94a160a4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4cdd67-09b5-49a8-b1d6-9ef080ac66c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b04f8be-67a5-43a8-8390-0fe94a160a4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4BE612C-67DE-47CF-B94C-26B5DF49566D}"/>
</file>

<file path=customXml/itemProps2.xml><?xml version="1.0" encoding="utf-8"?>
<ds:datastoreItem xmlns:ds="http://schemas.openxmlformats.org/officeDocument/2006/customXml" ds:itemID="{2DFE300C-E0BA-47F5-A486-2AE7521C1811}"/>
</file>

<file path=customXml/itemProps3.xml><?xml version="1.0" encoding="utf-8"?>
<ds:datastoreItem xmlns:ds="http://schemas.openxmlformats.org/officeDocument/2006/customXml" ds:itemID="{3EA09F36-8226-479F-A12B-ED1FA79ACE3C}"/>
</file>

<file path=docProps/app.xml><?xml version="1.0" encoding="utf-8"?>
<Properties xmlns="http://schemas.openxmlformats.org/officeDocument/2006/extended-properties" xmlns:vt="http://schemas.openxmlformats.org/officeDocument/2006/docPropsVTypes">
  <TotalTime>43504</TotalTime>
  <Words>7152</Words>
  <Application>Microsoft Office PowerPoint</Application>
  <PresentationFormat>Widescreen</PresentationFormat>
  <Paragraphs>1369</Paragraphs>
  <Slides>67</Slides>
  <Notes>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67</vt:i4>
      </vt:variant>
    </vt:vector>
  </HeadingPairs>
  <TitlesOfParts>
    <vt:vector size="78" baseType="lpstr">
      <vt:lpstr>SimSun</vt:lpstr>
      <vt:lpstr>Arial</vt:lpstr>
      <vt:lpstr>Batang</vt:lpstr>
      <vt:lpstr>Calibri</vt:lpstr>
      <vt:lpstr>Calibri Light</vt:lpstr>
      <vt:lpstr>Courier New</vt:lpstr>
      <vt:lpstr>Times New Roman</vt:lpstr>
      <vt:lpstr>Wingdings</vt:lpstr>
      <vt:lpstr>Office Theme</vt:lpstr>
      <vt:lpstr>Microsoft Word Document</vt:lpstr>
      <vt:lpstr>Package</vt:lpstr>
      <vt:lpstr>Options &amp; Bundle Discount</vt:lpstr>
      <vt:lpstr>Version History</vt:lpstr>
      <vt:lpstr>TOC</vt:lpstr>
      <vt:lpstr>Objective/Requirements</vt:lpstr>
      <vt:lpstr>Assumptions, Risks and Dependencies</vt:lpstr>
      <vt:lpstr>Key Design Decisions</vt:lpstr>
      <vt:lpstr>Issues</vt:lpstr>
      <vt:lpstr>Design Approach</vt:lpstr>
      <vt:lpstr>Generic Capabilities</vt:lpstr>
      <vt:lpstr>Options Quote Capability Details</vt:lpstr>
      <vt:lpstr>Options Capability : Overview</vt:lpstr>
      <vt:lpstr>Options Capability : Key Points</vt:lpstr>
      <vt:lpstr>Options Capability : Key Points Cont.…</vt:lpstr>
      <vt:lpstr>Options Capability : Key Points Cont.…</vt:lpstr>
      <vt:lpstr>Project Quote Capability Details</vt:lpstr>
      <vt:lpstr>Standard Project Quote : Overview</vt:lpstr>
      <vt:lpstr>Price Lookup Project Quote : Overview</vt:lpstr>
      <vt:lpstr>Project Quote Capability – Key Points</vt:lpstr>
      <vt:lpstr>Project Quote Capability – Key Points Cont.</vt:lpstr>
      <vt:lpstr>Price Lookup Quote Enhancements</vt:lpstr>
      <vt:lpstr>Price Lookup Quote Enhancements</vt:lpstr>
      <vt:lpstr>Generic Enhancements</vt:lpstr>
      <vt:lpstr>Generic Enhancements</vt:lpstr>
      <vt:lpstr>Use Cases (Options Quote)</vt:lpstr>
      <vt:lpstr>Use Case 1a: Options Quote (Same OCN &amp; Same Opportunity), All Line items Ordered at same time for same OCN)</vt:lpstr>
      <vt:lpstr>Use Case 1b: Options Quote (Same OCN &amp; Same Opportunity), All Line items Ordered at same time for same OCN). First Option is discarded after it is initiated for Technical Review.</vt:lpstr>
      <vt:lpstr>Use Case 2: Options Quote (Same OCN &amp; Same Oppt for line items (Ordered at diff time))</vt:lpstr>
      <vt:lpstr>Use Case 3: Options Quote (Diff OCN &amp; Diff Oppt for line items (Ordered at diff time))(Wholesale only)</vt:lpstr>
      <vt:lpstr>Use Case 4: Options Quote (Same OCN &amp; Same Opp for line items (Ordered at same time))(Wholesale only)</vt:lpstr>
      <vt:lpstr>Use Cases (Bundle Discount)</vt:lpstr>
      <vt:lpstr>Use Case 1: Bundle Discount(individual pricing and combined pricing in same quote) – Individual price line ordered</vt:lpstr>
      <vt:lpstr>Use Case 2: Bundle Discount(individual pricing and combined pricing in same quote - Combined option ordered at same time)</vt:lpstr>
      <vt:lpstr>Use Case 3: Bundle Discount(individual pricing and combined pricing in same quote - Staggered delivery for combined option ordered)</vt:lpstr>
      <vt:lpstr>Options Quote Capability  CPQ Journey</vt:lpstr>
      <vt:lpstr>PowerPoint Presentation</vt:lpstr>
      <vt:lpstr>PowerPoint Presentation</vt:lpstr>
      <vt:lpstr>PowerPoint Presentation</vt:lpstr>
      <vt:lpstr>PowerPoint Presentation</vt:lpstr>
      <vt:lpstr>PowerPoint Presentation</vt:lpstr>
      <vt:lpstr>PowerPoint Presentation</vt:lpstr>
      <vt:lpstr>Send Email to Governance </vt:lpstr>
      <vt:lpstr>Email Template to governance</vt:lpstr>
      <vt:lpstr>Deal Approval and Reject option wise &amp; do approval at quote level</vt:lpstr>
      <vt:lpstr>Deal Approval and Reject option wise &amp; do approval at quote level</vt:lpstr>
      <vt:lpstr>PowerPoint Presentation</vt:lpstr>
      <vt:lpstr>PowerPoint Presentation</vt:lpstr>
      <vt:lpstr>Standard Quote – New Quote is created in ‘Commercially Approved’ stage</vt:lpstr>
      <vt:lpstr>PowerPoint Presentation</vt:lpstr>
      <vt:lpstr>Project Quote CPQ Journey: Staggered Delivery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CPQ Transaction Level Reports</vt:lpstr>
      <vt:lpstr>Proposal</vt:lpstr>
      <vt:lpstr>Download Quote Excel</vt:lpstr>
      <vt:lpstr>System Impacts</vt:lpstr>
      <vt:lpstr>CPQ</vt:lpstr>
      <vt:lpstr>C4C/WM</vt:lpstr>
      <vt:lpstr>C4C/WM</vt:lpstr>
      <vt:lpstr>C4C/WM</vt:lpstr>
      <vt:lpstr>C4C Screens</vt:lpstr>
      <vt:lpstr>Additional slides</vt:lpstr>
      <vt:lpstr>Moving Opportunity to different OCN:   Rules on C4C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History</dc:title>
  <dc:creator>Kamlesh Yadav</dc:creator>
  <cp:lastModifiedBy>Sandip Khairnar</cp:lastModifiedBy>
  <cp:revision>2068</cp:revision>
  <dcterms:created xsi:type="dcterms:W3CDTF">2019-04-08T05:41:15Z</dcterms:created>
  <dcterms:modified xsi:type="dcterms:W3CDTF">2019-11-19T08:49:27Z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TECHMAHINDRA\ky006478</vt:lpwstr>
  </property>
  <property fmtid="{D5CDD505-2E9C-101B-9397-08002B2CF9AE}" pid="4" name="DLPManualFileClassificationLastModificationDate">
    <vt:lpwstr>1554702220</vt:lpwstr>
  </property>
  <property fmtid="{D5CDD505-2E9C-101B-9397-08002B2CF9AE}" pid="5" name="DLPManualFileClassificationVersion">
    <vt:lpwstr>11.1.0.61</vt:lpwstr>
  </property>
  <property fmtid="{D5CDD505-2E9C-101B-9397-08002B2CF9AE}" pid="6" name="ContentTypeId">
    <vt:lpwstr>0x010100F1496E8290D55C4A82E20B2BC599439B</vt:lpwstr>
  </property>
</Properties>
</file>