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0" r:id="rId5"/>
  </p:sldMasterIdLst>
  <p:notesMasterIdLst>
    <p:notesMasterId r:id="rId21"/>
  </p:notesMasterIdLst>
  <p:handoutMasterIdLst>
    <p:handoutMasterId r:id="rId22"/>
  </p:handoutMasterIdLst>
  <p:sldIdLst>
    <p:sldId id="432" r:id="rId6"/>
    <p:sldId id="461" r:id="rId7"/>
    <p:sldId id="462" r:id="rId8"/>
    <p:sldId id="463" r:id="rId9"/>
    <p:sldId id="468" r:id="rId10"/>
    <p:sldId id="444" r:id="rId11"/>
    <p:sldId id="469" r:id="rId12"/>
    <p:sldId id="465" r:id="rId13"/>
    <p:sldId id="467" r:id="rId14"/>
    <p:sldId id="471" r:id="rId15"/>
    <p:sldId id="460" r:id="rId16"/>
    <p:sldId id="466" r:id="rId17"/>
    <p:sldId id="470" r:id="rId18"/>
    <p:sldId id="472" r:id="rId19"/>
    <p:sldId id="441" r:id="rId20"/>
  </p:sldIdLst>
  <p:sldSz cx="12192000" cy="6858000"/>
  <p:notesSz cx="6858000" cy="9144000"/>
  <p:custDataLst>
    <p:tags r:id="rId23"/>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8" clrIdx="0">
    <p:extLst>
      <p:ext uri="{19B8F6BF-5375-455C-9EA6-DF929625EA0E}">
        <p15:presenceInfo xmlns:p15="http://schemas.microsoft.com/office/powerpoint/2012/main" userId="S-1-5-21-2890558824-3927818043-3374662254-1188" providerId="AD"/>
      </p:ext>
    </p:extLst>
  </p:cmAuthor>
  <p:cmAuthor id="2" name="Rohit Kumar3" initials="RK" lastIdx="17" clrIdx="1">
    <p:extLst>
      <p:ext uri="{19B8F6BF-5375-455C-9EA6-DF929625EA0E}">
        <p15:presenceInfo xmlns:p15="http://schemas.microsoft.com/office/powerpoint/2012/main" userId="S-1-5-21-2404701332-79391348-2085898168-2245658" providerId="AD"/>
      </p:ext>
    </p:extLst>
  </p:cmAuthor>
  <p:cmAuthor id="3" name="Arockisamy, Manoj (C)" initials="AM(" lastIdx="8" clrIdx="2">
    <p:extLst>
      <p:ext uri="{19B8F6BF-5375-455C-9EA6-DF929625EA0E}">
        <p15:presenceInfo xmlns:p15="http://schemas.microsoft.com/office/powerpoint/2012/main" userId="S-1-5-21-2404701332-79391348-2085898168-2028516" providerId="AD"/>
      </p:ext>
    </p:extLst>
  </p:cmAuthor>
  <p:cmAuthor id="4" name="Sanjivani Raut" initials="SR" lastIdx="2" clrIdx="3">
    <p:extLst>
      <p:ext uri="{19B8F6BF-5375-455C-9EA6-DF929625EA0E}">
        <p15:presenceInfo xmlns:p15="http://schemas.microsoft.com/office/powerpoint/2012/main" userId="S-1-5-21-121752565-2208887045-340623127-24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EB"/>
    <a:srgbClr val="C00000"/>
    <a:srgbClr val="FFCB05"/>
    <a:srgbClr val="FE0000"/>
    <a:srgbClr val="E9E9E9"/>
    <a:srgbClr val="00A59B"/>
    <a:srgbClr val="00B4A7"/>
    <a:srgbClr val="E7F0EF"/>
    <a:srgbClr val="F2F2F2"/>
    <a:srgbClr val="008C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94086" autoAdjust="0"/>
  </p:normalViewPr>
  <p:slideViewPr>
    <p:cSldViewPr snapToGrid="0">
      <p:cViewPr varScale="1">
        <p:scale>
          <a:sx n="84" d="100"/>
          <a:sy n="84" d="100"/>
        </p:scale>
        <p:origin x="114" y="522"/>
      </p:cViewPr>
      <p:guideLst>
        <p:guide pos="3840"/>
        <p:guide orient="horz" pos="2160"/>
      </p:guideLst>
    </p:cSldViewPr>
  </p:slideViewPr>
  <p:notesTextViewPr>
    <p:cViewPr>
      <p:scale>
        <a:sx n="3" d="2"/>
        <a:sy n="3" d="2"/>
      </p:scale>
      <p:origin x="0" y="0"/>
    </p:cViewPr>
  </p:notesTextViewPr>
  <p:sorterViewPr>
    <p:cViewPr>
      <p:scale>
        <a:sx n="100" d="100"/>
        <a:sy n="100" d="100"/>
      </p:scale>
      <p:origin x="0" y="-702"/>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A748AD-20D0-48BF-85DB-C85D0450A899}" type="datetimeFigureOut">
              <a:rPr lang="nl-NL" smtClean="0"/>
              <a:t>17-2-2020</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514EA9-FA1C-4658-9A7A-FB9F0BC059FE}" type="slidenum">
              <a:rPr lang="nl-NL" smtClean="0"/>
              <a:t>‹#›</a:t>
            </a:fld>
            <a:endParaRPr lang="nl-NL" dirty="0"/>
          </a:p>
        </p:txBody>
      </p:sp>
    </p:spTree>
    <p:extLst>
      <p:ext uri="{BB962C8B-B14F-4D97-AF65-F5344CB8AC3E}">
        <p14:creationId xmlns:p14="http://schemas.microsoft.com/office/powerpoint/2010/main" val="2486006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17-2-2020</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dirty="0"/>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3778DB-29E3-48A2-A191-DF0FA22F8BD4}" type="slidenum">
              <a:rPr lang="en-GB" smtClean="0"/>
              <a:t>4</a:t>
            </a:fld>
            <a:endParaRPr lang="en-GB" dirty="0"/>
          </a:p>
        </p:txBody>
      </p:sp>
    </p:spTree>
    <p:extLst>
      <p:ext uri="{BB962C8B-B14F-4D97-AF65-F5344CB8AC3E}">
        <p14:creationId xmlns:p14="http://schemas.microsoft.com/office/powerpoint/2010/main" val="3241143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Maybe to include and example here about how the journey would be in this case?</a:t>
            </a:r>
          </a:p>
        </p:txBody>
      </p:sp>
      <p:sp>
        <p:nvSpPr>
          <p:cNvPr id="4" name="Slide Number Placeholder 3"/>
          <p:cNvSpPr>
            <a:spLocks noGrp="1"/>
          </p:cNvSpPr>
          <p:nvPr>
            <p:ph type="sldNum" sz="quarter" idx="10"/>
          </p:nvPr>
        </p:nvSpPr>
        <p:spPr/>
        <p:txBody>
          <a:bodyPr/>
          <a:lstStyle/>
          <a:p>
            <a:fld id="{544D7F65-5299-4383-99A9-3EF851E1080D}" type="slidenum">
              <a:rPr lang="nl-NL" smtClean="0"/>
              <a:t>13</a:t>
            </a:fld>
            <a:endParaRPr lang="nl-NL" dirty="0"/>
          </a:p>
        </p:txBody>
      </p:sp>
    </p:spTree>
    <p:extLst>
      <p:ext uri="{BB962C8B-B14F-4D97-AF65-F5344CB8AC3E}">
        <p14:creationId xmlns:p14="http://schemas.microsoft.com/office/powerpoint/2010/main" val="282980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4D7F65-5299-4383-99A9-3EF851E1080D}" type="slidenum">
              <a:rPr lang="nl-NL" smtClean="0"/>
              <a:t>15</a:t>
            </a:fld>
            <a:endParaRPr lang="nl-NL" dirty="0"/>
          </a:p>
        </p:txBody>
      </p:sp>
    </p:spTree>
    <p:extLst>
      <p:ext uri="{BB962C8B-B14F-4D97-AF65-F5344CB8AC3E}">
        <p14:creationId xmlns:p14="http://schemas.microsoft.com/office/powerpoint/2010/main" val="79019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4D7F65-5299-4383-99A9-3EF851E1080D}" type="slidenum">
              <a:rPr lang="nl-NL" smtClean="0"/>
              <a:t>5</a:t>
            </a:fld>
            <a:endParaRPr lang="nl-NL" dirty="0"/>
          </a:p>
        </p:txBody>
      </p:sp>
    </p:spTree>
    <p:extLst>
      <p:ext uri="{BB962C8B-B14F-4D97-AF65-F5344CB8AC3E}">
        <p14:creationId xmlns:p14="http://schemas.microsoft.com/office/powerpoint/2010/main" val="944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4D7F65-5299-4383-99A9-3EF851E1080D}" type="slidenum">
              <a:rPr lang="nl-NL" smtClean="0"/>
              <a:t>6</a:t>
            </a:fld>
            <a:endParaRPr lang="nl-NL" dirty="0"/>
          </a:p>
        </p:txBody>
      </p:sp>
    </p:spTree>
    <p:extLst>
      <p:ext uri="{BB962C8B-B14F-4D97-AF65-F5344CB8AC3E}">
        <p14:creationId xmlns:p14="http://schemas.microsoft.com/office/powerpoint/2010/main" val="2142133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4D7F65-5299-4383-99A9-3EF851E1080D}" type="slidenum">
              <a:rPr lang="nl-NL" smtClean="0"/>
              <a:t>7</a:t>
            </a:fld>
            <a:endParaRPr lang="nl-NL" dirty="0"/>
          </a:p>
        </p:txBody>
      </p:sp>
    </p:spTree>
    <p:extLst>
      <p:ext uri="{BB962C8B-B14F-4D97-AF65-F5344CB8AC3E}">
        <p14:creationId xmlns:p14="http://schemas.microsoft.com/office/powerpoint/2010/main" val="3404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3943">
              <a:buFont typeface="Arial" panose="020B0604020202020204" pitchFamily="34" charset="0"/>
              <a:buNone/>
              <a:defRPr/>
            </a:pPr>
            <a:endParaRPr lang="en-GB" b="0" dirty="0"/>
          </a:p>
        </p:txBody>
      </p:sp>
      <p:sp>
        <p:nvSpPr>
          <p:cNvPr id="4" name="Slide Number Placeholder 3"/>
          <p:cNvSpPr>
            <a:spLocks noGrp="1"/>
          </p:cNvSpPr>
          <p:nvPr>
            <p:ph type="sldNum" sz="quarter" idx="10"/>
          </p:nvPr>
        </p:nvSpPr>
        <p:spPr/>
        <p:txBody>
          <a:bodyPr/>
          <a:lstStyle/>
          <a:p>
            <a:fld id="{544D7F65-5299-4383-99A9-3EF851E1080D}" type="slidenum">
              <a:rPr lang="nl-NL" smtClean="0"/>
              <a:t>8</a:t>
            </a:fld>
            <a:endParaRPr lang="nl-NL" dirty="0"/>
          </a:p>
        </p:txBody>
      </p:sp>
    </p:spTree>
    <p:extLst>
      <p:ext uri="{BB962C8B-B14F-4D97-AF65-F5344CB8AC3E}">
        <p14:creationId xmlns:p14="http://schemas.microsoft.com/office/powerpoint/2010/main" val="1998628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b="0" dirty="0"/>
          </a:p>
        </p:txBody>
      </p:sp>
      <p:sp>
        <p:nvSpPr>
          <p:cNvPr id="4" name="Slide Number Placeholder 3"/>
          <p:cNvSpPr>
            <a:spLocks noGrp="1"/>
          </p:cNvSpPr>
          <p:nvPr>
            <p:ph type="sldNum" sz="quarter" idx="10"/>
          </p:nvPr>
        </p:nvSpPr>
        <p:spPr/>
        <p:txBody>
          <a:bodyPr/>
          <a:lstStyle/>
          <a:p>
            <a:fld id="{544D7F65-5299-4383-99A9-3EF851E1080D}" type="slidenum">
              <a:rPr lang="nl-NL" smtClean="0"/>
              <a:t>9</a:t>
            </a:fld>
            <a:endParaRPr lang="nl-NL" dirty="0"/>
          </a:p>
        </p:txBody>
      </p:sp>
    </p:spTree>
    <p:extLst>
      <p:ext uri="{BB962C8B-B14F-4D97-AF65-F5344CB8AC3E}">
        <p14:creationId xmlns:p14="http://schemas.microsoft.com/office/powerpoint/2010/main" val="269057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4D7F65-5299-4383-99A9-3EF851E1080D}" type="slidenum">
              <a:rPr lang="nl-NL" smtClean="0"/>
              <a:t>10</a:t>
            </a:fld>
            <a:endParaRPr lang="nl-NL" dirty="0"/>
          </a:p>
        </p:txBody>
      </p:sp>
    </p:spTree>
    <p:extLst>
      <p:ext uri="{BB962C8B-B14F-4D97-AF65-F5344CB8AC3E}">
        <p14:creationId xmlns:p14="http://schemas.microsoft.com/office/powerpoint/2010/main" val="273684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544D7F65-5299-4383-99A9-3EF851E1080D}" type="slidenum">
              <a:rPr lang="nl-NL" smtClean="0"/>
              <a:t>11</a:t>
            </a:fld>
            <a:endParaRPr lang="nl-NL" dirty="0"/>
          </a:p>
        </p:txBody>
      </p:sp>
    </p:spTree>
    <p:extLst>
      <p:ext uri="{BB962C8B-B14F-4D97-AF65-F5344CB8AC3E}">
        <p14:creationId xmlns:p14="http://schemas.microsoft.com/office/powerpoint/2010/main" val="2465589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544D7F65-5299-4383-99A9-3EF851E1080D}" type="slidenum">
              <a:rPr lang="nl-NL" smtClean="0"/>
              <a:t>12</a:t>
            </a:fld>
            <a:endParaRPr lang="nl-NL" dirty="0"/>
          </a:p>
        </p:txBody>
      </p:sp>
    </p:spTree>
    <p:extLst>
      <p:ext uri="{BB962C8B-B14F-4D97-AF65-F5344CB8AC3E}">
        <p14:creationId xmlns:p14="http://schemas.microsoft.com/office/powerpoint/2010/main" val="1820536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1.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2.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dirty="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3933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dirty="0">
                  <a:solidFill>
                    <a:schemeClr val="tx1"/>
                  </a:solidFill>
                  <a:latin typeface="+mn-lt"/>
                  <a:cs typeface="Segoe UI Light" panose="020B0502040204020203" pitchFamily="34" charset="0"/>
                </a:rPr>
                <a:t>Select the chart, click with the right mouse button and choose </a:t>
              </a:r>
              <a:r>
                <a:rPr lang="en-US" sz="1100" b="1" kern="0" noProof="0" dirty="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dirty="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dirty="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5272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dirty="0">
                  <a:solidFill>
                    <a:schemeClr val="tx1"/>
                  </a:solidFill>
                  <a:latin typeface="+mn-lt"/>
                  <a:cs typeface="Segoe UI Light" panose="020B0502040204020203" pitchFamily="34" charset="0"/>
                </a:rPr>
                <a:t>Select the chart, click with the right mouse button and choose </a:t>
              </a:r>
              <a:r>
                <a:rPr lang="en-US" sz="1100" b="1" kern="0" noProof="0" dirty="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dirty="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dirty="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0437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1693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35063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99"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546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235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8827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dirty="0">
                    <a:solidFill>
                      <a:srgbClr val="FFFFFF"/>
                    </a:solidFill>
                    <a:latin typeface="Oswald" panose="02000503000000000000" pitchFamily="2" charset="0"/>
                    <a:ea typeface="+mn-ea"/>
                    <a:cs typeface="+mn-cs"/>
                  </a:rPr>
                  <a:t>Open this slide in the slideshow and click on the preferred YouTube-link</a:t>
                </a:r>
                <a:endParaRPr lang="en-US" sz="1000" kern="1200" noProof="0" dirty="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dirty="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233817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C9A32E-FB05-41E4-AE08-29DE4544BF7E}" type="datetimeFigureOut">
              <a:rPr lang="en-GB" smtClean="0"/>
              <a:t>17/02/2020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D3D2A1B-2B38-413A-8589-5F2C6049034C}" type="slidenum">
              <a:rPr lang="en-GB" smtClean="0"/>
              <a:t>‹#›</a:t>
            </a:fld>
            <a:endParaRPr lang="en-GB" dirty="0"/>
          </a:p>
        </p:txBody>
      </p:sp>
    </p:spTree>
    <p:extLst>
      <p:ext uri="{BB962C8B-B14F-4D97-AF65-F5344CB8AC3E}">
        <p14:creationId xmlns:p14="http://schemas.microsoft.com/office/powerpoint/2010/main" val="1201658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dirty="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11361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84457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fill="hold" nodeType="withEffect">
                                  <p:stCondLst>
                                    <p:cond delay="0"/>
                                  </p:stCondLst>
                                  <p:childTnLst>
                                    <p:animMotion origin="layout" path="M 2.08333E-7 -2.22045E-16 L 0.76367 -0.3669 " pathEditMode="fixed" rAng="0" ptsTypes="AA">
                                      <p:cBhvr>
                                        <p:cTn id="6" dur="4000" spd="-100000" fill="hold"/>
                                        <p:tgtEl>
                                          <p:spTgt spid="121"/>
                                        </p:tgtEl>
                                        <p:attrNameLst>
                                          <p:attrName>ppt_x</p:attrName>
                                          <p:attrName>ppt_y</p:attrName>
                                        </p:attrNameLst>
                                      </p:cBhvr>
                                      <p:rCtr x="38177" y="-18356"/>
                                    </p:animMotion>
                                  </p:childTnLst>
                                </p:cTn>
                              </p:par>
                              <p:par>
                                <p:cTn id="7" presetID="63" presetClass="path" presetSubtype="0" repeatCount="indefinite" fill="hold" nodeType="withEffect">
                                  <p:stCondLst>
                                    <p:cond delay="1000"/>
                                  </p:stCondLst>
                                  <p:childTnLst>
                                    <p:animMotion origin="layout" path="M 3.125E-6 -1.85185E-5 L 0.76367 -0.36692 " pathEditMode="fixed" rAng="0" ptsTypes="AA">
                                      <p:cBhvr>
                                        <p:cTn id="8" dur="4000" spd="-100000" fill="hold"/>
                                        <p:tgtEl>
                                          <p:spTgt spid="122"/>
                                        </p:tgtEl>
                                        <p:attrNameLst>
                                          <p:attrName>ppt_x</p:attrName>
                                          <p:attrName>ppt_y</p:attrName>
                                        </p:attrNameLst>
                                      </p:cBhvr>
                                      <p:rCtr x="38177" y="-18356"/>
                                    </p:animMotion>
                                  </p:childTnLst>
                                </p:cTn>
                              </p:par>
                              <p:par>
                                <p:cTn id="9" presetID="63" presetClass="path" presetSubtype="0" repeatCount="indefinite" fill="hold" nodeType="withEffect">
                                  <p:stCondLst>
                                    <p:cond delay="2000"/>
                                  </p:stCondLst>
                                  <p:childTnLst>
                                    <p:animMotion origin="layout" path="M -2.70833E-6 7.40741E-7 L 0.76367 -0.3669 " pathEditMode="fixed" rAng="0" ptsTypes="AA">
                                      <p:cBhvr>
                                        <p:cTn id="10" dur="4000" spd="-100000" fill="hold"/>
                                        <p:tgtEl>
                                          <p:spTgt spid="123"/>
                                        </p:tgtEl>
                                        <p:attrNameLst>
                                          <p:attrName>ppt_x</p:attrName>
                                          <p:attrName>ppt_y</p:attrName>
                                        </p:attrNameLst>
                                      </p:cBhvr>
                                      <p:rCtr x="38177" y="-18356"/>
                                    </p:animMotion>
                                  </p:childTnLst>
                                </p:cTn>
                              </p:par>
                              <p:par>
                                <p:cTn id="11" presetID="63" presetClass="path" presetSubtype="0" repeatCount="indefinite" fill="hold" nodeType="withEffect">
                                  <p:stCondLst>
                                    <p:cond delay="3000"/>
                                  </p:stCondLst>
                                  <p:childTnLst>
                                    <p:animMotion origin="layout" path="M 3.125E-6 -8.51852E-6 L 0.76367 -0.36692 " pathEditMode="fixed" rAng="0" ptsTypes="AA">
                                      <p:cBhvr>
                                        <p:cTn id="12" dur="4000" spd="-100000" fill="hold"/>
                                        <p:tgtEl>
                                          <p:spTgt spid="124"/>
                                        </p:tgtEl>
                                        <p:attrNameLst>
                                          <p:attrName>ppt_x</p:attrName>
                                          <p:attrName>ppt_y</p:attrName>
                                        </p:attrNameLst>
                                      </p:cBhvr>
                                      <p:rCtr x="38177" y="-18356"/>
                                    </p:animMotion>
                                  </p:childTnLst>
                                </p:cTn>
                              </p:par>
                              <p:par>
                                <p:cTn id="13" presetID="6" presetClass="emph" presetSubtype="0" repeatCount="indefinite" accel="49000" decel="51000" autoRev="1" fill="hold" grpId="0" nodeType="withEffect">
                                  <p:stCondLst>
                                    <p:cond delay="0"/>
                                  </p:stCondLst>
                                  <p:childTnLst>
                                    <p:animScale>
                                      <p:cBhvr>
                                        <p:cTn id="14" dur="2750" fill="hold"/>
                                        <p:tgtEl>
                                          <p:spTgt spid="120"/>
                                        </p:tgtEl>
                                      </p:cBhvr>
                                      <p:by x="98000" y="98000"/>
                                    </p:animScale>
                                  </p:childTnLst>
                                </p:cTn>
                              </p:par>
                              <p:par>
                                <p:cTn id="15" presetID="6" presetClass="emph" presetSubtype="0" repeatCount="indefinite" accel="49000" decel="51000" autoRev="1" fill="hold" nodeType="withEffect">
                                  <p:stCondLst>
                                    <p:cond delay="0"/>
                                  </p:stCondLst>
                                  <p:childTnLst>
                                    <p:animScale>
                                      <p:cBhvr>
                                        <p:cTn id="16" dur="3000" fill="hold"/>
                                        <p:tgtEl>
                                          <p:spTgt spid="119"/>
                                        </p:tgtEl>
                                      </p:cBhvr>
                                      <p:by x="103000" y="10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00185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31"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kstvak 6">
            <a:extLst>
              <a:ext uri="{FF2B5EF4-FFF2-40B4-BE49-F238E27FC236}">
                <a16:creationId xmlns:a16="http://schemas.microsoft.com/office/drawing/2014/main" id="{A6DE5EA5-27BD-42F3-BD1D-C1E35D802DEE}"/>
              </a:ext>
            </a:extLst>
          </p:cNvPr>
          <p:cNvSpPr txBox="1"/>
          <p:nvPr userDrawn="1"/>
        </p:nvSpPr>
        <p:spPr>
          <a:xfrm>
            <a:off x="5451176" y="-885712"/>
            <a:ext cx="128968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EMPTY</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2FF8A430-EE4C-2848-AD20-B209CACB60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036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355"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6" name="Instruction">
            <a:extLst>
              <a:ext uri="{FF2B5EF4-FFF2-40B4-BE49-F238E27FC236}">
                <a16:creationId xmlns:a16="http://schemas.microsoft.com/office/drawing/2014/main" id="{70A268BB-71F9-4A07-9E07-A46DD28F6423}"/>
              </a:ext>
            </a:extLst>
          </p:cNvPr>
          <p:cNvGrpSpPr/>
          <p:nvPr userDrawn="1"/>
        </p:nvGrpSpPr>
        <p:grpSpPr>
          <a:xfrm>
            <a:off x="-3437547" y="1434"/>
            <a:ext cx="3201327" cy="6001164"/>
            <a:chOff x="-3437547" y="1434"/>
            <a:chExt cx="3201327" cy="6001164"/>
          </a:xfrm>
        </p:grpSpPr>
        <p:cxnSp>
          <p:nvCxnSpPr>
            <p:cNvPr id="347" name="Rechte verbindingslijn 346">
              <a:extLst>
                <a:ext uri="{FF2B5EF4-FFF2-40B4-BE49-F238E27FC236}">
                  <a16:creationId xmlns:a16="http://schemas.microsoft.com/office/drawing/2014/main" id="{DC5563DA-6B0D-49A8-A089-610C9272C2D0}"/>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348" name="Ovaal 347">
              <a:extLst>
                <a:ext uri="{FF2B5EF4-FFF2-40B4-BE49-F238E27FC236}">
                  <a16:creationId xmlns:a16="http://schemas.microsoft.com/office/drawing/2014/main" id="{BC413B1A-996F-4346-971C-4FC426296E8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349" name="Rechthoek 348">
              <a:extLst>
                <a:ext uri="{FF2B5EF4-FFF2-40B4-BE49-F238E27FC236}">
                  <a16:creationId xmlns:a16="http://schemas.microsoft.com/office/drawing/2014/main" id="{8A125F9D-438D-4CA3-B4FA-2115385CFF55}"/>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350" name="Ovaal 349">
              <a:extLst>
                <a:ext uri="{FF2B5EF4-FFF2-40B4-BE49-F238E27FC236}">
                  <a16:creationId xmlns:a16="http://schemas.microsoft.com/office/drawing/2014/main" id="{42FAA548-0C6B-444F-888A-901A1AEDF72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351" name="Rechthoek 350">
              <a:extLst>
                <a:ext uri="{FF2B5EF4-FFF2-40B4-BE49-F238E27FC236}">
                  <a16:creationId xmlns:a16="http://schemas.microsoft.com/office/drawing/2014/main" id="{1AAE07A2-3795-43F6-9C96-4455F31B241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352" name="Ovaal 351">
              <a:extLst>
                <a:ext uri="{FF2B5EF4-FFF2-40B4-BE49-F238E27FC236}">
                  <a16:creationId xmlns:a16="http://schemas.microsoft.com/office/drawing/2014/main" id="{02D7A3CE-BF4B-44E3-B49D-500CE1E6EAF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353" name="Ovaal 352">
              <a:extLst>
                <a:ext uri="{FF2B5EF4-FFF2-40B4-BE49-F238E27FC236}">
                  <a16:creationId xmlns:a16="http://schemas.microsoft.com/office/drawing/2014/main" id="{D8445EF2-152E-4EAA-9AD6-AC91D9014A0B}"/>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354" name="Rechthoek 353">
              <a:extLst>
                <a:ext uri="{FF2B5EF4-FFF2-40B4-BE49-F238E27FC236}">
                  <a16:creationId xmlns:a16="http://schemas.microsoft.com/office/drawing/2014/main" id="{7E3E2BBD-4BE2-4E19-AF70-316A7DDD3F6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355" name="Meer informatie">
              <a:extLst>
                <a:ext uri="{FF2B5EF4-FFF2-40B4-BE49-F238E27FC236}">
                  <a16:creationId xmlns:a16="http://schemas.microsoft.com/office/drawing/2014/main" id="{6F34A629-E5FA-4D58-865C-D697CD5D5993}"/>
                </a:ext>
              </a:extLst>
            </p:cNvPr>
            <p:cNvGrpSpPr/>
            <p:nvPr userDrawn="1"/>
          </p:nvGrpSpPr>
          <p:grpSpPr>
            <a:xfrm>
              <a:off x="-3421298" y="5206936"/>
              <a:ext cx="3178515" cy="795662"/>
              <a:chOff x="-3741486" y="3387723"/>
              <a:chExt cx="3178515" cy="795662"/>
            </a:xfrm>
          </p:grpSpPr>
          <p:sp>
            <p:nvSpPr>
              <p:cNvPr id="424" name="Freeform 101">
                <a:extLst>
                  <a:ext uri="{FF2B5EF4-FFF2-40B4-BE49-F238E27FC236}">
                    <a16:creationId xmlns:a16="http://schemas.microsoft.com/office/drawing/2014/main" id="{6EB49E95-74AF-4252-8064-EEC51EF3876E}"/>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425" name="Rechthoek 424">
                <a:extLst>
                  <a:ext uri="{FF2B5EF4-FFF2-40B4-BE49-F238E27FC236}">
                    <a16:creationId xmlns:a16="http://schemas.microsoft.com/office/drawing/2014/main" id="{EFBCF8C0-EB6D-4539-AA90-959A9AB5258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26" name="Rechte verbindingslijn 425">
                <a:extLst>
                  <a:ext uri="{FF2B5EF4-FFF2-40B4-BE49-F238E27FC236}">
                    <a16:creationId xmlns:a16="http://schemas.microsoft.com/office/drawing/2014/main" id="{507F1059-DE65-439B-BFE2-40BDC0E720A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356" name="Rechthoek 355">
              <a:extLst>
                <a:ext uri="{FF2B5EF4-FFF2-40B4-BE49-F238E27FC236}">
                  <a16:creationId xmlns:a16="http://schemas.microsoft.com/office/drawing/2014/main" id="{A8CD3BF9-DDF2-422F-A7FF-CF0322D1032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357" name="Ovaal 356">
              <a:extLst>
                <a:ext uri="{FF2B5EF4-FFF2-40B4-BE49-F238E27FC236}">
                  <a16:creationId xmlns:a16="http://schemas.microsoft.com/office/drawing/2014/main" id="{CB6AF5B5-B00E-4729-AB72-00F967397B1E}"/>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358" name="Rechte verbindingslijn 357">
              <a:extLst>
                <a:ext uri="{FF2B5EF4-FFF2-40B4-BE49-F238E27FC236}">
                  <a16:creationId xmlns:a16="http://schemas.microsoft.com/office/drawing/2014/main" id="{5137A51A-622D-4EE4-A7A3-45F216B5AFF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359" name="Groep 358">
              <a:extLst>
                <a:ext uri="{FF2B5EF4-FFF2-40B4-BE49-F238E27FC236}">
                  <a16:creationId xmlns:a16="http://schemas.microsoft.com/office/drawing/2014/main" id="{540FFBEE-40DD-49BC-9018-A27D9669CBFC}"/>
                </a:ext>
              </a:extLst>
            </p:cNvPr>
            <p:cNvGrpSpPr/>
            <p:nvPr userDrawn="1"/>
          </p:nvGrpSpPr>
          <p:grpSpPr>
            <a:xfrm>
              <a:off x="-3437547" y="349413"/>
              <a:ext cx="2933825" cy="558875"/>
              <a:chOff x="-3419346" y="368233"/>
              <a:chExt cx="3904920" cy="743862"/>
            </a:xfrm>
          </p:grpSpPr>
          <p:sp>
            <p:nvSpPr>
              <p:cNvPr id="372" name="Rechthoek 371">
                <a:extLst>
                  <a:ext uri="{FF2B5EF4-FFF2-40B4-BE49-F238E27FC236}">
                    <a16:creationId xmlns:a16="http://schemas.microsoft.com/office/drawing/2014/main" id="{EFF0071E-6287-4EC9-B78D-ED3637DAEBA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373" name="Rechte verbindingslijn 372">
                <a:extLst>
                  <a:ext uri="{FF2B5EF4-FFF2-40B4-BE49-F238E27FC236}">
                    <a16:creationId xmlns:a16="http://schemas.microsoft.com/office/drawing/2014/main" id="{42BA162A-7E47-45E2-8F86-639F076BBAE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Rechte verbindingslijn 373">
                <a:extLst>
                  <a:ext uri="{FF2B5EF4-FFF2-40B4-BE49-F238E27FC236}">
                    <a16:creationId xmlns:a16="http://schemas.microsoft.com/office/drawing/2014/main" id="{E174665C-7F9A-475B-8281-0E9B5F7B9EC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5" name="Rechthoek 374">
                <a:extLst>
                  <a:ext uri="{FF2B5EF4-FFF2-40B4-BE49-F238E27FC236}">
                    <a16:creationId xmlns:a16="http://schemas.microsoft.com/office/drawing/2014/main" id="{36EFBD28-8969-4B26-9D67-E2142606FB9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376" name="Groep 375">
                <a:extLst>
                  <a:ext uri="{FF2B5EF4-FFF2-40B4-BE49-F238E27FC236}">
                    <a16:creationId xmlns:a16="http://schemas.microsoft.com/office/drawing/2014/main" id="{C0341FBB-F509-4B9C-AAF9-C9783E32E012}"/>
                  </a:ext>
                </a:extLst>
              </p:cNvPr>
              <p:cNvGrpSpPr/>
              <p:nvPr userDrawn="1"/>
            </p:nvGrpSpPr>
            <p:grpSpPr>
              <a:xfrm>
                <a:off x="-3002834" y="720303"/>
                <a:ext cx="182598" cy="143759"/>
                <a:chOff x="-3310843" y="700986"/>
                <a:chExt cx="182598" cy="143759"/>
              </a:xfrm>
            </p:grpSpPr>
            <p:grpSp>
              <p:nvGrpSpPr>
                <p:cNvPr id="415" name="Groep 414">
                  <a:extLst>
                    <a:ext uri="{FF2B5EF4-FFF2-40B4-BE49-F238E27FC236}">
                      <a16:creationId xmlns:a16="http://schemas.microsoft.com/office/drawing/2014/main" id="{E2960F29-D895-4483-A546-48FF4CDC2A17}"/>
                    </a:ext>
                  </a:extLst>
                </p:cNvPr>
                <p:cNvGrpSpPr/>
                <p:nvPr userDrawn="1"/>
              </p:nvGrpSpPr>
              <p:grpSpPr>
                <a:xfrm>
                  <a:off x="-3310843" y="700986"/>
                  <a:ext cx="182598" cy="143759"/>
                  <a:chOff x="-3310843" y="700986"/>
                  <a:chExt cx="182598" cy="143759"/>
                </a:xfrm>
              </p:grpSpPr>
              <p:cxnSp>
                <p:nvCxnSpPr>
                  <p:cNvPr id="419" name="Rechte verbindingslijn 418">
                    <a:extLst>
                      <a:ext uri="{FF2B5EF4-FFF2-40B4-BE49-F238E27FC236}">
                        <a16:creationId xmlns:a16="http://schemas.microsoft.com/office/drawing/2014/main" id="{855FAD84-6659-4889-A6E4-92195CE8F99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20" name="Rechte verbindingslijn 419">
                    <a:extLst>
                      <a:ext uri="{FF2B5EF4-FFF2-40B4-BE49-F238E27FC236}">
                        <a16:creationId xmlns:a16="http://schemas.microsoft.com/office/drawing/2014/main" id="{C6B07E46-90B5-45AE-A09D-CE3EEECC2F0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D82CEE50-218E-49BE-889E-8FEBE66668D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228D52DA-9E09-41F9-9C16-98784C443B4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F9F70863-F4A8-4AAF-9551-8447B5B17A8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16" name="Groep 415">
                  <a:extLst>
                    <a:ext uri="{FF2B5EF4-FFF2-40B4-BE49-F238E27FC236}">
                      <a16:creationId xmlns:a16="http://schemas.microsoft.com/office/drawing/2014/main" id="{8FC52B58-470F-46DB-B7B3-E6B2BF0013FE}"/>
                    </a:ext>
                  </a:extLst>
                </p:cNvPr>
                <p:cNvGrpSpPr/>
                <p:nvPr userDrawn="1"/>
              </p:nvGrpSpPr>
              <p:grpSpPr>
                <a:xfrm flipH="1">
                  <a:off x="-3310774" y="735854"/>
                  <a:ext cx="88801" cy="72568"/>
                  <a:chOff x="-2091059" y="1395403"/>
                  <a:chExt cx="157316" cy="128558"/>
                </a:xfrm>
              </p:grpSpPr>
              <p:sp>
                <p:nvSpPr>
                  <p:cNvPr id="417" name="Rechthoek 416">
                    <a:extLst>
                      <a:ext uri="{FF2B5EF4-FFF2-40B4-BE49-F238E27FC236}">
                        <a16:creationId xmlns:a16="http://schemas.microsoft.com/office/drawing/2014/main" id="{6B194F8A-224C-4CED-AA41-378EDDBC1E5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418" name="Pijl: punthaak 417">
                    <a:extLst>
                      <a:ext uri="{FF2B5EF4-FFF2-40B4-BE49-F238E27FC236}">
                        <a16:creationId xmlns:a16="http://schemas.microsoft.com/office/drawing/2014/main" id="{0E79CDFB-AF1A-4AA4-9CE2-54D78B2381E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377" name="Groep 376">
                <a:extLst>
                  <a:ext uri="{FF2B5EF4-FFF2-40B4-BE49-F238E27FC236}">
                    <a16:creationId xmlns:a16="http://schemas.microsoft.com/office/drawing/2014/main" id="{1978AA4F-EB78-4EC1-9FF7-30E7740F9574}"/>
                  </a:ext>
                </a:extLst>
              </p:cNvPr>
              <p:cNvGrpSpPr/>
              <p:nvPr userDrawn="1"/>
            </p:nvGrpSpPr>
            <p:grpSpPr>
              <a:xfrm>
                <a:off x="-3326107" y="720303"/>
                <a:ext cx="182598" cy="143759"/>
                <a:chOff x="-3634116" y="700986"/>
                <a:chExt cx="182598" cy="143759"/>
              </a:xfrm>
            </p:grpSpPr>
            <p:grpSp>
              <p:nvGrpSpPr>
                <p:cNvPr id="406" name="Groep 405">
                  <a:extLst>
                    <a:ext uri="{FF2B5EF4-FFF2-40B4-BE49-F238E27FC236}">
                      <a16:creationId xmlns:a16="http://schemas.microsoft.com/office/drawing/2014/main" id="{01FA87F0-90F1-4C89-9D3B-2B2A95D9A432}"/>
                    </a:ext>
                  </a:extLst>
                </p:cNvPr>
                <p:cNvGrpSpPr/>
                <p:nvPr userDrawn="1"/>
              </p:nvGrpSpPr>
              <p:grpSpPr>
                <a:xfrm>
                  <a:off x="-3634116" y="700986"/>
                  <a:ext cx="182598" cy="143759"/>
                  <a:chOff x="-3634116" y="700986"/>
                  <a:chExt cx="182598" cy="143759"/>
                </a:xfrm>
              </p:grpSpPr>
              <p:cxnSp>
                <p:nvCxnSpPr>
                  <p:cNvPr id="410" name="Rechte verbindingslijn 409">
                    <a:extLst>
                      <a:ext uri="{FF2B5EF4-FFF2-40B4-BE49-F238E27FC236}">
                        <a16:creationId xmlns:a16="http://schemas.microsoft.com/office/drawing/2014/main" id="{8A31EF7B-F8AA-4437-A3D0-D5EC28C7B0D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94A94E66-3ED1-4778-AB27-121B27BF61F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66747C93-8976-4149-A8D3-D77E603BE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FB1C91EC-57AB-485B-9651-EC8A376842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BFDE2386-5F9B-4439-91DB-AECC3161798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07" name="Groep 406">
                  <a:extLst>
                    <a:ext uri="{FF2B5EF4-FFF2-40B4-BE49-F238E27FC236}">
                      <a16:creationId xmlns:a16="http://schemas.microsoft.com/office/drawing/2014/main" id="{DE151DE2-BCD9-4956-89CB-2E9C7F969D78}"/>
                    </a:ext>
                  </a:extLst>
                </p:cNvPr>
                <p:cNvGrpSpPr/>
                <p:nvPr userDrawn="1"/>
              </p:nvGrpSpPr>
              <p:grpSpPr>
                <a:xfrm>
                  <a:off x="-3634047" y="735854"/>
                  <a:ext cx="88801" cy="72568"/>
                  <a:chOff x="-2091059" y="1395403"/>
                  <a:chExt cx="157316" cy="128558"/>
                </a:xfrm>
              </p:grpSpPr>
              <p:sp>
                <p:nvSpPr>
                  <p:cNvPr id="408" name="Rechthoek 407">
                    <a:extLst>
                      <a:ext uri="{FF2B5EF4-FFF2-40B4-BE49-F238E27FC236}">
                        <a16:creationId xmlns:a16="http://schemas.microsoft.com/office/drawing/2014/main" id="{08FD1DE5-7886-4BEA-A1BA-F0D42047883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409" name="Pijl: punthaak 408">
                    <a:extLst>
                      <a:ext uri="{FF2B5EF4-FFF2-40B4-BE49-F238E27FC236}">
                        <a16:creationId xmlns:a16="http://schemas.microsoft.com/office/drawing/2014/main" id="{FE580F88-8F13-4D97-BBF1-26B9368008A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378" name="Rechte verbindingslijn 377">
                <a:extLst>
                  <a:ext uri="{FF2B5EF4-FFF2-40B4-BE49-F238E27FC236}">
                    <a16:creationId xmlns:a16="http://schemas.microsoft.com/office/drawing/2014/main" id="{15724A31-0102-4EC4-B8E7-97B3E278872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79" name="Rechte verbindingslijn 378">
                <a:extLst>
                  <a:ext uri="{FF2B5EF4-FFF2-40B4-BE49-F238E27FC236}">
                    <a16:creationId xmlns:a16="http://schemas.microsoft.com/office/drawing/2014/main" id="{A73B00A8-985D-4DD1-A08B-38D0F991C1B1}"/>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80" name="Groep 379">
                <a:extLst>
                  <a:ext uri="{FF2B5EF4-FFF2-40B4-BE49-F238E27FC236}">
                    <a16:creationId xmlns:a16="http://schemas.microsoft.com/office/drawing/2014/main" id="{4A725ED0-7FC1-4B33-9D0B-986FB19D7516}"/>
                  </a:ext>
                </a:extLst>
              </p:cNvPr>
              <p:cNvGrpSpPr/>
              <p:nvPr userDrawn="1"/>
            </p:nvGrpSpPr>
            <p:grpSpPr>
              <a:xfrm>
                <a:off x="-2425037" y="370226"/>
                <a:ext cx="357690" cy="330595"/>
                <a:chOff x="-2721817" y="347336"/>
                <a:chExt cx="432805" cy="400021"/>
              </a:xfrm>
            </p:grpSpPr>
            <p:sp>
              <p:nvSpPr>
                <p:cNvPr id="395" name="Rechthoek 394">
                  <a:extLst>
                    <a:ext uri="{FF2B5EF4-FFF2-40B4-BE49-F238E27FC236}">
                      <a16:creationId xmlns:a16="http://schemas.microsoft.com/office/drawing/2014/main" id="{D88D6562-8823-4D4D-AF8C-5F5687611CB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396" name="Groep 395">
                  <a:extLst>
                    <a:ext uri="{FF2B5EF4-FFF2-40B4-BE49-F238E27FC236}">
                      <a16:creationId xmlns:a16="http://schemas.microsoft.com/office/drawing/2014/main" id="{180ACA83-0493-41BE-BAD3-9A744B677EDD}"/>
                    </a:ext>
                  </a:extLst>
                </p:cNvPr>
                <p:cNvGrpSpPr/>
                <p:nvPr userDrawn="1"/>
              </p:nvGrpSpPr>
              <p:grpSpPr>
                <a:xfrm>
                  <a:off x="-2652453" y="431583"/>
                  <a:ext cx="294076" cy="231526"/>
                  <a:chOff x="-3634116" y="700986"/>
                  <a:chExt cx="182598" cy="143759"/>
                </a:xfrm>
              </p:grpSpPr>
              <p:grpSp>
                <p:nvGrpSpPr>
                  <p:cNvPr id="397" name="Groep 396">
                    <a:extLst>
                      <a:ext uri="{FF2B5EF4-FFF2-40B4-BE49-F238E27FC236}">
                        <a16:creationId xmlns:a16="http://schemas.microsoft.com/office/drawing/2014/main" id="{95804D31-6320-4B9A-B1F4-C0D5A4CDE44F}"/>
                      </a:ext>
                    </a:extLst>
                  </p:cNvPr>
                  <p:cNvGrpSpPr/>
                  <p:nvPr userDrawn="1"/>
                </p:nvGrpSpPr>
                <p:grpSpPr>
                  <a:xfrm>
                    <a:off x="-3634116" y="700986"/>
                    <a:ext cx="182598" cy="143759"/>
                    <a:chOff x="-3634116" y="700986"/>
                    <a:chExt cx="182598" cy="143759"/>
                  </a:xfrm>
                </p:grpSpPr>
                <p:cxnSp>
                  <p:nvCxnSpPr>
                    <p:cNvPr id="401" name="Rechte verbindingslijn 400">
                      <a:extLst>
                        <a:ext uri="{FF2B5EF4-FFF2-40B4-BE49-F238E27FC236}">
                          <a16:creationId xmlns:a16="http://schemas.microsoft.com/office/drawing/2014/main" id="{E8A1023E-2913-4C85-A3D7-4AAC40DFC94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252DF5D0-F032-450C-8E15-94C3CB126ED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84481252-1653-4314-914E-0E4DDEDCE8C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35A0DF64-30E9-4613-8FE0-A68759F209B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05" name="Rechte verbindingslijn 404">
                      <a:extLst>
                        <a:ext uri="{FF2B5EF4-FFF2-40B4-BE49-F238E27FC236}">
                          <a16:creationId xmlns:a16="http://schemas.microsoft.com/office/drawing/2014/main" id="{557907A3-44B0-4F62-B44D-653C50A2DBD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98" name="Groep 397">
                    <a:extLst>
                      <a:ext uri="{FF2B5EF4-FFF2-40B4-BE49-F238E27FC236}">
                        <a16:creationId xmlns:a16="http://schemas.microsoft.com/office/drawing/2014/main" id="{B7150B38-50DD-4D9D-A3B8-19DCDDC8B4BF}"/>
                      </a:ext>
                    </a:extLst>
                  </p:cNvPr>
                  <p:cNvGrpSpPr/>
                  <p:nvPr userDrawn="1"/>
                </p:nvGrpSpPr>
                <p:grpSpPr>
                  <a:xfrm>
                    <a:off x="-3634047" y="735854"/>
                    <a:ext cx="88801" cy="72568"/>
                    <a:chOff x="-2091059" y="1395403"/>
                    <a:chExt cx="157316" cy="128558"/>
                  </a:xfrm>
                </p:grpSpPr>
                <p:sp>
                  <p:nvSpPr>
                    <p:cNvPr id="399" name="Rechthoek 398">
                      <a:extLst>
                        <a:ext uri="{FF2B5EF4-FFF2-40B4-BE49-F238E27FC236}">
                          <a16:creationId xmlns:a16="http://schemas.microsoft.com/office/drawing/2014/main" id="{2481425D-47F5-45F5-9A0D-7EB39A0877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400" name="Pijl: punthaak 399">
                      <a:extLst>
                        <a:ext uri="{FF2B5EF4-FFF2-40B4-BE49-F238E27FC236}">
                          <a16:creationId xmlns:a16="http://schemas.microsoft.com/office/drawing/2014/main" id="{7006318A-F2A9-4AF6-AEC7-1AB9E4F13FF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381" name="Groep 380">
                <a:extLst>
                  <a:ext uri="{FF2B5EF4-FFF2-40B4-BE49-F238E27FC236}">
                    <a16:creationId xmlns:a16="http://schemas.microsoft.com/office/drawing/2014/main" id="{79DEFD54-339D-4E8F-82F1-2835BDA49B98}"/>
                  </a:ext>
                </a:extLst>
              </p:cNvPr>
              <p:cNvGrpSpPr/>
              <p:nvPr userDrawn="1"/>
            </p:nvGrpSpPr>
            <p:grpSpPr>
              <a:xfrm>
                <a:off x="-2425037" y="781500"/>
                <a:ext cx="357690" cy="330595"/>
                <a:chOff x="-2721817" y="782525"/>
                <a:chExt cx="432805" cy="400021"/>
              </a:xfrm>
            </p:grpSpPr>
            <p:sp>
              <p:nvSpPr>
                <p:cNvPr id="384" name="Rechthoek 383">
                  <a:extLst>
                    <a:ext uri="{FF2B5EF4-FFF2-40B4-BE49-F238E27FC236}">
                      <a16:creationId xmlns:a16="http://schemas.microsoft.com/office/drawing/2014/main" id="{FD183CA8-2CCE-4EC7-A6AD-D4D24CD53D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385" name="Groep 384">
                  <a:extLst>
                    <a:ext uri="{FF2B5EF4-FFF2-40B4-BE49-F238E27FC236}">
                      <a16:creationId xmlns:a16="http://schemas.microsoft.com/office/drawing/2014/main" id="{BF5666DB-8798-4D01-B79E-9686FA49C922}"/>
                    </a:ext>
                  </a:extLst>
                </p:cNvPr>
                <p:cNvGrpSpPr/>
                <p:nvPr userDrawn="1"/>
              </p:nvGrpSpPr>
              <p:grpSpPr>
                <a:xfrm>
                  <a:off x="-2652453" y="866772"/>
                  <a:ext cx="294076" cy="231526"/>
                  <a:chOff x="-3310843" y="700986"/>
                  <a:chExt cx="182598" cy="143759"/>
                </a:xfrm>
              </p:grpSpPr>
              <p:grpSp>
                <p:nvGrpSpPr>
                  <p:cNvPr id="386" name="Groep 385">
                    <a:extLst>
                      <a:ext uri="{FF2B5EF4-FFF2-40B4-BE49-F238E27FC236}">
                        <a16:creationId xmlns:a16="http://schemas.microsoft.com/office/drawing/2014/main" id="{ACD0518E-56DE-4FD1-AF55-932C315EE117}"/>
                      </a:ext>
                    </a:extLst>
                  </p:cNvPr>
                  <p:cNvGrpSpPr/>
                  <p:nvPr userDrawn="1"/>
                </p:nvGrpSpPr>
                <p:grpSpPr>
                  <a:xfrm>
                    <a:off x="-3310843" y="700986"/>
                    <a:ext cx="182598" cy="143759"/>
                    <a:chOff x="-3310843" y="700986"/>
                    <a:chExt cx="182598" cy="143759"/>
                  </a:xfrm>
                </p:grpSpPr>
                <p:cxnSp>
                  <p:nvCxnSpPr>
                    <p:cNvPr id="390" name="Rechte verbindingslijn 389">
                      <a:extLst>
                        <a:ext uri="{FF2B5EF4-FFF2-40B4-BE49-F238E27FC236}">
                          <a16:creationId xmlns:a16="http://schemas.microsoft.com/office/drawing/2014/main" id="{E57C667F-9FB1-4FEC-9A93-4C4655D18BF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91" name="Rechte verbindingslijn 390">
                      <a:extLst>
                        <a:ext uri="{FF2B5EF4-FFF2-40B4-BE49-F238E27FC236}">
                          <a16:creationId xmlns:a16="http://schemas.microsoft.com/office/drawing/2014/main" id="{49AF391F-44D6-4104-A1DE-5D426313AE6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92" name="Rechte verbindingslijn 391">
                      <a:extLst>
                        <a:ext uri="{FF2B5EF4-FFF2-40B4-BE49-F238E27FC236}">
                          <a16:creationId xmlns:a16="http://schemas.microsoft.com/office/drawing/2014/main" id="{D97537AF-50E3-491D-A9EA-220D6D7742CF}"/>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93" name="Rechte verbindingslijn 392">
                      <a:extLst>
                        <a:ext uri="{FF2B5EF4-FFF2-40B4-BE49-F238E27FC236}">
                          <a16:creationId xmlns:a16="http://schemas.microsoft.com/office/drawing/2014/main" id="{A0D1F37C-1128-44AC-8709-E47296FADAB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94" name="Rechte verbindingslijn 393">
                      <a:extLst>
                        <a:ext uri="{FF2B5EF4-FFF2-40B4-BE49-F238E27FC236}">
                          <a16:creationId xmlns:a16="http://schemas.microsoft.com/office/drawing/2014/main" id="{492186AE-4804-496B-BA47-BABA8B3198B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87" name="Groep 386">
                    <a:extLst>
                      <a:ext uri="{FF2B5EF4-FFF2-40B4-BE49-F238E27FC236}">
                        <a16:creationId xmlns:a16="http://schemas.microsoft.com/office/drawing/2014/main" id="{17871997-8D0B-4D69-A456-A7BE4F47B464}"/>
                      </a:ext>
                    </a:extLst>
                  </p:cNvPr>
                  <p:cNvGrpSpPr/>
                  <p:nvPr userDrawn="1"/>
                </p:nvGrpSpPr>
                <p:grpSpPr>
                  <a:xfrm flipH="1">
                    <a:off x="-3310774" y="735854"/>
                    <a:ext cx="88801" cy="72568"/>
                    <a:chOff x="-2091059" y="1395403"/>
                    <a:chExt cx="157316" cy="128558"/>
                  </a:xfrm>
                </p:grpSpPr>
                <p:sp>
                  <p:nvSpPr>
                    <p:cNvPr id="388" name="Rechthoek 387">
                      <a:extLst>
                        <a:ext uri="{FF2B5EF4-FFF2-40B4-BE49-F238E27FC236}">
                          <a16:creationId xmlns:a16="http://schemas.microsoft.com/office/drawing/2014/main" id="{D8BD631E-EEA0-4CF5-9F09-98319C02A86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89" name="Pijl: punthaak 388">
                      <a:extLst>
                        <a:ext uri="{FF2B5EF4-FFF2-40B4-BE49-F238E27FC236}">
                          <a16:creationId xmlns:a16="http://schemas.microsoft.com/office/drawing/2014/main" id="{E0369151-D8B9-4ED1-8280-7D4C17BA1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382" name="Rechthoek 381">
                <a:extLst>
                  <a:ext uri="{FF2B5EF4-FFF2-40B4-BE49-F238E27FC236}">
                    <a16:creationId xmlns:a16="http://schemas.microsoft.com/office/drawing/2014/main" id="{C944D00D-8A67-4418-A69D-C3437B2BB81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383" name="Rechthoek 382">
                <a:extLst>
                  <a:ext uri="{FF2B5EF4-FFF2-40B4-BE49-F238E27FC236}">
                    <a16:creationId xmlns:a16="http://schemas.microsoft.com/office/drawing/2014/main" id="{EA35FB6A-8931-40A3-832E-FA24A0622A6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360" name="Rechte verbindingslijn 359">
              <a:extLst>
                <a:ext uri="{FF2B5EF4-FFF2-40B4-BE49-F238E27FC236}">
                  <a16:creationId xmlns:a16="http://schemas.microsoft.com/office/drawing/2014/main" id="{2B50C0B0-59D7-4E9E-A863-02F6A7AD4F4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361" name="Rechthoek 360">
              <a:extLst>
                <a:ext uri="{FF2B5EF4-FFF2-40B4-BE49-F238E27FC236}">
                  <a16:creationId xmlns:a16="http://schemas.microsoft.com/office/drawing/2014/main" id="{7ABAA06A-0941-4785-805B-304FB9CD546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2" name="Ovaal 361">
              <a:extLst>
                <a:ext uri="{FF2B5EF4-FFF2-40B4-BE49-F238E27FC236}">
                  <a16:creationId xmlns:a16="http://schemas.microsoft.com/office/drawing/2014/main" id="{8B23A8C8-9CCC-414E-AB8F-C50BA080E56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63" name="Rechthoek 362">
              <a:extLst>
                <a:ext uri="{FF2B5EF4-FFF2-40B4-BE49-F238E27FC236}">
                  <a16:creationId xmlns:a16="http://schemas.microsoft.com/office/drawing/2014/main" id="{ED9A6DE3-F56F-4872-92B1-8BABDD24E92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4" name="Ovaal 363">
              <a:extLst>
                <a:ext uri="{FF2B5EF4-FFF2-40B4-BE49-F238E27FC236}">
                  <a16:creationId xmlns:a16="http://schemas.microsoft.com/office/drawing/2014/main" id="{EFEA06D8-C136-4E26-8BBE-8E15D8D13C5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65" name="Rechthoek 364">
              <a:extLst>
                <a:ext uri="{FF2B5EF4-FFF2-40B4-BE49-F238E27FC236}">
                  <a16:creationId xmlns:a16="http://schemas.microsoft.com/office/drawing/2014/main" id="{A3D253A5-0D93-4D02-AA4F-A64B05D382F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6" name="Ovaal 365">
              <a:extLst>
                <a:ext uri="{FF2B5EF4-FFF2-40B4-BE49-F238E27FC236}">
                  <a16:creationId xmlns:a16="http://schemas.microsoft.com/office/drawing/2014/main" id="{B687F63A-1672-4E81-81E4-715EF181FE9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67" name="Rechthoek 366">
              <a:extLst>
                <a:ext uri="{FF2B5EF4-FFF2-40B4-BE49-F238E27FC236}">
                  <a16:creationId xmlns:a16="http://schemas.microsoft.com/office/drawing/2014/main" id="{5F41CA01-CB85-4AE6-B408-75061F8CD51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368" name="Ovaal 367">
              <a:extLst>
                <a:ext uri="{FF2B5EF4-FFF2-40B4-BE49-F238E27FC236}">
                  <a16:creationId xmlns:a16="http://schemas.microsoft.com/office/drawing/2014/main" id="{4790EBAF-3659-4EC9-9956-0F9587578A4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69" name="Rechthoek 368">
              <a:extLst>
                <a:ext uri="{FF2B5EF4-FFF2-40B4-BE49-F238E27FC236}">
                  <a16:creationId xmlns:a16="http://schemas.microsoft.com/office/drawing/2014/main" id="{80E3DC63-EE69-4D95-8639-89F39482F6F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370" name="Rechthoek 369">
              <a:extLst>
                <a:ext uri="{FF2B5EF4-FFF2-40B4-BE49-F238E27FC236}">
                  <a16:creationId xmlns:a16="http://schemas.microsoft.com/office/drawing/2014/main" id="{801F010B-47C1-47EE-9721-10052A2DE44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371" name="Rechthoek 370">
              <a:extLst>
                <a:ext uri="{FF2B5EF4-FFF2-40B4-BE49-F238E27FC236}">
                  <a16:creationId xmlns:a16="http://schemas.microsoft.com/office/drawing/2014/main" id="{A562444D-C8EE-486E-AF27-30BE6CAC553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97" name="Picture 96">
            <a:extLst>
              <a:ext uri="{FF2B5EF4-FFF2-40B4-BE49-F238E27FC236}">
                <a16:creationId xmlns:a16="http://schemas.microsoft.com/office/drawing/2014/main" id="{3D692B12-F662-9B4F-8D09-C3D29821485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371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58" name="Instruction">
            <a:extLst>
              <a:ext uri="{FF2B5EF4-FFF2-40B4-BE49-F238E27FC236}">
                <a16:creationId xmlns:a16="http://schemas.microsoft.com/office/drawing/2014/main" id="{D840D5A1-B04B-4FFD-9765-0412EC0D1FC2}"/>
              </a:ext>
            </a:extLst>
          </p:cNvPr>
          <p:cNvGrpSpPr/>
          <p:nvPr userDrawn="1"/>
        </p:nvGrpSpPr>
        <p:grpSpPr>
          <a:xfrm>
            <a:off x="-3437547" y="1434"/>
            <a:ext cx="3201327" cy="6001164"/>
            <a:chOff x="-3437547" y="1434"/>
            <a:chExt cx="3201327" cy="6001164"/>
          </a:xfrm>
        </p:grpSpPr>
        <p:cxnSp>
          <p:nvCxnSpPr>
            <p:cNvPr id="159" name="Rechte verbindingslijn 158">
              <a:extLst>
                <a:ext uri="{FF2B5EF4-FFF2-40B4-BE49-F238E27FC236}">
                  <a16:creationId xmlns:a16="http://schemas.microsoft.com/office/drawing/2014/main" id="{7C39FDE8-6F8F-4304-BD60-A3BE7155BB9B}"/>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159">
              <a:extLst>
                <a:ext uri="{FF2B5EF4-FFF2-40B4-BE49-F238E27FC236}">
                  <a16:creationId xmlns:a16="http://schemas.microsoft.com/office/drawing/2014/main" id="{980B8615-4EAD-41FA-8ECC-32CD8E995BE9}"/>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61" name="Rechthoek 160">
              <a:extLst>
                <a:ext uri="{FF2B5EF4-FFF2-40B4-BE49-F238E27FC236}">
                  <a16:creationId xmlns:a16="http://schemas.microsoft.com/office/drawing/2014/main" id="{ED7A2A1C-A3FB-4ADC-9E81-568AB40401C1}"/>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161">
              <a:extLst>
                <a:ext uri="{FF2B5EF4-FFF2-40B4-BE49-F238E27FC236}">
                  <a16:creationId xmlns:a16="http://schemas.microsoft.com/office/drawing/2014/main" id="{4D630EE2-3754-4B53-B2BB-2325626263D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64" name="Rechthoek 163">
              <a:extLst>
                <a:ext uri="{FF2B5EF4-FFF2-40B4-BE49-F238E27FC236}">
                  <a16:creationId xmlns:a16="http://schemas.microsoft.com/office/drawing/2014/main" id="{779CDB5E-2C3D-4CD7-859E-5CB4D019E1F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5" name="Ovaal 164">
              <a:extLst>
                <a:ext uri="{FF2B5EF4-FFF2-40B4-BE49-F238E27FC236}">
                  <a16:creationId xmlns:a16="http://schemas.microsoft.com/office/drawing/2014/main" id="{341E0B9A-FA20-4190-A730-673B103CCBEA}"/>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66" name="Ovaal 165">
              <a:extLst>
                <a:ext uri="{FF2B5EF4-FFF2-40B4-BE49-F238E27FC236}">
                  <a16:creationId xmlns:a16="http://schemas.microsoft.com/office/drawing/2014/main" id="{73255892-1048-4166-8B42-DC0C698AC79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67" name="Rechthoek 166">
              <a:extLst>
                <a:ext uri="{FF2B5EF4-FFF2-40B4-BE49-F238E27FC236}">
                  <a16:creationId xmlns:a16="http://schemas.microsoft.com/office/drawing/2014/main" id="{16296915-4A24-4D04-A299-83D79A3640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8" name="Meer informatie">
              <a:extLst>
                <a:ext uri="{FF2B5EF4-FFF2-40B4-BE49-F238E27FC236}">
                  <a16:creationId xmlns:a16="http://schemas.microsoft.com/office/drawing/2014/main" id="{5BF48141-5C05-40C6-AC8B-A367818E1654}"/>
                </a:ext>
              </a:extLst>
            </p:cNvPr>
            <p:cNvGrpSpPr/>
            <p:nvPr userDrawn="1"/>
          </p:nvGrpSpPr>
          <p:grpSpPr>
            <a:xfrm>
              <a:off x="-3421298" y="5206936"/>
              <a:ext cx="3178515" cy="795662"/>
              <a:chOff x="-3741486" y="3387723"/>
              <a:chExt cx="3178515" cy="795662"/>
            </a:xfrm>
          </p:grpSpPr>
          <p:sp>
            <p:nvSpPr>
              <p:cNvPr id="359" name="Freeform 101">
                <a:extLst>
                  <a:ext uri="{FF2B5EF4-FFF2-40B4-BE49-F238E27FC236}">
                    <a16:creationId xmlns:a16="http://schemas.microsoft.com/office/drawing/2014/main" id="{0DBA5E57-2253-4AF4-9EFC-ABFEA7CCABB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60" name="Rechthoek 359">
                <a:extLst>
                  <a:ext uri="{FF2B5EF4-FFF2-40B4-BE49-F238E27FC236}">
                    <a16:creationId xmlns:a16="http://schemas.microsoft.com/office/drawing/2014/main" id="{51B21977-D3ED-43F6-83F6-8A03E2573DB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61" name="Rechte verbindingslijn 360">
                <a:extLst>
                  <a:ext uri="{FF2B5EF4-FFF2-40B4-BE49-F238E27FC236}">
                    <a16:creationId xmlns:a16="http://schemas.microsoft.com/office/drawing/2014/main" id="{9D121030-2ECE-4D4C-ABE2-86020B9A7F24}"/>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9" name="Rechthoek 168">
              <a:extLst>
                <a:ext uri="{FF2B5EF4-FFF2-40B4-BE49-F238E27FC236}">
                  <a16:creationId xmlns:a16="http://schemas.microsoft.com/office/drawing/2014/main" id="{688DA884-72E3-4560-BB6B-75FD4A012E6C}"/>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70" name="Ovaal 169">
              <a:extLst>
                <a:ext uri="{FF2B5EF4-FFF2-40B4-BE49-F238E27FC236}">
                  <a16:creationId xmlns:a16="http://schemas.microsoft.com/office/drawing/2014/main" id="{76CB4BFE-9692-4375-AD45-841F7CD6A8A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71" name="Rechte verbindingslijn 170">
              <a:extLst>
                <a:ext uri="{FF2B5EF4-FFF2-40B4-BE49-F238E27FC236}">
                  <a16:creationId xmlns:a16="http://schemas.microsoft.com/office/drawing/2014/main" id="{AD3F5013-E27C-430C-A596-7989219FDF54}"/>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2" name="Groep 171">
              <a:extLst>
                <a:ext uri="{FF2B5EF4-FFF2-40B4-BE49-F238E27FC236}">
                  <a16:creationId xmlns:a16="http://schemas.microsoft.com/office/drawing/2014/main" id="{7821D87C-4FEA-4E3C-AAB1-FFD61FF24485}"/>
                </a:ext>
              </a:extLst>
            </p:cNvPr>
            <p:cNvGrpSpPr/>
            <p:nvPr userDrawn="1"/>
          </p:nvGrpSpPr>
          <p:grpSpPr>
            <a:xfrm>
              <a:off x="-3437547" y="349413"/>
              <a:ext cx="2933825" cy="558875"/>
              <a:chOff x="-3419346" y="368233"/>
              <a:chExt cx="3904920" cy="743862"/>
            </a:xfrm>
          </p:grpSpPr>
          <p:sp>
            <p:nvSpPr>
              <p:cNvPr id="185" name="Rechthoek 184">
                <a:extLst>
                  <a:ext uri="{FF2B5EF4-FFF2-40B4-BE49-F238E27FC236}">
                    <a16:creationId xmlns:a16="http://schemas.microsoft.com/office/drawing/2014/main" id="{E1B6488E-9772-43E5-92AB-C6AB080B2C6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6" name="Rechte verbindingslijn 185">
                <a:extLst>
                  <a:ext uri="{FF2B5EF4-FFF2-40B4-BE49-F238E27FC236}">
                    <a16:creationId xmlns:a16="http://schemas.microsoft.com/office/drawing/2014/main" id="{39C96A05-26FF-4779-8C5F-732A176D3CC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Rechte verbindingslijn 186">
                <a:extLst>
                  <a:ext uri="{FF2B5EF4-FFF2-40B4-BE49-F238E27FC236}">
                    <a16:creationId xmlns:a16="http://schemas.microsoft.com/office/drawing/2014/main" id="{0E0C73D8-E1BD-475D-8C40-28FA5444B3E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8" name="Rechthoek 187">
                <a:extLst>
                  <a:ext uri="{FF2B5EF4-FFF2-40B4-BE49-F238E27FC236}">
                    <a16:creationId xmlns:a16="http://schemas.microsoft.com/office/drawing/2014/main" id="{36F09B99-4B4E-408D-9B3A-485BCF579A8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89" name="Groep 188">
                <a:extLst>
                  <a:ext uri="{FF2B5EF4-FFF2-40B4-BE49-F238E27FC236}">
                    <a16:creationId xmlns:a16="http://schemas.microsoft.com/office/drawing/2014/main" id="{63031AFF-5692-41B0-9750-40968B23640E}"/>
                  </a:ext>
                </a:extLst>
              </p:cNvPr>
              <p:cNvGrpSpPr/>
              <p:nvPr userDrawn="1"/>
            </p:nvGrpSpPr>
            <p:grpSpPr>
              <a:xfrm>
                <a:off x="-3002834" y="720303"/>
                <a:ext cx="182598" cy="143759"/>
                <a:chOff x="-3310843" y="700986"/>
                <a:chExt cx="182598" cy="143759"/>
              </a:xfrm>
            </p:grpSpPr>
            <p:grpSp>
              <p:nvGrpSpPr>
                <p:cNvPr id="350" name="Groep 349">
                  <a:extLst>
                    <a:ext uri="{FF2B5EF4-FFF2-40B4-BE49-F238E27FC236}">
                      <a16:creationId xmlns:a16="http://schemas.microsoft.com/office/drawing/2014/main" id="{E4FFEE0C-F910-44F7-8574-A9408BB699E1}"/>
                    </a:ext>
                  </a:extLst>
                </p:cNvPr>
                <p:cNvGrpSpPr/>
                <p:nvPr userDrawn="1"/>
              </p:nvGrpSpPr>
              <p:grpSpPr>
                <a:xfrm>
                  <a:off x="-3310843" y="700986"/>
                  <a:ext cx="182598" cy="143759"/>
                  <a:chOff x="-3310843" y="700986"/>
                  <a:chExt cx="182598" cy="143759"/>
                </a:xfrm>
              </p:grpSpPr>
              <p:cxnSp>
                <p:nvCxnSpPr>
                  <p:cNvPr id="354" name="Rechte verbindingslijn 353">
                    <a:extLst>
                      <a:ext uri="{FF2B5EF4-FFF2-40B4-BE49-F238E27FC236}">
                        <a16:creationId xmlns:a16="http://schemas.microsoft.com/office/drawing/2014/main" id="{7DEF41FC-1FC7-4487-8460-D94189C3539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75883484-E287-4A07-8509-39C9455CB92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7C59E14A-3B3F-417F-BAB6-3DBEEC77AA1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63E86D6A-ED43-49B6-ACF1-D2120B3798D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F0540D61-E781-4BEB-916C-5E0E5ADC2E4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1" name="Groep 350">
                  <a:extLst>
                    <a:ext uri="{FF2B5EF4-FFF2-40B4-BE49-F238E27FC236}">
                      <a16:creationId xmlns:a16="http://schemas.microsoft.com/office/drawing/2014/main" id="{6038D33B-E5B7-48AE-B362-98D21ACBD60A}"/>
                    </a:ext>
                  </a:extLst>
                </p:cNvPr>
                <p:cNvGrpSpPr/>
                <p:nvPr userDrawn="1"/>
              </p:nvGrpSpPr>
              <p:grpSpPr>
                <a:xfrm flipH="1">
                  <a:off x="-3310774" y="735854"/>
                  <a:ext cx="88801" cy="72568"/>
                  <a:chOff x="-2091059" y="1395403"/>
                  <a:chExt cx="157316" cy="128558"/>
                </a:xfrm>
              </p:grpSpPr>
              <p:sp>
                <p:nvSpPr>
                  <p:cNvPr id="352" name="Rechthoek 351">
                    <a:extLst>
                      <a:ext uri="{FF2B5EF4-FFF2-40B4-BE49-F238E27FC236}">
                        <a16:creationId xmlns:a16="http://schemas.microsoft.com/office/drawing/2014/main" id="{61EC0CC2-0CEF-4E29-8CF0-817CC3B318A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53" name="Pijl: punthaak 352">
                    <a:extLst>
                      <a:ext uri="{FF2B5EF4-FFF2-40B4-BE49-F238E27FC236}">
                        <a16:creationId xmlns:a16="http://schemas.microsoft.com/office/drawing/2014/main" id="{10DA006B-702D-41DA-B551-89E8008DC0C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190" name="Groep 189">
                <a:extLst>
                  <a:ext uri="{FF2B5EF4-FFF2-40B4-BE49-F238E27FC236}">
                    <a16:creationId xmlns:a16="http://schemas.microsoft.com/office/drawing/2014/main" id="{A9A5B658-1A36-4273-9F0B-97032344973D}"/>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E1CBA4ED-CD30-42CB-92A9-F8184304C80C}"/>
                    </a:ext>
                  </a:extLst>
                </p:cNvPr>
                <p:cNvGrpSpPr/>
                <p:nvPr userDrawn="1"/>
              </p:nvGrpSpPr>
              <p:grpSpPr>
                <a:xfrm>
                  <a:off x="-3634116" y="700986"/>
                  <a:ext cx="182598" cy="143759"/>
                  <a:chOff x="-3634116" y="700986"/>
                  <a:chExt cx="182598" cy="143759"/>
                </a:xfrm>
              </p:grpSpPr>
              <p:cxnSp>
                <p:nvCxnSpPr>
                  <p:cNvPr id="345" name="Rechte verbindingslijn 344">
                    <a:extLst>
                      <a:ext uri="{FF2B5EF4-FFF2-40B4-BE49-F238E27FC236}">
                        <a16:creationId xmlns:a16="http://schemas.microsoft.com/office/drawing/2014/main" id="{14010C9D-B894-4768-AD4E-791FD685895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886082FA-4361-470B-8B6A-31BE5131685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A73F3C8A-6F04-4307-866F-D698AF8052D5}"/>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46243B99-A823-48D0-9AD7-F89E843A57B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D2FEAFE9-14D7-463A-A569-706F8009D5F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774802FB-5A34-4C1D-B35B-07E759DAE24C}"/>
                    </a:ext>
                  </a:extLst>
                </p:cNvPr>
                <p:cNvGrpSpPr/>
                <p:nvPr userDrawn="1"/>
              </p:nvGrpSpPr>
              <p:grpSpPr>
                <a:xfrm>
                  <a:off x="-3634047" y="735854"/>
                  <a:ext cx="88801" cy="72568"/>
                  <a:chOff x="-2091059" y="1395403"/>
                  <a:chExt cx="157316" cy="128558"/>
                </a:xfrm>
              </p:grpSpPr>
              <p:sp>
                <p:nvSpPr>
                  <p:cNvPr id="343" name="Rechthoek 342">
                    <a:extLst>
                      <a:ext uri="{FF2B5EF4-FFF2-40B4-BE49-F238E27FC236}">
                        <a16:creationId xmlns:a16="http://schemas.microsoft.com/office/drawing/2014/main" id="{ADA64E00-7F70-49D6-BED8-5BB6E91585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44" name="Pijl: punthaak 343">
                    <a:extLst>
                      <a:ext uri="{FF2B5EF4-FFF2-40B4-BE49-F238E27FC236}">
                        <a16:creationId xmlns:a16="http://schemas.microsoft.com/office/drawing/2014/main" id="{F420E0AA-BDFF-423C-B883-82BFA0559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191" name="Rechte verbindingslijn 190">
                <a:extLst>
                  <a:ext uri="{FF2B5EF4-FFF2-40B4-BE49-F238E27FC236}">
                    <a16:creationId xmlns:a16="http://schemas.microsoft.com/office/drawing/2014/main" id="{0D2AD2DF-3093-4516-814C-BF220B574AF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2" name="Rechte verbindingslijn 191">
                <a:extLst>
                  <a:ext uri="{FF2B5EF4-FFF2-40B4-BE49-F238E27FC236}">
                    <a16:creationId xmlns:a16="http://schemas.microsoft.com/office/drawing/2014/main" id="{B4D9E318-B074-4AE0-B102-4DD0D9A230B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3" name="Groep 192">
                <a:extLst>
                  <a:ext uri="{FF2B5EF4-FFF2-40B4-BE49-F238E27FC236}">
                    <a16:creationId xmlns:a16="http://schemas.microsoft.com/office/drawing/2014/main" id="{56CABC28-DC59-4218-9112-4E6C9C8799DB}"/>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9260AAD9-035D-4BC8-8B23-9C46DDA063F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1350F65E-01B3-4177-8A32-D60C02C8C159}"/>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ADA8F15B-5A71-4352-BEDE-CD0DFCC9A6EE}"/>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076F1877-A358-438E-BA6B-D61F7945D2A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A8784FDE-21AF-4249-9493-19AF0307B7D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5F5DA052-B4E1-4D08-8798-4FFC8047662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64E4E58F-9666-4B1E-B8AD-C17347544C1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5648BA17-FA17-4460-8A42-B2ED1DC9C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5DF95EEA-0087-4795-AD5A-DA02EA67D621}"/>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1C107B4-B514-456D-9BB4-DB714968DC4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34" name="Pijl: punthaak 333">
                      <a:extLst>
                        <a:ext uri="{FF2B5EF4-FFF2-40B4-BE49-F238E27FC236}">
                          <a16:creationId xmlns:a16="http://schemas.microsoft.com/office/drawing/2014/main" id="{95561A70-A3E9-4570-8397-51F563A629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194" name="Groep 193">
                <a:extLst>
                  <a:ext uri="{FF2B5EF4-FFF2-40B4-BE49-F238E27FC236}">
                    <a16:creationId xmlns:a16="http://schemas.microsoft.com/office/drawing/2014/main" id="{3711024C-80E8-4915-999E-544298707EAD}"/>
                  </a:ext>
                </a:extLst>
              </p:cNvPr>
              <p:cNvGrpSpPr/>
              <p:nvPr userDrawn="1"/>
            </p:nvGrpSpPr>
            <p:grpSpPr>
              <a:xfrm>
                <a:off x="-2425037" y="781500"/>
                <a:ext cx="357690" cy="330595"/>
                <a:chOff x="-2721817" y="782525"/>
                <a:chExt cx="432805" cy="400021"/>
              </a:xfrm>
            </p:grpSpPr>
            <p:sp>
              <p:nvSpPr>
                <p:cNvPr id="197" name="Rechthoek 196">
                  <a:extLst>
                    <a:ext uri="{FF2B5EF4-FFF2-40B4-BE49-F238E27FC236}">
                      <a16:creationId xmlns:a16="http://schemas.microsoft.com/office/drawing/2014/main" id="{D2C06CC2-E3AA-475C-94FA-9E0D14BBC6F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98" name="Groep 197">
                  <a:extLst>
                    <a:ext uri="{FF2B5EF4-FFF2-40B4-BE49-F238E27FC236}">
                      <a16:creationId xmlns:a16="http://schemas.microsoft.com/office/drawing/2014/main" id="{7E003FC5-65E0-47A2-A08E-930CD2E1792F}"/>
                    </a:ext>
                  </a:extLst>
                </p:cNvPr>
                <p:cNvGrpSpPr/>
                <p:nvPr userDrawn="1"/>
              </p:nvGrpSpPr>
              <p:grpSpPr>
                <a:xfrm>
                  <a:off x="-2652453" y="866772"/>
                  <a:ext cx="294076" cy="231526"/>
                  <a:chOff x="-3310843" y="700986"/>
                  <a:chExt cx="182598" cy="143759"/>
                </a:xfrm>
              </p:grpSpPr>
              <p:grpSp>
                <p:nvGrpSpPr>
                  <p:cNvPr id="199" name="Groep 198">
                    <a:extLst>
                      <a:ext uri="{FF2B5EF4-FFF2-40B4-BE49-F238E27FC236}">
                        <a16:creationId xmlns:a16="http://schemas.microsoft.com/office/drawing/2014/main" id="{C9769968-6BF5-462D-BE22-FBD9A8B6973A}"/>
                      </a:ext>
                    </a:extLst>
                  </p:cNvPr>
                  <p:cNvGrpSpPr/>
                  <p:nvPr userDrawn="1"/>
                </p:nvGrpSpPr>
                <p:grpSpPr>
                  <a:xfrm>
                    <a:off x="-3310843" y="700986"/>
                    <a:ext cx="182598" cy="143759"/>
                    <a:chOff x="-3310843" y="700986"/>
                    <a:chExt cx="182598" cy="143759"/>
                  </a:xfrm>
                </p:grpSpPr>
                <p:cxnSp>
                  <p:nvCxnSpPr>
                    <p:cNvPr id="203" name="Rechte verbindingslijn 202">
                      <a:extLst>
                        <a:ext uri="{FF2B5EF4-FFF2-40B4-BE49-F238E27FC236}">
                          <a16:creationId xmlns:a16="http://schemas.microsoft.com/office/drawing/2014/main" id="{E5B2D236-9D24-4376-8165-27C8341DF31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4" name="Rechte verbindingslijn 203">
                      <a:extLst>
                        <a:ext uri="{FF2B5EF4-FFF2-40B4-BE49-F238E27FC236}">
                          <a16:creationId xmlns:a16="http://schemas.microsoft.com/office/drawing/2014/main" id="{0264A152-BB95-4EA0-8AD5-01BFBF636F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5" name="Rechte verbindingslijn 204">
                      <a:extLst>
                        <a:ext uri="{FF2B5EF4-FFF2-40B4-BE49-F238E27FC236}">
                          <a16:creationId xmlns:a16="http://schemas.microsoft.com/office/drawing/2014/main" id="{8EFA35A7-B909-419B-B94D-117D3ED2672C}"/>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47" name="Rechte verbindingslijn 246">
                      <a:extLst>
                        <a:ext uri="{FF2B5EF4-FFF2-40B4-BE49-F238E27FC236}">
                          <a16:creationId xmlns:a16="http://schemas.microsoft.com/office/drawing/2014/main" id="{0B3F2A3C-7CA6-4BEF-8A3D-45B43BE9506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5CDE2A86-E7C5-4D3D-9E0F-1551E77BFE5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0" name="Groep 199">
                    <a:extLst>
                      <a:ext uri="{FF2B5EF4-FFF2-40B4-BE49-F238E27FC236}">
                        <a16:creationId xmlns:a16="http://schemas.microsoft.com/office/drawing/2014/main" id="{D759C3D4-F255-4C08-9D8B-C2B121355942}"/>
                      </a:ext>
                    </a:extLst>
                  </p:cNvPr>
                  <p:cNvGrpSpPr/>
                  <p:nvPr userDrawn="1"/>
                </p:nvGrpSpPr>
                <p:grpSpPr>
                  <a:xfrm flipH="1">
                    <a:off x="-3310774" y="735854"/>
                    <a:ext cx="88801" cy="72568"/>
                    <a:chOff x="-2091059" y="1395403"/>
                    <a:chExt cx="157316" cy="128558"/>
                  </a:xfrm>
                </p:grpSpPr>
                <p:sp>
                  <p:nvSpPr>
                    <p:cNvPr id="201" name="Rechthoek 200">
                      <a:extLst>
                        <a:ext uri="{FF2B5EF4-FFF2-40B4-BE49-F238E27FC236}">
                          <a16:creationId xmlns:a16="http://schemas.microsoft.com/office/drawing/2014/main" id="{C6F77134-1F4E-4C36-B91B-3792956DFA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02" name="Pijl: punthaak 201">
                      <a:extLst>
                        <a:ext uri="{FF2B5EF4-FFF2-40B4-BE49-F238E27FC236}">
                          <a16:creationId xmlns:a16="http://schemas.microsoft.com/office/drawing/2014/main" id="{0436977A-B77E-4969-B7DB-87ED4AB14FD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195" name="Rechthoek 194">
                <a:extLst>
                  <a:ext uri="{FF2B5EF4-FFF2-40B4-BE49-F238E27FC236}">
                    <a16:creationId xmlns:a16="http://schemas.microsoft.com/office/drawing/2014/main" id="{7D636EC7-A51B-484A-8117-BB5A71561FAD}"/>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6" name="Rechthoek 195">
                <a:extLst>
                  <a:ext uri="{FF2B5EF4-FFF2-40B4-BE49-F238E27FC236}">
                    <a16:creationId xmlns:a16="http://schemas.microsoft.com/office/drawing/2014/main" id="{AE531964-D83B-466A-96C4-CD539985498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3" name="Rechte verbindingslijn 172">
              <a:extLst>
                <a:ext uri="{FF2B5EF4-FFF2-40B4-BE49-F238E27FC236}">
                  <a16:creationId xmlns:a16="http://schemas.microsoft.com/office/drawing/2014/main" id="{F71541A0-2764-4BC5-9835-3CB7C327BFAF}"/>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4" name="Rechthoek 173">
              <a:extLst>
                <a:ext uri="{FF2B5EF4-FFF2-40B4-BE49-F238E27FC236}">
                  <a16:creationId xmlns:a16="http://schemas.microsoft.com/office/drawing/2014/main" id="{2C2D244E-A08D-422A-BBB6-CC74A3906F8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5" name="Ovaal 174">
              <a:extLst>
                <a:ext uri="{FF2B5EF4-FFF2-40B4-BE49-F238E27FC236}">
                  <a16:creationId xmlns:a16="http://schemas.microsoft.com/office/drawing/2014/main" id="{EFB90977-D423-42C2-B1CE-387781D74571}"/>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76" name="Rechthoek 175">
              <a:extLst>
                <a:ext uri="{FF2B5EF4-FFF2-40B4-BE49-F238E27FC236}">
                  <a16:creationId xmlns:a16="http://schemas.microsoft.com/office/drawing/2014/main" id="{7B6D88E9-21A9-4C3F-AD98-3E72EAF0DB35}"/>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7" name="Ovaal 176">
              <a:extLst>
                <a:ext uri="{FF2B5EF4-FFF2-40B4-BE49-F238E27FC236}">
                  <a16:creationId xmlns:a16="http://schemas.microsoft.com/office/drawing/2014/main" id="{0DEA9C30-439D-46CF-9EBE-9E1FEC13F92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78" name="Rechthoek 177">
              <a:extLst>
                <a:ext uri="{FF2B5EF4-FFF2-40B4-BE49-F238E27FC236}">
                  <a16:creationId xmlns:a16="http://schemas.microsoft.com/office/drawing/2014/main" id="{9AF5C067-C5B0-4C9E-8572-BC89FCB84DD3}"/>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9" name="Ovaal 178">
              <a:extLst>
                <a:ext uri="{FF2B5EF4-FFF2-40B4-BE49-F238E27FC236}">
                  <a16:creationId xmlns:a16="http://schemas.microsoft.com/office/drawing/2014/main" id="{893F5688-E42C-41DB-BF30-4305978DF66F}"/>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80" name="Rechthoek 179">
              <a:extLst>
                <a:ext uri="{FF2B5EF4-FFF2-40B4-BE49-F238E27FC236}">
                  <a16:creationId xmlns:a16="http://schemas.microsoft.com/office/drawing/2014/main" id="{B2851C73-56BF-415B-A2F0-4032F4B101F3}"/>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1" name="Ovaal 180">
              <a:extLst>
                <a:ext uri="{FF2B5EF4-FFF2-40B4-BE49-F238E27FC236}">
                  <a16:creationId xmlns:a16="http://schemas.microsoft.com/office/drawing/2014/main" id="{C1EA6D07-6961-400D-A722-1E42B13965B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82" name="Rechthoek 181">
              <a:extLst>
                <a:ext uri="{FF2B5EF4-FFF2-40B4-BE49-F238E27FC236}">
                  <a16:creationId xmlns:a16="http://schemas.microsoft.com/office/drawing/2014/main" id="{240C516A-F11F-4200-B9FA-00607065A879}"/>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3" name="Rechthoek 182">
              <a:extLst>
                <a:ext uri="{FF2B5EF4-FFF2-40B4-BE49-F238E27FC236}">
                  <a16:creationId xmlns:a16="http://schemas.microsoft.com/office/drawing/2014/main" id="{D9E2C0B7-0492-448D-AE16-753C331F2D8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4" name="Rechthoek 183">
              <a:extLst>
                <a:ext uri="{FF2B5EF4-FFF2-40B4-BE49-F238E27FC236}">
                  <a16:creationId xmlns:a16="http://schemas.microsoft.com/office/drawing/2014/main" id="{7069D1FC-2C17-45EC-A376-3B3D78420F00}"/>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B08CB03A-C53D-964B-B189-40DBE7118F7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8989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23EC911B-205F-474C-A530-FD326AC323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452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pic>
        <p:nvPicPr>
          <p:cNvPr id="208" name="Picture 207">
            <a:extLst>
              <a:ext uri="{FF2B5EF4-FFF2-40B4-BE49-F238E27FC236}">
                <a16:creationId xmlns:a16="http://schemas.microsoft.com/office/drawing/2014/main" id="{35EC9263-05FE-974A-966F-B443C12858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4900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4" name="Instruction">
            <a:extLst>
              <a:ext uri="{FF2B5EF4-FFF2-40B4-BE49-F238E27FC236}">
                <a16:creationId xmlns:a16="http://schemas.microsoft.com/office/drawing/2014/main" id="{7B7DCC7C-1B95-4A64-8332-D819A1E0A272}"/>
              </a:ext>
            </a:extLst>
          </p:cNvPr>
          <p:cNvGrpSpPr/>
          <p:nvPr userDrawn="1"/>
        </p:nvGrpSpPr>
        <p:grpSpPr>
          <a:xfrm>
            <a:off x="-3437547" y="1434"/>
            <a:ext cx="3201327" cy="6001164"/>
            <a:chOff x="-3437547" y="1434"/>
            <a:chExt cx="3201327" cy="6001164"/>
          </a:xfrm>
        </p:grpSpPr>
        <p:cxnSp>
          <p:nvCxnSpPr>
            <p:cNvPr id="145" name="Rechte verbindingslijn 144">
              <a:extLst>
                <a:ext uri="{FF2B5EF4-FFF2-40B4-BE49-F238E27FC236}">
                  <a16:creationId xmlns:a16="http://schemas.microsoft.com/office/drawing/2014/main" id="{A602F16E-9D17-4B8A-9431-D8C86DBAB05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6" name="Ovaal 145">
              <a:extLst>
                <a:ext uri="{FF2B5EF4-FFF2-40B4-BE49-F238E27FC236}">
                  <a16:creationId xmlns:a16="http://schemas.microsoft.com/office/drawing/2014/main" id="{665E8FC2-E6A6-47FB-A15D-784C1D55326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47" name="Rechthoek 146">
              <a:extLst>
                <a:ext uri="{FF2B5EF4-FFF2-40B4-BE49-F238E27FC236}">
                  <a16:creationId xmlns:a16="http://schemas.microsoft.com/office/drawing/2014/main" id="{EAA1DC4D-1E98-4D3A-9F1D-A10BBE4EF0A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8" name="Ovaal 147">
              <a:extLst>
                <a:ext uri="{FF2B5EF4-FFF2-40B4-BE49-F238E27FC236}">
                  <a16:creationId xmlns:a16="http://schemas.microsoft.com/office/drawing/2014/main" id="{82409702-8B18-41D5-9B6C-8129C704E71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49" name="Rechthoek 148">
              <a:extLst>
                <a:ext uri="{FF2B5EF4-FFF2-40B4-BE49-F238E27FC236}">
                  <a16:creationId xmlns:a16="http://schemas.microsoft.com/office/drawing/2014/main" id="{15E2E583-A7DA-4954-8065-4773502E6547}"/>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50" name="Ovaal 149">
              <a:extLst>
                <a:ext uri="{FF2B5EF4-FFF2-40B4-BE49-F238E27FC236}">
                  <a16:creationId xmlns:a16="http://schemas.microsoft.com/office/drawing/2014/main" id="{1B16F43D-79F3-476F-8CF8-545D2FF119E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51" name="Ovaal 150">
              <a:extLst>
                <a:ext uri="{FF2B5EF4-FFF2-40B4-BE49-F238E27FC236}">
                  <a16:creationId xmlns:a16="http://schemas.microsoft.com/office/drawing/2014/main" id="{1E31EC0E-C66C-4469-AC5F-039FDE9A8E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52" name="Rechthoek 151">
              <a:extLst>
                <a:ext uri="{FF2B5EF4-FFF2-40B4-BE49-F238E27FC236}">
                  <a16:creationId xmlns:a16="http://schemas.microsoft.com/office/drawing/2014/main" id="{9FC56BAA-AFFB-4E34-B92B-AE72469AF4E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3" name="Meer informatie">
              <a:extLst>
                <a:ext uri="{FF2B5EF4-FFF2-40B4-BE49-F238E27FC236}">
                  <a16:creationId xmlns:a16="http://schemas.microsoft.com/office/drawing/2014/main" id="{B9560B2F-05D8-4B2D-959E-45FE4792EE0D}"/>
                </a:ext>
              </a:extLst>
            </p:cNvPr>
            <p:cNvGrpSpPr/>
            <p:nvPr userDrawn="1"/>
          </p:nvGrpSpPr>
          <p:grpSpPr>
            <a:xfrm>
              <a:off x="-3421298" y="5206936"/>
              <a:ext cx="3178515" cy="795662"/>
              <a:chOff x="-3741486" y="3387723"/>
              <a:chExt cx="3178515" cy="795662"/>
            </a:xfrm>
          </p:grpSpPr>
          <p:sp>
            <p:nvSpPr>
              <p:cNvPr id="345" name="Freeform 101">
                <a:extLst>
                  <a:ext uri="{FF2B5EF4-FFF2-40B4-BE49-F238E27FC236}">
                    <a16:creationId xmlns:a16="http://schemas.microsoft.com/office/drawing/2014/main" id="{8823686B-63E7-4DE6-868A-9C087A2CB3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46" name="Rechthoek 345">
                <a:extLst>
                  <a:ext uri="{FF2B5EF4-FFF2-40B4-BE49-F238E27FC236}">
                    <a16:creationId xmlns:a16="http://schemas.microsoft.com/office/drawing/2014/main" id="{D83D254F-EA36-49C8-9726-5584FE2AB42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7" name="Rechte verbindingslijn 346">
                <a:extLst>
                  <a:ext uri="{FF2B5EF4-FFF2-40B4-BE49-F238E27FC236}">
                    <a16:creationId xmlns:a16="http://schemas.microsoft.com/office/drawing/2014/main" id="{D564AE70-6D34-404E-9E98-FC0B713BA2C3}"/>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4" name="Rechthoek 153">
              <a:extLst>
                <a:ext uri="{FF2B5EF4-FFF2-40B4-BE49-F238E27FC236}">
                  <a16:creationId xmlns:a16="http://schemas.microsoft.com/office/drawing/2014/main" id="{55EB4FD2-A240-4FDA-866D-F6FC2CD37798}"/>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5" name="Ovaal 154">
              <a:extLst>
                <a:ext uri="{FF2B5EF4-FFF2-40B4-BE49-F238E27FC236}">
                  <a16:creationId xmlns:a16="http://schemas.microsoft.com/office/drawing/2014/main" id="{598C3D55-86F9-4397-8F8F-A8F1E81B5C1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56" name="Rechte verbindingslijn 155">
              <a:extLst>
                <a:ext uri="{FF2B5EF4-FFF2-40B4-BE49-F238E27FC236}">
                  <a16:creationId xmlns:a16="http://schemas.microsoft.com/office/drawing/2014/main" id="{663BA782-CBF3-41CB-8C84-22D52F76EEC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7" name="Groep 156">
              <a:extLst>
                <a:ext uri="{FF2B5EF4-FFF2-40B4-BE49-F238E27FC236}">
                  <a16:creationId xmlns:a16="http://schemas.microsoft.com/office/drawing/2014/main" id="{85F4EE0F-17B9-48D1-B877-17CF181FA8E3}"/>
                </a:ext>
              </a:extLst>
            </p:cNvPr>
            <p:cNvGrpSpPr/>
            <p:nvPr userDrawn="1"/>
          </p:nvGrpSpPr>
          <p:grpSpPr>
            <a:xfrm>
              <a:off x="-3437547" y="349413"/>
              <a:ext cx="2933825" cy="558875"/>
              <a:chOff x="-3419346" y="368233"/>
              <a:chExt cx="3904920" cy="743862"/>
            </a:xfrm>
          </p:grpSpPr>
          <p:sp>
            <p:nvSpPr>
              <p:cNvPr id="170" name="Rechthoek 169">
                <a:extLst>
                  <a:ext uri="{FF2B5EF4-FFF2-40B4-BE49-F238E27FC236}">
                    <a16:creationId xmlns:a16="http://schemas.microsoft.com/office/drawing/2014/main" id="{094F8792-9B31-4FA7-863E-1329B099F7B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71" name="Rechte verbindingslijn 170">
                <a:extLst>
                  <a:ext uri="{FF2B5EF4-FFF2-40B4-BE49-F238E27FC236}">
                    <a16:creationId xmlns:a16="http://schemas.microsoft.com/office/drawing/2014/main" id="{C12D8802-0B29-4EA9-8161-67A74B9E155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Rechte verbindingslijn 171">
                <a:extLst>
                  <a:ext uri="{FF2B5EF4-FFF2-40B4-BE49-F238E27FC236}">
                    <a16:creationId xmlns:a16="http://schemas.microsoft.com/office/drawing/2014/main" id="{3EB41366-8868-4314-8FBB-6681FED8F54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Rechthoek 172">
                <a:extLst>
                  <a:ext uri="{FF2B5EF4-FFF2-40B4-BE49-F238E27FC236}">
                    <a16:creationId xmlns:a16="http://schemas.microsoft.com/office/drawing/2014/main" id="{D6B48F4A-02C2-4586-AC81-6D6AE9FFDCD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74" name="Groep 173">
                <a:extLst>
                  <a:ext uri="{FF2B5EF4-FFF2-40B4-BE49-F238E27FC236}">
                    <a16:creationId xmlns:a16="http://schemas.microsoft.com/office/drawing/2014/main" id="{674D3C2E-4B32-4D76-A564-994BC9821794}"/>
                  </a:ext>
                </a:extLst>
              </p:cNvPr>
              <p:cNvGrpSpPr/>
              <p:nvPr userDrawn="1"/>
            </p:nvGrpSpPr>
            <p:grpSpPr>
              <a:xfrm>
                <a:off x="-3002834" y="720303"/>
                <a:ext cx="182598" cy="143759"/>
                <a:chOff x="-3310843" y="700986"/>
                <a:chExt cx="182598" cy="143759"/>
              </a:xfrm>
            </p:grpSpPr>
            <p:grpSp>
              <p:nvGrpSpPr>
                <p:cNvPr id="335" name="Groep 334">
                  <a:extLst>
                    <a:ext uri="{FF2B5EF4-FFF2-40B4-BE49-F238E27FC236}">
                      <a16:creationId xmlns:a16="http://schemas.microsoft.com/office/drawing/2014/main" id="{770BD771-624F-4EA1-8941-A0D1FD59CDE9}"/>
                    </a:ext>
                  </a:extLst>
                </p:cNvPr>
                <p:cNvGrpSpPr/>
                <p:nvPr userDrawn="1"/>
              </p:nvGrpSpPr>
              <p:grpSpPr>
                <a:xfrm>
                  <a:off x="-3310843" y="700986"/>
                  <a:ext cx="182598" cy="143759"/>
                  <a:chOff x="-3310843" y="700986"/>
                  <a:chExt cx="182598" cy="143759"/>
                </a:xfrm>
              </p:grpSpPr>
              <p:cxnSp>
                <p:nvCxnSpPr>
                  <p:cNvPr id="339" name="Rechte verbindingslijn 338">
                    <a:extLst>
                      <a:ext uri="{FF2B5EF4-FFF2-40B4-BE49-F238E27FC236}">
                        <a16:creationId xmlns:a16="http://schemas.microsoft.com/office/drawing/2014/main" id="{C8A758BD-4A98-430F-8135-E066FFF94A1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6A4B66F1-5A25-473F-812E-67F040779D3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FCF0A6BC-4901-42DE-A8B2-32C63A3AD80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870E2BE5-FCA8-484F-B146-A60BAD65A3A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4" name="Rechte verbindingslijn 343">
                    <a:extLst>
                      <a:ext uri="{FF2B5EF4-FFF2-40B4-BE49-F238E27FC236}">
                        <a16:creationId xmlns:a16="http://schemas.microsoft.com/office/drawing/2014/main" id="{EEF4D6D0-001B-4C2A-B4E8-E0DC20D827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23F129A6-6E30-4E01-8AB9-B0E08732EA66}"/>
                    </a:ext>
                  </a:extLst>
                </p:cNvPr>
                <p:cNvGrpSpPr/>
                <p:nvPr userDrawn="1"/>
              </p:nvGrpSpPr>
              <p:grpSpPr>
                <a:xfrm flipH="1">
                  <a:off x="-3310774" y="735854"/>
                  <a:ext cx="88801" cy="72568"/>
                  <a:chOff x="-2091059" y="1395403"/>
                  <a:chExt cx="157316" cy="128558"/>
                </a:xfrm>
              </p:grpSpPr>
              <p:sp>
                <p:nvSpPr>
                  <p:cNvPr id="337" name="Rechthoek 336">
                    <a:extLst>
                      <a:ext uri="{FF2B5EF4-FFF2-40B4-BE49-F238E27FC236}">
                        <a16:creationId xmlns:a16="http://schemas.microsoft.com/office/drawing/2014/main" id="{4E69EAA3-2790-41CB-B0C9-6EB9FA0A356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38" name="Pijl: punthaak 337">
                    <a:extLst>
                      <a:ext uri="{FF2B5EF4-FFF2-40B4-BE49-F238E27FC236}">
                        <a16:creationId xmlns:a16="http://schemas.microsoft.com/office/drawing/2014/main" id="{0B9FBE1C-1961-4299-A842-8E73FDECDFD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175" name="Groep 174">
                <a:extLst>
                  <a:ext uri="{FF2B5EF4-FFF2-40B4-BE49-F238E27FC236}">
                    <a16:creationId xmlns:a16="http://schemas.microsoft.com/office/drawing/2014/main" id="{A92FAB2B-BEB6-4CF2-9DDD-2494785A35DF}"/>
                  </a:ext>
                </a:extLst>
              </p:cNvPr>
              <p:cNvGrpSpPr/>
              <p:nvPr userDrawn="1"/>
            </p:nvGrpSpPr>
            <p:grpSpPr>
              <a:xfrm>
                <a:off x="-3326107" y="720303"/>
                <a:ext cx="182598" cy="143759"/>
                <a:chOff x="-3634116" y="700986"/>
                <a:chExt cx="182598" cy="143759"/>
              </a:xfrm>
            </p:grpSpPr>
            <p:grpSp>
              <p:nvGrpSpPr>
                <p:cNvPr id="204" name="Groep 203">
                  <a:extLst>
                    <a:ext uri="{FF2B5EF4-FFF2-40B4-BE49-F238E27FC236}">
                      <a16:creationId xmlns:a16="http://schemas.microsoft.com/office/drawing/2014/main" id="{516E7F5C-561F-4605-A45E-A4D591BA855E}"/>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6B2D7C8D-5B3C-4629-987C-E569E1C57C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BF067A92-1725-4CAB-B90C-6E1CEC0C1863}"/>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F3F6E339-3A1F-443E-A125-E8CDA1E0CA5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4D8ADFF3-2D76-41F7-A9F7-1CDBA005475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7A238F97-627B-472A-8E4E-DACE346229A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354BE020-C930-4CEE-863C-25AFBE91F5F8}"/>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813D7C92-473D-447A-B852-1C8AD9CA924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07" name="Pijl: punthaak 206">
                    <a:extLst>
                      <a:ext uri="{FF2B5EF4-FFF2-40B4-BE49-F238E27FC236}">
                        <a16:creationId xmlns:a16="http://schemas.microsoft.com/office/drawing/2014/main" id="{3B1F3A25-C3D2-4303-9ADD-2E70C5A1E8C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176" name="Rechte verbindingslijn 175">
                <a:extLst>
                  <a:ext uri="{FF2B5EF4-FFF2-40B4-BE49-F238E27FC236}">
                    <a16:creationId xmlns:a16="http://schemas.microsoft.com/office/drawing/2014/main" id="{357B9439-C450-451A-945A-92463F85515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7" name="Rechte verbindingslijn 176">
                <a:extLst>
                  <a:ext uri="{FF2B5EF4-FFF2-40B4-BE49-F238E27FC236}">
                    <a16:creationId xmlns:a16="http://schemas.microsoft.com/office/drawing/2014/main" id="{8FA39722-A8FE-454C-8E62-9F18B67FE83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8" name="Groep 177">
                <a:extLst>
                  <a:ext uri="{FF2B5EF4-FFF2-40B4-BE49-F238E27FC236}">
                    <a16:creationId xmlns:a16="http://schemas.microsoft.com/office/drawing/2014/main" id="{225DFBB4-565A-42DE-944B-41214DC4565E}"/>
                  </a:ext>
                </a:extLst>
              </p:cNvPr>
              <p:cNvGrpSpPr/>
              <p:nvPr userDrawn="1"/>
            </p:nvGrpSpPr>
            <p:grpSpPr>
              <a:xfrm>
                <a:off x="-2425037" y="370226"/>
                <a:ext cx="357690" cy="330595"/>
                <a:chOff x="-2721817" y="347336"/>
                <a:chExt cx="432805" cy="400021"/>
              </a:xfrm>
            </p:grpSpPr>
            <p:sp>
              <p:nvSpPr>
                <p:cNvPr id="193" name="Rechthoek 192">
                  <a:extLst>
                    <a:ext uri="{FF2B5EF4-FFF2-40B4-BE49-F238E27FC236}">
                      <a16:creationId xmlns:a16="http://schemas.microsoft.com/office/drawing/2014/main" id="{E916EA06-C734-456E-9CD5-A41CF582910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94" name="Groep 193">
                  <a:extLst>
                    <a:ext uri="{FF2B5EF4-FFF2-40B4-BE49-F238E27FC236}">
                      <a16:creationId xmlns:a16="http://schemas.microsoft.com/office/drawing/2014/main" id="{AAD9418E-0888-4AE0-B034-0F457715C033}"/>
                    </a:ext>
                  </a:extLst>
                </p:cNvPr>
                <p:cNvGrpSpPr/>
                <p:nvPr userDrawn="1"/>
              </p:nvGrpSpPr>
              <p:grpSpPr>
                <a:xfrm>
                  <a:off x="-2652453" y="431583"/>
                  <a:ext cx="294076" cy="231526"/>
                  <a:chOff x="-3634116" y="700986"/>
                  <a:chExt cx="182598" cy="143759"/>
                </a:xfrm>
              </p:grpSpPr>
              <p:grpSp>
                <p:nvGrpSpPr>
                  <p:cNvPr id="195" name="Groep 194">
                    <a:extLst>
                      <a:ext uri="{FF2B5EF4-FFF2-40B4-BE49-F238E27FC236}">
                        <a16:creationId xmlns:a16="http://schemas.microsoft.com/office/drawing/2014/main" id="{336BE7D7-D21C-4366-BC84-A9DCD18EABC9}"/>
                      </a:ext>
                    </a:extLst>
                  </p:cNvPr>
                  <p:cNvGrpSpPr/>
                  <p:nvPr userDrawn="1"/>
                </p:nvGrpSpPr>
                <p:grpSpPr>
                  <a:xfrm>
                    <a:off x="-3634116" y="700986"/>
                    <a:ext cx="182598" cy="143759"/>
                    <a:chOff x="-3634116" y="700986"/>
                    <a:chExt cx="182598" cy="143759"/>
                  </a:xfrm>
                </p:grpSpPr>
                <p:cxnSp>
                  <p:nvCxnSpPr>
                    <p:cNvPr id="199" name="Rechte verbindingslijn 198">
                      <a:extLst>
                        <a:ext uri="{FF2B5EF4-FFF2-40B4-BE49-F238E27FC236}">
                          <a16:creationId xmlns:a16="http://schemas.microsoft.com/office/drawing/2014/main" id="{08D50F77-04D4-4A4F-B5D3-3E7FB74E096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21F9D157-4996-4224-9670-7FFEA0C2277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D941E973-F32D-44BD-B09E-C8A117924E9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2" name="Rechte verbindingslijn 201">
                      <a:extLst>
                        <a:ext uri="{FF2B5EF4-FFF2-40B4-BE49-F238E27FC236}">
                          <a16:creationId xmlns:a16="http://schemas.microsoft.com/office/drawing/2014/main" id="{531E8A19-42F9-491B-986B-0105A109F4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3" name="Rechte verbindingslijn 202">
                      <a:extLst>
                        <a:ext uri="{FF2B5EF4-FFF2-40B4-BE49-F238E27FC236}">
                          <a16:creationId xmlns:a16="http://schemas.microsoft.com/office/drawing/2014/main" id="{9631D670-1EE1-4A53-853F-0595D1F362A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6" name="Groep 195">
                    <a:extLst>
                      <a:ext uri="{FF2B5EF4-FFF2-40B4-BE49-F238E27FC236}">
                        <a16:creationId xmlns:a16="http://schemas.microsoft.com/office/drawing/2014/main" id="{775440D2-0456-41A1-BCE9-0910BCB96D12}"/>
                      </a:ext>
                    </a:extLst>
                  </p:cNvPr>
                  <p:cNvGrpSpPr/>
                  <p:nvPr userDrawn="1"/>
                </p:nvGrpSpPr>
                <p:grpSpPr>
                  <a:xfrm>
                    <a:off x="-3634047" y="735854"/>
                    <a:ext cx="88801" cy="72568"/>
                    <a:chOff x="-2091059" y="1395403"/>
                    <a:chExt cx="157316" cy="128558"/>
                  </a:xfrm>
                </p:grpSpPr>
                <p:sp>
                  <p:nvSpPr>
                    <p:cNvPr id="197" name="Rechthoek 196">
                      <a:extLst>
                        <a:ext uri="{FF2B5EF4-FFF2-40B4-BE49-F238E27FC236}">
                          <a16:creationId xmlns:a16="http://schemas.microsoft.com/office/drawing/2014/main" id="{7C73D8B7-009A-4FB2-A331-90008F852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98" name="Pijl: punthaak 197">
                      <a:extLst>
                        <a:ext uri="{FF2B5EF4-FFF2-40B4-BE49-F238E27FC236}">
                          <a16:creationId xmlns:a16="http://schemas.microsoft.com/office/drawing/2014/main" id="{EDC6ABC0-EF0F-4EFD-96B7-BBDB09FE659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179" name="Groep 178">
                <a:extLst>
                  <a:ext uri="{FF2B5EF4-FFF2-40B4-BE49-F238E27FC236}">
                    <a16:creationId xmlns:a16="http://schemas.microsoft.com/office/drawing/2014/main" id="{64FB7E26-CD83-4E92-A414-53096A945F0C}"/>
                  </a:ext>
                </a:extLst>
              </p:cNvPr>
              <p:cNvGrpSpPr/>
              <p:nvPr userDrawn="1"/>
            </p:nvGrpSpPr>
            <p:grpSpPr>
              <a:xfrm>
                <a:off x="-2425037" y="781500"/>
                <a:ext cx="357690" cy="330595"/>
                <a:chOff x="-2721817" y="782525"/>
                <a:chExt cx="432805" cy="400021"/>
              </a:xfrm>
            </p:grpSpPr>
            <p:sp>
              <p:nvSpPr>
                <p:cNvPr id="182" name="Rechthoek 181">
                  <a:extLst>
                    <a:ext uri="{FF2B5EF4-FFF2-40B4-BE49-F238E27FC236}">
                      <a16:creationId xmlns:a16="http://schemas.microsoft.com/office/drawing/2014/main" id="{50FDAAD8-61FC-46CA-9BCE-1B2365F21A9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83" name="Groep 182">
                  <a:extLst>
                    <a:ext uri="{FF2B5EF4-FFF2-40B4-BE49-F238E27FC236}">
                      <a16:creationId xmlns:a16="http://schemas.microsoft.com/office/drawing/2014/main" id="{FDB6CA5F-2A24-40C1-B009-B0C40499B865}"/>
                    </a:ext>
                  </a:extLst>
                </p:cNvPr>
                <p:cNvGrpSpPr/>
                <p:nvPr userDrawn="1"/>
              </p:nvGrpSpPr>
              <p:grpSpPr>
                <a:xfrm>
                  <a:off x="-2652453" y="866772"/>
                  <a:ext cx="294076" cy="231526"/>
                  <a:chOff x="-3310843" y="700986"/>
                  <a:chExt cx="182598" cy="143759"/>
                </a:xfrm>
              </p:grpSpPr>
              <p:grpSp>
                <p:nvGrpSpPr>
                  <p:cNvPr id="184" name="Groep 183">
                    <a:extLst>
                      <a:ext uri="{FF2B5EF4-FFF2-40B4-BE49-F238E27FC236}">
                        <a16:creationId xmlns:a16="http://schemas.microsoft.com/office/drawing/2014/main" id="{06A7AA6C-EC0D-4A90-9136-C76299B11C05}"/>
                      </a:ext>
                    </a:extLst>
                  </p:cNvPr>
                  <p:cNvGrpSpPr/>
                  <p:nvPr userDrawn="1"/>
                </p:nvGrpSpPr>
                <p:grpSpPr>
                  <a:xfrm>
                    <a:off x="-3310843" y="700986"/>
                    <a:ext cx="182598" cy="143759"/>
                    <a:chOff x="-3310843" y="700986"/>
                    <a:chExt cx="182598" cy="143759"/>
                  </a:xfrm>
                </p:grpSpPr>
                <p:cxnSp>
                  <p:nvCxnSpPr>
                    <p:cNvPr id="188" name="Rechte verbindingslijn 187">
                      <a:extLst>
                        <a:ext uri="{FF2B5EF4-FFF2-40B4-BE49-F238E27FC236}">
                          <a16:creationId xmlns:a16="http://schemas.microsoft.com/office/drawing/2014/main" id="{8EAAF81F-F76D-4C6F-840E-AB814E89C55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01CB0893-9B63-4EEF-9089-070B49E783C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0" name="Rechte verbindingslijn 189">
                      <a:extLst>
                        <a:ext uri="{FF2B5EF4-FFF2-40B4-BE49-F238E27FC236}">
                          <a16:creationId xmlns:a16="http://schemas.microsoft.com/office/drawing/2014/main" id="{CAA92B63-91D9-40B4-8B96-5DA0573ECE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1" name="Rechte verbindingslijn 190">
                      <a:extLst>
                        <a:ext uri="{FF2B5EF4-FFF2-40B4-BE49-F238E27FC236}">
                          <a16:creationId xmlns:a16="http://schemas.microsoft.com/office/drawing/2014/main" id="{20E7DDF7-CB61-4CC3-AE98-A58FF8BCDB7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2" name="Rechte verbindingslijn 191">
                      <a:extLst>
                        <a:ext uri="{FF2B5EF4-FFF2-40B4-BE49-F238E27FC236}">
                          <a16:creationId xmlns:a16="http://schemas.microsoft.com/office/drawing/2014/main" id="{E43FB3F2-055D-4FB8-AA3A-DA87176D6DE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5" name="Groep 184">
                    <a:extLst>
                      <a:ext uri="{FF2B5EF4-FFF2-40B4-BE49-F238E27FC236}">
                        <a16:creationId xmlns:a16="http://schemas.microsoft.com/office/drawing/2014/main" id="{382F61B2-D529-4959-9AD7-9A79EE86FE41}"/>
                      </a:ext>
                    </a:extLst>
                  </p:cNvPr>
                  <p:cNvGrpSpPr/>
                  <p:nvPr userDrawn="1"/>
                </p:nvGrpSpPr>
                <p:grpSpPr>
                  <a:xfrm flipH="1">
                    <a:off x="-3310774" y="735854"/>
                    <a:ext cx="88801" cy="72568"/>
                    <a:chOff x="-2091059" y="1395403"/>
                    <a:chExt cx="157316" cy="128558"/>
                  </a:xfrm>
                </p:grpSpPr>
                <p:sp>
                  <p:nvSpPr>
                    <p:cNvPr id="186" name="Rechthoek 185">
                      <a:extLst>
                        <a:ext uri="{FF2B5EF4-FFF2-40B4-BE49-F238E27FC236}">
                          <a16:creationId xmlns:a16="http://schemas.microsoft.com/office/drawing/2014/main" id="{3CA70A1B-9417-4D87-9D57-1D4FF6C4EFB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87" name="Pijl: punthaak 186">
                      <a:extLst>
                        <a:ext uri="{FF2B5EF4-FFF2-40B4-BE49-F238E27FC236}">
                          <a16:creationId xmlns:a16="http://schemas.microsoft.com/office/drawing/2014/main" id="{E20B1E82-1E43-4466-A10E-BD82FAB579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180" name="Rechthoek 179">
                <a:extLst>
                  <a:ext uri="{FF2B5EF4-FFF2-40B4-BE49-F238E27FC236}">
                    <a16:creationId xmlns:a16="http://schemas.microsoft.com/office/drawing/2014/main" id="{CCDC6697-375C-4F2B-BF07-A8181F4975A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81" name="Rechthoek 180">
                <a:extLst>
                  <a:ext uri="{FF2B5EF4-FFF2-40B4-BE49-F238E27FC236}">
                    <a16:creationId xmlns:a16="http://schemas.microsoft.com/office/drawing/2014/main" id="{EB76A1BC-2812-4971-87D6-FCBDDC6652A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8" name="Rechte verbindingslijn 157">
              <a:extLst>
                <a:ext uri="{FF2B5EF4-FFF2-40B4-BE49-F238E27FC236}">
                  <a16:creationId xmlns:a16="http://schemas.microsoft.com/office/drawing/2014/main" id="{9D572673-4577-4600-9683-9C405886C0F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CC96A2C-4E3D-448B-95AE-3FC952CD7731}"/>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0" name="Ovaal 159">
              <a:extLst>
                <a:ext uri="{FF2B5EF4-FFF2-40B4-BE49-F238E27FC236}">
                  <a16:creationId xmlns:a16="http://schemas.microsoft.com/office/drawing/2014/main" id="{D0091602-AE7C-47EF-86BA-5EC9A1CC948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BC847390-2290-4C4E-8A1D-0F2C5152541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2" name="Ovaal 161">
              <a:extLst>
                <a:ext uri="{FF2B5EF4-FFF2-40B4-BE49-F238E27FC236}">
                  <a16:creationId xmlns:a16="http://schemas.microsoft.com/office/drawing/2014/main" id="{050637C0-F4C5-48BA-BD73-F5D90688EBF1}"/>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3" name="Rechthoek 162">
              <a:extLst>
                <a:ext uri="{FF2B5EF4-FFF2-40B4-BE49-F238E27FC236}">
                  <a16:creationId xmlns:a16="http://schemas.microsoft.com/office/drawing/2014/main" id="{D6FA1299-134C-4827-9DF9-F74778100D1E}"/>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4" name="Ovaal 163">
              <a:extLst>
                <a:ext uri="{FF2B5EF4-FFF2-40B4-BE49-F238E27FC236}">
                  <a16:creationId xmlns:a16="http://schemas.microsoft.com/office/drawing/2014/main" id="{E037A85B-B50E-46AA-894B-E72F335F8B2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65" name="Rechthoek 164">
              <a:extLst>
                <a:ext uri="{FF2B5EF4-FFF2-40B4-BE49-F238E27FC236}">
                  <a16:creationId xmlns:a16="http://schemas.microsoft.com/office/drawing/2014/main" id="{79FA229A-C548-46F7-9BFF-446FEE864B1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6" name="Ovaal 165">
              <a:extLst>
                <a:ext uri="{FF2B5EF4-FFF2-40B4-BE49-F238E27FC236}">
                  <a16:creationId xmlns:a16="http://schemas.microsoft.com/office/drawing/2014/main" id="{1655342B-C23C-47B8-962D-4B4DFAD0478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67" name="Rechthoek 166">
              <a:extLst>
                <a:ext uri="{FF2B5EF4-FFF2-40B4-BE49-F238E27FC236}">
                  <a16:creationId xmlns:a16="http://schemas.microsoft.com/office/drawing/2014/main" id="{E07DDBD2-3445-4263-8108-AC4017A3ADA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8" name="Rechthoek 167">
              <a:extLst>
                <a:ext uri="{FF2B5EF4-FFF2-40B4-BE49-F238E27FC236}">
                  <a16:creationId xmlns:a16="http://schemas.microsoft.com/office/drawing/2014/main" id="{33170E9A-5327-4B76-8B9C-ACD8FB1C5A4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9" name="Rechthoek 168">
              <a:extLst>
                <a:ext uri="{FF2B5EF4-FFF2-40B4-BE49-F238E27FC236}">
                  <a16:creationId xmlns:a16="http://schemas.microsoft.com/office/drawing/2014/main" id="{EA36C72B-BA7A-435E-85F6-5EB4B8EE8003}"/>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CED649BD-DB40-E54C-ABC7-908D9CFD6E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751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2" name="Picture 51">
            <a:extLst>
              <a:ext uri="{FF2B5EF4-FFF2-40B4-BE49-F238E27FC236}">
                <a16:creationId xmlns:a16="http://schemas.microsoft.com/office/drawing/2014/main" id="{8EE10980-3753-4247-9631-58E97A27A97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9128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dirty="0">
                  <a:solidFill>
                    <a:schemeClr val="tx1"/>
                  </a:solidFill>
                  <a:latin typeface="+mn-lt"/>
                  <a:cs typeface="Segoe UI Light" panose="020B0502040204020203" pitchFamily="34" charset="0"/>
                </a:rPr>
                <a:t>Select the chart, click with the right mouse button and choose </a:t>
              </a:r>
              <a:r>
                <a:rPr lang="en-US" sz="1100" b="1" kern="0" noProof="0" dirty="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dirty="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dirty="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158" name="Instruction">
            <a:extLst>
              <a:ext uri="{FF2B5EF4-FFF2-40B4-BE49-F238E27FC236}">
                <a16:creationId xmlns:a16="http://schemas.microsoft.com/office/drawing/2014/main" id="{74643C32-BB0E-FF4D-B698-C2329D76178C}"/>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30CC2084-1AE5-3144-9321-8549FA17351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F7BC63FB-E4E0-E648-88AC-08C04C4331CC}"/>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DBE2EF9B-DA29-C148-A903-C895E3D13B0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F141E088-4B8C-A94D-9758-D69354E7D52D}"/>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79A72F5F-7892-FC46-89EE-CFD76E603A5C}"/>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7D95BBB6-8B9D-3F4A-94AA-2F093478C0B9}"/>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626CF0B9-7D1C-B545-B4E4-02D0C7EAAA2C}"/>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2AF1141E-21FA-F34F-8239-7000CA54FF4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79E70D0C-029E-2640-BE4C-69E0D1D1DE57}"/>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544A59AC-C376-7A44-909E-BFA3E0D28F89}"/>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237" name="Rechthoek 424">
                <a:extLst>
                  <a:ext uri="{FF2B5EF4-FFF2-40B4-BE49-F238E27FC236}">
                    <a16:creationId xmlns:a16="http://schemas.microsoft.com/office/drawing/2014/main" id="{884259A0-289F-E84C-9F25-07364251A29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63F5F4E9-A84E-4E4D-8266-8E67AE6A04A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75F75717-8935-E440-AE63-C10BB0E2D12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B347AE30-F719-D34E-A50B-27B37CA8090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7D8D35AD-3BE4-2543-ACD5-A00850F82117}"/>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719EA699-31E3-344C-B3DC-8C3B02147F26}"/>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F1583D8F-CBCE-0B4C-95E4-755300B199D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4A4DD9EB-1D1F-3242-9ACB-D6558DEDF0F8}"/>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932356BA-8A81-3444-9E75-567D98A33AA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35CDADA3-5EC9-8E4E-80FA-C4DB56E48BE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88" name="Groep 375">
                <a:extLst>
                  <a:ext uri="{FF2B5EF4-FFF2-40B4-BE49-F238E27FC236}">
                    <a16:creationId xmlns:a16="http://schemas.microsoft.com/office/drawing/2014/main" id="{0C58B437-1B40-904F-8E5C-DB4D7AE945D1}"/>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531F0A8-2D65-E648-8F96-B7B739C1BC7C}"/>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F692AD53-A15A-8045-B662-4EB6B0F48F1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6C2BC021-D60B-2648-850A-3B16259FC1D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C3CB6175-06F9-9149-B729-EC2A541CCC9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232145E9-AE86-FB40-A463-55E045248DE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257C5185-0A16-3F41-A9E6-C519A2650B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B46DB9C2-FCAB-5C45-A79A-58AE055C932D}"/>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1D4256CA-1764-BC48-AA7F-E137F5753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30" name="Pijl: punthaak 417">
                    <a:extLst>
                      <a:ext uri="{FF2B5EF4-FFF2-40B4-BE49-F238E27FC236}">
                        <a16:creationId xmlns:a16="http://schemas.microsoft.com/office/drawing/2014/main" id="{CF206D90-6824-D548-B1E7-59BFD7B71C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189" name="Groep 376">
                <a:extLst>
                  <a:ext uri="{FF2B5EF4-FFF2-40B4-BE49-F238E27FC236}">
                    <a16:creationId xmlns:a16="http://schemas.microsoft.com/office/drawing/2014/main" id="{4CB888BB-9FFF-4B4E-B48B-39585E702218}"/>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85C5F77F-46C0-0840-A9DA-1B55F96318FF}"/>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01BD00C4-1C9B-804F-872F-CAECF83011E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936ECE6-1DEF-0944-9245-0772BAC50B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268462EE-CBEA-0C4A-8A87-57BA69EFA0E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D77E1954-56AD-EF46-9C6C-3F769836338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0F64C460-E6E0-E247-8F7C-57E6D29C44E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6A341A5D-0C63-6348-85C3-4F02623B9C1C}"/>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10607BE8-DCAA-7047-B89F-FC8ACE162FF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21" name="Pijl: punthaak 408">
                    <a:extLst>
                      <a:ext uri="{FF2B5EF4-FFF2-40B4-BE49-F238E27FC236}">
                        <a16:creationId xmlns:a16="http://schemas.microsoft.com/office/drawing/2014/main" id="{6D8E75E6-80AF-F04D-963C-DDD8FBF9185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190" name="Rechte verbindingslijn 377">
                <a:extLst>
                  <a:ext uri="{FF2B5EF4-FFF2-40B4-BE49-F238E27FC236}">
                    <a16:creationId xmlns:a16="http://schemas.microsoft.com/office/drawing/2014/main" id="{FA0A0261-0A86-AE48-A0A2-E49C390FAF8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D25D05E3-7547-EA43-A01D-7C86502C9C8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A59E58ED-E59A-7443-92A9-A8AEE47412D8}"/>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FCF7E82C-55A6-544C-92DD-6E478AA36C6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6D73F93C-EE2C-804B-BC73-CBFEDC4418F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F7CE2F5-190E-4649-84BD-552F56033D32}"/>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C220AFE-5E81-4E42-ACF6-46310364619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7A7580EC-487A-EC4A-9095-B61D183C028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D4D2B55B-3B48-054A-8A35-96B63E16382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ADADC572-FD33-8746-B133-4EB449080003}"/>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4B7F4CBE-95F0-4A4C-BF7F-0CB73E92D6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FE9F3888-66DD-3A40-BA7C-33CFB27D14DE}"/>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D865FBBC-B616-2946-9559-DD3BD5A8A1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12" name="Pijl: punthaak 399">
                      <a:extLst>
                        <a:ext uri="{FF2B5EF4-FFF2-40B4-BE49-F238E27FC236}">
                          <a16:creationId xmlns:a16="http://schemas.microsoft.com/office/drawing/2014/main" id="{81F43BEF-8F43-9448-AA0C-36D47E886F6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193" name="Groep 380">
                <a:extLst>
                  <a:ext uri="{FF2B5EF4-FFF2-40B4-BE49-F238E27FC236}">
                    <a16:creationId xmlns:a16="http://schemas.microsoft.com/office/drawing/2014/main" id="{96B7B7DA-C9F6-4648-AC34-55F5BF89FBD6}"/>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E1361D30-1B77-D041-BE93-0C70A95BD02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116573E0-D9B0-5147-9829-2FE9B8DADBDA}"/>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8EC40F7B-A016-B74A-BB0F-FFB742877C27}"/>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77391821-028E-CC4F-89D4-BEEFCF3AB69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2F4C5616-C994-5A43-B4FD-AA1A4A228BA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A76FA402-39D8-8A46-B563-FC96177D84C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3FE70465-9749-2E42-A957-B44B032BF97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C9329B38-1576-EF41-8998-98076C38013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53445BB8-2F3C-4A4E-9BCE-CC4668B509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B1FAA86E-5505-464C-91A2-DD1BACBAA76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01" name="Pijl: punthaak 388">
                      <a:extLst>
                        <a:ext uri="{FF2B5EF4-FFF2-40B4-BE49-F238E27FC236}">
                          <a16:creationId xmlns:a16="http://schemas.microsoft.com/office/drawing/2014/main" id="{6EFCD2C2-D3AB-174B-BB7B-08B04090CF5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194" name="Rechthoek 381">
                <a:extLst>
                  <a:ext uri="{FF2B5EF4-FFF2-40B4-BE49-F238E27FC236}">
                    <a16:creationId xmlns:a16="http://schemas.microsoft.com/office/drawing/2014/main" id="{AA370A1B-B3A2-834D-A915-1569539987CB}"/>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F322C0C9-2131-3246-895F-C635EBA6AD4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C734474C-0F9B-3C4C-B603-9872AEC4668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679FEC5E-6C3F-D045-BA27-DC55FFF9B4FA}"/>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EEBFFF57-0975-A049-BE1A-C902CF7957C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5F90B6D2-EB08-FC42-8E84-E4782422DB5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2E8FD947-069F-8D4B-8361-816D32D37003}"/>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E90125A3-E577-A147-96CF-1FDBA1178A75}"/>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2B22E2EF-B62D-B24C-97FA-A41060D54A8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F4AE193B-32D6-6741-BF3B-5C45BBC4063F}"/>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0A0AA0EB-3219-C248-ABBA-B2C550DDFD7A}"/>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DC5495A6-1904-1D4C-A70A-398883F083C2}"/>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069A1EDF-F93D-B94F-B602-6765448B1F7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D4D89956-F383-A246-9AF3-8588B4361EE6}"/>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E4C83E28-5C75-E746-AA0B-073FE1F496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42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dirty="0">
                  <a:solidFill>
                    <a:schemeClr val="tx1"/>
                  </a:solidFill>
                  <a:latin typeface="+mn-lt"/>
                  <a:cs typeface="Segoe UI Light" panose="020B0502040204020203" pitchFamily="34" charset="0"/>
                </a:rPr>
                <a:t>Select the chart, click with the right mouse button and choose </a:t>
              </a:r>
              <a:r>
                <a:rPr lang="en-US" sz="1100" b="1" kern="0" noProof="0" dirty="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dirty="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dirty="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pic>
        <p:nvPicPr>
          <p:cNvPr id="66" name="Picture 65">
            <a:extLst>
              <a:ext uri="{FF2B5EF4-FFF2-40B4-BE49-F238E27FC236}">
                <a16:creationId xmlns:a16="http://schemas.microsoft.com/office/drawing/2014/main" id="{412B22FA-5D72-1D48-B381-094AD08C4E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16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125" name="Instruction">
            <a:extLst>
              <a:ext uri="{FF2B5EF4-FFF2-40B4-BE49-F238E27FC236}">
                <a16:creationId xmlns:a16="http://schemas.microsoft.com/office/drawing/2014/main" id="{459FCA92-E17A-764F-9DCA-2E5DF42E45A3}"/>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1CA235A7-1015-094E-97D6-D21C9506FF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525E0E00-34B1-D442-AEDC-3C18837F824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DC068F43-6D40-E346-ABFA-94284EC02FA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0249D06D-2FE8-3E48-BC9E-5E95645BC9E7}"/>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EAA0991A-0939-4044-939B-D79D2D5C9B0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D3C51696-28F7-8A4E-81D9-7049096C1C9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464A58A9-E051-9245-ABC0-93BDA7087F34}"/>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69BFEFA1-AFB5-7C47-B8AC-6CCC52A7C27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58D96C79-C1DE-074A-983F-29C722B8E1C6}"/>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A8AACF60-3266-3047-B56D-DCC9DC9BAE4F}"/>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205" name="Rechthoek 424">
                <a:extLst>
                  <a:ext uri="{FF2B5EF4-FFF2-40B4-BE49-F238E27FC236}">
                    <a16:creationId xmlns:a16="http://schemas.microsoft.com/office/drawing/2014/main" id="{E6A402F2-50E4-7A46-9385-1E578ED34DF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1FAD5285-1FA2-6445-B668-CEF1F0CF732A}"/>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86F009C0-4016-7546-83AC-E322299BE343}"/>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523148CE-8322-0142-8982-BCC9716471D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2ECFA8F5-DF81-F74A-8BC9-7ED013D320B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42DBBD36-711F-EE4B-B45D-ABAFE31AB651}"/>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3CFA5902-CBD4-D34C-BDB1-F3A7D77789A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1A08BA6D-4FA9-DE4D-BAFD-98835AAB52F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41940C84-FE9E-2E46-897E-22DC2EEF275E}"/>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7203857-88EE-624C-8AB7-7D2EA8F0DD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56" name="Groep 375">
                <a:extLst>
                  <a:ext uri="{FF2B5EF4-FFF2-40B4-BE49-F238E27FC236}">
                    <a16:creationId xmlns:a16="http://schemas.microsoft.com/office/drawing/2014/main" id="{435E69FB-FB22-6A42-952E-6E6A3836504E}"/>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43D17DF0-D6A7-D448-9899-26C55FB56F45}"/>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CF253F4E-7D93-A84A-BBC4-0C4585B5DD7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4FF395B0-C2CF-1C4E-B442-4A6F8F5681D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14AA49EE-DB27-AE44-9B8D-B32B249385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4465BB2D-5EBA-974A-9205-EE9DF41F1A6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1D328FBC-C785-5641-A98A-42055DB7F6B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0A3D3AEF-7AE6-CA45-99A9-056EDDBE18F5}"/>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049101CB-35D3-8943-9F8A-BE5899CC76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98" name="Pijl: punthaak 417">
                    <a:extLst>
                      <a:ext uri="{FF2B5EF4-FFF2-40B4-BE49-F238E27FC236}">
                        <a16:creationId xmlns:a16="http://schemas.microsoft.com/office/drawing/2014/main" id="{D85D9CEE-D7A1-FA48-9CB4-A837686F1A0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157" name="Groep 376">
                <a:extLst>
                  <a:ext uri="{FF2B5EF4-FFF2-40B4-BE49-F238E27FC236}">
                    <a16:creationId xmlns:a16="http://schemas.microsoft.com/office/drawing/2014/main" id="{77640847-7C34-1446-817B-88ACCBFDFBD0}"/>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34A25EA0-189B-BD42-B0CD-D6F83D2764FA}"/>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FB3B3B67-7ADE-4542-B2F9-CF8B8178A22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0CB47A6D-A75C-CA40-B2AF-B8BB105753C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3E52EEC1-AF1D-E648-8AB2-2284BD832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6D5B5FF4-C91C-5C43-9141-D5DE5598FE1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43F92DEC-C754-ED4A-AB45-76A481C6510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F01A1FFA-E105-1B40-98CE-80E4A203A041}"/>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90141BD7-A856-F04F-B2DA-1142B25FB7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89" name="Pijl: punthaak 408">
                    <a:extLst>
                      <a:ext uri="{FF2B5EF4-FFF2-40B4-BE49-F238E27FC236}">
                        <a16:creationId xmlns:a16="http://schemas.microsoft.com/office/drawing/2014/main" id="{CA424381-8EFF-8944-9852-FD9401B0831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158" name="Rechte verbindingslijn 377">
                <a:extLst>
                  <a:ext uri="{FF2B5EF4-FFF2-40B4-BE49-F238E27FC236}">
                    <a16:creationId xmlns:a16="http://schemas.microsoft.com/office/drawing/2014/main" id="{5A2095AB-BC34-B842-B818-04B19228406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B873F543-CA86-4C44-A3B3-5286180D1F3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2E44A334-DA98-3E46-855F-CD7A85D4F1B7}"/>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E93967CB-E1A7-5F46-BDAB-1E8C16F0D9F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96648E87-9D66-294F-9B8D-128D6F777D33}"/>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A31A2F4D-8158-084F-9378-620C10B13362}"/>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4D6EBC6F-B804-DA4B-AD8B-5EE659878FC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C2E47244-2786-384C-BC7F-CC9E7873E5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DC02F036-41AA-5E49-95C9-F4949CC519D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30F03B3C-09A7-5D4B-9706-F6B2D6D6754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2F128662-C4A2-F144-8EEB-E32861671DB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9206606-03A9-1C4C-AA5A-3F8ADC890254}"/>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103673F3-7E56-F849-AC31-12F72EEB686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80" name="Pijl: punthaak 399">
                      <a:extLst>
                        <a:ext uri="{FF2B5EF4-FFF2-40B4-BE49-F238E27FC236}">
                          <a16:creationId xmlns:a16="http://schemas.microsoft.com/office/drawing/2014/main" id="{BBEDF93E-F3FC-FB4F-AA13-9D72C4A886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161" name="Groep 380">
                <a:extLst>
                  <a:ext uri="{FF2B5EF4-FFF2-40B4-BE49-F238E27FC236}">
                    <a16:creationId xmlns:a16="http://schemas.microsoft.com/office/drawing/2014/main" id="{CC1A414E-D77F-6C49-9F68-828EFEEB9BBC}"/>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EC90EA06-36A0-4643-8404-AAC563F1CAE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F322B0D8-8082-5944-8099-74DD8B594D23}"/>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9D5A502F-6247-134B-B6EF-3C1613D06488}"/>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88D564B7-4F75-FF43-941C-2E952175AF2B}"/>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545244AF-95A0-304D-812D-F5D17D45811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53ED8D7C-FBA6-9B4D-BE0B-D3D454668BD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53FF22A0-7B76-3647-9D39-F08F65FF696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647A2803-C936-0448-94B0-38DE6EB83D3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438C9209-0DE5-6A4C-B013-88A65F266E8F}"/>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974F55E2-D357-4943-A072-A029E32E621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69" name="Pijl: punthaak 388">
                      <a:extLst>
                        <a:ext uri="{FF2B5EF4-FFF2-40B4-BE49-F238E27FC236}">
                          <a16:creationId xmlns:a16="http://schemas.microsoft.com/office/drawing/2014/main" id="{5799594A-60C8-C34C-B130-F4B97816E1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162" name="Rechthoek 381">
                <a:extLst>
                  <a:ext uri="{FF2B5EF4-FFF2-40B4-BE49-F238E27FC236}">
                    <a16:creationId xmlns:a16="http://schemas.microsoft.com/office/drawing/2014/main" id="{E4F12738-C87D-A54D-A96D-FD31564BFD90}"/>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9AFBE29E-0C2C-254E-8A2B-091F12A9B47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780A7C7-AC53-AD42-986E-39DE2A35C294}"/>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DC5FA6AB-50EE-BF45-BA15-7CB2CB0231D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75CCB1FD-44C0-7D42-BA0B-C4121117A8F9}"/>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C02F6A63-9431-7E48-A379-9F8EF1E5D303}"/>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A006089E-AC9A-1449-BE28-35FBD4F26C3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C4DC5F60-144E-4547-97B4-73FFEB42757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487AF84E-344B-C549-B72F-07EC2CB35DD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33E61FDE-81BB-774C-AAA0-8DD7FFFBAFA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7609E7B9-BB1D-7B40-8C81-749CCB92285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5C6D6D0-DA49-C64E-9C19-ED9374A0EBE4}"/>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42A6D069-08A9-8548-97E3-C38F6898B131}"/>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C33889A5-DACB-8B48-9D50-9A17DA7681B2}"/>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15D33934-134F-404D-AB42-A6782E264E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09311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623781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63"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kstvak 6">
            <a:extLst>
              <a:ext uri="{FF2B5EF4-FFF2-40B4-BE49-F238E27FC236}">
                <a16:creationId xmlns:a16="http://schemas.microsoft.com/office/drawing/2014/main" id="{A6DE5EA5-27BD-42F3-BD1D-C1E35D802DEE}"/>
              </a:ext>
            </a:extLst>
          </p:cNvPr>
          <p:cNvSpPr txBox="1"/>
          <p:nvPr userDrawn="1"/>
        </p:nvSpPr>
        <p:spPr>
          <a:xfrm>
            <a:off x="5451176" y="-885712"/>
            <a:ext cx="128968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EMPTY</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9939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379" name="think-cell Slide" r:id="rId4" imgW="347" imgH="348" progId="TCLayout.ActiveDocument.1">
                  <p:embed/>
                </p:oleObj>
              </mc:Choice>
              <mc:Fallback>
                <p:oleObj name="think-cell Slide" r:id="rId4" imgW="347" imgH="348" progId="TCLayout.ActiveDocument.1">
                  <p:embed/>
                  <p:pic>
                    <p:nvPicPr>
                      <p:cNvPr id="2" name="Object 1" hidden="1">
                        <a:extLst>
                          <a:ext uri="{FF2B5EF4-FFF2-40B4-BE49-F238E27FC236}">
                            <a16:creationId xmlns:a16="http://schemas.microsoft.com/office/drawing/2014/main" id="{37B0000A-FEF2-4813-9CA1-A12CB6F2597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pic>
        <p:nvPicPr>
          <p:cNvPr id="43" name="Picture 42">
            <a:extLst>
              <a:ext uri="{FF2B5EF4-FFF2-40B4-BE49-F238E27FC236}">
                <a16:creationId xmlns:a16="http://schemas.microsoft.com/office/drawing/2014/main" id="{D8B61E59-195F-6C41-B1EB-6C66E12AB0E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38554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8CD50949-089D-FC4D-9B64-D0BE34E13F8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32276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pic>
        <p:nvPicPr>
          <p:cNvPr id="49" name="Picture 48">
            <a:extLst>
              <a:ext uri="{FF2B5EF4-FFF2-40B4-BE49-F238E27FC236}">
                <a16:creationId xmlns:a16="http://schemas.microsoft.com/office/drawing/2014/main" id="{E8C8550D-B4B1-8445-B6FA-847F145704A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5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chemeClr val="bg1"/>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pPr algn="l"/>
            <a:r>
              <a:rPr lang="en-GB" sz="6349" b="1" dirty="0">
                <a:solidFill>
                  <a:schemeClr val="bg1"/>
                </a:solidFill>
              </a:rPr>
              <a:t>Thank you</a:t>
            </a:r>
          </a:p>
        </p:txBody>
      </p:sp>
    </p:spTree>
    <p:extLst>
      <p:ext uri="{BB962C8B-B14F-4D97-AF65-F5344CB8AC3E}">
        <p14:creationId xmlns:p14="http://schemas.microsoft.com/office/powerpoint/2010/main" val="275743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dirty="0">
                    <a:solidFill>
                      <a:srgbClr val="FFFFFF"/>
                    </a:solidFill>
                    <a:latin typeface="Oswald" panose="02000503000000000000" pitchFamily="2" charset="0"/>
                    <a:ea typeface="+mn-ea"/>
                    <a:cs typeface="+mn-cs"/>
                  </a:rPr>
                  <a:t>Open this slide in the slideshow and click on the preferred YouTube-link</a:t>
                </a:r>
                <a:endParaRPr lang="en-US" sz="1000" kern="1200" noProof="0" dirty="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dirty="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18169F83-4916-8142-91EB-DC6A18B6E410}"/>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425113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406557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34"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7317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46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52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0014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dirty="0">
                    <a:solidFill>
                      <a:srgbClr val="FF0000"/>
                    </a:solidFill>
                    <a:latin typeface="Arial" panose="020B0604020202020204" pitchFamily="34" charset="0"/>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8825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dirty="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dirty="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dirty="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943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06992741"/>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83" r:id="rId3"/>
    <p:sldLayoutId id="2147483686" r:id="rId4"/>
    <p:sldLayoutId id="2147483660" r:id="rId5"/>
    <p:sldLayoutId id="2147483661" r:id="rId6"/>
    <p:sldLayoutId id="2147483689" r:id="rId7"/>
    <p:sldLayoutId id="2147483662" r:id="rId8"/>
    <p:sldLayoutId id="2147483684" r:id="rId9"/>
    <p:sldLayoutId id="2147483665" r:id="rId10"/>
    <p:sldLayoutId id="2147483666" r:id="rId11"/>
    <p:sldLayoutId id="2147483667" r:id="rId12"/>
    <p:sldLayoutId id="2147483668" r:id="rId13"/>
    <p:sldLayoutId id="2147483669" r:id="rId14"/>
    <p:sldLayoutId id="2147483670" r:id="rId15"/>
    <p:sldLayoutId id="2147483676" r:id="rId16"/>
    <p:sldLayoutId id="214748370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dirty="0"/>
              <a:t>3th 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714F811A-9E0C-564B-8B13-170DB7E4F8C9}"/>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27008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7.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14.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p:txBody>
          <a:bodyPr/>
          <a:lstStyle/>
          <a:p>
            <a:endParaRPr lang="en-IN" dirty="0"/>
          </a:p>
        </p:txBody>
      </p:sp>
      <p:sp>
        <p:nvSpPr>
          <p:cNvPr id="3" name="Title 2"/>
          <p:cNvSpPr>
            <a:spLocks noGrp="1"/>
          </p:cNvSpPr>
          <p:nvPr>
            <p:ph type="title"/>
          </p:nvPr>
        </p:nvSpPr>
        <p:spPr>
          <a:xfrm>
            <a:off x="662181" y="1951725"/>
            <a:ext cx="6367270" cy="1263618"/>
          </a:xfrm>
        </p:spPr>
        <p:txBody>
          <a:bodyPr>
            <a:normAutofit/>
          </a:bodyPr>
          <a:lstStyle/>
          <a:p>
            <a:r>
              <a:rPr lang="en-GB" dirty="0"/>
              <a:t>Copy Quote and Copy Line Items Functionality</a:t>
            </a:r>
            <a:endParaRPr lang="en-IN" dirty="0"/>
          </a:p>
        </p:txBody>
      </p:sp>
      <p:sp>
        <p:nvSpPr>
          <p:cNvPr id="4" name="Text Placeholder 3"/>
          <p:cNvSpPr>
            <a:spLocks noGrp="1"/>
          </p:cNvSpPr>
          <p:nvPr>
            <p:ph type="body" sz="quarter" idx="51"/>
          </p:nvPr>
        </p:nvSpPr>
        <p:spPr/>
        <p:txBody>
          <a:bodyPr>
            <a:normAutofit fontScale="25000" lnSpcReduction="20000"/>
          </a:bodyPr>
          <a:lstStyle/>
          <a:p>
            <a:endParaRPr lang="en-IN" dirty="0"/>
          </a:p>
        </p:txBody>
      </p:sp>
      <p:sp>
        <p:nvSpPr>
          <p:cNvPr id="6" name="Text Placeholder 5"/>
          <p:cNvSpPr>
            <a:spLocks noGrp="1"/>
          </p:cNvSpPr>
          <p:nvPr>
            <p:ph type="body" sz="quarter" idx="55"/>
          </p:nvPr>
        </p:nvSpPr>
        <p:spPr>
          <a:xfrm>
            <a:off x="662180" y="4856671"/>
            <a:ext cx="5400000" cy="360000"/>
          </a:xfrm>
        </p:spPr>
        <p:txBody>
          <a:bodyPr>
            <a:normAutofit/>
          </a:bodyPr>
          <a:lstStyle/>
          <a:p>
            <a:r>
              <a:rPr lang="en-US" dirty="0"/>
              <a:t>23-Sep-2019</a:t>
            </a:r>
            <a:endParaRPr lang="en-IN" dirty="0"/>
          </a:p>
        </p:txBody>
      </p:sp>
    </p:spTree>
    <p:extLst>
      <p:ext uri="{BB962C8B-B14F-4D97-AF65-F5344CB8AC3E}">
        <p14:creationId xmlns:p14="http://schemas.microsoft.com/office/powerpoint/2010/main" val="220380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10</a:t>
            </a:fld>
            <a:endParaRPr lang="nl-NL" dirty="0"/>
          </a:p>
        </p:txBody>
      </p:sp>
      <p:sp>
        <p:nvSpPr>
          <p:cNvPr id="3" name="Title 2"/>
          <p:cNvSpPr>
            <a:spLocks noGrp="1"/>
          </p:cNvSpPr>
          <p:nvPr>
            <p:ph type="title"/>
          </p:nvPr>
        </p:nvSpPr>
        <p:spPr/>
        <p:txBody>
          <a:bodyPr/>
          <a:lstStyle/>
          <a:p>
            <a:r>
              <a:rPr lang="en-US" sz="1600" dirty="0">
                <a:solidFill>
                  <a:srgbClr val="7030A0"/>
                </a:solidFill>
              </a:rPr>
              <a:t>Quote stage : Deal pricing review required – Copy Quote action</a:t>
            </a:r>
          </a:p>
        </p:txBody>
      </p:sp>
      <p:graphicFrame>
        <p:nvGraphicFramePr>
          <p:cNvPr id="4" name="Table 3"/>
          <p:cNvGraphicFramePr>
            <a:graphicFrameLocks noGrp="1"/>
          </p:cNvGraphicFramePr>
          <p:nvPr>
            <p:extLst>
              <p:ext uri="{D42A27DB-BD31-4B8C-83A1-F6EECF244321}">
                <p14:modId xmlns:p14="http://schemas.microsoft.com/office/powerpoint/2010/main" val="318736621"/>
              </p:ext>
            </p:extLst>
          </p:nvPr>
        </p:nvGraphicFramePr>
        <p:xfrm>
          <a:off x="452285" y="943896"/>
          <a:ext cx="11579293" cy="3064366"/>
        </p:xfrm>
        <a:graphic>
          <a:graphicData uri="http://schemas.openxmlformats.org/drawingml/2006/table">
            <a:tbl>
              <a:tblPr firstRow="1" bandRow="1">
                <a:tableStyleId>{5C22544A-7EE6-4342-B048-85BDC9FD1C3A}</a:tableStyleId>
              </a:tblPr>
              <a:tblGrid>
                <a:gridCol w="818191">
                  <a:extLst>
                    <a:ext uri="{9D8B030D-6E8A-4147-A177-3AD203B41FA5}">
                      <a16:colId xmlns:a16="http://schemas.microsoft.com/office/drawing/2014/main" val="2631315567"/>
                    </a:ext>
                  </a:extLst>
                </a:gridCol>
                <a:gridCol w="2226996">
                  <a:extLst>
                    <a:ext uri="{9D8B030D-6E8A-4147-A177-3AD203B41FA5}">
                      <a16:colId xmlns:a16="http://schemas.microsoft.com/office/drawing/2014/main" val="3636905948"/>
                    </a:ext>
                  </a:extLst>
                </a:gridCol>
                <a:gridCol w="2795936">
                  <a:extLst>
                    <a:ext uri="{9D8B030D-6E8A-4147-A177-3AD203B41FA5}">
                      <a16:colId xmlns:a16="http://schemas.microsoft.com/office/drawing/2014/main" val="1257235701"/>
                    </a:ext>
                  </a:extLst>
                </a:gridCol>
                <a:gridCol w="1316690">
                  <a:extLst>
                    <a:ext uri="{9D8B030D-6E8A-4147-A177-3AD203B41FA5}">
                      <a16:colId xmlns:a16="http://schemas.microsoft.com/office/drawing/2014/main" val="2753362309"/>
                    </a:ext>
                  </a:extLst>
                </a:gridCol>
                <a:gridCol w="2129463">
                  <a:extLst>
                    <a:ext uri="{9D8B030D-6E8A-4147-A177-3AD203B41FA5}">
                      <a16:colId xmlns:a16="http://schemas.microsoft.com/office/drawing/2014/main" val="4020049911"/>
                    </a:ext>
                  </a:extLst>
                </a:gridCol>
                <a:gridCol w="2292017">
                  <a:extLst>
                    <a:ext uri="{9D8B030D-6E8A-4147-A177-3AD203B41FA5}">
                      <a16:colId xmlns:a16="http://schemas.microsoft.com/office/drawing/2014/main" val="110012364"/>
                    </a:ext>
                  </a:extLst>
                </a:gridCol>
              </a:tblGrid>
              <a:tr h="452412">
                <a:tc>
                  <a:txBody>
                    <a:bodyPr/>
                    <a:lstStyle/>
                    <a:p>
                      <a:pPr algn="ctr"/>
                      <a:r>
                        <a:rPr lang="en-US" sz="1100" dirty="0">
                          <a:solidFill>
                            <a:srgbClr val="7030A0"/>
                          </a:solidFill>
                        </a:rPr>
                        <a:t>Product</a:t>
                      </a:r>
                    </a:p>
                  </a:txBody>
                  <a:tcPr/>
                </a:tc>
                <a:tc gridSpan="2">
                  <a:txBody>
                    <a:bodyPr/>
                    <a:lstStyle/>
                    <a:p>
                      <a:pPr algn="ctr"/>
                      <a:r>
                        <a:rPr lang="en-US" sz="1100" dirty="0">
                          <a:solidFill>
                            <a:srgbClr val="7030A0"/>
                          </a:solidFill>
                        </a:rPr>
                        <a:t>Original</a:t>
                      </a:r>
                      <a:r>
                        <a:rPr lang="en-US" sz="1100" baseline="0" dirty="0">
                          <a:solidFill>
                            <a:srgbClr val="7030A0"/>
                          </a:solidFill>
                        </a:rPr>
                        <a:t> </a:t>
                      </a:r>
                      <a:r>
                        <a:rPr lang="en-US" sz="1100" dirty="0">
                          <a:solidFill>
                            <a:srgbClr val="7030A0"/>
                          </a:solidFill>
                        </a:rPr>
                        <a:t>Quote </a:t>
                      </a:r>
                    </a:p>
                  </a:txBody>
                  <a:tcPr/>
                </a:tc>
                <a:tc hMerge="1">
                  <a:txBody>
                    <a:bodyPr/>
                    <a:lstStyle/>
                    <a:p>
                      <a:endParaRPr lang="en-US" sz="1100" dirty="0"/>
                    </a:p>
                  </a:txBody>
                  <a:tcPr/>
                </a:tc>
                <a:tc>
                  <a:txBody>
                    <a:bodyPr/>
                    <a:lstStyle/>
                    <a:p>
                      <a:pPr algn="ctr"/>
                      <a:r>
                        <a:rPr lang="en-US" sz="1100" dirty="0">
                          <a:solidFill>
                            <a:srgbClr val="7030A0"/>
                          </a:solidFill>
                        </a:rPr>
                        <a:t>Action</a:t>
                      </a:r>
                    </a:p>
                  </a:txBody>
                  <a:tcPr/>
                </a:tc>
                <a:tc gridSpan="2">
                  <a:txBody>
                    <a:bodyPr/>
                    <a:lstStyle/>
                    <a:p>
                      <a:pPr algn="ctr"/>
                      <a:r>
                        <a:rPr lang="en-US" sz="1100" dirty="0">
                          <a:solidFill>
                            <a:srgbClr val="7030A0"/>
                          </a:solidFill>
                        </a:rPr>
                        <a:t>Copied</a:t>
                      </a:r>
                      <a:r>
                        <a:rPr lang="en-US" sz="1100" baseline="0" dirty="0">
                          <a:solidFill>
                            <a:srgbClr val="7030A0"/>
                          </a:solidFill>
                        </a:rPr>
                        <a:t> Quote</a:t>
                      </a:r>
                      <a:endParaRPr lang="en-US" sz="1100" dirty="0">
                        <a:solidFill>
                          <a:srgbClr val="7030A0"/>
                        </a:solidFill>
                      </a:endParaRPr>
                    </a:p>
                  </a:txBody>
                  <a:tcPr/>
                </a:tc>
                <a:tc hMerge="1">
                  <a:txBody>
                    <a:bodyPr/>
                    <a:lstStyle/>
                    <a:p>
                      <a:endParaRPr lang="en-US" sz="1100" dirty="0">
                        <a:solidFill>
                          <a:srgbClr val="7030A0"/>
                        </a:solidFill>
                      </a:endParaRPr>
                    </a:p>
                  </a:txBody>
                  <a:tcPr/>
                </a:tc>
                <a:extLst>
                  <a:ext uri="{0D108BD9-81ED-4DB2-BD59-A6C34878D82A}">
                    <a16:rowId xmlns:a16="http://schemas.microsoft.com/office/drawing/2014/main" val="2238441792"/>
                  </a:ext>
                </a:extLst>
              </a:tr>
              <a:tr h="431286">
                <a:tc>
                  <a:txBody>
                    <a:bodyPr/>
                    <a:lstStyle/>
                    <a:p>
                      <a:r>
                        <a:rPr lang="en-US" sz="1100" dirty="0">
                          <a:solidFill>
                            <a:srgbClr val="7030A0"/>
                          </a:solidFill>
                        </a:rPr>
                        <a:t>Wave</a:t>
                      </a:r>
                    </a:p>
                  </a:txBody>
                  <a:tcPr/>
                </a:tc>
                <a:tc>
                  <a:txBody>
                    <a:bodyPr/>
                    <a:lstStyle/>
                    <a:p>
                      <a:r>
                        <a:rPr lang="en-US" sz="1100" dirty="0">
                          <a:solidFill>
                            <a:srgbClr val="7030A0"/>
                          </a:solidFill>
                        </a:rPr>
                        <a:t>Quote stage</a:t>
                      </a:r>
                    </a:p>
                    <a:p>
                      <a:endParaRPr lang="en-US" sz="1100" dirty="0">
                        <a:solidFill>
                          <a:srgbClr val="7030A0"/>
                        </a:solidFill>
                      </a:endParaRP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100" dirty="0">
                          <a:solidFill>
                            <a:srgbClr val="7030A0"/>
                          </a:solidFill>
                        </a:rPr>
                        <a:t>Deal pricing</a:t>
                      </a:r>
                      <a:r>
                        <a:rPr lang="en-US" sz="1100" baseline="0" dirty="0">
                          <a:solidFill>
                            <a:srgbClr val="7030A0"/>
                          </a:solidFill>
                        </a:rPr>
                        <a:t> review required </a:t>
                      </a:r>
                      <a:endParaRPr lang="en-US" sz="1100" dirty="0">
                        <a:solidFill>
                          <a:srgbClr val="7030A0"/>
                        </a:solidFill>
                      </a:endParaRPr>
                    </a:p>
                  </a:txBody>
                  <a:tcPr/>
                </a:tc>
                <a:tc>
                  <a:txBody>
                    <a:bodyPr/>
                    <a:lstStyle/>
                    <a:p>
                      <a:r>
                        <a:rPr lang="en-US" sz="1100" dirty="0">
                          <a:solidFill>
                            <a:srgbClr val="7030A0"/>
                          </a:solidFill>
                        </a:rPr>
                        <a:t>Copy Quote</a:t>
                      </a:r>
                    </a:p>
                  </a:txBody>
                  <a:tcPr/>
                </a:tc>
                <a:tc>
                  <a:txBody>
                    <a:bodyPr/>
                    <a:lstStyle/>
                    <a:p>
                      <a:r>
                        <a:rPr lang="en-US" sz="1100" dirty="0">
                          <a:solidFill>
                            <a:srgbClr val="7030A0"/>
                          </a:solidFill>
                        </a:rPr>
                        <a:t>Quote stage</a:t>
                      </a: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100" dirty="0">
                          <a:solidFill>
                            <a:srgbClr val="7030A0"/>
                          </a:solidFill>
                        </a:rPr>
                        <a:t>Created</a:t>
                      </a:r>
                    </a:p>
                  </a:txBody>
                  <a:tcPr/>
                </a:tc>
                <a:extLst>
                  <a:ext uri="{0D108BD9-81ED-4DB2-BD59-A6C34878D82A}">
                    <a16:rowId xmlns:a16="http://schemas.microsoft.com/office/drawing/2014/main" val="3001801444"/>
                  </a:ext>
                </a:extLst>
              </a:tr>
              <a:tr h="261852">
                <a:tc>
                  <a:txBody>
                    <a:bodyPr/>
                    <a:lstStyle/>
                    <a:p>
                      <a:endParaRPr lang="en-US" sz="1100">
                        <a:solidFill>
                          <a:srgbClr val="7030A0"/>
                        </a:solidFill>
                      </a:endParaRPr>
                    </a:p>
                  </a:txBody>
                  <a:tcPr/>
                </a:tc>
                <a:tc>
                  <a:txBody>
                    <a:bodyPr/>
                    <a:lstStyle/>
                    <a:p>
                      <a:r>
                        <a:rPr lang="en-US" sz="1100" dirty="0">
                          <a:solidFill>
                            <a:srgbClr val="7030A0"/>
                          </a:solidFill>
                        </a:rPr>
                        <a:t>Base price</a:t>
                      </a:r>
                    </a:p>
                  </a:txBody>
                  <a:tcPr/>
                </a:tc>
                <a:tc>
                  <a:txBody>
                    <a:bodyPr/>
                    <a:lstStyle/>
                    <a:p>
                      <a:r>
                        <a:rPr lang="en-US" sz="1100" dirty="0">
                          <a:solidFill>
                            <a:srgbClr val="7030A0"/>
                          </a:solidFill>
                        </a:rPr>
                        <a:t>Non-standard</a:t>
                      </a:r>
                    </a:p>
                  </a:txBody>
                  <a:tcPr/>
                </a:tc>
                <a:tc>
                  <a:txBody>
                    <a:bodyPr/>
                    <a:lstStyle/>
                    <a:p>
                      <a:endParaRPr lang="en-US" sz="1100" dirty="0">
                        <a:solidFill>
                          <a:srgbClr val="7030A0"/>
                        </a:solidFill>
                      </a:endParaRPr>
                    </a:p>
                  </a:txBody>
                  <a:tcPr/>
                </a:tc>
                <a:tc>
                  <a:txBody>
                    <a:bodyPr/>
                    <a:lstStyle/>
                    <a:p>
                      <a:r>
                        <a:rPr lang="en-US" sz="1100" dirty="0">
                          <a:solidFill>
                            <a:srgbClr val="7030A0"/>
                          </a:solidFill>
                        </a:rPr>
                        <a:t>Base price</a:t>
                      </a:r>
                    </a:p>
                  </a:txBody>
                  <a:tcPr/>
                </a:tc>
                <a:tc>
                  <a:txBody>
                    <a:bodyPr/>
                    <a:lstStyle/>
                    <a:p>
                      <a:r>
                        <a:rPr lang="en-US" sz="1100" dirty="0">
                          <a:solidFill>
                            <a:srgbClr val="7030A0"/>
                          </a:solidFill>
                        </a:rPr>
                        <a:t>Created</a:t>
                      </a:r>
                    </a:p>
                  </a:txBody>
                  <a:tcPr/>
                </a:tc>
                <a:extLst>
                  <a:ext uri="{0D108BD9-81ED-4DB2-BD59-A6C34878D82A}">
                    <a16:rowId xmlns:a16="http://schemas.microsoft.com/office/drawing/2014/main" val="2245332095"/>
                  </a:ext>
                </a:extLst>
              </a:tr>
              <a:tr h="299728">
                <a:tc>
                  <a:txBody>
                    <a:bodyPr/>
                    <a:lstStyle/>
                    <a:p>
                      <a:endParaRPr lang="en-US" sz="1100">
                        <a:solidFill>
                          <a:srgbClr val="7030A0"/>
                        </a:solidFill>
                      </a:endParaRPr>
                    </a:p>
                  </a:txBody>
                  <a:tcPr/>
                </a:tc>
                <a:tc>
                  <a:txBody>
                    <a:bodyPr/>
                    <a:lstStyle/>
                    <a:p>
                      <a:r>
                        <a:rPr lang="en-US" sz="1100" dirty="0">
                          <a:solidFill>
                            <a:srgbClr val="7030A0"/>
                          </a:solidFill>
                        </a:rPr>
                        <a:t>Feature</a:t>
                      </a:r>
                    </a:p>
                  </a:txBody>
                  <a:tcPr/>
                </a:tc>
                <a:tc>
                  <a:txBody>
                    <a:bodyPr/>
                    <a:lstStyle/>
                    <a:p>
                      <a:r>
                        <a:rPr lang="en-US" sz="1100" dirty="0">
                          <a:solidFill>
                            <a:srgbClr val="7030A0"/>
                          </a:solidFill>
                        </a:rPr>
                        <a:t>Priced</a:t>
                      </a:r>
                    </a:p>
                  </a:txBody>
                  <a:tcPr/>
                </a:tc>
                <a:tc>
                  <a:txBody>
                    <a:bodyPr/>
                    <a:lstStyle/>
                    <a:p>
                      <a:endParaRPr lang="en-US" sz="1100">
                        <a:solidFill>
                          <a:srgbClr val="7030A0"/>
                        </a:solidFill>
                      </a:endParaRPr>
                    </a:p>
                  </a:txBody>
                  <a:tcPr/>
                </a:tc>
                <a:tc>
                  <a:txBody>
                    <a:bodyPr/>
                    <a:lstStyle/>
                    <a:p>
                      <a:r>
                        <a:rPr lang="en-US" sz="1100" dirty="0">
                          <a:solidFill>
                            <a:srgbClr val="7030A0"/>
                          </a:solidFill>
                        </a:rPr>
                        <a:t>Feature</a:t>
                      </a:r>
                    </a:p>
                  </a:txBody>
                  <a:tcPr/>
                </a:tc>
                <a:tc>
                  <a:txBody>
                    <a:bodyPr/>
                    <a:lstStyle/>
                    <a:p>
                      <a:r>
                        <a:rPr lang="en-US" sz="1100" dirty="0">
                          <a:solidFill>
                            <a:srgbClr val="7030A0"/>
                          </a:solidFill>
                        </a:rPr>
                        <a:t>Priced</a:t>
                      </a:r>
                    </a:p>
                  </a:txBody>
                  <a:tcPr/>
                </a:tc>
                <a:extLst>
                  <a:ext uri="{0D108BD9-81ED-4DB2-BD59-A6C34878D82A}">
                    <a16:rowId xmlns:a16="http://schemas.microsoft.com/office/drawing/2014/main" val="1820388408"/>
                  </a:ext>
                </a:extLst>
              </a:tr>
              <a:tr h="452412">
                <a:tc>
                  <a:txBody>
                    <a:bodyPr/>
                    <a:lstStyle/>
                    <a:p>
                      <a:endParaRPr lang="en-US" sz="1100" dirty="0">
                        <a:solidFill>
                          <a:srgbClr val="7030A0"/>
                        </a:solidFill>
                      </a:endParaRPr>
                    </a:p>
                  </a:txBody>
                  <a:tcPr/>
                </a:tc>
                <a:tc>
                  <a:txBody>
                    <a:bodyPr/>
                    <a:lstStyle/>
                    <a:p>
                      <a:endParaRPr lang="en-US" sz="1100" dirty="0">
                        <a:solidFill>
                          <a:srgbClr val="7030A0"/>
                        </a:solidFill>
                      </a:endParaRP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lang="en-US" sz="1100" dirty="0">
                        <a:solidFill>
                          <a:srgbClr val="7030A0"/>
                        </a:solidFill>
                      </a:endParaRPr>
                    </a:p>
                  </a:txBody>
                  <a:tcPr/>
                </a:tc>
                <a:tc>
                  <a:txBody>
                    <a:bodyPr/>
                    <a:lstStyle/>
                    <a:p>
                      <a:endParaRPr lang="en-US" sz="1100" dirty="0">
                        <a:solidFill>
                          <a:srgbClr val="7030A0"/>
                        </a:solidFill>
                      </a:endParaRPr>
                    </a:p>
                  </a:txBody>
                  <a:tcPr/>
                </a:tc>
                <a:tc>
                  <a:txBody>
                    <a:bodyPr/>
                    <a:lstStyle/>
                    <a:p>
                      <a:endParaRPr lang="en-US" sz="1100" dirty="0">
                        <a:solidFill>
                          <a:srgbClr val="7030A0"/>
                        </a:solidFill>
                      </a:endParaRP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lang="en-US" sz="1100" dirty="0">
                        <a:solidFill>
                          <a:srgbClr val="7030A0"/>
                        </a:solidFill>
                      </a:endParaRPr>
                    </a:p>
                  </a:txBody>
                  <a:tcPr/>
                </a:tc>
                <a:extLst>
                  <a:ext uri="{0D108BD9-81ED-4DB2-BD59-A6C34878D82A}">
                    <a16:rowId xmlns:a16="http://schemas.microsoft.com/office/drawing/2014/main" val="301048857"/>
                  </a:ext>
                </a:extLst>
              </a:tr>
              <a:tr h="452412">
                <a:tc>
                  <a:txBody>
                    <a:bodyPr/>
                    <a:lstStyle/>
                    <a:p>
                      <a:r>
                        <a:rPr lang="en-US" sz="1100" dirty="0">
                          <a:solidFill>
                            <a:srgbClr val="7030A0"/>
                          </a:solidFill>
                        </a:rPr>
                        <a:t>Ethernet</a:t>
                      </a:r>
                    </a:p>
                  </a:txBody>
                  <a:tcPr/>
                </a:tc>
                <a:tc>
                  <a:txBody>
                    <a:bodyPr/>
                    <a:lstStyle/>
                    <a:p>
                      <a:r>
                        <a:rPr lang="en-US" sz="1100" dirty="0">
                          <a:solidFill>
                            <a:srgbClr val="7030A0"/>
                          </a:solidFill>
                        </a:rPr>
                        <a:t>Quote stage</a:t>
                      </a: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100" dirty="0">
                          <a:solidFill>
                            <a:srgbClr val="7030A0"/>
                          </a:solidFill>
                        </a:rPr>
                        <a:t>Deal pricing</a:t>
                      </a:r>
                      <a:r>
                        <a:rPr lang="en-US" sz="1100" baseline="0" dirty="0">
                          <a:solidFill>
                            <a:srgbClr val="7030A0"/>
                          </a:solidFill>
                        </a:rPr>
                        <a:t> review required </a:t>
                      </a:r>
                      <a:endParaRPr lang="en-US" sz="1100" dirty="0">
                        <a:solidFill>
                          <a:srgbClr val="7030A0"/>
                        </a:solidFill>
                      </a:endParaRPr>
                    </a:p>
                  </a:txBody>
                  <a:tcPr/>
                </a:tc>
                <a:tc>
                  <a:txBody>
                    <a:bodyPr/>
                    <a:lstStyle/>
                    <a:p>
                      <a:r>
                        <a:rPr lang="en-US" sz="1100" dirty="0">
                          <a:solidFill>
                            <a:srgbClr val="7030A0"/>
                          </a:solidFill>
                        </a:rPr>
                        <a:t>Copy Quote</a:t>
                      </a:r>
                    </a:p>
                  </a:txBody>
                  <a:tcPr/>
                </a:tc>
                <a:tc>
                  <a:txBody>
                    <a:bodyPr/>
                    <a:lstStyle/>
                    <a:p>
                      <a:r>
                        <a:rPr lang="en-US" sz="1100" dirty="0">
                          <a:solidFill>
                            <a:srgbClr val="7030A0"/>
                          </a:solidFill>
                        </a:rPr>
                        <a:t>Quote stage</a:t>
                      </a: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100" dirty="0">
                          <a:solidFill>
                            <a:srgbClr val="7030A0"/>
                          </a:solidFill>
                        </a:rPr>
                        <a:t>Created</a:t>
                      </a:r>
                    </a:p>
                  </a:txBody>
                  <a:tcPr/>
                </a:tc>
                <a:extLst>
                  <a:ext uri="{0D108BD9-81ED-4DB2-BD59-A6C34878D82A}">
                    <a16:rowId xmlns:a16="http://schemas.microsoft.com/office/drawing/2014/main" val="279757749"/>
                  </a:ext>
                </a:extLst>
              </a:tr>
              <a:tr h="261852">
                <a:tc>
                  <a:txBody>
                    <a:bodyPr/>
                    <a:lstStyle/>
                    <a:p>
                      <a:endParaRPr lang="en-US" sz="1100" dirty="0">
                        <a:solidFill>
                          <a:srgbClr val="7030A0"/>
                        </a:solidFill>
                      </a:endParaRPr>
                    </a:p>
                  </a:txBody>
                  <a:tcPr/>
                </a:tc>
                <a:tc>
                  <a:txBody>
                    <a:bodyPr/>
                    <a:lstStyle/>
                    <a:p>
                      <a:r>
                        <a:rPr lang="en-US" sz="1100" dirty="0">
                          <a:solidFill>
                            <a:srgbClr val="7030A0"/>
                          </a:solidFill>
                        </a:rPr>
                        <a:t>Base price</a:t>
                      </a:r>
                    </a:p>
                  </a:txBody>
                  <a:tcPr/>
                </a:tc>
                <a:tc>
                  <a:txBody>
                    <a:bodyPr/>
                    <a:lstStyle/>
                    <a:p>
                      <a:r>
                        <a:rPr lang="en-US" sz="1100" dirty="0">
                          <a:solidFill>
                            <a:srgbClr val="7030A0"/>
                          </a:solidFill>
                        </a:rPr>
                        <a:t>Priced</a:t>
                      </a:r>
                    </a:p>
                  </a:txBody>
                  <a:tcPr/>
                </a:tc>
                <a:tc>
                  <a:txBody>
                    <a:bodyPr/>
                    <a:lstStyle/>
                    <a:p>
                      <a:endParaRPr lang="en-US" sz="1100" dirty="0">
                        <a:solidFill>
                          <a:srgbClr val="7030A0"/>
                        </a:solidFill>
                      </a:endParaRPr>
                    </a:p>
                  </a:txBody>
                  <a:tcPr/>
                </a:tc>
                <a:tc>
                  <a:txBody>
                    <a:bodyPr/>
                    <a:lstStyle/>
                    <a:p>
                      <a:r>
                        <a:rPr lang="en-US" sz="1100" dirty="0">
                          <a:solidFill>
                            <a:srgbClr val="7030A0"/>
                          </a:solidFill>
                        </a:rPr>
                        <a:t>Base price</a:t>
                      </a:r>
                    </a:p>
                  </a:txBody>
                  <a:tcPr/>
                </a:tc>
                <a:tc>
                  <a:txBody>
                    <a:bodyPr/>
                    <a:lstStyle/>
                    <a:p>
                      <a:r>
                        <a:rPr lang="en-US" sz="1100" dirty="0">
                          <a:solidFill>
                            <a:srgbClr val="7030A0"/>
                          </a:solidFill>
                        </a:rPr>
                        <a:t>Priced</a:t>
                      </a:r>
                    </a:p>
                  </a:txBody>
                  <a:tcPr/>
                </a:tc>
                <a:extLst>
                  <a:ext uri="{0D108BD9-81ED-4DB2-BD59-A6C34878D82A}">
                    <a16:rowId xmlns:a16="http://schemas.microsoft.com/office/drawing/2014/main" val="430193014"/>
                  </a:ext>
                </a:extLst>
              </a:tr>
              <a:tr h="452412">
                <a:tc>
                  <a:txBody>
                    <a:bodyPr/>
                    <a:lstStyle/>
                    <a:p>
                      <a:endParaRPr lang="en-US" sz="1100">
                        <a:solidFill>
                          <a:srgbClr val="7030A0"/>
                        </a:solidFill>
                      </a:endParaRPr>
                    </a:p>
                  </a:txBody>
                  <a:tcPr/>
                </a:tc>
                <a:tc>
                  <a:txBody>
                    <a:bodyPr/>
                    <a:lstStyle/>
                    <a:p>
                      <a:r>
                        <a:rPr lang="en-US" sz="1100" dirty="0">
                          <a:solidFill>
                            <a:srgbClr val="7030A0"/>
                          </a:solidFill>
                        </a:rPr>
                        <a:t>Feature-bespoke</a:t>
                      </a:r>
                    </a:p>
                  </a:txBody>
                  <a:tcPr/>
                </a:tc>
                <a:tc>
                  <a:txBody>
                    <a:bodyPr/>
                    <a:lstStyle/>
                    <a:p>
                      <a:r>
                        <a:rPr lang="en-US" sz="1100" dirty="0">
                          <a:solidFill>
                            <a:srgbClr val="7030A0"/>
                          </a:solidFill>
                        </a:rPr>
                        <a:t>Bespoke identified</a:t>
                      </a:r>
                    </a:p>
                  </a:txBody>
                  <a:tcPr/>
                </a:tc>
                <a:tc>
                  <a:txBody>
                    <a:bodyPr/>
                    <a:lstStyle/>
                    <a:p>
                      <a:endParaRPr lang="en-US" sz="1100">
                        <a:solidFill>
                          <a:srgbClr val="7030A0"/>
                        </a:solidFill>
                      </a:endParaRP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100" dirty="0">
                          <a:solidFill>
                            <a:srgbClr val="7030A0"/>
                          </a:solidFill>
                        </a:rPr>
                        <a:t>Feature-bespoke</a:t>
                      </a:r>
                    </a:p>
                  </a:txBody>
                  <a:tcPr/>
                </a:tc>
                <a:tc>
                  <a:txBody>
                    <a:bodyPr/>
                    <a:lstStyle/>
                    <a:p>
                      <a:r>
                        <a:rPr lang="en-US" sz="1100" dirty="0">
                          <a:solidFill>
                            <a:srgbClr val="7030A0"/>
                          </a:solidFill>
                        </a:rPr>
                        <a:t>Created</a:t>
                      </a:r>
                    </a:p>
                  </a:txBody>
                  <a:tcPr/>
                </a:tc>
                <a:extLst>
                  <a:ext uri="{0D108BD9-81ED-4DB2-BD59-A6C34878D82A}">
                    <a16:rowId xmlns:a16="http://schemas.microsoft.com/office/drawing/2014/main" val="1919802799"/>
                  </a:ext>
                </a:extLst>
              </a:tr>
            </a:tbl>
          </a:graphicData>
        </a:graphic>
      </p:graphicFrame>
      <p:sp>
        <p:nvSpPr>
          <p:cNvPr id="6" name="TextBox 5"/>
          <p:cNvSpPr txBox="1"/>
          <p:nvPr/>
        </p:nvSpPr>
        <p:spPr>
          <a:xfrm>
            <a:off x="452284" y="4247535"/>
            <a:ext cx="10649103" cy="892552"/>
          </a:xfrm>
          <a:prstGeom prst="rect">
            <a:avLst/>
          </a:prstGeom>
          <a:noFill/>
        </p:spPr>
        <p:txBody>
          <a:bodyPr wrap="square" rtlCol="0">
            <a:spAutoFit/>
          </a:bodyPr>
          <a:lstStyle/>
          <a:p>
            <a:r>
              <a:rPr lang="en-GB" sz="1600" dirty="0"/>
              <a:t>Note - All Bespoke elements and costs identified by Sales Engineers will be retained .But the line items will move to Bespoke Identified only when Sales Engineer logs in again and saves the configuration .</a:t>
            </a:r>
            <a:r>
              <a:rPr lang="en-GB" dirty="0"/>
              <a:t> </a:t>
            </a:r>
          </a:p>
          <a:p>
            <a:r>
              <a:rPr lang="en-GB" dirty="0"/>
              <a:t> </a:t>
            </a:r>
          </a:p>
        </p:txBody>
      </p:sp>
    </p:spTree>
    <p:extLst>
      <p:ext uri="{BB962C8B-B14F-4D97-AF65-F5344CB8AC3E}">
        <p14:creationId xmlns:p14="http://schemas.microsoft.com/office/powerpoint/2010/main" val="108022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11</a:t>
            </a:fld>
            <a:endParaRPr lang="nl-NL" dirty="0"/>
          </a:p>
        </p:txBody>
      </p:sp>
      <p:sp>
        <p:nvSpPr>
          <p:cNvPr id="3" name="Title 2"/>
          <p:cNvSpPr>
            <a:spLocks noGrp="1"/>
          </p:cNvSpPr>
          <p:nvPr>
            <p:ph type="title"/>
          </p:nvPr>
        </p:nvSpPr>
        <p:spPr/>
        <p:txBody>
          <a:bodyPr/>
          <a:lstStyle/>
          <a:p>
            <a:r>
              <a:rPr lang="en-GB" sz="1600" dirty="0"/>
              <a:t>Update Configuration - Options to change config parameters</a:t>
            </a:r>
          </a:p>
        </p:txBody>
      </p:sp>
      <p:sp>
        <p:nvSpPr>
          <p:cNvPr id="5" name="TextBox 4"/>
          <p:cNvSpPr txBox="1"/>
          <p:nvPr/>
        </p:nvSpPr>
        <p:spPr>
          <a:xfrm>
            <a:off x="304795" y="531177"/>
            <a:ext cx="11887201" cy="1585049"/>
          </a:xfrm>
          <a:prstGeom prst="rect">
            <a:avLst/>
          </a:prstGeom>
          <a:noFill/>
        </p:spPr>
        <p:txBody>
          <a:bodyPr wrap="square" rtlCol="0">
            <a:spAutoFit/>
          </a:bodyPr>
          <a:lstStyle/>
          <a:p>
            <a:endParaRPr lang="en-GB" sz="1300" dirty="0"/>
          </a:p>
          <a:p>
            <a:pPr marL="285750" indent="-285750">
              <a:buFont typeface="Arial" panose="020B0604020202020204" pitchFamily="34" charset="0"/>
              <a:buChar char="•"/>
            </a:pPr>
            <a:r>
              <a:rPr lang="en-GB" sz="1400" dirty="0"/>
              <a:t>Resiliency , Bandwidth and contract term allow to change in line item grid.</a:t>
            </a:r>
          </a:p>
          <a:p>
            <a:pPr marL="285750" indent="-285750">
              <a:buFont typeface="Arial" panose="020B0604020202020204" pitchFamily="34" charset="0"/>
              <a:buChar char="•"/>
            </a:pPr>
            <a:r>
              <a:rPr lang="en-US" sz="1400" dirty="0">
                <a:solidFill>
                  <a:srgbClr val="7030A0"/>
                </a:solidFill>
              </a:rPr>
              <a:t>As per existing functionality, Resiliency / Bandwidth will be drop down list and contract term will free text.</a:t>
            </a:r>
            <a:endParaRPr lang="en-GB" sz="1400" dirty="0">
              <a:solidFill>
                <a:srgbClr val="7030A0"/>
              </a:solidFill>
            </a:endParaRPr>
          </a:p>
          <a:p>
            <a:pPr marL="285750" indent="-285750">
              <a:buFont typeface="Arial" panose="020B0604020202020204" pitchFamily="34" charset="0"/>
              <a:buChar char="•"/>
            </a:pPr>
            <a:r>
              <a:rPr lang="en-GB" sz="1400" dirty="0"/>
              <a:t>For selected line items on click on Update configuration system update configuration and recalculate the prices.</a:t>
            </a:r>
          </a:p>
          <a:p>
            <a:pPr marL="285750" indent="-285750">
              <a:buFont typeface="Arial" panose="020B0604020202020204" pitchFamily="34" charset="0"/>
              <a:buChar char="•"/>
            </a:pPr>
            <a:r>
              <a:rPr lang="en-US" sz="1400" dirty="0">
                <a:solidFill>
                  <a:srgbClr val="7030A0"/>
                </a:solidFill>
              </a:rPr>
              <a:t>User entered configuration is not valid, system will move line item to created stage. No pop-up message presented to the user. User need to manually reconfigure. Guided message will be presented at the top. This is existing functionality.</a:t>
            </a:r>
            <a:endParaRPr lang="en-GB" sz="1400" dirty="0">
              <a:solidFill>
                <a:srgbClr val="7030A0"/>
              </a:solidFill>
            </a:endParaRPr>
          </a:p>
          <a:p>
            <a:pPr marL="285750" indent="-285750">
              <a:buFont typeface="Arial" panose="020B0604020202020204" pitchFamily="34" charset="0"/>
              <a:buChar char="•"/>
            </a:pPr>
            <a:r>
              <a:rPr lang="en-GB" sz="1400" dirty="0"/>
              <a:t>System allow to check config parameters till Price stage.</a:t>
            </a:r>
          </a:p>
        </p:txBody>
      </p:sp>
      <p:pic>
        <p:nvPicPr>
          <p:cNvPr id="7" name="Picture 6"/>
          <p:cNvPicPr>
            <a:picLocks noChangeAspect="1"/>
          </p:cNvPicPr>
          <p:nvPr/>
        </p:nvPicPr>
        <p:blipFill>
          <a:blip r:embed="rId4"/>
          <a:stretch>
            <a:fillRect/>
          </a:stretch>
        </p:blipFill>
        <p:spPr>
          <a:xfrm>
            <a:off x="448056" y="3668490"/>
            <a:ext cx="11365992" cy="3089529"/>
          </a:xfrm>
          <a:prstGeom prst="rect">
            <a:avLst/>
          </a:prstGeom>
        </p:spPr>
      </p:pic>
      <p:sp>
        <p:nvSpPr>
          <p:cNvPr id="6" name="Rectangle 5"/>
          <p:cNvSpPr/>
          <p:nvPr/>
        </p:nvSpPr>
        <p:spPr>
          <a:xfrm>
            <a:off x="6483096" y="3931920"/>
            <a:ext cx="2103120" cy="25237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5"/>
          <a:stretch>
            <a:fillRect/>
          </a:stretch>
        </p:blipFill>
        <p:spPr>
          <a:xfrm>
            <a:off x="6766560" y="2987608"/>
            <a:ext cx="5047488" cy="504134"/>
          </a:xfrm>
          <a:prstGeom prst="rect">
            <a:avLst/>
          </a:prstGeom>
        </p:spPr>
      </p:pic>
      <p:sp>
        <p:nvSpPr>
          <p:cNvPr id="10" name="Rectangle 9"/>
          <p:cNvSpPr/>
          <p:nvPr/>
        </p:nvSpPr>
        <p:spPr>
          <a:xfrm>
            <a:off x="6620256" y="2905273"/>
            <a:ext cx="1124712" cy="4440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Object 3"/>
          <p:cNvGraphicFramePr>
            <a:graphicFrameLocks noChangeAspect="1"/>
          </p:cNvGraphicFramePr>
          <p:nvPr>
            <p:extLst>
              <p:ext uri="{D42A27DB-BD31-4B8C-83A1-F6EECF244321}">
                <p14:modId xmlns:p14="http://schemas.microsoft.com/office/powerpoint/2010/main" val="3109130945"/>
              </p:ext>
            </p:extLst>
          </p:nvPr>
        </p:nvGraphicFramePr>
        <p:xfrm>
          <a:off x="600456" y="2495919"/>
          <a:ext cx="914400" cy="806450"/>
        </p:xfrm>
        <a:graphic>
          <a:graphicData uri="http://schemas.openxmlformats.org/presentationml/2006/ole">
            <mc:AlternateContent xmlns:mc="http://schemas.openxmlformats.org/markup-compatibility/2006">
              <mc:Choice xmlns:v="urn:schemas-microsoft-com:vml" Requires="v">
                <p:oleObj spid="_x0000_s18759" name="Worksheet" showAsIcon="1" r:id="rId6" imgW="914400" imgH="806400" progId="Excel.Sheet.12">
                  <p:embed/>
                </p:oleObj>
              </mc:Choice>
              <mc:Fallback>
                <p:oleObj name="Worksheet" showAsIcon="1" r:id="rId6" imgW="914400" imgH="806400" progId="Excel.Sheet.12">
                  <p:embed/>
                  <p:pic>
                    <p:nvPicPr>
                      <p:cNvPr id="0" name=""/>
                      <p:cNvPicPr/>
                      <p:nvPr/>
                    </p:nvPicPr>
                    <p:blipFill>
                      <a:blip r:embed="rId7"/>
                      <a:stretch>
                        <a:fillRect/>
                      </a:stretch>
                    </p:blipFill>
                    <p:spPr>
                      <a:xfrm>
                        <a:off x="600456" y="2495919"/>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49937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12</a:t>
            </a:fld>
            <a:endParaRPr lang="nl-NL" dirty="0"/>
          </a:p>
        </p:txBody>
      </p:sp>
      <p:sp>
        <p:nvSpPr>
          <p:cNvPr id="3" name="Title 2"/>
          <p:cNvSpPr>
            <a:spLocks noGrp="1"/>
          </p:cNvSpPr>
          <p:nvPr>
            <p:ph type="title"/>
          </p:nvPr>
        </p:nvSpPr>
        <p:spPr/>
        <p:txBody>
          <a:bodyPr/>
          <a:lstStyle/>
          <a:p>
            <a:r>
              <a:rPr lang="en-GB" sz="1600" dirty="0"/>
              <a:t>Revise Commercial </a:t>
            </a:r>
          </a:p>
        </p:txBody>
      </p:sp>
      <p:graphicFrame>
        <p:nvGraphicFramePr>
          <p:cNvPr id="5" name="Table 4"/>
          <p:cNvGraphicFramePr>
            <a:graphicFrameLocks noGrp="1"/>
          </p:cNvGraphicFramePr>
          <p:nvPr>
            <p:extLst>
              <p:ext uri="{D42A27DB-BD31-4B8C-83A1-F6EECF244321}">
                <p14:modId xmlns:p14="http://schemas.microsoft.com/office/powerpoint/2010/main" val="2975937460"/>
              </p:ext>
            </p:extLst>
          </p:nvPr>
        </p:nvGraphicFramePr>
        <p:xfrm>
          <a:off x="585215" y="790447"/>
          <a:ext cx="8129016" cy="3547895"/>
        </p:xfrm>
        <a:graphic>
          <a:graphicData uri="http://schemas.openxmlformats.org/drawingml/2006/table">
            <a:tbl>
              <a:tblPr firstRow="1" bandRow="1">
                <a:tableStyleId>{5C22544A-7EE6-4342-B048-85BDC9FD1C3A}</a:tableStyleId>
              </a:tblPr>
              <a:tblGrid>
                <a:gridCol w="2813028">
                  <a:extLst>
                    <a:ext uri="{9D8B030D-6E8A-4147-A177-3AD203B41FA5}">
                      <a16:colId xmlns:a16="http://schemas.microsoft.com/office/drawing/2014/main" val="2640466699"/>
                    </a:ext>
                  </a:extLst>
                </a:gridCol>
                <a:gridCol w="2813028">
                  <a:extLst>
                    <a:ext uri="{9D8B030D-6E8A-4147-A177-3AD203B41FA5}">
                      <a16:colId xmlns:a16="http://schemas.microsoft.com/office/drawing/2014/main" val="3229107473"/>
                    </a:ext>
                  </a:extLst>
                </a:gridCol>
                <a:gridCol w="2502960">
                  <a:extLst>
                    <a:ext uri="{9D8B030D-6E8A-4147-A177-3AD203B41FA5}">
                      <a16:colId xmlns:a16="http://schemas.microsoft.com/office/drawing/2014/main" val="575763251"/>
                    </a:ext>
                  </a:extLst>
                </a:gridCol>
              </a:tblGrid>
              <a:tr h="416125">
                <a:tc>
                  <a:txBody>
                    <a:bodyPr/>
                    <a:lstStyle/>
                    <a:p>
                      <a:endParaRPr lang="en-GB" sz="1400" dirty="0"/>
                    </a:p>
                  </a:txBody>
                  <a:tcPr/>
                </a:tc>
                <a:tc gridSpan="2">
                  <a:txBody>
                    <a:bodyPr/>
                    <a:lstStyle/>
                    <a:p>
                      <a:endParaRPr lang="en-GB" sz="1400" dirty="0"/>
                    </a:p>
                  </a:txBody>
                  <a:tcPr/>
                </a:tc>
                <a:tc hMerge="1">
                  <a:txBody>
                    <a:bodyPr/>
                    <a:lstStyle/>
                    <a:p>
                      <a:pPr algn="ctr"/>
                      <a:endParaRPr lang="en-GB" sz="1200" dirty="0"/>
                    </a:p>
                  </a:txBody>
                  <a:tcPr/>
                </a:tc>
                <a:extLst>
                  <a:ext uri="{0D108BD9-81ED-4DB2-BD59-A6C34878D82A}">
                    <a16:rowId xmlns:a16="http://schemas.microsoft.com/office/drawing/2014/main" val="2161307553"/>
                  </a:ext>
                </a:extLst>
              </a:tr>
              <a:tr h="416125">
                <a:tc>
                  <a:txBody>
                    <a:bodyPr/>
                    <a:lstStyle/>
                    <a:p>
                      <a:endParaRPr lang="en-GB" sz="1200" b="1" dirty="0"/>
                    </a:p>
                  </a:txBody>
                  <a:tcPr/>
                </a:tc>
                <a:tc>
                  <a:txBody>
                    <a:bodyPr/>
                    <a:lstStyle/>
                    <a:p>
                      <a:r>
                        <a:rPr lang="en-GB" sz="1200" b="1" dirty="0"/>
                        <a:t>Field Name</a:t>
                      </a:r>
                    </a:p>
                  </a:txBody>
                  <a:tcPr/>
                </a:tc>
                <a:tc>
                  <a:txBody>
                    <a:bodyPr/>
                    <a:lstStyle/>
                    <a:p>
                      <a:pPr algn="ctr"/>
                      <a:r>
                        <a:rPr lang="en-GB" sz="1200" b="1" dirty="0"/>
                        <a:t>Is update allowed in line item grid</a:t>
                      </a:r>
                    </a:p>
                  </a:txBody>
                  <a:tcPr/>
                </a:tc>
                <a:extLst>
                  <a:ext uri="{0D108BD9-81ED-4DB2-BD59-A6C34878D82A}">
                    <a16:rowId xmlns:a16="http://schemas.microsoft.com/office/drawing/2014/main" val="4267885244"/>
                  </a:ext>
                </a:extLst>
              </a:tr>
              <a:tr h="342650">
                <a:tc rowSpan="3">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GB" sz="1200" dirty="0"/>
                        <a:t>Revise Commercial pre</a:t>
                      </a:r>
                      <a:r>
                        <a:rPr lang="en-GB" sz="1200" baseline="0" dirty="0"/>
                        <a:t> </a:t>
                      </a:r>
                      <a:r>
                        <a:rPr lang="en-GB" sz="1200" dirty="0"/>
                        <a:t>technical Review</a:t>
                      </a:r>
                    </a:p>
                  </a:txBody>
                  <a:tcPr/>
                </a:tc>
                <a:tc>
                  <a:txBody>
                    <a:bodyPr/>
                    <a:lstStyle/>
                    <a:p>
                      <a:r>
                        <a:rPr lang="en-GB" sz="1200" dirty="0"/>
                        <a:t>Contract Term</a:t>
                      </a:r>
                    </a:p>
                  </a:txBody>
                  <a:tcPr/>
                </a:tc>
                <a:tc>
                  <a:txBody>
                    <a:bodyPr/>
                    <a:lstStyle/>
                    <a:p>
                      <a:pPr algn="ctr"/>
                      <a:r>
                        <a:rPr lang="en-GB" sz="1200" dirty="0"/>
                        <a:t>Y</a:t>
                      </a:r>
                    </a:p>
                  </a:txBody>
                  <a:tcPr/>
                </a:tc>
                <a:extLst>
                  <a:ext uri="{0D108BD9-81ED-4DB2-BD59-A6C34878D82A}">
                    <a16:rowId xmlns:a16="http://schemas.microsoft.com/office/drawing/2014/main" val="1328534361"/>
                  </a:ext>
                </a:extLst>
              </a:tr>
              <a:tr h="466384">
                <a:tc vMerge="1">
                  <a:txBody>
                    <a:bodyPr/>
                    <a:lstStyle/>
                    <a:p>
                      <a:endParaRPr lang="en-GB" sz="1200" dirty="0"/>
                    </a:p>
                  </a:txBody>
                  <a:tcPr/>
                </a:tc>
                <a:tc>
                  <a:txBody>
                    <a:bodyPr/>
                    <a:lstStyle/>
                    <a:p>
                      <a:r>
                        <a:rPr lang="en-GB" sz="1200" dirty="0"/>
                        <a:t>Resiliency</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200" dirty="0"/>
                        <a:t>Y</a:t>
                      </a:r>
                    </a:p>
                  </a:txBody>
                  <a:tcPr/>
                </a:tc>
                <a:extLst>
                  <a:ext uri="{0D108BD9-81ED-4DB2-BD59-A6C34878D82A}">
                    <a16:rowId xmlns:a16="http://schemas.microsoft.com/office/drawing/2014/main" val="307541530"/>
                  </a:ext>
                </a:extLst>
              </a:tr>
              <a:tr h="466384">
                <a:tc vMerge="1">
                  <a:txBody>
                    <a:bodyPr/>
                    <a:lstStyle/>
                    <a:p>
                      <a:endParaRPr lang="en-GB" sz="1200" dirty="0"/>
                    </a:p>
                  </a:txBody>
                  <a:tcPr/>
                </a:tc>
                <a:tc>
                  <a:txBody>
                    <a:bodyPr/>
                    <a:lstStyle/>
                    <a:p>
                      <a:r>
                        <a:rPr lang="en-GB" sz="1200" dirty="0"/>
                        <a:t>Bandwidth</a:t>
                      </a:r>
                      <a:r>
                        <a:rPr lang="en-GB" sz="1200" baseline="0" dirty="0"/>
                        <a:t> </a:t>
                      </a:r>
                      <a:endParaRPr lang="en-GB" sz="1200"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200" dirty="0"/>
                        <a:t>Y</a:t>
                      </a:r>
                    </a:p>
                  </a:txBody>
                  <a:tcPr/>
                </a:tc>
                <a:extLst>
                  <a:ext uri="{0D108BD9-81ED-4DB2-BD59-A6C34878D82A}">
                    <a16:rowId xmlns:a16="http://schemas.microsoft.com/office/drawing/2014/main" val="342800883"/>
                  </a:ext>
                </a:extLst>
              </a:tr>
              <a:tr h="466384">
                <a:tc rowSpan="3">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GB" sz="1200" dirty="0"/>
                        <a:t>Revise Commercial post technical Review</a:t>
                      </a:r>
                    </a:p>
                  </a:txBody>
                  <a:tcPr/>
                </a:tc>
                <a:tc>
                  <a:txBody>
                    <a:bodyPr/>
                    <a:lstStyle/>
                    <a:p>
                      <a:r>
                        <a:rPr lang="en-GB" sz="1200" dirty="0"/>
                        <a:t>Contract Term</a:t>
                      </a:r>
                    </a:p>
                  </a:txBody>
                  <a:tcPr/>
                </a:tc>
                <a:tc>
                  <a:txBody>
                    <a:bodyPr/>
                    <a:lstStyle/>
                    <a:p>
                      <a:pPr algn="ctr"/>
                      <a:r>
                        <a:rPr lang="en-GB" sz="1200" dirty="0"/>
                        <a:t>Y</a:t>
                      </a:r>
                    </a:p>
                  </a:txBody>
                  <a:tcPr/>
                </a:tc>
                <a:extLst>
                  <a:ext uri="{0D108BD9-81ED-4DB2-BD59-A6C34878D82A}">
                    <a16:rowId xmlns:a16="http://schemas.microsoft.com/office/drawing/2014/main" val="3611302695"/>
                  </a:ext>
                </a:extLst>
              </a:tr>
              <a:tr h="466384">
                <a:tc vMerge="1">
                  <a:txBody>
                    <a:bodyPr/>
                    <a:lstStyle/>
                    <a:p>
                      <a:endParaRPr lang="en-GB" sz="1200" dirty="0"/>
                    </a:p>
                  </a:txBody>
                  <a:tcPr/>
                </a:tc>
                <a:tc>
                  <a:txBody>
                    <a:bodyPr/>
                    <a:lstStyle/>
                    <a:p>
                      <a:r>
                        <a:rPr lang="en-GB" sz="1200" dirty="0"/>
                        <a:t>Resiliency</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200" dirty="0"/>
                        <a:t>N</a:t>
                      </a:r>
                    </a:p>
                  </a:txBody>
                  <a:tcPr/>
                </a:tc>
                <a:extLst>
                  <a:ext uri="{0D108BD9-81ED-4DB2-BD59-A6C34878D82A}">
                    <a16:rowId xmlns:a16="http://schemas.microsoft.com/office/drawing/2014/main" val="3120219549"/>
                  </a:ext>
                </a:extLst>
              </a:tr>
              <a:tr h="466384">
                <a:tc vMerge="1">
                  <a:txBody>
                    <a:bodyPr/>
                    <a:lstStyle/>
                    <a:p>
                      <a:endParaRPr lang="en-GB" sz="1200" dirty="0"/>
                    </a:p>
                  </a:txBody>
                  <a:tcPr/>
                </a:tc>
                <a:tc>
                  <a:txBody>
                    <a:bodyPr/>
                    <a:lstStyle/>
                    <a:p>
                      <a:r>
                        <a:rPr lang="en-GB" sz="1200" dirty="0"/>
                        <a:t>Bandwidth</a:t>
                      </a:r>
                      <a:r>
                        <a:rPr lang="en-GB" sz="1200" baseline="0" dirty="0"/>
                        <a:t> </a:t>
                      </a:r>
                      <a:endParaRPr lang="en-GB" sz="1200"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200" dirty="0"/>
                        <a:t>N</a:t>
                      </a:r>
                    </a:p>
                  </a:txBody>
                  <a:tcPr/>
                </a:tc>
                <a:extLst>
                  <a:ext uri="{0D108BD9-81ED-4DB2-BD59-A6C34878D82A}">
                    <a16:rowId xmlns:a16="http://schemas.microsoft.com/office/drawing/2014/main" val="673309869"/>
                  </a:ext>
                </a:extLst>
              </a:tr>
            </a:tbl>
          </a:graphicData>
        </a:graphic>
      </p:graphicFrame>
    </p:spTree>
    <p:extLst>
      <p:ext uri="{BB962C8B-B14F-4D97-AF65-F5344CB8AC3E}">
        <p14:creationId xmlns:p14="http://schemas.microsoft.com/office/powerpoint/2010/main" val="57072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13</a:t>
            </a:fld>
            <a:endParaRPr lang="nl-NL" dirty="0"/>
          </a:p>
        </p:txBody>
      </p:sp>
      <p:sp>
        <p:nvSpPr>
          <p:cNvPr id="3" name="Title 2"/>
          <p:cNvSpPr>
            <a:spLocks noGrp="1"/>
          </p:cNvSpPr>
          <p:nvPr>
            <p:ph type="title"/>
          </p:nvPr>
        </p:nvSpPr>
        <p:spPr/>
        <p:txBody>
          <a:bodyPr/>
          <a:lstStyle/>
          <a:p>
            <a:r>
              <a:rPr lang="en-GB" sz="1600" dirty="0"/>
              <a:t>Expired non-</a:t>
            </a:r>
            <a:r>
              <a:rPr lang="en-GB" sz="1600" dirty="0" err="1"/>
              <a:t>onnet</a:t>
            </a:r>
            <a:r>
              <a:rPr lang="en-GB" sz="1600" dirty="0"/>
              <a:t> configuration</a:t>
            </a:r>
          </a:p>
        </p:txBody>
      </p:sp>
      <p:sp>
        <p:nvSpPr>
          <p:cNvPr id="5" name="TextBox 4"/>
          <p:cNvSpPr txBox="1"/>
          <p:nvPr/>
        </p:nvSpPr>
        <p:spPr>
          <a:xfrm>
            <a:off x="-41097" y="509359"/>
            <a:ext cx="3315240" cy="4385816"/>
          </a:xfrm>
          <a:prstGeom prst="rect">
            <a:avLst/>
          </a:prstGeom>
          <a:noFill/>
        </p:spPr>
        <p:txBody>
          <a:bodyPr wrap="square" rtlCol="0">
            <a:spAutoFit/>
          </a:bodyPr>
          <a:lstStyle/>
          <a:p>
            <a:endParaRPr lang="en-GB" sz="1300" dirty="0"/>
          </a:p>
          <a:p>
            <a:pPr marL="285750" indent="-285750">
              <a:buFont typeface="Arial" panose="020B0604020202020204" pitchFamily="34" charset="0"/>
              <a:buChar char="•"/>
            </a:pPr>
            <a:r>
              <a:rPr lang="en-US" sz="1400" dirty="0">
                <a:solidFill>
                  <a:schemeClr val="tx1">
                    <a:lumMod val="95000"/>
                    <a:lumOff val="5000"/>
                  </a:schemeClr>
                </a:solidFill>
                <a:latin typeface="Arial" panose="020B0604020202020204" pitchFamily="34" charset="0"/>
                <a:cs typeface="Arial" panose="020B0604020202020204" pitchFamily="34" charset="0"/>
              </a:rPr>
              <a:t>CPQ must </a:t>
            </a:r>
            <a:r>
              <a:rPr lang="en-US" sz="1400" b="1" u="sng" dirty="0">
                <a:solidFill>
                  <a:schemeClr val="tx1">
                    <a:lumMod val="95000"/>
                    <a:lumOff val="5000"/>
                  </a:schemeClr>
                </a:solidFill>
                <a:latin typeface="Arial" panose="020B0604020202020204" pitchFamily="34" charset="0"/>
                <a:cs typeface="Arial" panose="020B0604020202020204" pitchFamily="34" charset="0"/>
              </a:rPr>
              <a:t>NOT</a:t>
            </a:r>
            <a:r>
              <a:rPr lang="en-US" sz="1400" dirty="0">
                <a:solidFill>
                  <a:schemeClr val="tx1">
                    <a:lumMod val="95000"/>
                    <a:lumOff val="5000"/>
                  </a:schemeClr>
                </a:solidFill>
                <a:latin typeface="Arial" panose="020B0604020202020204" pitchFamily="34" charset="0"/>
                <a:cs typeface="Arial" panose="020B0604020202020204" pitchFamily="34" charset="0"/>
              </a:rPr>
              <a:t> allow a user to submit a quote for customer acceptance if its expiry date is in the past of any one of the line item. Any such quote must be revised first to get prices/costs refreshed/revalidated before it can progress further for any kind of governance or customer acceptance process/activity</a:t>
            </a:r>
          </a:p>
          <a:p>
            <a:pPr marL="285750" indent="-285750">
              <a:buFont typeface="Arial" panose="020B0604020202020204" pitchFamily="34" charset="0"/>
              <a:buChar char="•"/>
            </a:pPr>
            <a:r>
              <a:rPr lang="en-US" sz="1400" dirty="0">
                <a:solidFill>
                  <a:schemeClr val="tx1">
                    <a:lumMod val="95000"/>
                    <a:lumOff val="5000"/>
                  </a:schemeClr>
                </a:solidFill>
                <a:latin typeface="Arial" panose="020B0604020202020204" pitchFamily="34" charset="0"/>
                <a:cs typeface="Arial" panose="020B0604020202020204" pitchFamily="34" charset="0"/>
              </a:rPr>
              <a:t>On click on Submit to Technical Approval message would be </a:t>
            </a:r>
            <a:r>
              <a:rPr lang="en-GB" sz="1400" dirty="0">
                <a:solidFill>
                  <a:schemeClr val="tx1">
                    <a:lumMod val="95000"/>
                    <a:lumOff val="5000"/>
                  </a:schemeClr>
                </a:solidFill>
                <a:latin typeface="Arial" panose="020B0604020202020204" pitchFamily="34" charset="0"/>
                <a:cs typeface="Arial" panose="020B0604020202020204" pitchFamily="34" charset="0"/>
              </a:rPr>
              <a:t>One of the configuration is expired, so please reconfigure and get it price before submitting for approval.</a:t>
            </a:r>
          </a:p>
          <a:p>
            <a:pPr marL="285750" indent="-285750">
              <a:buFont typeface="Arial" panose="020B0604020202020204" pitchFamily="34" charset="0"/>
              <a:buChar char="•"/>
            </a:pPr>
            <a:r>
              <a:rPr lang="en-GB" sz="1400" dirty="0">
                <a:solidFill>
                  <a:schemeClr val="tx1">
                    <a:lumMod val="95000"/>
                    <a:lumOff val="5000"/>
                  </a:schemeClr>
                </a:solidFill>
                <a:latin typeface="Arial" panose="020B0604020202020204" pitchFamily="34" charset="0"/>
                <a:cs typeface="Arial" panose="020B0604020202020204" pitchFamily="34" charset="0"/>
              </a:rPr>
              <a:t>Same message would be available as guided message on top in case of configuration expired.</a:t>
            </a:r>
          </a:p>
          <a:p>
            <a:pPr marL="285750" indent="-285750">
              <a:buFont typeface="Arial" panose="020B0604020202020204" pitchFamily="34" charset="0"/>
              <a:buChar char="•"/>
            </a:pPr>
            <a:endParaRPr lang="en-US" sz="1400" dirty="0">
              <a:solidFill>
                <a:schemeClr val="tx1">
                  <a:lumMod val="95000"/>
                  <a:lumOff val="5000"/>
                </a:schemeClr>
              </a:solidFill>
              <a:latin typeface="Arial" panose="020B0604020202020204" pitchFamily="34" charset="0"/>
              <a:cs typeface="Arial" panose="020B0604020202020204" pitchFamily="34" charset="0"/>
            </a:endParaRPr>
          </a:p>
        </p:txBody>
      </p:sp>
      <p:grpSp>
        <p:nvGrpSpPr>
          <p:cNvPr id="9" name="Group 8"/>
          <p:cNvGrpSpPr/>
          <p:nvPr/>
        </p:nvGrpSpPr>
        <p:grpSpPr>
          <a:xfrm>
            <a:off x="3434219" y="1196221"/>
            <a:ext cx="8649626" cy="5017766"/>
            <a:chOff x="169845" y="2155861"/>
            <a:chExt cx="11676258" cy="4299842"/>
          </a:xfrm>
        </p:grpSpPr>
        <p:pic>
          <p:nvPicPr>
            <p:cNvPr id="4" name="Picture 3"/>
            <p:cNvPicPr>
              <a:picLocks noChangeAspect="1"/>
            </p:cNvPicPr>
            <p:nvPr/>
          </p:nvPicPr>
          <p:blipFill>
            <a:blip r:embed="rId3"/>
            <a:stretch>
              <a:fillRect/>
            </a:stretch>
          </p:blipFill>
          <p:spPr>
            <a:xfrm>
              <a:off x="169845" y="4407828"/>
              <a:ext cx="11676258" cy="2047875"/>
            </a:xfrm>
            <a:prstGeom prst="rect">
              <a:avLst/>
            </a:prstGeom>
          </p:spPr>
        </p:pic>
        <p:pic>
          <p:nvPicPr>
            <p:cNvPr id="7" name="Picture 6"/>
            <p:cNvPicPr>
              <a:picLocks noChangeAspect="1"/>
            </p:cNvPicPr>
            <p:nvPr/>
          </p:nvPicPr>
          <p:blipFill>
            <a:blip r:embed="rId4"/>
            <a:stretch>
              <a:fillRect/>
            </a:stretch>
          </p:blipFill>
          <p:spPr>
            <a:xfrm>
              <a:off x="169845" y="2155861"/>
              <a:ext cx="11676258" cy="2251967"/>
            </a:xfrm>
            <a:prstGeom prst="rect">
              <a:avLst/>
            </a:prstGeom>
          </p:spPr>
        </p:pic>
      </p:grpSp>
    </p:spTree>
    <p:extLst>
      <p:ext uri="{BB962C8B-B14F-4D97-AF65-F5344CB8AC3E}">
        <p14:creationId xmlns:p14="http://schemas.microsoft.com/office/powerpoint/2010/main" val="341529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14</a:t>
            </a:fld>
            <a:endParaRPr lang="nl-NL" dirty="0"/>
          </a:p>
        </p:txBody>
      </p:sp>
      <p:sp>
        <p:nvSpPr>
          <p:cNvPr id="3" name="Title 2"/>
          <p:cNvSpPr>
            <a:spLocks noGrp="1"/>
          </p:cNvSpPr>
          <p:nvPr>
            <p:ph type="title"/>
          </p:nvPr>
        </p:nvSpPr>
        <p:spPr/>
        <p:txBody>
          <a:bodyPr/>
          <a:lstStyle/>
          <a:p>
            <a:r>
              <a:rPr lang="en-US" sz="1600" dirty="0">
                <a:solidFill>
                  <a:srgbClr val="7030A0"/>
                </a:solidFill>
              </a:rPr>
              <a:t>Quote Refresh</a:t>
            </a:r>
            <a:endParaRPr lang="en-US" sz="1600" dirty="0"/>
          </a:p>
        </p:txBody>
      </p:sp>
      <p:sp>
        <p:nvSpPr>
          <p:cNvPr id="5" name="TextBox 4"/>
          <p:cNvSpPr txBox="1"/>
          <p:nvPr/>
        </p:nvSpPr>
        <p:spPr>
          <a:xfrm>
            <a:off x="208660" y="753979"/>
            <a:ext cx="11742707"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7030A0"/>
                </a:solidFill>
              </a:rPr>
              <a:t>For Quote refresh, rules related to pricing will be same as Copy Quote functionality. </a:t>
            </a:r>
          </a:p>
          <a:p>
            <a:pPr marL="285750" indent="-285750">
              <a:buFont typeface="Arial" panose="020B0604020202020204" pitchFamily="34" charset="0"/>
              <a:buChar char="•"/>
            </a:pPr>
            <a:r>
              <a:rPr lang="en-US" dirty="0">
                <a:solidFill>
                  <a:srgbClr val="7030A0"/>
                </a:solidFill>
              </a:rPr>
              <a:t>Copy Quote changes to pricing rules should also be implemented for Quote refresh.</a:t>
            </a:r>
            <a:r>
              <a:rPr lang="en-US" dirty="0"/>
              <a:t> </a:t>
            </a:r>
          </a:p>
        </p:txBody>
      </p:sp>
    </p:spTree>
    <p:extLst>
      <p:ext uri="{BB962C8B-B14F-4D97-AF65-F5344CB8AC3E}">
        <p14:creationId xmlns:p14="http://schemas.microsoft.com/office/powerpoint/2010/main" val="220622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15</a:t>
            </a:fld>
            <a:endParaRPr lang="nl-NL" dirty="0"/>
          </a:p>
        </p:txBody>
      </p:sp>
      <p:sp>
        <p:nvSpPr>
          <p:cNvPr id="3" name="Title 2"/>
          <p:cNvSpPr>
            <a:spLocks noGrp="1"/>
          </p:cNvSpPr>
          <p:nvPr>
            <p:ph type="title"/>
          </p:nvPr>
        </p:nvSpPr>
        <p:spPr/>
        <p:txBody>
          <a:bodyPr/>
          <a:lstStyle/>
          <a:p>
            <a:r>
              <a:rPr lang="en-GB" sz="1600" dirty="0">
                <a:solidFill>
                  <a:srgbClr val="7030A0"/>
                </a:solidFill>
              </a:rPr>
              <a:t>Copy Quote and Copy Line item Summary </a:t>
            </a:r>
          </a:p>
        </p:txBody>
      </p:sp>
      <p:sp>
        <p:nvSpPr>
          <p:cNvPr id="4" name="Rectangle 3"/>
          <p:cNvSpPr/>
          <p:nvPr/>
        </p:nvSpPr>
        <p:spPr>
          <a:xfrm>
            <a:off x="757647" y="765917"/>
            <a:ext cx="9840685" cy="553998"/>
          </a:xfrm>
          <a:prstGeom prst="rect">
            <a:avLst/>
          </a:prstGeom>
        </p:spPr>
        <p:txBody>
          <a:bodyPr wrap="square">
            <a:spAutoFit/>
          </a:bodyPr>
          <a:lstStyle/>
          <a:p>
            <a:endParaRPr lang="en-GB" sz="1500" dirty="0"/>
          </a:p>
          <a:p>
            <a:endParaRPr lang="en-GB" sz="1500" dirty="0"/>
          </a:p>
        </p:txBody>
      </p:sp>
      <p:graphicFrame>
        <p:nvGraphicFramePr>
          <p:cNvPr id="5" name="Table 4"/>
          <p:cNvGraphicFramePr>
            <a:graphicFrameLocks noGrp="1"/>
          </p:cNvGraphicFramePr>
          <p:nvPr>
            <p:extLst>
              <p:ext uri="{D42A27DB-BD31-4B8C-83A1-F6EECF244321}">
                <p14:modId xmlns:p14="http://schemas.microsoft.com/office/powerpoint/2010/main" val="2244670333"/>
              </p:ext>
            </p:extLst>
          </p:nvPr>
        </p:nvGraphicFramePr>
        <p:xfrm>
          <a:off x="170510" y="883383"/>
          <a:ext cx="11850976" cy="5642430"/>
        </p:xfrm>
        <a:graphic>
          <a:graphicData uri="http://schemas.openxmlformats.org/drawingml/2006/table">
            <a:tbl>
              <a:tblPr firstRow="1" bandRow="1">
                <a:tableStyleId>{5C22544A-7EE6-4342-B048-85BDC9FD1C3A}</a:tableStyleId>
              </a:tblPr>
              <a:tblGrid>
                <a:gridCol w="1825438">
                  <a:extLst>
                    <a:ext uri="{9D8B030D-6E8A-4147-A177-3AD203B41FA5}">
                      <a16:colId xmlns:a16="http://schemas.microsoft.com/office/drawing/2014/main" val="3415129443"/>
                    </a:ext>
                  </a:extLst>
                </a:gridCol>
                <a:gridCol w="5260258">
                  <a:extLst>
                    <a:ext uri="{9D8B030D-6E8A-4147-A177-3AD203B41FA5}">
                      <a16:colId xmlns:a16="http://schemas.microsoft.com/office/drawing/2014/main" val="1032363507"/>
                    </a:ext>
                  </a:extLst>
                </a:gridCol>
                <a:gridCol w="4765280">
                  <a:extLst>
                    <a:ext uri="{9D8B030D-6E8A-4147-A177-3AD203B41FA5}">
                      <a16:colId xmlns:a16="http://schemas.microsoft.com/office/drawing/2014/main" val="407961804"/>
                    </a:ext>
                  </a:extLst>
                </a:gridCol>
              </a:tblGrid>
              <a:tr h="354326">
                <a:tc>
                  <a:txBody>
                    <a:bodyPr/>
                    <a:lstStyle/>
                    <a:p>
                      <a:endParaRPr lang="en-US" sz="1000" dirty="0">
                        <a:solidFill>
                          <a:srgbClr val="7030A0"/>
                        </a:solidFill>
                      </a:endParaRPr>
                    </a:p>
                  </a:txBody>
                  <a:tcPr/>
                </a:tc>
                <a:tc>
                  <a:txBody>
                    <a:bodyPr/>
                    <a:lstStyle/>
                    <a:p>
                      <a:r>
                        <a:rPr lang="en-US" sz="1000" dirty="0">
                          <a:solidFill>
                            <a:srgbClr val="7030A0"/>
                          </a:solidFill>
                        </a:rPr>
                        <a:t>Current implementation</a:t>
                      </a:r>
                    </a:p>
                  </a:txBody>
                  <a:tcPr/>
                </a:tc>
                <a:tc>
                  <a:txBody>
                    <a:bodyPr/>
                    <a:lstStyle/>
                    <a:p>
                      <a:r>
                        <a:rPr lang="en-US" sz="1000" dirty="0">
                          <a:solidFill>
                            <a:srgbClr val="7030A0"/>
                          </a:solidFill>
                        </a:rPr>
                        <a:t>New functionality</a:t>
                      </a:r>
                    </a:p>
                  </a:txBody>
                  <a:tcPr/>
                </a:tc>
                <a:extLst>
                  <a:ext uri="{0D108BD9-81ED-4DB2-BD59-A6C34878D82A}">
                    <a16:rowId xmlns:a16="http://schemas.microsoft.com/office/drawing/2014/main" val="3879349692"/>
                  </a:ext>
                </a:extLst>
              </a:tr>
              <a:tr h="1208592">
                <a:tc>
                  <a:txBody>
                    <a:bodyPr/>
                    <a:lstStyle/>
                    <a:p>
                      <a:r>
                        <a:rPr lang="en-US" sz="1000" dirty="0">
                          <a:solidFill>
                            <a:srgbClr val="7030A0"/>
                          </a:solidFill>
                        </a:rPr>
                        <a:t>Copy Quote option (Inside</a:t>
                      </a:r>
                      <a:r>
                        <a:rPr lang="en-US" sz="1000" baseline="0" dirty="0">
                          <a:solidFill>
                            <a:srgbClr val="7030A0"/>
                          </a:solidFill>
                        </a:rPr>
                        <a:t> Quote)</a:t>
                      </a:r>
                      <a:endParaRPr lang="en-US" sz="1000" dirty="0">
                        <a:solidFill>
                          <a:srgbClr val="7030A0"/>
                        </a:solidFill>
                      </a:endParaRPr>
                    </a:p>
                  </a:txBody>
                  <a:tcPr/>
                </a:tc>
                <a:tc>
                  <a:txBody>
                    <a:bodyPr/>
                    <a:lstStyle/>
                    <a:p>
                      <a:r>
                        <a:rPr lang="en-US" sz="1000" dirty="0">
                          <a:solidFill>
                            <a:srgbClr val="7030A0"/>
                          </a:solidFill>
                        </a:rPr>
                        <a:t>Not available </a:t>
                      </a:r>
                    </a:p>
                  </a:txBody>
                  <a:tcPr/>
                </a:tc>
                <a:tc>
                  <a:txBody>
                    <a:bodyPr/>
                    <a:lstStyle/>
                    <a:p>
                      <a:pPr marL="171450" indent="-171450">
                        <a:buFont typeface="Arial" panose="020B0604020202020204" pitchFamily="34" charset="0"/>
                        <a:buChar char="•"/>
                      </a:pPr>
                      <a:r>
                        <a:rPr lang="en-US" sz="1000" dirty="0">
                          <a:solidFill>
                            <a:srgbClr val="7030A0"/>
                          </a:solidFill>
                        </a:rPr>
                        <a:t>Introduce Copy Quote option in standard quote and price lookup quote inside</a:t>
                      </a:r>
                      <a:r>
                        <a:rPr lang="en-US" sz="1000" baseline="0" dirty="0">
                          <a:solidFill>
                            <a:srgbClr val="7030A0"/>
                          </a:solidFill>
                        </a:rPr>
                        <a:t> Quote. </a:t>
                      </a:r>
                    </a:p>
                    <a:p>
                      <a:pPr marL="171450" indent="-171450">
                        <a:buFont typeface="Arial" panose="020B0604020202020204" pitchFamily="34" charset="0"/>
                        <a:buChar char="•"/>
                      </a:pPr>
                      <a:r>
                        <a:rPr lang="en-US" sz="1000" baseline="0" dirty="0">
                          <a:solidFill>
                            <a:srgbClr val="7030A0"/>
                          </a:solidFill>
                        </a:rPr>
                        <a:t>For selected line item system will create new quote and redirect user to newly created standard quote.</a:t>
                      </a:r>
                    </a:p>
                    <a:p>
                      <a:pPr marL="171450" indent="-171450">
                        <a:buFont typeface="Arial" panose="020B0604020202020204" pitchFamily="34" charset="0"/>
                        <a:buChar char="•"/>
                      </a:pPr>
                      <a:r>
                        <a:rPr lang="en-US" sz="1000" dirty="0">
                          <a:solidFill>
                            <a:srgbClr val="7030A0"/>
                          </a:solidFill>
                        </a:rPr>
                        <a:t>Guided message to be shown in new quote for expired connectivity options and restrict user to submit to commercial approval.</a:t>
                      </a:r>
                    </a:p>
                  </a:txBody>
                  <a:tcPr/>
                </a:tc>
                <a:extLst>
                  <a:ext uri="{0D108BD9-81ED-4DB2-BD59-A6C34878D82A}">
                    <a16:rowId xmlns:a16="http://schemas.microsoft.com/office/drawing/2014/main" val="2710676787"/>
                  </a:ext>
                </a:extLst>
              </a:tr>
              <a:tr h="371512">
                <a:tc>
                  <a:txBody>
                    <a:bodyPr/>
                    <a:lstStyle/>
                    <a:p>
                      <a:r>
                        <a:rPr lang="en-US" sz="1000" dirty="0">
                          <a:solidFill>
                            <a:srgbClr val="7030A0"/>
                          </a:solidFill>
                        </a:rPr>
                        <a:t>Guided Message</a:t>
                      </a: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lang="en-US" sz="1000" dirty="0">
                        <a:solidFill>
                          <a:srgbClr val="7030A0"/>
                        </a:solidFill>
                      </a:endParaRPr>
                    </a:p>
                  </a:txBody>
                  <a:tcPr/>
                </a:tc>
                <a:tc>
                  <a:txBody>
                    <a:bodyPr/>
                    <a:lstStyle/>
                    <a:p>
                      <a:pPr marL="171450" indent="-171450">
                        <a:buFont typeface="Arial" panose="020B0604020202020204" pitchFamily="34" charset="0"/>
                        <a:buChar char="•"/>
                      </a:pPr>
                      <a:r>
                        <a:rPr lang="en-GB" sz="1000" dirty="0"/>
                        <a:t>In</a:t>
                      </a:r>
                      <a:r>
                        <a:rPr lang="en-GB" sz="1000" baseline="0" dirty="0"/>
                        <a:t> case of non </a:t>
                      </a:r>
                      <a:r>
                        <a:rPr lang="en-GB" sz="1000" baseline="0" dirty="0" err="1"/>
                        <a:t>onnet</a:t>
                      </a:r>
                      <a:r>
                        <a:rPr lang="en-GB" sz="1000" baseline="0" dirty="0"/>
                        <a:t> configuration expiry system will show guided message.</a:t>
                      </a:r>
                      <a:endParaRPr lang="en-GB" sz="1000" dirty="0"/>
                    </a:p>
                  </a:txBody>
                  <a:tcPr/>
                </a:tc>
                <a:extLst>
                  <a:ext uri="{0D108BD9-81ED-4DB2-BD59-A6C34878D82A}">
                    <a16:rowId xmlns:a16="http://schemas.microsoft.com/office/drawing/2014/main" val="4176211249"/>
                  </a:ext>
                </a:extLst>
              </a:tr>
              <a:tr h="371512">
                <a:tc>
                  <a:txBody>
                    <a:bodyPr/>
                    <a:lstStyle/>
                    <a:p>
                      <a:r>
                        <a:rPr lang="en-US" sz="1000" dirty="0">
                          <a:solidFill>
                            <a:srgbClr val="7030A0"/>
                          </a:solidFill>
                        </a:rPr>
                        <a:t>On-net</a:t>
                      </a: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000" dirty="0">
                          <a:solidFill>
                            <a:srgbClr val="7030A0"/>
                          </a:solidFill>
                        </a:rPr>
                        <a:t>Configuration and Prices are automatically copied</a:t>
                      </a:r>
                      <a:r>
                        <a:rPr lang="en-US" sz="1000" baseline="0" dirty="0">
                          <a:solidFill>
                            <a:srgbClr val="7030A0"/>
                          </a:solidFill>
                        </a:rPr>
                        <a:t> and using “Refresh All Prices” to get updated prices.</a:t>
                      </a:r>
                      <a:endParaRPr lang="en-US" sz="1000" dirty="0">
                        <a:solidFill>
                          <a:srgbClr val="7030A0"/>
                        </a:solidFill>
                      </a:endParaRPr>
                    </a:p>
                  </a:txBody>
                  <a:tcPr/>
                </a:tc>
                <a:tc>
                  <a:txBody>
                    <a:bodyPr/>
                    <a:lstStyle/>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7030A0"/>
                          </a:solidFill>
                        </a:rPr>
                        <a:t>Clicking</a:t>
                      </a:r>
                      <a:r>
                        <a:rPr lang="en-US" sz="1000" baseline="0" dirty="0">
                          <a:solidFill>
                            <a:srgbClr val="7030A0"/>
                          </a:solidFill>
                        </a:rPr>
                        <a:t> Refresh All action manually is not required to get updated prices.</a:t>
                      </a:r>
                    </a:p>
                    <a:p>
                      <a:pPr marL="171450" indent="-171450">
                        <a:buFont typeface="Arial" panose="020B0604020202020204" pitchFamily="34" charset="0"/>
                        <a:buChar char="•"/>
                      </a:pPr>
                      <a:r>
                        <a:rPr lang="en-GB" sz="1000" dirty="0"/>
                        <a:t>System show guided message with OK option. On click on OK, system will get updated prices for configuration automatically</a:t>
                      </a:r>
                      <a:r>
                        <a:rPr lang="en-GB" sz="1000" baseline="0" dirty="0"/>
                        <a:t> in case of change in price</a:t>
                      </a:r>
                      <a:endParaRPr lang="en-GB" sz="1000" dirty="0"/>
                    </a:p>
                  </a:txBody>
                  <a:tcPr/>
                </a:tc>
                <a:extLst>
                  <a:ext uri="{0D108BD9-81ED-4DB2-BD59-A6C34878D82A}">
                    <a16:rowId xmlns:a16="http://schemas.microsoft.com/office/drawing/2014/main" val="1791842027"/>
                  </a:ext>
                </a:extLst>
              </a:tr>
              <a:tr h="567893">
                <a:tc>
                  <a:txBody>
                    <a:bodyPr/>
                    <a:lstStyle/>
                    <a:p>
                      <a:r>
                        <a:rPr lang="en-US" sz="1000" dirty="0">
                          <a:solidFill>
                            <a:srgbClr val="7030A0"/>
                          </a:solidFill>
                        </a:rPr>
                        <a:t>Non-Onnet</a:t>
                      </a:r>
                      <a:r>
                        <a:rPr lang="en-US" sz="1000" baseline="0" dirty="0">
                          <a:solidFill>
                            <a:srgbClr val="7030A0"/>
                          </a:solidFill>
                        </a:rPr>
                        <a:t> (Expired)</a:t>
                      </a:r>
                      <a:endParaRPr lang="en-US" sz="1000" dirty="0">
                        <a:solidFill>
                          <a:srgbClr val="7030A0"/>
                        </a:solidFill>
                      </a:endParaRPr>
                    </a:p>
                  </a:txBody>
                  <a:tcPr/>
                </a:tc>
                <a:tc>
                  <a:txBody>
                    <a:bodyPr/>
                    <a:lstStyle/>
                    <a:p>
                      <a:r>
                        <a:rPr lang="en-US" sz="1000" dirty="0">
                          <a:solidFill>
                            <a:srgbClr val="7030A0"/>
                          </a:solidFill>
                        </a:rPr>
                        <a:t>“Non – Onnet” configurations (Manual and Automated) will be removed.</a:t>
                      </a:r>
                      <a:r>
                        <a:rPr lang="en-US" sz="1000" baseline="0" dirty="0">
                          <a:solidFill>
                            <a:srgbClr val="7030A0"/>
                          </a:solidFill>
                        </a:rPr>
                        <a:t> User will have to manually reconfigure all line items with the non on-net configurations.</a:t>
                      </a:r>
                      <a:endParaRPr lang="en-US" sz="1000" dirty="0">
                        <a:solidFill>
                          <a:srgbClr val="7030A0"/>
                        </a:solidFill>
                      </a:endParaRP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000" dirty="0">
                          <a:solidFill>
                            <a:srgbClr val="7030A0"/>
                          </a:solidFill>
                        </a:rPr>
                        <a:t>Configuration is automatically</a:t>
                      </a:r>
                      <a:r>
                        <a:rPr lang="en-US" sz="1000" baseline="0" dirty="0">
                          <a:solidFill>
                            <a:srgbClr val="7030A0"/>
                          </a:solidFill>
                        </a:rPr>
                        <a:t> </a:t>
                      </a:r>
                      <a:r>
                        <a:rPr lang="en-US" sz="1000" dirty="0">
                          <a:solidFill>
                            <a:srgbClr val="7030A0"/>
                          </a:solidFill>
                        </a:rPr>
                        <a:t>copied</a:t>
                      </a:r>
                      <a:r>
                        <a:rPr lang="en-US" sz="1000" baseline="0" dirty="0">
                          <a:solidFill>
                            <a:srgbClr val="7030A0"/>
                          </a:solidFill>
                        </a:rPr>
                        <a:t> with prices. System will show guided message asking user to reconfigure manually to get the updated prices.</a:t>
                      </a:r>
                      <a:endParaRPr lang="en-US" sz="1000" dirty="0">
                        <a:solidFill>
                          <a:srgbClr val="7030A0"/>
                        </a:solidFill>
                      </a:endParaRPr>
                    </a:p>
                  </a:txBody>
                  <a:tcPr/>
                </a:tc>
                <a:extLst>
                  <a:ext uri="{0D108BD9-81ED-4DB2-BD59-A6C34878D82A}">
                    <a16:rowId xmlns:a16="http://schemas.microsoft.com/office/drawing/2014/main" val="4148819939"/>
                  </a:ext>
                </a:extLst>
              </a:tr>
              <a:tr h="414694">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000" dirty="0">
                          <a:solidFill>
                            <a:srgbClr val="7030A0"/>
                          </a:solidFill>
                        </a:rPr>
                        <a:t>Non-Onnet</a:t>
                      </a:r>
                      <a:r>
                        <a:rPr lang="en-US" sz="1000" baseline="0" dirty="0">
                          <a:solidFill>
                            <a:srgbClr val="7030A0"/>
                          </a:solidFill>
                        </a:rPr>
                        <a:t> (Valid)</a:t>
                      </a:r>
                      <a:endParaRPr lang="en-US" sz="1000" dirty="0">
                        <a:solidFill>
                          <a:srgbClr val="7030A0"/>
                        </a:solidFill>
                      </a:endParaRPr>
                    </a:p>
                    <a:p>
                      <a:endParaRPr lang="en-US" sz="1000" dirty="0">
                        <a:solidFill>
                          <a:srgbClr val="7030A0"/>
                        </a:solidFill>
                      </a:endParaRP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000" dirty="0">
                          <a:solidFill>
                            <a:srgbClr val="7030A0"/>
                          </a:solidFill>
                        </a:rPr>
                        <a:t>“Non – Onnet” configurations (Manual and Automated) will be removed.</a:t>
                      </a:r>
                      <a:r>
                        <a:rPr lang="en-US" sz="1000" baseline="0" dirty="0">
                          <a:solidFill>
                            <a:srgbClr val="7030A0"/>
                          </a:solidFill>
                        </a:rPr>
                        <a:t> User will have to manually reconfigure all line items with the non on-net configurations.</a:t>
                      </a:r>
                      <a:endParaRPr lang="en-US" sz="1000" dirty="0">
                        <a:solidFill>
                          <a:srgbClr val="7030A0"/>
                        </a:solidFill>
                      </a:endParaRP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000" dirty="0">
                          <a:solidFill>
                            <a:srgbClr val="7030A0"/>
                          </a:solidFill>
                        </a:rPr>
                        <a:t>Configuration is automatically</a:t>
                      </a:r>
                      <a:r>
                        <a:rPr lang="en-US" sz="1000" baseline="0" dirty="0">
                          <a:solidFill>
                            <a:srgbClr val="7030A0"/>
                          </a:solidFill>
                        </a:rPr>
                        <a:t> </a:t>
                      </a:r>
                      <a:r>
                        <a:rPr lang="en-US" sz="1000" dirty="0">
                          <a:solidFill>
                            <a:srgbClr val="7030A0"/>
                          </a:solidFill>
                        </a:rPr>
                        <a:t>copied</a:t>
                      </a:r>
                      <a:r>
                        <a:rPr lang="en-US" sz="1000" baseline="0" dirty="0">
                          <a:solidFill>
                            <a:srgbClr val="7030A0"/>
                          </a:solidFill>
                        </a:rPr>
                        <a:t> with prices.</a:t>
                      </a:r>
                      <a:endParaRPr lang="en-US" sz="1000" dirty="0">
                        <a:solidFill>
                          <a:srgbClr val="7030A0"/>
                        </a:solidFill>
                      </a:endParaRPr>
                    </a:p>
                  </a:txBody>
                  <a:tcPr/>
                </a:tc>
                <a:extLst>
                  <a:ext uri="{0D108BD9-81ED-4DB2-BD59-A6C34878D82A}">
                    <a16:rowId xmlns:a16="http://schemas.microsoft.com/office/drawing/2014/main" val="1361921353"/>
                  </a:ext>
                </a:extLst>
              </a:tr>
              <a:tr h="404982">
                <a:tc>
                  <a:txBody>
                    <a:bodyPr/>
                    <a:lstStyle/>
                    <a:p>
                      <a:r>
                        <a:rPr lang="en-US" sz="1000" dirty="0">
                          <a:solidFill>
                            <a:srgbClr val="7030A0"/>
                          </a:solidFill>
                        </a:rPr>
                        <a:t>Pricing exception scenarios </a:t>
                      </a:r>
                    </a:p>
                  </a:txBody>
                  <a:tcPr/>
                </a:tc>
                <a:tc>
                  <a:txBody>
                    <a:bodyPr/>
                    <a:lstStyle/>
                    <a:p>
                      <a:r>
                        <a:rPr lang="en-GB" sz="1000" kern="1200" dirty="0">
                          <a:solidFill>
                            <a:srgbClr val="7030A0"/>
                          </a:solidFill>
                          <a:latin typeface="+mn-lt"/>
                          <a:ea typeface="+mn-ea"/>
                          <a:cs typeface="+mn-cs"/>
                        </a:rPr>
                        <a:t>Pricing exception scenarios corrected by portfolio pricing will be mark as To Be Priced. </a:t>
                      </a:r>
                      <a:endParaRPr lang="en-US" sz="1000" kern="1200" dirty="0">
                        <a:solidFill>
                          <a:srgbClr val="7030A0"/>
                        </a:solidFill>
                        <a:latin typeface="+mn-lt"/>
                        <a:ea typeface="+mn-ea"/>
                        <a:cs typeface="+mn-cs"/>
                      </a:endParaRPr>
                    </a:p>
                  </a:txBody>
                  <a:tcPr/>
                </a:tc>
                <a:tc>
                  <a:txBody>
                    <a:bodyPr/>
                    <a:lstStyle/>
                    <a:p>
                      <a:r>
                        <a:rPr lang="en-US" sz="1000" dirty="0">
                          <a:solidFill>
                            <a:srgbClr val="7030A0"/>
                          </a:solidFill>
                        </a:rPr>
                        <a:t>System</a:t>
                      </a:r>
                      <a:r>
                        <a:rPr lang="en-US" sz="1000" baseline="0" dirty="0">
                          <a:solidFill>
                            <a:srgbClr val="7030A0"/>
                          </a:solidFill>
                        </a:rPr>
                        <a:t> will retain the prices in copied quote and mark line item in Priced.</a:t>
                      </a:r>
                      <a:endParaRPr lang="en-US" sz="1000" dirty="0">
                        <a:solidFill>
                          <a:srgbClr val="7030A0"/>
                        </a:solidFill>
                      </a:endParaRPr>
                    </a:p>
                  </a:txBody>
                  <a:tcPr/>
                </a:tc>
                <a:extLst>
                  <a:ext uri="{0D108BD9-81ED-4DB2-BD59-A6C34878D82A}">
                    <a16:rowId xmlns:a16="http://schemas.microsoft.com/office/drawing/2014/main" val="2959887648"/>
                  </a:ext>
                </a:extLst>
              </a:tr>
              <a:tr h="407717">
                <a:tc>
                  <a:txBody>
                    <a:bodyPr/>
                    <a:lstStyle/>
                    <a:p>
                      <a:r>
                        <a:rPr lang="en-US" sz="1000" dirty="0">
                          <a:solidFill>
                            <a:srgbClr val="7030A0"/>
                          </a:solidFill>
                        </a:rPr>
                        <a:t>Awaiting pricing information from third party/BCP team</a:t>
                      </a: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000" dirty="0">
                          <a:solidFill>
                            <a:srgbClr val="7030A0"/>
                          </a:solidFill>
                        </a:rPr>
                        <a:t>Configuration is copied with stage as Created, </a:t>
                      </a:r>
                      <a:r>
                        <a:rPr lang="en-US" sz="1000" dirty="0" err="1">
                          <a:solidFill>
                            <a:srgbClr val="7030A0"/>
                          </a:solidFill>
                        </a:rPr>
                        <a:t>offnet</a:t>
                      </a:r>
                      <a:r>
                        <a:rPr lang="en-US" sz="1000" dirty="0">
                          <a:solidFill>
                            <a:srgbClr val="7030A0"/>
                          </a:solidFill>
                        </a:rPr>
                        <a:t>/</a:t>
                      </a:r>
                      <a:r>
                        <a:rPr lang="en-US" sz="1000" dirty="0" err="1">
                          <a:solidFill>
                            <a:srgbClr val="7030A0"/>
                          </a:solidFill>
                        </a:rPr>
                        <a:t>eXplore</a:t>
                      </a:r>
                      <a:r>
                        <a:rPr lang="en-US" sz="1000" dirty="0">
                          <a:solidFill>
                            <a:srgbClr val="7030A0"/>
                          </a:solidFill>
                        </a:rPr>
                        <a:t> requests for price information are not copied.</a:t>
                      </a:r>
                    </a:p>
                  </a:txBody>
                  <a:tcPr/>
                </a:tc>
                <a:tc>
                  <a:txBody>
                    <a:bodyPr/>
                    <a:lstStyle/>
                    <a:p>
                      <a:pPr marL="171450" indent="-171450">
                        <a:buFont typeface="Arial" panose="020B0604020202020204" pitchFamily="34" charset="0"/>
                        <a:buChar char="•"/>
                      </a:pPr>
                      <a:r>
                        <a:rPr lang="en-US" sz="1000" dirty="0">
                          <a:solidFill>
                            <a:srgbClr val="7030A0"/>
                          </a:solidFill>
                        </a:rPr>
                        <a:t>Copy</a:t>
                      </a:r>
                      <a:r>
                        <a:rPr lang="en-US" sz="1000" baseline="0" dirty="0">
                          <a:solidFill>
                            <a:srgbClr val="7030A0"/>
                          </a:solidFill>
                        </a:rPr>
                        <a:t> Quote – </a:t>
                      </a:r>
                      <a:r>
                        <a:rPr lang="en-US" sz="1000" dirty="0">
                          <a:solidFill>
                            <a:srgbClr val="7030A0"/>
                          </a:solidFill>
                        </a:rPr>
                        <a:t>No Change.</a:t>
                      </a:r>
                    </a:p>
                    <a:p>
                      <a:pPr marL="171450" indent="-171450">
                        <a:buFont typeface="Arial" panose="020B0604020202020204" pitchFamily="34" charset="0"/>
                        <a:buChar char="•"/>
                      </a:pPr>
                      <a:r>
                        <a:rPr lang="en-US" sz="1000" dirty="0">
                          <a:solidFill>
                            <a:srgbClr val="7030A0"/>
                          </a:solidFill>
                        </a:rPr>
                        <a:t>Copy Line item - </a:t>
                      </a:r>
                      <a:r>
                        <a:rPr lang="en-GB" sz="1000" kern="1200" dirty="0">
                          <a:solidFill>
                            <a:srgbClr val="7030A0"/>
                          </a:solidFill>
                          <a:latin typeface="+mn-lt"/>
                          <a:ea typeface="+mn-ea"/>
                          <a:cs typeface="+mn-cs"/>
                        </a:rPr>
                        <a:t>On going request are valid for copied line items as well and appear in View Manual request tab as well</a:t>
                      </a:r>
                      <a:endParaRPr lang="en-US" sz="1000" kern="1200" dirty="0">
                        <a:solidFill>
                          <a:srgbClr val="7030A0"/>
                        </a:solidFill>
                        <a:latin typeface="+mn-lt"/>
                        <a:ea typeface="+mn-ea"/>
                        <a:cs typeface="+mn-cs"/>
                      </a:endParaRPr>
                    </a:p>
                  </a:txBody>
                  <a:tcPr/>
                </a:tc>
                <a:extLst>
                  <a:ext uri="{0D108BD9-81ED-4DB2-BD59-A6C34878D82A}">
                    <a16:rowId xmlns:a16="http://schemas.microsoft.com/office/drawing/2014/main" val="3917702947"/>
                  </a:ext>
                </a:extLst>
              </a:tr>
              <a:tr h="407717">
                <a:tc>
                  <a:txBody>
                    <a:bodyPr/>
                    <a:lstStyle/>
                    <a:p>
                      <a:r>
                        <a:rPr lang="en-US" sz="1000" dirty="0">
                          <a:solidFill>
                            <a:srgbClr val="7030A0"/>
                          </a:solidFill>
                        </a:rPr>
                        <a:t>Copy Line item popup</a:t>
                      </a:r>
                    </a:p>
                  </a:txBody>
                  <a:tcPr/>
                </a:tc>
                <a:tc>
                  <a:txBody>
                    <a:bodyPr/>
                    <a:lstStyle/>
                    <a:p>
                      <a:r>
                        <a:rPr lang="en-US" sz="1000" dirty="0">
                          <a:solidFill>
                            <a:srgbClr val="7030A0"/>
                          </a:solidFill>
                        </a:rPr>
                        <a:t>Quote Line item id and Number</a:t>
                      </a:r>
                      <a:r>
                        <a:rPr lang="en-US" sz="1000" baseline="0" dirty="0">
                          <a:solidFill>
                            <a:srgbClr val="7030A0"/>
                          </a:solidFill>
                        </a:rPr>
                        <a:t> of Copies presented in Copy Line Item window</a:t>
                      </a:r>
                      <a:endParaRPr lang="en-US" sz="1000" dirty="0">
                        <a:solidFill>
                          <a:srgbClr val="7030A0"/>
                        </a:solidFill>
                      </a:endParaRPr>
                    </a:p>
                  </a:txBody>
                  <a:tcPr/>
                </a:tc>
                <a:tc>
                  <a:txBody>
                    <a:bodyPr/>
                    <a:lstStyle/>
                    <a:p>
                      <a:r>
                        <a:rPr lang="en-US" sz="1000" dirty="0">
                          <a:solidFill>
                            <a:srgbClr val="7030A0"/>
                          </a:solidFill>
                        </a:rPr>
                        <a:t>Addiionally product and product description will be presented in Copy Line item window</a:t>
                      </a:r>
                    </a:p>
                  </a:txBody>
                  <a:tcPr/>
                </a:tc>
                <a:extLst>
                  <a:ext uri="{0D108BD9-81ED-4DB2-BD59-A6C34878D82A}">
                    <a16:rowId xmlns:a16="http://schemas.microsoft.com/office/drawing/2014/main" val="2353465757"/>
                  </a:ext>
                </a:extLst>
              </a:tr>
              <a:tr h="407717">
                <a:tc>
                  <a:txBody>
                    <a:bodyPr/>
                    <a:lstStyle/>
                    <a:p>
                      <a:pPr marL="0" algn="l" defTabSz="913943" rtl="0" eaLnBrk="1" latinLnBrk="0" hangingPunct="1"/>
                      <a:r>
                        <a:rPr lang="en-US" sz="1000" kern="1200" dirty="0">
                          <a:solidFill>
                            <a:srgbClr val="7030A0"/>
                          </a:solidFill>
                          <a:latin typeface="+mn-lt"/>
                          <a:ea typeface="+mn-ea"/>
                          <a:cs typeface="+mn-cs"/>
                        </a:rPr>
                        <a:t>Contract term, bandwidth and resiliency </a:t>
                      </a:r>
                    </a:p>
                  </a:txBody>
                  <a:tcPr/>
                </a:tc>
                <a:tc>
                  <a:txBody>
                    <a:bodyPr/>
                    <a:lstStyle/>
                    <a:p>
                      <a:r>
                        <a:rPr lang="en-US" sz="1000" kern="1200" dirty="0">
                          <a:solidFill>
                            <a:srgbClr val="7030A0"/>
                          </a:solidFill>
                          <a:latin typeface="+mn-lt"/>
                          <a:ea typeface="+mn-ea"/>
                          <a:cs typeface="+mn-cs"/>
                        </a:rPr>
                        <a:t>Cannot be changed pre technical approval.</a:t>
                      </a:r>
                    </a:p>
                  </a:txBody>
                  <a:tcPr/>
                </a:tc>
                <a:tc>
                  <a:txBody>
                    <a:bodyPr/>
                    <a:lstStyle/>
                    <a:p>
                      <a:pPr marL="0" algn="l" defTabSz="913943" rtl="0" eaLnBrk="1" latinLnBrk="0" hangingPunct="1"/>
                      <a:r>
                        <a:rPr lang="en-US" sz="1000" kern="1200" dirty="0">
                          <a:solidFill>
                            <a:srgbClr val="7030A0"/>
                          </a:solidFill>
                          <a:latin typeface="+mn-lt"/>
                          <a:ea typeface="+mn-ea"/>
                          <a:cs typeface="+mn-cs"/>
                        </a:rPr>
                        <a:t>Can be changed in line item grid pre technical approval.</a:t>
                      </a:r>
                    </a:p>
                  </a:txBody>
                  <a:tcPr/>
                </a:tc>
                <a:extLst>
                  <a:ext uri="{0D108BD9-81ED-4DB2-BD59-A6C34878D82A}">
                    <a16:rowId xmlns:a16="http://schemas.microsoft.com/office/drawing/2014/main" val="714144517"/>
                  </a:ext>
                </a:extLst>
              </a:tr>
              <a:tr h="407717">
                <a:tc>
                  <a:txBody>
                    <a:bodyPr/>
                    <a:lstStyle/>
                    <a:p>
                      <a:pPr marL="0" algn="l" defTabSz="913943" rtl="0" eaLnBrk="1" latinLnBrk="0" hangingPunct="1"/>
                      <a:r>
                        <a:rPr lang="en-US" sz="1000" kern="1200" dirty="0">
                          <a:solidFill>
                            <a:srgbClr val="7030A0"/>
                          </a:solidFill>
                          <a:latin typeface="+mn-lt"/>
                          <a:ea typeface="+mn-ea"/>
                          <a:cs typeface="+mn-cs"/>
                        </a:rPr>
                        <a:t>Quote refresh</a:t>
                      </a:r>
                      <a:r>
                        <a:rPr lang="en-US" sz="1000" kern="1200" baseline="0" dirty="0">
                          <a:solidFill>
                            <a:srgbClr val="7030A0"/>
                          </a:solidFill>
                          <a:latin typeface="+mn-lt"/>
                          <a:ea typeface="+mn-ea"/>
                          <a:cs typeface="+mn-cs"/>
                        </a:rPr>
                        <a:t> – rules related to pricing</a:t>
                      </a:r>
                      <a:endParaRPr lang="en-US" sz="1000" kern="1200" dirty="0">
                        <a:solidFill>
                          <a:srgbClr val="7030A0"/>
                        </a:solidFill>
                        <a:latin typeface="+mn-lt"/>
                        <a:ea typeface="+mn-ea"/>
                        <a:cs typeface="+mn-cs"/>
                      </a:endParaRPr>
                    </a:p>
                  </a:txBody>
                  <a:tcPr/>
                </a:tc>
                <a:tc>
                  <a:txBody>
                    <a:bodyPr/>
                    <a:lstStyle/>
                    <a:p>
                      <a:r>
                        <a:rPr lang="en-US" sz="1000" kern="1200" dirty="0">
                          <a:solidFill>
                            <a:srgbClr val="7030A0"/>
                          </a:solidFill>
                          <a:latin typeface="+mn-lt"/>
                          <a:ea typeface="+mn-ea"/>
                          <a:cs typeface="+mn-cs"/>
                        </a:rPr>
                        <a:t>Same as existing Copy Quote pricing</a:t>
                      </a:r>
                      <a:r>
                        <a:rPr lang="en-US" sz="1000" kern="1200" baseline="0" dirty="0">
                          <a:solidFill>
                            <a:srgbClr val="7030A0"/>
                          </a:solidFill>
                          <a:latin typeface="+mn-lt"/>
                          <a:ea typeface="+mn-ea"/>
                          <a:cs typeface="+mn-cs"/>
                        </a:rPr>
                        <a:t> rules</a:t>
                      </a:r>
                      <a:endParaRPr lang="en-US" sz="1000" kern="1200" dirty="0">
                        <a:solidFill>
                          <a:srgbClr val="7030A0"/>
                        </a:solidFill>
                        <a:latin typeface="+mn-lt"/>
                        <a:ea typeface="+mn-ea"/>
                        <a:cs typeface="+mn-cs"/>
                      </a:endParaRPr>
                    </a:p>
                  </a:txBody>
                  <a:tcPr/>
                </a:tc>
                <a:tc>
                  <a:txBody>
                    <a:bodyPr/>
                    <a:lstStyle/>
                    <a:p>
                      <a:pPr marL="0" algn="l" defTabSz="913943" rtl="0" eaLnBrk="1" latinLnBrk="0" hangingPunct="1"/>
                      <a:r>
                        <a:rPr lang="en-US" sz="1000" dirty="0">
                          <a:solidFill>
                            <a:srgbClr val="7030A0"/>
                          </a:solidFill>
                        </a:rPr>
                        <a:t>Copy Quote changes to pricing rules will</a:t>
                      </a:r>
                      <a:r>
                        <a:rPr lang="en-US" sz="1000" baseline="0" dirty="0">
                          <a:solidFill>
                            <a:srgbClr val="7030A0"/>
                          </a:solidFill>
                        </a:rPr>
                        <a:t> b</a:t>
                      </a:r>
                      <a:r>
                        <a:rPr lang="en-US" sz="1000" dirty="0">
                          <a:solidFill>
                            <a:srgbClr val="7030A0"/>
                          </a:solidFill>
                        </a:rPr>
                        <a:t>e implemented for Quote refresh.</a:t>
                      </a:r>
                      <a:endParaRPr lang="en-US" sz="1000" kern="1200" dirty="0">
                        <a:solidFill>
                          <a:srgbClr val="7030A0"/>
                        </a:solidFill>
                        <a:latin typeface="+mn-lt"/>
                        <a:ea typeface="+mn-ea"/>
                        <a:cs typeface="+mn-cs"/>
                      </a:endParaRPr>
                    </a:p>
                  </a:txBody>
                  <a:tcPr/>
                </a:tc>
                <a:extLst>
                  <a:ext uri="{0D108BD9-81ED-4DB2-BD59-A6C34878D82A}">
                    <a16:rowId xmlns:a16="http://schemas.microsoft.com/office/drawing/2014/main" val="234583088"/>
                  </a:ext>
                </a:extLst>
              </a:tr>
            </a:tbl>
          </a:graphicData>
        </a:graphic>
      </p:graphicFrame>
    </p:spTree>
    <p:extLst>
      <p:ext uri="{BB962C8B-B14F-4D97-AF65-F5344CB8AC3E}">
        <p14:creationId xmlns:p14="http://schemas.microsoft.com/office/powerpoint/2010/main" val="277646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6" cy="504000"/>
          </a:xfrm>
        </p:spPr>
        <p:txBody>
          <a:bodyPr>
            <a:normAutofit/>
          </a:bodyPr>
          <a:lstStyle/>
          <a:p>
            <a:r>
              <a:rPr lang="en-US" dirty="0"/>
              <a:t>Version History</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29889836"/>
              </p:ext>
            </p:extLst>
          </p:nvPr>
        </p:nvGraphicFramePr>
        <p:xfrm>
          <a:off x="165995" y="706128"/>
          <a:ext cx="11860006" cy="4089146"/>
        </p:xfrm>
        <a:graphic>
          <a:graphicData uri="http://schemas.openxmlformats.org/drawingml/2006/table">
            <a:tbl>
              <a:tblPr firstRow="1" bandRow="1">
                <a:tableStyleId>{5C22544A-7EE6-4342-B048-85BDC9FD1C3A}</a:tableStyleId>
              </a:tblPr>
              <a:tblGrid>
                <a:gridCol w="1044715">
                  <a:extLst>
                    <a:ext uri="{9D8B030D-6E8A-4147-A177-3AD203B41FA5}">
                      <a16:colId xmlns:a16="http://schemas.microsoft.com/office/drawing/2014/main" val="20000"/>
                    </a:ext>
                  </a:extLst>
                </a:gridCol>
                <a:gridCol w="1645144">
                  <a:extLst>
                    <a:ext uri="{9D8B030D-6E8A-4147-A177-3AD203B41FA5}">
                      <a16:colId xmlns:a16="http://schemas.microsoft.com/office/drawing/2014/main" val="20001"/>
                    </a:ext>
                  </a:extLst>
                </a:gridCol>
                <a:gridCol w="1470340">
                  <a:extLst>
                    <a:ext uri="{9D8B030D-6E8A-4147-A177-3AD203B41FA5}">
                      <a16:colId xmlns:a16="http://schemas.microsoft.com/office/drawing/2014/main" val="20002"/>
                    </a:ext>
                  </a:extLst>
                </a:gridCol>
                <a:gridCol w="1258529">
                  <a:extLst>
                    <a:ext uri="{9D8B030D-6E8A-4147-A177-3AD203B41FA5}">
                      <a16:colId xmlns:a16="http://schemas.microsoft.com/office/drawing/2014/main" val="20003"/>
                    </a:ext>
                  </a:extLst>
                </a:gridCol>
                <a:gridCol w="1278193">
                  <a:extLst>
                    <a:ext uri="{9D8B030D-6E8A-4147-A177-3AD203B41FA5}">
                      <a16:colId xmlns:a16="http://schemas.microsoft.com/office/drawing/2014/main" val="20004"/>
                    </a:ext>
                  </a:extLst>
                </a:gridCol>
                <a:gridCol w="5163085">
                  <a:extLst>
                    <a:ext uri="{9D8B030D-6E8A-4147-A177-3AD203B41FA5}">
                      <a16:colId xmlns:a16="http://schemas.microsoft.com/office/drawing/2014/main" val="20005"/>
                    </a:ext>
                  </a:extLst>
                </a:gridCol>
              </a:tblGrid>
              <a:tr h="370840">
                <a:tc>
                  <a:txBody>
                    <a:bodyPr/>
                    <a:lstStyle/>
                    <a:p>
                      <a:r>
                        <a:rPr lang="en-IN" dirty="0"/>
                        <a:t>Version</a:t>
                      </a:r>
                    </a:p>
                  </a:txBody>
                  <a:tcPr/>
                </a:tc>
                <a:tc>
                  <a:txBody>
                    <a:bodyPr/>
                    <a:lstStyle/>
                    <a:p>
                      <a:r>
                        <a:rPr lang="en-IN" dirty="0"/>
                        <a:t>Version Date</a:t>
                      </a:r>
                    </a:p>
                  </a:txBody>
                  <a:tcPr/>
                </a:tc>
                <a:tc>
                  <a:txBody>
                    <a:bodyPr/>
                    <a:lstStyle/>
                    <a:p>
                      <a:r>
                        <a:rPr lang="en-IN" dirty="0"/>
                        <a:t>Revised By</a:t>
                      </a:r>
                    </a:p>
                  </a:txBody>
                  <a:tcPr/>
                </a:tc>
                <a:tc>
                  <a:txBody>
                    <a:bodyPr/>
                    <a:lstStyle/>
                    <a:p>
                      <a:r>
                        <a:rPr lang="en-IN" dirty="0"/>
                        <a:t>Reviewed By</a:t>
                      </a:r>
                    </a:p>
                  </a:txBody>
                  <a:tcPr/>
                </a:tc>
                <a:tc>
                  <a:txBody>
                    <a:bodyPr/>
                    <a:lstStyle/>
                    <a:p>
                      <a:r>
                        <a:rPr lang="en-IN" dirty="0"/>
                        <a:t>Approved by</a:t>
                      </a:r>
                    </a:p>
                  </a:txBody>
                  <a:tcPr/>
                </a:tc>
                <a:tc>
                  <a:txBody>
                    <a:bodyPr/>
                    <a:lstStyle/>
                    <a:p>
                      <a:r>
                        <a:rPr lang="en-IN" dirty="0"/>
                        <a:t>Reason For change</a:t>
                      </a:r>
                    </a:p>
                  </a:txBody>
                  <a:tcPr/>
                </a:tc>
                <a:extLst>
                  <a:ext uri="{0D108BD9-81ED-4DB2-BD59-A6C34878D82A}">
                    <a16:rowId xmlns:a16="http://schemas.microsoft.com/office/drawing/2014/main" val="10000"/>
                  </a:ext>
                </a:extLst>
              </a:tr>
              <a:tr h="370840">
                <a:tc>
                  <a:txBody>
                    <a:bodyPr/>
                    <a:lstStyle/>
                    <a:p>
                      <a:pPr marL="0" algn="just" defTabSz="914400" rtl="0" eaLnBrk="1" latinLnBrk="0" hangingPunct="1">
                        <a:spcAft>
                          <a:spcPts val="0"/>
                        </a:spcAft>
                      </a:pPr>
                      <a:r>
                        <a:rPr lang="en-GB"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0.1(Draft)</a:t>
                      </a: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r>
                        <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09/09/2019</a:t>
                      </a:r>
                    </a:p>
                  </a:txBody>
                  <a:tcPr marL="68580" marR="68580" marT="0" marB="0"/>
                </a:tc>
                <a:tc>
                  <a:txBody>
                    <a:bodyPr/>
                    <a:lstStyle/>
                    <a:p>
                      <a:pPr marL="0" algn="just" defTabSz="914400" rtl="0" eaLnBrk="1" latinLnBrk="0" hangingPunct="1">
                        <a:spcAft>
                          <a:spcPts val="0"/>
                        </a:spcAft>
                      </a:pPr>
                      <a:r>
                        <a:rPr lang="en-GB"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Sandip/Sanjivani</a:t>
                      </a: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r>
                        <a:rPr lang="en-GB"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a:t>
                      </a: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r>
                        <a:rPr lang="en-GB"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First draft.</a:t>
                      </a: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algn="just" defTabSz="914400" rtl="0" eaLnBrk="1" latinLnBrk="0" hangingPunct="1">
                        <a:spcAft>
                          <a:spcPts val="0"/>
                        </a:spcAft>
                      </a:pPr>
                      <a:r>
                        <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0.2</a:t>
                      </a:r>
                    </a:p>
                  </a:txBody>
                  <a:tcPr marL="68580" marR="68580" marT="0" marB="0"/>
                </a:tc>
                <a:tc>
                  <a:txBody>
                    <a:bodyPr/>
                    <a:lstStyle/>
                    <a:p>
                      <a:pPr marL="0" algn="just" defTabSz="914400" rtl="0" eaLnBrk="1" latinLnBrk="0" hangingPunct="1">
                        <a:spcAft>
                          <a:spcPts val="0"/>
                        </a:spcAft>
                      </a:pPr>
                      <a:r>
                        <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13/09/2019</a:t>
                      </a:r>
                    </a:p>
                  </a:txBody>
                  <a:tcPr marL="68580" marR="68580" marT="0" marB="0"/>
                </a:tc>
                <a:tc>
                  <a:txBody>
                    <a:bodyPr/>
                    <a:lstStyle/>
                    <a:p>
                      <a:pPr marL="0" algn="just" defTabSz="914400" rtl="0" eaLnBrk="1" latinLnBrk="0" hangingPunct="1">
                        <a:spcAft>
                          <a:spcPts val="0"/>
                        </a:spcAft>
                      </a:pPr>
                      <a:r>
                        <a:rPr lang="en-GB"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Sandip/Sanjivani</a:t>
                      </a: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r>
                        <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Changes as per</a:t>
                      </a:r>
                      <a:r>
                        <a:rPr lang="en-IN" sz="1400" kern="1200" baseline="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internal review</a:t>
                      </a: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pPr marL="0" algn="just" defTabSz="914400" rtl="0" eaLnBrk="1" latinLnBrk="0" hangingPunct="1">
                        <a:spcAft>
                          <a:spcPts val="0"/>
                        </a:spcAft>
                      </a:pPr>
                      <a:r>
                        <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0.3</a:t>
                      </a:r>
                    </a:p>
                  </a:txBody>
                  <a:tcPr marL="68580" marR="68580" marT="0" marB="0"/>
                </a:tc>
                <a:tc>
                  <a:txBody>
                    <a:bodyPr/>
                    <a:lstStyle/>
                    <a:p>
                      <a:pPr marL="0" algn="just" defTabSz="914400" rtl="0" eaLnBrk="1" latinLnBrk="0" hangingPunct="1">
                        <a:spcAft>
                          <a:spcPts val="0"/>
                        </a:spcAft>
                      </a:pPr>
                      <a:r>
                        <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16/09/2019</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Sandip/Sanjivani</a:t>
                      </a: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just" defTabSz="914400" rtl="0" eaLnBrk="1" latinLnBrk="0" hangingPunct="1">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r>
                        <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Allow to change configuration parameter in line item grid.</a:t>
                      </a:r>
                    </a:p>
                  </a:txBody>
                  <a:tcPr marL="68580" marR="68580" marT="0" marB="0"/>
                </a:tc>
                <a:extLst>
                  <a:ext uri="{0D108BD9-81ED-4DB2-BD59-A6C34878D82A}">
                    <a16:rowId xmlns:a16="http://schemas.microsoft.com/office/drawing/2014/main" val="10003"/>
                  </a:ext>
                </a:extLst>
              </a:tr>
              <a:tr h="370840">
                <a:tc>
                  <a:txBody>
                    <a:bodyPr/>
                    <a:lstStyle/>
                    <a:p>
                      <a:pPr marL="0" algn="just" defTabSz="914400" rtl="0" eaLnBrk="1" latinLnBrk="0" hangingPunct="1">
                        <a:spcAft>
                          <a:spcPts val="0"/>
                        </a:spcAft>
                      </a:pPr>
                      <a:r>
                        <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0.4</a:t>
                      </a:r>
                    </a:p>
                  </a:txBody>
                  <a:tcPr marL="68580" marR="68580" marT="0" marB="0"/>
                </a:tc>
                <a:tc>
                  <a:txBody>
                    <a:bodyPr/>
                    <a:lstStyle/>
                    <a:p>
                      <a:pPr marL="0" algn="just" defTabSz="914400" rtl="0" eaLnBrk="1" latinLnBrk="0" hangingPunct="1">
                        <a:spcAft>
                          <a:spcPts val="0"/>
                        </a:spcAft>
                      </a:pPr>
                      <a:r>
                        <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19/09/2019</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Sandip/Sanjivani</a:t>
                      </a: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Draft</a:t>
                      </a:r>
                      <a:r>
                        <a:rPr lang="en-IN" sz="1400" kern="1200" baseline="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for review</a:t>
                      </a: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marL="0" algn="just" defTabSz="914400" rtl="0" eaLnBrk="1" latinLnBrk="0" hangingPunct="1">
                        <a:spcAft>
                          <a:spcPts val="0"/>
                        </a:spcAft>
                      </a:pPr>
                      <a:r>
                        <a:rPr lang="en-IN" sz="1400" kern="12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rPr>
                        <a:t>0.5</a:t>
                      </a:r>
                    </a:p>
                  </a:txBody>
                  <a:tcPr marL="68580" marR="68580" marT="0" marB="0"/>
                </a:tc>
                <a:tc>
                  <a:txBody>
                    <a:bodyPr/>
                    <a:lstStyle/>
                    <a:p>
                      <a:pPr marL="0" algn="just" defTabSz="914400" rtl="0" eaLnBrk="1" latinLnBrk="0" hangingPunct="1">
                        <a:spcAft>
                          <a:spcPts val="0"/>
                        </a:spcAft>
                      </a:pPr>
                      <a:r>
                        <a:rPr lang="en-IN" sz="1400" kern="12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rPr>
                        <a:t>23/09/2019</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400" kern="1200" dirty="0" err="1">
                          <a:solidFill>
                            <a:srgbClr val="7030A0"/>
                          </a:solidFill>
                          <a:effectLst/>
                          <a:latin typeface="Calibri" panose="020F0502020204030204" pitchFamily="34" charset="0"/>
                          <a:ea typeface="SimSun" panose="02010600030101010101" pitchFamily="2" charset="-122"/>
                          <a:cs typeface="Times New Roman" panose="02020603050405020304" pitchFamily="18" charset="0"/>
                        </a:rPr>
                        <a:t>Sandip</a:t>
                      </a:r>
                      <a:r>
                        <a:rPr lang="en-GB" sz="1400" kern="12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rPr>
                        <a:t>/Sanjivani</a:t>
                      </a:r>
                      <a:endParaRPr lang="en-IN" sz="1400" kern="12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rPr>
                        <a:t>Review</a:t>
                      </a:r>
                      <a:r>
                        <a:rPr lang="en-IN" sz="1400" kern="1200" baseline="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rPr>
                        <a:t> comments provided by Dimas, Joan incorporated</a:t>
                      </a:r>
                      <a:endParaRPr lang="en-IN" sz="1400" kern="12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pPr algn="just">
                        <a:spcAft>
                          <a:spcPts val="0"/>
                        </a:spcAft>
                      </a:pPr>
                      <a:r>
                        <a:rPr lang="en-IN" sz="1100" dirty="0">
                          <a:effectLst/>
                          <a:latin typeface="Times New Roman" panose="02020603050405020304" pitchFamily="18" charset="0"/>
                          <a:ea typeface="SimSun" panose="02010600030101010101" pitchFamily="2" charset="-122"/>
                          <a:cs typeface="Times New Roman" panose="02020603050405020304" pitchFamily="18" charset="0"/>
                        </a:rPr>
                        <a:t>0.6</a:t>
                      </a:r>
                    </a:p>
                  </a:txBody>
                  <a:tcPr marL="68580" marR="68580" marT="0" marB="0"/>
                </a:tc>
                <a:tc>
                  <a:txBody>
                    <a:bodyPr/>
                    <a:lstStyle/>
                    <a:p>
                      <a:pPr algn="just">
                        <a:spcAft>
                          <a:spcPts val="0"/>
                        </a:spcAft>
                      </a:pPr>
                      <a:r>
                        <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10/12/2019</a:t>
                      </a:r>
                    </a:p>
                  </a:txBody>
                  <a:tcPr marL="68580" marR="68580" marT="0" marB="0"/>
                </a:tc>
                <a:tc>
                  <a:txBody>
                    <a:bodyPr/>
                    <a:lstStyle/>
                    <a:p>
                      <a:pPr algn="just">
                        <a:spcAft>
                          <a:spcPts val="0"/>
                        </a:spcAft>
                      </a:pPr>
                      <a:r>
                        <a:rPr lang="en-IN" sz="1400" kern="120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Sandip</a:t>
                      </a: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spcAft>
                          <a:spcPts val="0"/>
                        </a:spcAft>
                      </a:pPr>
                      <a:r>
                        <a:rPr lang="en-IN" sz="1400" kern="1200" dirty="0">
                          <a:solidFill>
                            <a:schemeClr val="dk1"/>
                          </a:solidFill>
                          <a:effectLst/>
                          <a:latin typeface="Calibri" panose="020F0502020204030204" pitchFamily="34" charset="0"/>
                          <a:ea typeface="Batang"/>
                          <a:cs typeface="Times New Roman" panose="02020603050405020304" pitchFamily="18" charset="0"/>
                        </a:rPr>
                        <a:t>Deal Pricing</a:t>
                      </a:r>
                      <a:r>
                        <a:rPr lang="en-IN" sz="1400" kern="1200" baseline="0" dirty="0">
                          <a:solidFill>
                            <a:schemeClr val="dk1"/>
                          </a:solidFill>
                          <a:effectLst/>
                          <a:latin typeface="Calibri" panose="020F0502020204030204" pitchFamily="34" charset="0"/>
                          <a:ea typeface="Batang"/>
                          <a:cs typeface="Times New Roman" panose="02020603050405020304" pitchFamily="18" charset="0"/>
                        </a:rPr>
                        <a:t> Review Non Standard/Bespoke scenario and Sales Engineer journey</a:t>
                      </a:r>
                      <a:endParaRPr lang="en-IN" sz="1400" kern="1200" dirty="0">
                        <a:solidFill>
                          <a:schemeClr val="dk1"/>
                        </a:solidFill>
                        <a:effectLst/>
                        <a:latin typeface="Calibri" panose="020F0502020204030204" pitchFamily="34" charset="0"/>
                        <a:ea typeface="Batang"/>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70840">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indent="0" algn="l" defTabSz="914400" rtl="0" eaLnBrk="1" latinLnBrk="0" hangingPunct="1">
                        <a:spcAft>
                          <a:spcPts val="0"/>
                        </a:spcAft>
                        <a:buFont typeface="Arial" panose="020B0604020202020204" pitchFamily="34" charset="0"/>
                        <a:buNone/>
                      </a:pPr>
                      <a:endParaRPr lang="en-IN" sz="1400" kern="1200" baseline="0" dirty="0">
                        <a:solidFill>
                          <a:schemeClr val="dk1"/>
                        </a:solidFill>
                        <a:effectLst/>
                        <a:latin typeface="Calibri" panose="020F0502020204030204" pitchFamily="34" charset="0"/>
                        <a:ea typeface="Batang"/>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70840">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indent="0" algn="l" defTabSz="914400" rtl="0" eaLnBrk="1" latinLnBrk="0" hangingPunct="1">
                        <a:spcAft>
                          <a:spcPts val="0"/>
                        </a:spcAft>
                        <a:buFont typeface="Arial" panose="020B0604020202020204" pitchFamily="34" charset="0"/>
                        <a:buNone/>
                      </a:pPr>
                      <a:endParaRPr lang="en-IN" sz="1400" kern="1200" dirty="0">
                        <a:solidFill>
                          <a:schemeClr val="dk1"/>
                        </a:solidFill>
                        <a:effectLst/>
                        <a:latin typeface="Calibri" panose="020F0502020204030204" pitchFamily="34" charset="0"/>
                        <a:ea typeface="Batang"/>
                        <a:cs typeface="Times New Roman" panose="02020603050405020304" pitchFamily="18" charset="0"/>
                      </a:endParaRPr>
                    </a:p>
                  </a:txBody>
                  <a:tcPr marL="68580" marR="68580" marT="0" marB="0"/>
                </a:tc>
                <a:extLst>
                  <a:ext uri="{0D108BD9-81ED-4DB2-BD59-A6C34878D82A}">
                    <a16:rowId xmlns:a16="http://schemas.microsoft.com/office/drawing/2014/main" val="47884146"/>
                  </a:ext>
                </a:extLst>
              </a:tr>
              <a:tr h="370840">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indent="0" algn="l" defTabSz="914400" rtl="0" eaLnBrk="1" latinLnBrk="0" hangingPunct="1">
                        <a:spcAft>
                          <a:spcPts val="0"/>
                        </a:spcAft>
                        <a:buFont typeface="Arial" panose="020B0604020202020204" pitchFamily="34" charset="0"/>
                        <a:buNone/>
                      </a:pPr>
                      <a:endParaRPr lang="en-IN" sz="1400" kern="1200" dirty="0">
                        <a:solidFill>
                          <a:schemeClr val="dk1"/>
                        </a:solidFill>
                        <a:effectLst/>
                        <a:latin typeface="Calibri" panose="020F0502020204030204" pitchFamily="34" charset="0"/>
                        <a:ea typeface="Batang"/>
                        <a:cs typeface="Times New Roman" panose="02020603050405020304" pitchFamily="18" charset="0"/>
                      </a:endParaRPr>
                    </a:p>
                  </a:txBody>
                  <a:tcPr marL="68580" marR="68580" marT="0" marB="0"/>
                </a:tc>
                <a:extLst>
                  <a:ext uri="{0D108BD9-81ED-4DB2-BD59-A6C34878D82A}">
                    <a16:rowId xmlns:a16="http://schemas.microsoft.com/office/drawing/2014/main" val="556647565"/>
                  </a:ext>
                </a:extLst>
              </a:tr>
            </a:tbl>
          </a:graphicData>
        </a:graphic>
      </p:graphicFrame>
      <p:pic>
        <p:nvPicPr>
          <p:cNvPr id="5" name="Picture 4">
            <a:extLst>
              <a:ext uri="{FF2B5EF4-FFF2-40B4-BE49-F238E27FC236}">
                <a16:creationId xmlns:a16="http://schemas.microsoft.com/office/drawing/2014/main" id="{4DBD56DE-2AE7-2740-AF43-978A849454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91010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6" cy="504000"/>
          </a:xfrm>
        </p:spPr>
        <p:txBody>
          <a:bodyPr>
            <a:normAutofit/>
          </a:bodyPr>
          <a:lstStyle/>
          <a:p>
            <a:r>
              <a:rPr lang="en-IN" sz="1400" dirty="0"/>
              <a:t>Assumptions, Risks and Dependencies</a:t>
            </a:r>
            <a:endParaRPr lang="en-GB" sz="1400" dirty="0"/>
          </a:p>
        </p:txBody>
      </p:sp>
      <p:pic>
        <p:nvPicPr>
          <p:cNvPr id="5" name="Picture 4">
            <a:extLst>
              <a:ext uri="{FF2B5EF4-FFF2-40B4-BE49-F238E27FC236}">
                <a16:creationId xmlns:a16="http://schemas.microsoft.com/office/drawing/2014/main" id="{4DBD56DE-2AE7-2740-AF43-978A849454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graphicFrame>
        <p:nvGraphicFramePr>
          <p:cNvPr id="6" name="Table 5"/>
          <p:cNvGraphicFramePr>
            <a:graphicFrameLocks noGrp="1"/>
          </p:cNvGraphicFramePr>
          <p:nvPr>
            <p:extLst/>
          </p:nvPr>
        </p:nvGraphicFramePr>
        <p:xfrm>
          <a:off x="730136" y="891769"/>
          <a:ext cx="9148154" cy="852979"/>
        </p:xfrm>
        <a:graphic>
          <a:graphicData uri="http://schemas.openxmlformats.org/drawingml/2006/table">
            <a:tbl>
              <a:tblPr firstRow="1" bandRow="1">
                <a:tableStyleId>{5C22544A-7EE6-4342-B048-85BDC9FD1C3A}</a:tableStyleId>
              </a:tblPr>
              <a:tblGrid>
                <a:gridCol w="789028">
                  <a:extLst>
                    <a:ext uri="{9D8B030D-6E8A-4147-A177-3AD203B41FA5}">
                      <a16:colId xmlns:a16="http://schemas.microsoft.com/office/drawing/2014/main" val="20000"/>
                    </a:ext>
                  </a:extLst>
                </a:gridCol>
                <a:gridCol w="1460587">
                  <a:extLst>
                    <a:ext uri="{9D8B030D-6E8A-4147-A177-3AD203B41FA5}">
                      <a16:colId xmlns:a16="http://schemas.microsoft.com/office/drawing/2014/main" val="20001"/>
                    </a:ext>
                  </a:extLst>
                </a:gridCol>
                <a:gridCol w="3239277">
                  <a:extLst>
                    <a:ext uri="{9D8B030D-6E8A-4147-A177-3AD203B41FA5}">
                      <a16:colId xmlns:a16="http://schemas.microsoft.com/office/drawing/2014/main" val="20002"/>
                    </a:ext>
                  </a:extLst>
                </a:gridCol>
                <a:gridCol w="1829631">
                  <a:extLst>
                    <a:ext uri="{9D8B030D-6E8A-4147-A177-3AD203B41FA5}">
                      <a16:colId xmlns:a16="http://schemas.microsoft.com/office/drawing/2014/main" val="20003"/>
                    </a:ext>
                  </a:extLst>
                </a:gridCol>
                <a:gridCol w="1829631">
                  <a:extLst>
                    <a:ext uri="{9D8B030D-6E8A-4147-A177-3AD203B41FA5}">
                      <a16:colId xmlns:a16="http://schemas.microsoft.com/office/drawing/2014/main" val="20004"/>
                    </a:ext>
                  </a:extLst>
                </a:gridCol>
              </a:tblGrid>
              <a:tr h="482139">
                <a:tc>
                  <a:txBody>
                    <a:bodyPr/>
                    <a:lstStyle/>
                    <a:p>
                      <a:r>
                        <a:rPr lang="en-IN" dirty="0"/>
                        <a:t>S.No</a:t>
                      </a:r>
                    </a:p>
                  </a:txBody>
                  <a:tcPr/>
                </a:tc>
                <a:tc>
                  <a:txBody>
                    <a:bodyPr/>
                    <a:lstStyle/>
                    <a:p>
                      <a:r>
                        <a:rPr lang="en-IN" dirty="0"/>
                        <a:t>Date</a:t>
                      </a:r>
                    </a:p>
                  </a:txBody>
                  <a:tcPr/>
                </a:tc>
                <a:tc>
                  <a:txBody>
                    <a:bodyPr/>
                    <a:lstStyle/>
                    <a:p>
                      <a:r>
                        <a:rPr lang="en-IN" dirty="0"/>
                        <a:t>Assumption</a:t>
                      </a:r>
                    </a:p>
                  </a:txBody>
                  <a:tcPr/>
                </a:tc>
                <a:tc>
                  <a:txBody>
                    <a:bodyPr/>
                    <a:lstStyle/>
                    <a:p>
                      <a:r>
                        <a:rPr lang="en-IN" dirty="0"/>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Stakeholders</a:t>
                      </a:r>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nvPr>
        </p:nvGraphicFramePr>
        <p:xfrm>
          <a:off x="730135" y="2649219"/>
          <a:ext cx="9148155" cy="852979"/>
        </p:xfrm>
        <a:graphic>
          <a:graphicData uri="http://schemas.openxmlformats.org/drawingml/2006/table">
            <a:tbl>
              <a:tblPr firstRow="1" bandRow="1">
                <a:tableStyleId>{5C22544A-7EE6-4342-B048-85BDC9FD1C3A}</a:tableStyleId>
              </a:tblPr>
              <a:tblGrid>
                <a:gridCol w="789028">
                  <a:extLst>
                    <a:ext uri="{9D8B030D-6E8A-4147-A177-3AD203B41FA5}">
                      <a16:colId xmlns:a16="http://schemas.microsoft.com/office/drawing/2014/main" val="20000"/>
                    </a:ext>
                  </a:extLst>
                </a:gridCol>
                <a:gridCol w="1460587">
                  <a:extLst>
                    <a:ext uri="{9D8B030D-6E8A-4147-A177-3AD203B41FA5}">
                      <a16:colId xmlns:a16="http://schemas.microsoft.com/office/drawing/2014/main" val="20001"/>
                    </a:ext>
                  </a:extLst>
                </a:gridCol>
                <a:gridCol w="3239278">
                  <a:extLst>
                    <a:ext uri="{9D8B030D-6E8A-4147-A177-3AD203B41FA5}">
                      <a16:colId xmlns:a16="http://schemas.microsoft.com/office/drawing/2014/main" val="20002"/>
                    </a:ext>
                  </a:extLst>
                </a:gridCol>
                <a:gridCol w="1829631">
                  <a:extLst>
                    <a:ext uri="{9D8B030D-6E8A-4147-A177-3AD203B41FA5}">
                      <a16:colId xmlns:a16="http://schemas.microsoft.com/office/drawing/2014/main" val="20003"/>
                    </a:ext>
                  </a:extLst>
                </a:gridCol>
                <a:gridCol w="1829631">
                  <a:extLst>
                    <a:ext uri="{9D8B030D-6E8A-4147-A177-3AD203B41FA5}">
                      <a16:colId xmlns:a16="http://schemas.microsoft.com/office/drawing/2014/main" val="20004"/>
                    </a:ext>
                  </a:extLst>
                </a:gridCol>
              </a:tblGrid>
              <a:tr h="482139">
                <a:tc>
                  <a:txBody>
                    <a:bodyPr/>
                    <a:lstStyle/>
                    <a:p>
                      <a:r>
                        <a:rPr lang="en-IN" dirty="0"/>
                        <a:t>S.No</a:t>
                      </a:r>
                    </a:p>
                  </a:txBody>
                  <a:tcPr/>
                </a:tc>
                <a:tc>
                  <a:txBody>
                    <a:bodyPr/>
                    <a:lstStyle/>
                    <a:p>
                      <a:r>
                        <a:rPr lang="en-IN" dirty="0"/>
                        <a:t>Date</a:t>
                      </a:r>
                    </a:p>
                  </a:txBody>
                  <a:tcPr/>
                </a:tc>
                <a:tc>
                  <a:txBody>
                    <a:bodyPr/>
                    <a:lstStyle/>
                    <a:p>
                      <a:r>
                        <a:rPr lang="en-IN" dirty="0"/>
                        <a:t>Risks</a:t>
                      </a:r>
                    </a:p>
                  </a:txBody>
                  <a:tcPr/>
                </a:tc>
                <a:tc>
                  <a:txBody>
                    <a:bodyPr/>
                    <a:lstStyle/>
                    <a:p>
                      <a:r>
                        <a:rPr lang="en-IN" dirty="0"/>
                        <a:t>Status</a:t>
                      </a:r>
                    </a:p>
                  </a:txBody>
                  <a:tcPr/>
                </a:tc>
                <a:tc>
                  <a:txBody>
                    <a:bodyPr/>
                    <a:lstStyle/>
                    <a:p>
                      <a:r>
                        <a:rPr lang="en-IN" dirty="0"/>
                        <a:t>Stakeholders</a:t>
                      </a:r>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nvPr>
        </p:nvGraphicFramePr>
        <p:xfrm>
          <a:off x="730135" y="4929169"/>
          <a:ext cx="9148154" cy="852979"/>
        </p:xfrm>
        <a:graphic>
          <a:graphicData uri="http://schemas.openxmlformats.org/drawingml/2006/table">
            <a:tbl>
              <a:tblPr firstRow="1" bandRow="1">
                <a:tableStyleId>{5C22544A-7EE6-4342-B048-85BDC9FD1C3A}</a:tableStyleId>
              </a:tblPr>
              <a:tblGrid>
                <a:gridCol w="789028">
                  <a:extLst>
                    <a:ext uri="{9D8B030D-6E8A-4147-A177-3AD203B41FA5}">
                      <a16:colId xmlns:a16="http://schemas.microsoft.com/office/drawing/2014/main" val="20000"/>
                    </a:ext>
                  </a:extLst>
                </a:gridCol>
                <a:gridCol w="1460587">
                  <a:extLst>
                    <a:ext uri="{9D8B030D-6E8A-4147-A177-3AD203B41FA5}">
                      <a16:colId xmlns:a16="http://schemas.microsoft.com/office/drawing/2014/main" val="20001"/>
                    </a:ext>
                  </a:extLst>
                </a:gridCol>
                <a:gridCol w="3239277">
                  <a:extLst>
                    <a:ext uri="{9D8B030D-6E8A-4147-A177-3AD203B41FA5}">
                      <a16:colId xmlns:a16="http://schemas.microsoft.com/office/drawing/2014/main" val="20002"/>
                    </a:ext>
                  </a:extLst>
                </a:gridCol>
                <a:gridCol w="1829631">
                  <a:extLst>
                    <a:ext uri="{9D8B030D-6E8A-4147-A177-3AD203B41FA5}">
                      <a16:colId xmlns:a16="http://schemas.microsoft.com/office/drawing/2014/main" val="20003"/>
                    </a:ext>
                  </a:extLst>
                </a:gridCol>
                <a:gridCol w="1829631">
                  <a:extLst>
                    <a:ext uri="{9D8B030D-6E8A-4147-A177-3AD203B41FA5}">
                      <a16:colId xmlns:a16="http://schemas.microsoft.com/office/drawing/2014/main" val="20004"/>
                    </a:ext>
                  </a:extLst>
                </a:gridCol>
              </a:tblGrid>
              <a:tr h="482139">
                <a:tc>
                  <a:txBody>
                    <a:bodyPr/>
                    <a:lstStyle/>
                    <a:p>
                      <a:r>
                        <a:rPr lang="en-IN" dirty="0"/>
                        <a:t>S.No</a:t>
                      </a:r>
                    </a:p>
                  </a:txBody>
                  <a:tcPr/>
                </a:tc>
                <a:tc>
                  <a:txBody>
                    <a:bodyPr/>
                    <a:lstStyle/>
                    <a:p>
                      <a:r>
                        <a:rPr lang="en-IN" dirty="0"/>
                        <a:t>Date</a:t>
                      </a:r>
                    </a:p>
                  </a:txBody>
                  <a:tcPr/>
                </a:tc>
                <a:tc>
                  <a:txBody>
                    <a:bodyPr/>
                    <a:lstStyle/>
                    <a:p>
                      <a:r>
                        <a:rPr lang="en-IN" dirty="0"/>
                        <a:t>Dependencies</a:t>
                      </a:r>
                    </a:p>
                  </a:txBody>
                  <a:tcPr/>
                </a:tc>
                <a:tc>
                  <a:txBody>
                    <a:bodyPr/>
                    <a:lstStyle/>
                    <a:p>
                      <a:r>
                        <a:rPr lang="en-IN" dirty="0"/>
                        <a:t>Status</a:t>
                      </a:r>
                    </a:p>
                  </a:txBody>
                  <a:tcPr/>
                </a:tc>
                <a:tc>
                  <a:txBody>
                    <a:bodyPr/>
                    <a:lstStyle/>
                    <a:p>
                      <a:r>
                        <a:rPr lang="en-IN" dirty="0"/>
                        <a:t>Stakeholders</a:t>
                      </a:r>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5674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4" y="139990"/>
            <a:ext cx="10515600" cy="341632"/>
          </a:xfrm>
          <a:noFill/>
        </p:spPr>
        <p:txBody>
          <a:bodyPr wrap="square" rtlCol="0">
            <a:spAutoFit/>
          </a:bodyPr>
          <a:lstStyle/>
          <a:p>
            <a:r>
              <a:rPr lang="en-IN" sz="1800" b="1" dirty="0">
                <a:ea typeface="+mn-ea"/>
                <a:cs typeface="+mn-cs"/>
              </a:rPr>
              <a:t>Key Design Decisions</a:t>
            </a:r>
          </a:p>
        </p:txBody>
      </p:sp>
      <p:graphicFrame>
        <p:nvGraphicFramePr>
          <p:cNvPr id="7" name="Table 6"/>
          <p:cNvGraphicFramePr>
            <a:graphicFrameLocks noGrp="1"/>
          </p:cNvGraphicFramePr>
          <p:nvPr>
            <p:extLst>
              <p:ext uri="{D42A27DB-BD31-4B8C-83A1-F6EECF244321}">
                <p14:modId xmlns:p14="http://schemas.microsoft.com/office/powerpoint/2010/main" val="1916716848"/>
              </p:ext>
            </p:extLst>
          </p:nvPr>
        </p:nvGraphicFramePr>
        <p:xfrm>
          <a:off x="278244" y="931902"/>
          <a:ext cx="11475075" cy="2768139"/>
        </p:xfrm>
        <a:graphic>
          <a:graphicData uri="http://schemas.openxmlformats.org/drawingml/2006/table">
            <a:tbl>
              <a:tblPr firstRow="1" bandRow="1">
                <a:tableStyleId>{5C22544A-7EE6-4342-B048-85BDC9FD1C3A}</a:tableStyleId>
              </a:tblPr>
              <a:tblGrid>
                <a:gridCol w="798490">
                  <a:extLst>
                    <a:ext uri="{9D8B030D-6E8A-4147-A177-3AD203B41FA5}">
                      <a16:colId xmlns:a16="http://schemas.microsoft.com/office/drawing/2014/main" val="20000"/>
                    </a:ext>
                  </a:extLst>
                </a:gridCol>
                <a:gridCol w="1056068">
                  <a:extLst>
                    <a:ext uri="{9D8B030D-6E8A-4147-A177-3AD203B41FA5}">
                      <a16:colId xmlns:a16="http://schemas.microsoft.com/office/drawing/2014/main" val="20001"/>
                    </a:ext>
                  </a:extLst>
                </a:gridCol>
                <a:gridCol w="6751748">
                  <a:extLst>
                    <a:ext uri="{9D8B030D-6E8A-4147-A177-3AD203B41FA5}">
                      <a16:colId xmlns:a16="http://schemas.microsoft.com/office/drawing/2014/main" val="20002"/>
                    </a:ext>
                  </a:extLst>
                </a:gridCol>
                <a:gridCol w="2868769">
                  <a:extLst>
                    <a:ext uri="{9D8B030D-6E8A-4147-A177-3AD203B41FA5}">
                      <a16:colId xmlns:a16="http://schemas.microsoft.com/office/drawing/2014/main" val="20003"/>
                    </a:ext>
                  </a:extLst>
                </a:gridCol>
              </a:tblGrid>
              <a:tr h="482139">
                <a:tc>
                  <a:txBody>
                    <a:bodyPr/>
                    <a:lstStyle/>
                    <a:p>
                      <a:r>
                        <a:rPr lang="en-IN" dirty="0"/>
                        <a:t>S.No</a:t>
                      </a:r>
                    </a:p>
                  </a:txBody>
                  <a:tcPr/>
                </a:tc>
                <a:tc>
                  <a:txBody>
                    <a:bodyPr/>
                    <a:lstStyle/>
                    <a:p>
                      <a:r>
                        <a:rPr lang="en-IN" dirty="0"/>
                        <a:t>Date</a:t>
                      </a:r>
                    </a:p>
                  </a:txBody>
                  <a:tcPr/>
                </a:tc>
                <a:tc>
                  <a:txBody>
                    <a:bodyPr/>
                    <a:lstStyle/>
                    <a:p>
                      <a:r>
                        <a:rPr lang="en-IN" dirty="0"/>
                        <a:t>Design Decision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Stakeholders</a:t>
                      </a:r>
                    </a:p>
                  </a:txBody>
                  <a:tcPr/>
                </a:tc>
                <a:extLst>
                  <a:ext uri="{0D108BD9-81ED-4DB2-BD59-A6C34878D82A}">
                    <a16:rowId xmlns:a16="http://schemas.microsoft.com/office/drawing/2014/main" val="10000"/>
                  </a:ext>
                </a:extLst>
              </a:tr>
              <a:tr h="370840">
                <a:tc>
                  <a:txBody>
                    <a:bodyPr/>
                    <a:lstStyle/>
                    <a:p>
                      <a:r>
                        <a:rPr lang="en-IN" sz="1200" strike="noStrike" dirty="0"/>
                        <a:t>1</a:t>
                      </a:r>
                    </a:p>
                  </a:txBody>
                  <a:tcPr/>
                </a:tc>
                <a:tc>
                  <a:txBody>
                    <a:bodyPr/>
                    <a:lstStyle/>
                    <a:p>
                      <a:r>
                        <a:rPr lang="en-IN" sz="1200" strike="noStrike" dirty="0"/>
                        <a:t>13/09/2019</a:t>
                      </a:r>
                    </a:p>
                  </a:txBody>
                  <a:tcPr/>
                </a:tc>
                <a:tc>
                  <a:txBody>
                    <a:bodyPr/>
                    <a:lstStyle/>
                    <a:p>
                      <a:pPr lvl="0"/>
                      <a:r>
                        <a:rPr lang="en-GB" sz="1200" b="0" kern="1200" dirty="0">
                          <a:solidFill>
                            <a:schemeClr val="dk1"/>
                          </a:solidFill>
                          <a:effectLst/>
                          <a:latin typeface="+mn-lt"/>
                          <a:ea typeface="+mn-ea"/>
                          <a:cs typeface="+mn-cs"/>
                        </a:rPr>
                        <a:t>Copy</a:t>
                      </a:r>
                      <a:r>
                        <a:rPr lang="en-GB" sz="1200" b="0" kern="1200" baseline="0" dirty="0">
                          <a:solidFill>
                            <a:schemeClr val="dk1"/>
                          </a:solidFill>
                          <a:effectLst/>
                          <a:latin typeface="+mn-lt"/>
                          <a:ea typeface="+mn-ea"/>
                          <a:cs typeface="+mn-cs"/>
                        </a:rPr>
                        <a:t> quote option available inside quote to create new quote for selected line items.</a:t>
                      </a:r>
                      <a:endParaRPr lang="en-GB" sz="1200" b="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strike="sngStrike" dirty="0"/>
                    </a:p>
                  </a:txBody>
                  <a:tcPr/>
                </a:tc>
                <a:tc>
                  <a:txBody>
                    <a:bodyPr/>
                    <a:lstStyle/>
                    <a:p>
                      <a:r>
                        <a:rPr lang="en-IN" sz="1200" strike="noStrike" dirty="0"/>
                        <a:t>Piyush, Luca, Joan, Dimas</a:t>
                      </a:r>
                    </a:p>
                  </a:txBody>
                  <a:tcPr/>
                </a:tc>
                <a:extLst>
                  <a:ext uri="{0D108BD9-81ED-4DB2-BD59-A6C34878D82A}">
                    <a16:rowId xmlns:a16="http://schemas.microsoft.com/office/drawing/2014/main" val="10001"/>
                  </a:ext>
                </a:extLst>
              </a:tr>
              <a:tr h="370840">
                <a:tc>
                  <a:txBody>
                    <a:bodyPr/>
                    <a:lstStyle/>
                    <a:p>
                      <a:r>
                        <a:rPr lang="en-IN" sz="1200" dirty="0"/>
                        <a:t>2</a:t>
                      </a:r>
                    </a:p>
                  </a:txBody>
                  <a:tcPr/>
                </a:tc>
                <a:tc>
                  <a:txBody>
                    <a:bodyPr/>
                    <a:lstStyle/>
                    <a:p>
                      <a:r>
                        <a:rPr lang="en-IN" sz="1200" dirty="0"/>
                        <a:t>13/09/2019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Config</a:t>
                      </a:r>
                      <a:r>
                        <a:rPr lang="en-IN" sz="1200" baseline="0" dirty="0"/>
                        <a:t> parameters line contract term, bandwidth and resiliency options allow to change in line item grid to update configuration pre technical approval.</a:t>
                      </a:r>
                      <a:endParaRPr lang="en-IN" sz="1200" dirty="0"/>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IN" sz="1200" strike="noStrike" dirty="0"/>
                        <a:t>Piyush, Luca, Joan, Dimas</a:t>
                      </a:r>
                    </a:p>
                    <a:p>
                      <a:pPr marL="0" marR="0" lvl="0" indent="0" algn="l" defTabSz="913943" rtl="0" eaLnBrk="1" fontAlgn="auto" latinLnBrk="0" hangingPunct="1">
                        <a:lnSpc>
                          <a:spcPct val="100000"/>
                        </a:lnSpc>
                        <a:spcBef>
                          <a:spcPts val="0"/>
                        </a:spcBef>
                        <a:spcAft>
                          <a:spcPts val="0"/>
                        </a:spcAft>
                        <a:buClrTx/>
                        <a:buSzTx/>
                        <a:buFontTx/>
                        <a:buNone/>
                        <a:tabLst/>
                        <a:defRPr/>
                      </a:pPr>
                      <a:endParaRPr lang="en-IN" sz="1200" strike="noStrike" dirty="0"/>
                    </a:p>
                  </a:txBody>
                  <a:tcPr/>
                </a:tc>
                <a:extLst>
                  <a:ext uri="{0D108BD9-81ED-4DB2-BD59-A6C34878D82A}">
                    <a16:rowId xmlns:a16="http://schemas.microsoft.com/office/drawing/2014/main" val="10002"/>
                  </a:ext>
                </a:extLst>
              </a:tr>
              <a:tr h="370840">
                <a:tc>
                  <a:txBody>
                    <a:bodyPr/>
                    <a:lstStyle/>
                    <a:p>
                      <a:r>
                        <a:rPr lang="en-IN" sz="1200" dirty="0"/>
                        <a:t>3</a:t>
                      </a:r>
                    </a:p>
                  </a:txBody>
                  <a:tcPr/>
                </a:tc>
                <a:tc>
                  <a:txBody>
                    <a:bodyPr/>
                    <a:lstStyle/>
                    <a:p>
                      <a:r>
                        <a:rPr lang="en-IN" sz="1200" dirty="0"/>
                        <a:t>13/09/2019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latin typeface="+mn-lt"/>
                          <a:ea typeface="+mn-ea"/>
                          <a:cs typeface="+mn-cs"/>
                        </a:rPr>
                        <a:t>For Quote refresh, rules related to pricing will be same as Copy Quote functionality. Copy Quote changes to pricing rules should also be implemented for Quote refresh. </a:t>
                      </a:r>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lang="en-IN" sz="1200" strike="noStrike" dirty="0"/>
                    </a:p>
                  </a:txBody>
                  <a:tcPr/>
                </a:tc>
                <a:extLst>
                  <a:ext uri="{0D108BD9-81ED-4DB2-BD59-A6C34878D82A}">
                    <a16:rowId xmlns:a16="http://schemas.microsoft.com/office/drawing/2014/main" val="753203588"/>
                  </a:ext>
                </a:extLst>
              </a:tr>
              <a:tr h="370840">
                <a:tc>
                  <a:txBody>
                    <a:bodyPr/>
                    <a:lstStyle/>
                    <a:p>
                      <a:r>
                        <a:rPr lang="en-IN" sz="1200" dirty="0"/>
                        <a:t>4.</a:t>
                      </a:r>
                    </a:p>
                  </a:txBody>
                  <a:tcPr/>
                </a:tc>
                <a:tc>
                  <a:txBody>
                    <a:bodyPr/>
                    <a:lstStyle/>
                    <a:p>
                      <a:r>
                        <a:rPr lang="en-IN" sz="1200" dirty="0"/>
                        <a:t>13/09/2019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Post Copy quote,</a:t>
                      </a:r>
                      <a:r>
                        <a:rPr lang="en-IN" sz="1200" baseline="0" dirty="0"/>
                        <a:t> </a:t>
                      </a:r>
                      <a:r>
                        <a:rPr lang="en-IN" sz="1200" dirty="0"/>
                        <a:t>new quote is created</a:t>
                      </a:r>
                      <a:r>
                        <a:rPr lang="en-IN" sz="1200" baseline="0" dirty="0"/>
                        <a:t> and guided message to be shown in new quote for expired connectivity options and restrict user to submit to commercial approval.</a:t>
                      </a:r>
                      <a:endParaRPr lang="en-IN" sz="1200" dirty="0"/>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IN" sz="1200" strike="noStrike" dirty="0"/>
                        <a:t>Piyush, Luca, Joan, Dimas</a:t>
                      </a:r>
                    </a:p>
                    <a:p>
                      <a:pPr marL="0" marR="0" lvl="0" indent="0" algn="l" defTabSz="913943" rtl="0" eaLnBrk="1" fontAlgn="auto" latinLnBrk="0" hangingPunct="1">
                        <a:lnSpc>
                          <a:spcPct val="100000"/>
                        </a:lnSpc>
                        <a:spcBef>
                          <a:spcPts val="0"/>
                        </a:spcBef>
                        <a:spcAft>
                          <a:spcPts val="0"/>
                        </a:spcAft>
                        <a:buClrTx/>
                        <a:buSzTx/>
                        <a:buFontTx/>
                        <a:buNone/>
                        <a:tabLst/>
                        <a:defRPr/>
                      </a:pPr>
                      <a:endParaRPr lang="en-IN" sz="1200" strike="noStrike" dirty="0"/>
                    </a:p>
                  </a:txBody>
                  <a:tcPr/>
                </a:tc>
                <a:extLst>
                  <a:ext uri="{0D108BD9-81ED-4DB2-BD59-A6C34878D82A}">
                    <a16:rowId xmlns:a16="http://schemas.microsoft.com/office/drawing/2014/main" val="826044835"/>
                  </a:ext>
                </a:extLst>
              </a:tr>
              <a:tr h="370840">
                <a:tc>
                  <a:txBody>
                    <a:bodyPr/>
                    <a:lstStyle/>
                    <a:p>
                      <a:r>
                        <a:rPr lang="en-IN" sz="1200" dirty="0"/>
                        <a:t>5</a:t>
                      </a:r>
                    </a:p>
                  </a:txBody>
                  <a:tcPr/>
                </a:tc>
                <a:tc>
                  <a:txBody>
                    <a:bodyPr/>
                    <a:lstStyle/>
                    <a:p>
                      <a:r>
                        <a:rPr lang="en-IN" sz="1200" dirty="0"/>
                        <a:t>13/09/2019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In case of</a:t>
                      </a:r>
                      <a:r>
                        <a:rPr lang="en-IN" sz="1200" baseline="0" dirty="0"/>
                        <a:t> overall quote expiry or any one of the connectivity options(non-</a:t>
                      </a:r>
                      <a:r>
                        <a:rPr lang="en-IN" sz="1200" baseline="0" dirty="0" err="1"/>
                        <a:t>onnet</a:t>
                      </a:r>
                      <a:r>
                        <a:rPr lang="en-IN" sz="1200" baseline="0" dirty="0"/>
                        <a:t>) are expired user should restrict to submit to commercial approval.</a:t>
                      </a:r>
                      <a:endParaRPr lang="en-IN" sz="1200" dirty="0"/>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IN" sz="1200" strike="noStrike" dirty="0"/>
                        <a:t>Piyush, Luca, Joan, Dimas</a:t>
                      </a:r>
                    </a:p>
                    <a:p>
                      <a:pPr marL="0" marR="0" lvl="0" indent="0" algn="l" defTabSz="913943" rtl="0" eaLnBrk="1" fontAlgn="auto" latinLnBrk="0" hangingPunct="1">
                        <a:lnSpc>
                          <a:spcPct val="100000"/>
                        </a:lnSpc>
                        <a:spcBef>
                          <a:spcPts val="0"/>
                        </a:spcBef>
                        <a:spcAft>
                          <a:spcPts val="0"/>
                        </a:spcAft>
                        <a:buClrTx/>
                        <a:buSzTx/>
                        <a:buFontTx/>
                        <a:buNone/>
                        <a:tabLst/>
                        <a:defRPr/>
                      </a:pPr>
                      <a:endParaRPr lang="en-IN" sz="1200" strike="noStrike" dirty="0"/>
                    </a:p>
                  </a:txBody>
                  <a:tcPr/>
                </a:tc>
                <a:extLst>
                  <a:ext uri="{0D108BD9-81ED-4DB2-BD59-A6C34878D82A}">
                    <a16:rowId xmlns:a16="http://schemas.microsoft.com/office/drawing/2014/main" val="1875852178"/>
                  </a:ext>
                </a:extLst>
              </a:tr>
            </a:tbl>
          </a:graphicData>
        </a:graphic>
      </p:graphicFrame>
    </p:spTree>
    <p:extLst>
      <p:ext uri="{BB962C8B-B14F-4D97-AF65-F5344CB8AC3E}">
        <p14:creationId xmlns:p14="http://schemas.microsoft.com/office/powerpoint/2010/main" val="368468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5</a:t>
            </a:fld>
            <a:endParaRPr lang="nl-NL" dirty="0"/>
          </a:p>
        </p:txBody>
      </p:sp>
      <p:sp>
        <p:nvSpPr>
          <p:cNvPr id="3" name="Title 2"/>
          <p:cNvSpPr>
            <a:spLocks noGrp="1"/>
          </p:cNvSpPr>
          <p:nvPr>
            <p:ph type="title"/>
          </p:nvPr>
        </p:nvSpPr>
        <p:spPr/>
        <p:txBody>
          <a:bodyPr/>
          <a:lstStyle/>
          <a:p>
            <a:r>
              <a:rPr lang="en-GB" sz="1600" dirty="0"/>
              <a:t>Product and product description display in copy line items.</a:t>
            </a:r>
          </a:p>
        </p:txBody>
      </p:sp>
      <p:pic>
        <p:nvPicPr>
          <p:cNvPr id="4" name="Picture 3"/>
          <p:cNvPicPr>
            <a:picLocks noChangeAspect="1"/>
          </p:cNvPicPr>
          <p:nvPr/>
        </p:nvPicPr>
        <p:blipFill>
          <a:blip r:embed="rId3"/>
          <a:stretch>
            <a:fillRect/>
          </a:stretch>
        </p:blipFill>
        <p:spPr>
          <a:xfrm>
            <a:off x="345759" y="2337312"/>
            <a:ext cx="11541441" cy="4243959"/>
          </a:xfrm>
          <a:prstGeom prst="rect">
            <a:avLst/>
          </a:prstGeom>
        </p:spPr>
      </p:pic>
      <p:sp>
        <p:nvSpPr>
          <p:cNvPr id="5" name="TextBox 4"/>
          <p:cNvSpPr txBox="1"/>
          <p:nvPr/>
        </p:nvSpPr>
        <p:spPr>
          <a:xfrm>
            <a:off x="520995" y="903767"/>
            <a:ext cx="7432158" cy="369332"/>
          </a:xfrm>
          <a:prstGeom prst="rect">
            <a:avLst/>
          </a:prstGeom>
          <a:noFill/>
        </p:spPr>
        <p:txBody>
          <a:bodyPr wrap="square" rtlCol="0">
            <a:spAutoFit/>
          </a:bodyPr>
          <a:lstStyle/>
          <a:p>
            <a:pPr marL="285750" indent="-285750">
              <a:buFont typeface="Arial" panose="020B0604020202020204" pitchFamily="34" charset="0"/>
              <a:buChar char="•"/>
            </a:pPr>
            <a:r>
              <a:rPr lang="en-GB" dirty="0"/>
              <a:t>Add product and product description column in copy line item.</a:t>
            </a:r>
          </a:p>
        </p:txBody>
      </p:sp>
    </p:spTree>
    <p:extLst>
      <p:ext uri="{BB962C8B-B14F-4D97-AF65-F5344CB8AC3E}">
        <p14:creationId xmlns:p14="http://schemas.microsoft.com/office/powerpoint/2010/main" val="68042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6</a:t>
            </a:fld>
            <a:endParaRPr lang="nl-NL" dirty="0"/>
          </a:p>
        </p:txBody>
      </p:sp>
      <p:sp>
        <p:nvSpPr>
          <p:cNvPr id="3" name="Title 2"/>
          <p:cNvSpPr>
            <a:spLocks noGrp="1"/>
          </p:cNvSpPr>
          <p:nvPr>
            <p:ph type="title"/>
          </p:nvPr>
        </p:nvSpPr>
        <p:spPr/>
        <p:txBody>
          <a:bodyPr/>
          <a:lstStyle/>
          <a:p>
            <a:r>
              <a:rPr lang="en-GB" sz="1600" dirty="0"/>
              <a:t>CPQ - Copy Quote within Quote</a:t>
            </a:r>
          </a:p>
        </p:txBody>
      </p:sp>
      <p:sp>
        <p:nvSpPr>
          <p:cNvPr id="5" name="TextBox 4"/>
          <p:cNvSpPr txBox="1"/>
          <p:nvPr/>
        </p:nvSpPr>
        <p:spPr>
          <a:xfrm>
            <a:off x="82295" y="564847"/>
            <a:ext cx="11413705" cy="1938992"/>
          </a:xfrm>
          <a:prstGeom prst="rect">
            <a:avLst/>
          </a:prstGeom>
          <a:noFill/>
        </p:spPr>
        <p:txBody>
          <a:bodyPr wrap="square" rtlCol="0">
            <a:spAutoFit/>
          </a:bodyPr>
          <a:lstStyle/>
          <a:p>
            <a:r>
              <a:rPr lang="en-GB" sz="1200" b="1" dirty="0"/>
              <a:t>Solution Approach </a:t>
            </a:r>
            <a:endParaRPr lang="en-GB" sz="1200" dirty="0"/>
          </a:p>
          <a:p>
            <a:pPr marL="285750" indent="-285750">
              <a:buFont typeface="Arial" panose="020B0604020202020204" pitchFamily="34" charset="0"/>
              <a:buChar char="•"/>
            </a:pPr>
            <a:r>
              <a:rPr lang="en-GB" sz="1000" dirty="0"/>
              <a:t>Introduce Copy Quote option in standard quote </a:t>
            </a:r>
            <a:r>
              <a:rPr lang="en-GB" sz="1000" dirty="0">
                <a:solidFill>
                  <a:srgbClr val="7030A0"/>
                </a:solidFill>
              </a:rPr>
              <a:t>and price lookup quote</a:t>
            </a:r>
            <a:r>
              <a:rPr lang="en-GB" sz="1000" dirty="0"/>
              <a:t>.</a:t>
            </a:r>
          </a:p>
          <a:p>
            <a:pPr marL="285750" indent="-285750">
              <a:buFont typeface="Arial" panose="020B0604020202020204" pitchFamily="34" charset="0"/>
              <a:buChar char="•"/>
            </a:pPr>
            <a:r>
              <a:rPr lang="en-GB" sz="1000" dirty="0"/>
              <a:t>For selected line item system will create new quote and redirect user to newly created standard quote.</a:t>
            </a:r>
          </a:p>
          <a:p>
            <a:pPr marL="285750" indent="-285750">
              <a:buFont typeface="Arial" panose="020B0604020202020204" pitchFamily="34" charset="0"/>
              <a:buChar char="•"/>
            </a:pPr>
            <a:r>
              <a:rPr lang="en-GB" sz="1000" dirty="0"/>
              <a:t>Generating new quote by selecting Single or multiple line item, Quote generation logic would be same as multi-quote.</a:t>
            </a:r>
          </a:p>
          <a:p>
            <a:pPr marL="285750" indent="-285750">
              <a:buFont typeface="Arial" panose="020B0604020202020204" pitchFamily="34" charset="0"/>
              <a:buChar char="•"/>
            </a:pPr>
            <a:r>
              <a:rPr lang="en-US" sz="1000" dirty="0">
                <a:solidFill>
                  <a:srgbClr val="7030A0"/>
                </a:solidFill>
              </a:rPr>
              <a:t>New quote created using Copy quote action will be created against the same opportunity of the original quote unlike multi-quote where new opportunity gets created. </a:t>
            </a:r>
          </a:p>
          <a:p>
            <a:pPr marL="285750" indent="-285750">
              <a:buFont typeface="Arial" panose="020B0604020202020204" pitchFamily="34" charset="0"/>
              <a:buChar char="•"/>
            </a:pPr>
            <a:r>
              <a:rPr lang="en-US" sz="1000" dirty="0">
                <a:solidFill>
                  <a:srgbClr val="7030A0"/>
                </a:solidFill>
              </a:rPr>
              <a:t>Copy quote functionality is available only for Sales, Quoting Team and Sales Engineer.</a:t>
            </a:r>
          </a:p>
          <a:p>
            <a:pPr marL="285750" indent="-285750">
              <a:buFont typeface="Arial" panose="020B0604020202020204" pitchFamily="34" charset="0"/>
              <a:buChar char="•"/>
            </a:pPr>
            <a:r>
              <a:rPr lang="en-US" sz="1000" dirty="0">
                <a:solidFill>
                  <a:srgbClr val="7030A0"/>
                </a:solidFill>
              </a:rPr>
              <a:t>Copy quote cannot be performed on Locked quote.</a:t>
            </a:r>
            <a:endParaRPr lang="en-GB" sz="1000" dirty="0">
              <a:solidFill>
                <a:srgbClr val="7030A0"/>
              </a:solidFill>
            </a:endParaRPr>
          </a:p>
          <a:p>
            <a:pPr marL="285750" indent="-285750">
              <a:buFont typeface="Arial" panose="020B0604020202020204" pitchFamily="34" charset="0"/>
              <a:buChar char="•"/>
            </a:pPr>
            <a:r>
              <a:rPr lang="en-GB" sz="1000" dirty="0"/>
              <a:t>The stage of new quote created using “Copy Quote” action will be explain in further slides.</a:t>
            </a:r>
          </a:p>
          <a:p>
            <a:pPr marL="285750" indent="-285750">
              <a:buFont typeface="Arial" panose="020B0604020202020204" pitchFamily="34" charset="0"/>
              <a:buChar char="•"/>
            </a:pPr>
            <a:r>
              <a:rPr lang="en-GB" sz="1000" dirty="0">
                <a:solidFill>
                  <a:srgbClr val="7030A0"/>
                </a:solidFill>
              </a:rPr>
              <a:t>Copy quote functionality for different Quote stages is covered in further slides.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p:txBody>
      </p:sp>
      <p:pic>
        <p:nvPicPr>
          <p:cNvPr id="7" name="Picture 6"/>
          <p:cNvPicPr>
            <a:picLocks noChangeAspect="1"/>
          </p:cNvPicPr>
          <p:nvPr/>
        </p:nvPicPr>
        <p:blipFill>
          <a:blip r:embed="rId3"/>
          <a:stretch>
            <a:fillRect/>
          </a:stretch>
        </p:blipFill>
        <p:spPr>
          <a:xfrm>
            <a:off x="228599" y="3874361"/>
            <a:ext cx="11475721" cy="2752133"/>
          </a:xfrm>
          <a:prstGeom prst="rect">
            <a:avLst/>
          </a:prstGeom>
        </p:spPr>
      </p:pic>
      <p:pic>
        <p:nvPicPr>
          <p:cNvPr id="12" name="Picture 11"/>
          <p:cNvPicPr>
            <a:picLocks noChangeAspect="1"/>
          </p:cNvPicPr>
          <p:nvPr/>
        </p:nvPicPr>
        <p:blipFill>
          <a:blip r:embed="rId4"/>
          <a:stretch>
            <a:fillRect/>
          </a:stretch>
        </p:blipFill>
        <p:spPr>
          <a:xfrm>
            <a:off x="6656832" y="3323301"/>
            <a:ext cx="5047488" cy="504134"/>
          </a:xfrm>
          <a:prstGeom prst="rect">
            <a:avLst/>
          </a:prstGeom>
        </p:spPr>
      </p:pic>
      <p:pic>
        <p:nvPicPr>
          <p:cNvPr id="14" name="Picture 13"/>
          <p:cNvPicPr>
            <a:picLocks noChangeAspect="1"/>
          </p:cNvPicPr>
          <p:nvPr/>
        </p:nvPicPr>
        <p:blipFill>
          <a:blip r:embed="rId5"/>
          <a:stretch>
            <a:fillRect/>
          </a:stretch>
        </p:blipFill>
        <p:spPr>
          <a:xfrm>
            <a:off x="9382888" y="3289270"/>
            <a:ext cx="725924" cy="290370"/>
          </a:xfrm>
          <a:prstGeom prst="rect">
            <a:avLst/>
          </a:prstGeom>
        </p:spPr>
      </p:pic>
      <p:sp>
        <p:nvSpPr>
          <p:cNvPr id="6" name="Rectangle 5"/>
          <p:cNvSpPr/>
          <p:nvPr/>
        </p:nvSpPr>
        <p:spPr>
          <a:xfrm>
            <a:off x="9382888" y="3276375"/>
            <a:ext cx="725924" cy="30326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709113498"/>
              </p:ext>
            </p:extLst>
          </p:nvPr>
        </p:nvGraphicFramePr>
        <p:xfrm>
          <a:off x="3960315" y="2088892"/>
          <a:ext cx="3302855" cy="975360"/>
        </p:xfrm>
        <a:graphic>
          <a:graphicData uri="http://schemas.openxmlformats.org/drawingml/2006/table">
            <a:tbl>
              <a:tblPr firstRow="1" bandRow="1">
                <a:tableStyleId>{5C22544A-7EE6-4342-B048-85BDC9FD1C3A}</a:tableStyleId>
              </a:tblPr>
              <a:tblGrid>
                <a:gridCol w="1036052">
                  <a:extLst>
                    <a:ext uri="{9D8B030D-6E8A-4147-A177-3AD203B41FA5}">
                      <a16:colId xmlns:a16="http://schemas.microsoft.com/office/drawing/2014/main" val="1697831298"/>
                    </a:ext>
                  </a:extLst>
                </a:gridCol>
                <a:gridCol w="2266803">
                  <a:extLst>
                    <a:ext uri="{9D8B030D-6E8A-4147-A177-3AD203B41FA5}">
                      <a16:colId xmlns:a16="http://schemas.microsoft.com/office/drawing/2014/main" val="3864388712"/>
                    </a:ext>
                  </a:extLst>
                </a:gridCol>
              </a:tblGrid>
              <a:tr h="0">
                <a:tc>
                  <a:txBody>
                    <a:bodyPr/>
                    <a:lstStyle/>
                    <a:p>
                      <a:r>
                        <a:rPr lang="en-US" sz="1000" dirty="0">
                          <a:solidFill>
                            <a:srgbClr val="7030A0"/>
                          </a:solidFill>
                        </a:rPr>
                        <a:t>Quote</a:t>
                      </a:r>
                      <a:r>
                        <a:rPr lang="en-US" sz="1000" baseline="0" dirty="0">
                          <a:solidFill>
                            <a:srgbClr val="7030A0"/>
                          </a:solidFill>
                        </a:rPr>
                        <a:t> Status</a:t>
                      </a:r>
                      <a:endParaRPr lang="en-US" sz="1000" dirty="0">
                        <a:solidFill>
                          <a:srgbClr val="7030A0"/>
                        </a:solidFill>
                      </a:endParaRPr>
                    </a:p>
                  </a:txBody>
                  <a:tcPr/>
                </a:tc>
                <a:tc>
                  <a:txBody>
                    <a:bodyPr/>
                    <a:lstStyle/>
                    <a:p>
                      <a:r>
                        <a:rPr lang="en-US" sz="1000" dirty="0">
                          <a:solidFill>
                            <a:srgbClr val="7030A0"/>
                          </a:solidFill>
                        </a:rPr>
                        <a:t>Copy quote</a:t>
                      </a:r>
                      <a:r>
                        <a:rPr lang="en-US" sz="1000" baseline="0" dirty="0">
                          <a:solidFill>
                            <a:srgbClr val="7030A0"/>
                          </a:solidFill>
                        </a:rPr>
                        <a:t> functionality available</a:t>
                      </a:r>
                      <a:endParaRPr lang="en-US" sz="1000" dirty="0">
                        <a:solidFill>
                          <a:srgbClr val="7030A0"/>
                        </a:solidFill>
                      </a:endParaRPr>
                    </a:p>
                  </a:txBody>
                  <a:tcPr/>
                </a:tc>
                <a:extLst>
                  <a:ext uri="{0D108BD9-81ED-4DB2-BD59-A6C34878D82A}">
                    <a16:rowId xmlns:a16="http://schemas.microsoft.com/office/drawing/2014/main" val="2876571595"/>
                  </a:ext>
                </a:extLst>
              </a:tr>
              <a:tr h="155706">
                <a:tc>
                  <a:txBody>
                    <a:bodyPr/>
                    <a:lstStyle/>
                    <a:p>
                      <a:r>
                        <a:rPr lang="en-US" sz="1000" dirty="0" err="1">
                          <a:solidFill>
                            <a:srgbClr val="7030A0"/>
                          </a:solidFill>
                        </a:rPr>
                        <a:t>Inprogress</a:t>
                      </a:r>
                      <a:endParaRPr lang="en-US" sz="1000" dirty="0">
                        <a:solidFill>
                          <a:srgbClr val="7030A0"/>
                        </a:solidFill>
                      </a:endParaRPr>
                    </a:p>
                  </a:txBody>
                  <a:tcPr/>
                </a:tc>
                <a:tc>
                  <a:txBody>
                    <a:bodyPr/>
                    <a:lstStyle/>
                    <a:p>
                      <a:r>
                        <a:rPr lang="en-US" sz="1000" dirty="0">
                          <a:solidFill>
                            <a:srgbClr val="7030A0"/>
                          </a:solidFill>
                        </a:rPr>
                        <a:t>Yes</a:t>
                      </a:r>
                    </a:p>
                  </a:txBody>
                  <a:tcPr/>
                </a:tc>
                <a:extLst>
                  <a:ext uri="{0D108BD9-81ED-4DB2-BD59-A6C34878D82A}">
                    <a16:rowId xmlns:a16="http://schemas.microsoft.com/office/drawing/2014/main" val="1431412443"/>
                  </a:ext>
                </a:extLst>
              </a:tr>
              <a:tr h="155706">
                <a:tc>
                  <a:txBody>
                    <a:bodyPr/>
                    <a:lstStyle/>
                    <a:p>
                      <a:r>
                        <a:rPr lang="en-US" sz="1000" dirty="0">
                          <a:solidFill>
                            <a:srgbClr val="7030A0"/>
                          </a:solidFill>
                        </a:rPr>
                        <a:t>Expired</a:t>
                      </a:r>
                    </a:p>
                  </a:txBody>
                  <a:tcPr/>
                </a:tc>
                <a:tc>
                  <a:txBody>
                    <a:bodyPr/>
                    <a:lstStyle/>
                    <a:p>
                      <a:r>
                        <a:rPr lang="en-US" sz="1000" dirty="0">
                          <a:solidFill>
                            <a:srgbClr val="7030A0"/>
                          </a:solidFill>
                        </a:rPr>
                        <a:t>Yes</a:t>
                      </a:r>
                    </a:p>
                  </a:txBody>
                  <a:tcPr/>
                </a:tc>
                <a:extLst>
                  <a:ext uri="{0D108BD9-81ED-4DB2-BD59-A6C34878D82A}">
                    <a16:rowId xmlns:a16="http://schemas.microsoft.com/office/drawing/2014/main" val="1985201324"/>
                  </a:ext>
                </a:extLst>
              </a:tr>
              <a:tr h="155706">
                <a:tc>
                  <a:txBody>
                    <a:bodyPr/>
                    <a:lstStyle/>
                    <a:p>
                      <a:r>
                        <a:rPr lang="en-US" sz="1000" dirty="0">
                          <a:solidFill>
                            <a:srgbClr val="7030A0"/>
                          </a:solidFill>
                        </a:rPr>
                        <a:t>Closed </a:t>
                      </a:r>
                    </a:p>
                  </a:txBody>
                  <a:tcPr/>
                </a:tc>
                <a:tc>
                  <a:txBody>
                    <a:bodyPr/>
                    <a:lstStyle/>
                    <a:p>
                      <a:r>
                        <a:rPr lang="en-US" sz="1000" dirty="0">
                          <a:solidFill>
                            <a:srgbClr val="7030A0"/>
                          </a:solidFill>
                        </a:rPr>
                        <a:t>No</a:t>
                      </a:r>
                    </a:p>
                  </a:txBody>
                  <a:tcPr/>
                </a:tc>
                <a:extLst>
                  <a:ext uri="{0D108BD9-81ED-4DB2-BD59-A6C34878D82A}">
                    <a16:rowId xmlns:a16="http://schemas.microsoft.com/office/drawing/2014/main" val="24532789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62706373"/>
              </p:ext>
            </p:extLst>
          </p:nvPr>
        </p:nvGraphicFramePr>
        <p:xfrm>
          <a:off x="493294" y="2073014"/>
          <a:ext cx="3344781" cy="1219200"/>
        </p:xfrm>
        <a:graphic>
          <a:graphicData uri="http://schemas.openxmlformats.org/drawingml/2006/table">
            <a:tbl>
              <a:tblPr firstRow="1" bandRow="1">
                <a:tableStyleId>{5C22544A-7EE6-4342-B048-85BDC9FD1C3A}</a:tableStyleId>
              </a:tblPr>
              <a:tblGrid>
                <a:gridCol w="1077278">
                  <a:extLst>
                    <a:ext uri="{9D8B030D-6E8A-4147-A177-3AD203B41FA5}">
                      <a16:colId xmlns:a16="http://schemas.microsoft.com/office/drawing/2014/main" val="1697831298"/>
                    </a:ext>
                  </a:extLst>
                </a:gridCol>
                <a:gridCol w="2267503">
                  <a:extLst>
                    <a:ext uri="{9D8B030D-6E8A-4147-A177-3AD203B41FA5}">
                      <a16:colId xmlns:a16="http://schemas.microsoft.com/office/drawing/2014/main" val="3864388712"/>
                    </a:ext>
                  </a:extLst>
                </a:gridCol>
              </a:tblGrid>
              <a:tr h="155706">
                <a:tc>
                  <a:txBody>
                    <a:bodyPr/>
                    <a:lstStyle/>
                    <a:p>
                      <a:r>
                        <a:rPr lang="en-US" sz="1000" dirty="0">
                          <a:solidFill>
                            <a:srgbClr val="7030A0"/>
                          </a:solidFill>
                        </a:rPr>
                        <a:t>Quote</a:t>
                      </a:r>
                      <a:r>
                        <a:rPr lang="en-US" sz="1000" baseline="0" dirty="0">
                          <a:solidFill>
                            <a:srgbClr val="7030A0"/>
                          </a:solidFill>
                        </a:rPr>
                        <a:t> Type</a:t>
                      </a:r>
                      <a:endParaRPr lang="en-US" sz="1000" dirty="0">
                        <a:solidFill>
                          <a:srgbClr val="7030A0"/>
                        </a:solidFill>
                      </a:endParaRPr>
                    </a:p>
                  </a:txBody>
                  <a:tcPr/>
                </a:tc>
                <a:tc>
                  <a:txBody>
                    <a:bodyPr/>
                    <a:lstStyle/>
                    <a:p>
                      <a:r>
                        <a:rPr lang="en-US" sz="1000" dirty="0">
                          <a:solidFill>
                            <a:srgbClr val="7030A0"/>
                          </a:solidFill>
                        </a:rPr>
                        <a:t>Copy quote</a:t>
                      </a:r>
                      <a:r>
                        <a:rPr lang="en-US" sz="1000" baseline="0" dirty="0">
                          <a:solidFill>
                            <a:srgbClr val="7030A0"/>
                          </a:solidFill>
                        </a:rPr>
                        <a:t> functionality available</a:t>
                      </a:r>
                      <a:endParaRPr lang="en-US" sz="1000" dirty="0">
                        <a:solidFill>
                          <a:srgbClr val="7030A0"/>
                        </a:solidFill>
                      </a:endParaRPr>
                    </a:p>
                  </a:txBody>
                  <a:tcPr/>
                </a:tc>
                <a:extLst>
                  <a:ext uri="{0D108BD9-81ED-4DB2-BD59-A6C34878D82A}">
                    <a16:rowId xmlns:a16="http://schemas.microsoft.com/office/drawing/2014/main" val="2876571595"/>
                  </a:ext>
                </a:extLst>
              </a:tr>
              <a:tr h="155706">
                <a:tc>
                  <a:txBody>
                    <a:bodyPr/>
                    <a:lstStyle/>
                    <a:p>
                      <a:r>
                        <a:rPr lang="en-US" sz="1000" dirty="0">
                          <a:solidFill>
                            <a:srgbClr val="7030A0"/>
                          </a:solidFill>
                        </a:rPr>
                        <a:t>Standard</a:t>
                      </a:r>
                    </a:p>
                  </a:txBody>
                  <a:tcPr/>
                </a:tc>
                <a:tc>
                  <a:txBody>
                    <a:bodyPr/>
                    <a:lstStyle/>
                    <a:p>
                      <a:r>
                        <a:rPr lang="en-US" sz="1000" dirty="0">
                          <a:solidFill>
                            <a:srgbClr val="7030A0"/>
                          </a:solidFill>
                        </a:rPr>
                        <a:t>Yes</a:t>
                      </a:r>
                    </a:p>
                  </a:txBody>
                  <a:tcPr/>
                </a:tc>
                <a:extLst>
                  <a:ext uri="{0D108BD9-81ED-4DB2-BD59-A6C34878D82A}">
                    <a16:rowId xmlns:a16="http://schemas.microsoft.com/office/drawing/2014/main" val="1431412443"/>
                  </a:ext>
                </a:extLst>
              </a:tr>
              <a:tr h="155706">
                <a:tc>
                  <a:txBody>
                    <a:bodyPr/>
                    <a:lstStyle/>
                    <a:p>
                      <a:r>
                        <a:rPr lang="en-US" sz="1000" dirty="0">
                          <a:solidFill>
                            <a:srgbClr val="7030A0"/>
                          </a:solidFill>
                        </a:rPr>
                        <a:t>Price</a:t>
                      </a:r>
                      <a:r>
                        <a:rPr lang="en-US" sz="1000" baseline="0" dirty="0">
                          <a:solidFill>
                            <a:srgbClr val="7030A0"/>
                          </a:solidFill>
                        </a:rPr>
                        <a:t> lookup</a:t>
                      </a:r>
                      <a:endParaRPr lang="en-US" sz="1000" dirty="0">
                        <a:solidFill>
                          <a:srgbClr val="7030A0"/>
                        </a:solidFill>
                      </a:endParaRPr>
                    </a:p>
                  </a:txBody>
                  <a:tcPr/>
                </a:tc>
                <a:tc>
                  <a:txBody>
                    <a:bodyPr/>
                    <a:lstStyle/>
                    <a:p>
                      <a:r>
                        <a:rPr lang="en-US" sz="1000" dirty="0">
                          <a:solidFill>
                            <a:srgbClr val="7030A0"/>
                          </a:solidFill>
                        </a:rPr>
                        <a:t>Yes</a:t>
                      </a:r>
                    </a:p>
                  </a:txBody>
                  <a:tcPr/>
                </a:tc>
                <a:extLst>
                  <a:ext uri="{0D108BD9-81ED-4DB2-BD59-A6C34878D82A}">
                    <a16:rowId xmlns:a16="http://schemas.microsoft.com/office/drawing/2014/main" val="1985201324"/>
                  </a:ext>
                </a:extLst>
              </a:tr>
              <a:tr h="155706">
                <a:tc>
                  <a:txBody>
                    <a:bodyPr/>
                    <a:lstStyle/>
                    <a:p>
                      <a:r>
                        <a:rPr lang="en-US" sz="1000" dirty="0">
                          <a:solidFill>
                            <a:srgbClr val="7030A0"/>
                          </a:solidFill>
                        </a:rPr>
                        <a:t>Container</a:t>
                      </a:r>
                      <a:r>
                        <a:rPr lang="en-US" sz="1000" baseline="0" dirty="0">
                          <a:solidFill>
                            <a:srgbClr val="7030A0"/>
                          </a:solidFill>
                        </a:rPr>
                        <a:t> </a:t>
                      </a:r>
                      <a:endParaRPr lang="en-US" sz="1000" dirty="0">
                        <a:solidFill>
                          <a:srgbClr val="7030A0"/>
                        </a:solidFill>
                      </a:endParaRPr>
                    </a:p>
                  </a:txBody>
                  <a:tcPr/>
                </a:tc>
                <a:tc>
                  <a:txBody>
                    <a:bodyPr/>
                    <a:lstStyle/>
                    <a:p>
                      <a:r>
                        <a:rPr lang="en-US" sz="1000" dirty="0">
                          <a:solidFill>
                            <a:srgbClr val="7030A0"/>
                          </a:solidFill>
                        </a:rPr>
                        <a:t>No</a:t>
                      </a:r>
                    </a:p>
                  </a:txBody>
                  <a:tcPr/>
                </a:tc>
                <a:extLst>
                  <a:ext uri="{0D108BD9-81ED-4DB2-BD59-A6C34878D82A}">
                    <a16:rowId xmlns:a16="http://schemas.microsoft.com/office/drawing/2014/main" val="245327899"/>
                  </a:ext>
                </a:extLst>
              </a:tr>
              <a:tr h="177286">
                <a:tc>
                  <a:txBody>
                    <a:bodyPr/>
                    <a:lstStyle/>
                    <a:p>
                      <a:r>
                        <a:rPr lang="en-US" sz="1000" dirty="0">
                          <a:solidFill>
                            <a:srgbClr val="7030A0"/>
                          </a:solidFill>
                        </a:rPr>
                        <a:t>Multi-Quote</a:t>
                      </a:r>
                    </a:p>
                  </a:txBody>
                  <a:tcPr/>
                </a:tc>
                <a:tc>
                  <a:txBody>
                    <a:bodyPr/>
                    <a:lstStyle/>
                    <a:p>
                      <a:pPr marL="0" algn="l" defTabSz="913943" rtl="0" eaLnBrk="1" latinLnBrk="0" hangingPunct="1"/>
                      <a:r>
                        <a:rPr lang="en-US" sz="1000" dirty="0">
                          <a:solidFill>
                            <a:srgbClr val="7030A0"/>
                          </a:solidFill>
                        </a:rPr>
                        <a:t>N</a:t>
                      </a:r>
                      <a:r>
                        <a:rPr lang="en-US" sz="1000" kern="1200" dirty="0">
                          <a:solidFill>
                            <a:srgbClr val="7030A0"/>
                          </a:solidFill>
                          <a:latin typeface="+mn-lt"/>
                          <a:ea typeface="+mn-ea"/>
                          <a:cs typeface="+mn-cs"/>
                        </a:rPr>
                        <a:t>o</a:t>
                      </a:r>
                    </a:p>
                  </a:txBody>
                  <a:tcPr/>
                </a:tc>
                <a:extLst>
                  <a:ext uri="{0D108BD9-81ED-4DB2-BD59-A6C34878D82A}">
                    <a16:rowId xmlns:a16="http://schemas.microsoft.com/office/drawing/2014/main" val="2789444353"/>
                  </a:ext>
                </a:extLst>
              </a:tr>
            </a:tbl>
          </a:graphicData>
        </a:graphic>
      </p:graphicFrame>
    </p:spTree>
    <p:extLst>
      <p:ext uri="{BB962C8B-B14F-4D97-AF65-F5344CB8AC3E}">
        <p14:creationId xmlns:p14="http://schemas.microsoft.com/office/powerpoint/2010/main" val="127121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7</a:t>
            </a:fld>
            <a:endParaRPr lang="nl-NL" dirty="0"/>
          </a:p>
        </p:txBody>
      </p:sp>
      <p:sp>
        <p:nvSpPr>
          <p:cNvPr id="3" name="Title 2"/>
          <p:cNvSpPr>
            <a:spLocks noGrp="1"/>
          </p:cNvSpPr>
          <p:nvPr>
            <p:ph type="title"/>
          </p:nvPr>
        </p:nvSpPr>
        <p:spPr/>
        <p:txBody>
          <a:bodyPr/>
          <a:lstStyle/>
          <a:p>
            <a:r>
              <a:rPr lang="en-GB" sz="1600" dirty="0"/>
              <a:t>CPQ - Copy Quote within Quote</a:t>
            </a:r>
          </a:p>
        </p:txBody>
      </p:sp>
      <p:sp>
        <p:nvSpPr>
          <p:cNvPr id="8" name="TextBox 7"/>
          <p:cNvSpPr txBox="1"/>
          <p:nvPr/>
        </p:nvSpPr>
        <p:spPr>
          <a:xfrm>
            <a:off x="98322" y="652958"/>
            <a:ext cx="3097161" cy="6294031"/>
          </a:xfrm>
          <a:prstGeom prst="rect">
            <a:avLst/>
          </a:prstGeom>
          <a:noFill/>
        </p:spPr>
        <p:txBody>
          <a:bodyPr wrap="square" rtlCol="0">
            <a:spAutoFit/>
          </a:bodyPr>
          <a:lstStyle/>
          <a:p>
            <a:pPr marL="285750" indent="-285750">
              <a:buFont typeface="Arial" panose="020B0604020202020204" pitchFamily="34" charset="0"/>
              <a:buChar char="•"/>
            </a:pPr>
            <a:r>
              <a:rPr lang="en-GB" sz="1300" dirty="0"/>
              <a:t>In Copied quote system show guided message with OK option. On click on OK, system will get updated prices for configuration automatically if required.</a:t>
            </a:r>
          </a:p>
          <a:p>
            <a:pPr marL="285750" indent="-285750">
              <a:buFont typeface="Arial" panose="020B0604020202020204" pitchFamily="34" charset="0"/>
              <a:buChar char="•"/>
            </a:pPr>
            <a:r>
              <a:rPr lang="en-GB" sz="1300" dirty="0">
                <a:solidFill>
                  <a:srgbClr val="7030A0"/>
                </a:solidFill>
              </a:rPr>
              <a:t>Note: Message provided below is example. Exact wording of the message to be agreed.</a:t>
            </a:r>
          </a:p>
          <a:p>
            <a:pPr marL="285750" indent="-285750">
              <a:buFont typeface="Arial" panose="020B0604020202020204" pitchFamily="34" charset="0"/>
              <a:buChar char="•"/>
            </a:pPr>
            <a:r>
              <a:rPr lang="en-GB" sz="1300" dirty="0">
                <a:solidFill>
                  <a:srgbClr val="7030A0"/>
                </a:solidFill>
              </a:rPr>
              <a:t>Guided message will be available base on stage of the original quote and validity of line item from configuration.</a:t>
            </a:r>
          </a:p>
          <a:p>
            <a:pPr marL="285750" indent="-285750">
              <a:buFont typeface="Arial" panose="020B0604020202020204" pitchFamily="34" charset="0"/>
              <a:buChar char="•"/>
            </a:pPr>
            <a:r>
              <a:rPr lang="en-GB" sz="1300" dirty="0">
                <a:solidFill>
                  <a:srgbClr val="7030A0"/>
                </a:solidFill>
              </a:rPr>
              <a:t>If  configuration is expired then message would be – </a:t>
            </a:r>
            <a:r>
              <a:rPr lang="en-US" sz="1300" dirty="0">
                <a:solidFill>
                  <a:srgbClr val="7030A0"/>
                </a:solidFill>
              </a:rPr>
              <a:t>Configuration and Prices are automatically copied if they are expired and for updated price, use reconfigure option.  </a:t>
            </a:r>
            <a:endParaRPr lang="en-GB" sz="1300" dirty="0">
              <a:solidFill>
                <a:srgbClr val="7030A0"/>
              </a:solidFill>
            </a:endParaRPr>
          </a:p>
          <a:p>
            <a:pPr marL="285750" indent="-285750">
              <a:buFont typeface="Arial" panose="020B0604020202020204" pitchFamily="34" charset="0"/>
              <a:buChar char="•"/>
            </a:pPr>
            <a:r>
              <a:rPr lang="en-GB" sz="1300" dirty="0">
                <a:solidFill>
                  <a:srgbClr val="7030A0"/>
                </a:solidFill>
              </a:rPr>
              <a:t>If configuration is valid then message would be – </a:t>
            </a:r>
            <a:r>
              <a:rPr lang="en-US" sz="1300" dirty="0">
                <a:solidFill>
                  <a:srgbClr val="7030A0"/>
                </a:solidFill>
              </a:rPr>
              <a:t>Configuration and Prices are automatically refreshed with updated price if they are not expired i.e. are valid.</a:t>
            </a:r>
            <a:endParaRPr lang="en-GB" sz="1300" dirty="0">
              <a:solidFill>
                <a:srgbClr val="7030A0"/>
              </a:solidFill>
            </a:endParaRPr>
          </a:p>
          <a:p>
            <a:pPr marL="285750" indent="-285750">
              <a:buFont typeface="Arial" panose="020B0604020202020204" pitchFamily="34" charset="0"/>
              <a:buChar char="•"/>
            </a:pPr>
            <a:r>
              <a:rPr lang="en-GB" sz="1300" dirty="0">
                <a:solidFill>
                  <a:srgbClr val="7030A0"/>
                </a:solidFill>
              </a:rPr>
              <a:t>If configuration is waiting prices then message would be - </a:t>
            </a:r>
            <a:r>
              <a:rPr lang="en-US" sz="1300" dirty="0">
                <a:solidFill>
                  <a:srgbClr val="7030A0"/>
                </a:solidFill>
              </a:rPr>
              <a:t>When awaiting pricing information from third party/BCP team, configuration is copied with stage as Created, </a:t>
            </a:r>
            <a:r>
              <a:rPr lang="en-US" sz="1300" dirty="0" err="1">
                <a:solidFill>
                  <a:srgbClr val="7030A0"/>
                </a:solidFill>
              </a:rPr>
              <a:t>offnet</a:t>
            </a:r>
            <a:r>
              <a:rPr lang="en-US" sz="1300" dirty="0">
                <a:solidFill>
                  <a:srgbClr val="7030A0"/>
                </a:solidFill>
              </a:rPr>
              <a:t>/</a:t>
            </a:r>
            <a:r>
              <a:rPr lang="en-US" sz="1300" dirty="0" err="1">
                <a:solidFill>
                  <a:srgbClr val="7030A0"/>
                </a:solidFill>
              </a:rPr>
              <a:t>eXplore</a:t>
            </a:r>
            <a:r>
              <a:rPr lang="en-US" sz="1300" dirty="0">
                <a:solidFill>
                  <a:srgbClr val="7030A0"/>
                </a:solidFill>
              </a:rPr>
              <a:t> requests for price information are not copied.</a:t>
            </a:r>
          </a:p>
          <a:p>
            <a:pPr marL="285750" indent="-285750">
              <a:buFont typeface="Arial" panose="020B0604020202020204" pitchFamily="34" charset="0"/>
              <a:buChar char="•"/>
            </a:pPr>
            <a:endParaRPr lang="en-GB" sz="1300" dirty="0">
              <a:solidFill>
                <a:srgbClr val="7030A0"/>
              </a:solidFill>
            </a:endParaRPr>
          </a:p>
          <a:p>
            <a:pPr marL="285750" indent="-285750">
              <a:buFont typeface="Arial" panose="020B0604020202020204" pitchFamily="34" charset="0"/>
              <a:buChar char="•"/>
            </a:pPr>
            <a:endParaRPr lang="en-GB" sz="1300" dirty="0">
              <a:solidFill>
                <a:srgbClr val="7030A0"/>
              </a:solidFill>
            </a:endParaRPr>
          </a:p>
        </p:txBody>
      </p:sp>
      <p:grpSp>
        <p:nvGrpSpPr>
          <p:cNvPr id="5" name="Group 4"/>
          <p:cNvGrpSpPr/>
          <p:nvPr/>
        </p:nvGrpSpPr>
        <p:grpSpPr>
          <a:xfrm>
            <a:off x="3342968" y="835742"/>
            <a:ext cx="8770374" cy="5901941"/>
            <a:chOff x="530148" y="2601022"/>
            <a:chExt cx="11131699" cy="4136660"/>
          </a:xfrm>
        </p:grpSpPr>
        <p:pic>
          <p:nvPicPr>
            <p:cNvPr id="4" name="Picture 3"/>
            <p:cNvPicPr>
              <a:picLocks noChangeAspect="1"/>
            </p:cNvPicPr>
            <p:nvPr/>
          </p:nvPicPr>
          <p:blipFill>
            <a:blip r:embed="rId3"/>
            <a:stretch>
              <a:fillRect/>
            </a:stretch>
          </p:blipFill>
          <p:spPr>
            <a:xfrm>
              <a:off x="530148" y="2601022"/>
              <a:ext cx="11131699" cy="4136660"/>
            </a:xfrm>
            <a:prstGeom prst="rect">
              <a:avLst/>
            </a:prstGeom>
          </p:spPr>
        </p:pic>
        <p:grpSp>
          <p:nvGrpSpPr>
            <p:cNvPr id="9" name="Group 8"/>
            <p:cNvGrpSpPr/>
            <p:nvPr/>
          </p:nvGrpSpPr>
          <p:grpSpPr>
            <a:xfrm>
              <a:off x="1590905" y="3568129"/>
              <a:ext cx="9052711" cy="647160"/>
              <a:chOff x="1590905" y="1835582"/>
              <a:chExt cx="9052711" cy="647160"/>
            </a:xfrm>
          </p:grpSpPr>
          <p:sp>
            <p:nvSpPr>
              <p:cNvPr id="6" name="TextBox 5"/>
              <p:cNvSpPr txBox="1"/>
              <p:nvPr/>
            </p:nvSpPr>
            <p:spPr>
              <a:xfrm>
                <a:off x="1590905" y="1835582"/>
                <a:ext cx="9052711" cy="6471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900" dirty="0">
                    <a:solidFill>
                      <a:srgbClr val="7030A0"/>
                    </a:solidFill>
                  </a:rPr>
                  <a:t>Configuration and Prices are automatically copied if they are expired and for updated price, use reconfigure option.  </a:t>
                </a:r>
              </a:p>
              <a:p>
                <a:r>
                  <a:rPr lang="en-US" sz="900" dirty="0">
                    <a:solidFill>
                      <a:srgbClr val="7030A0"/>
                    </a:solidFill>
                  </a:rPr>
                  <a:t>Configuration and Prices are automatically refreshed with updated price if they are not expired i.e. are valid.</a:t>
                </a:r>
              </a:p>
              <a:p>
                <a:r>
                  <a:rPr lang="en-US" sz="900" dirty="0">
                    <a:solidFill>
                      <a:srgbClr val="7030A0"/>
                    </a:solidFill>
                  </a:rPr>
                  <a:t>When awaiting pricing information from third party/BCP team, configuration is copied with stage as Created, offnet/eXplore requests for price information are not copied.</a:t>
                </a:r>
              </a:p>
              <a:p>
                <a:pPr algn="ctr"/>
                <a:endParaRPr lang="en-US" sz="900" dirty="0">
                  <a:solidFill>
                    <a:srgbClr val="7030A0"/>
                  </a:solidFill>
                </a:endParaRPr>
              </a:p>
              <a:p>
                <a:r>
                  <a:rPr lang="en-US" sz="900" dirty="0">
                    <a:solidFill>
                      <a:srgbClr val="7030A0"/>
                    </a:solidFill>
                  </a:rPr>
                  <a:t>. </a:t>
                </a:r>
              </a:p>
            </p:txBody>
          </p:sp>
          <p:sp>
            <p:nvSpPr>
              <p:cNvPr id="7" name="TextBox 6"/>
              <p:cNvSpPr txBox="1"/>
              <p:nvPr/>
            </p:nvSpPr>
            <p:spPr>
              <a:xfrm>
                <a:off x="5364820" y="2310613"/>
                <a:ext cx="593901" cy="172129"/>
              </a:xfrm>
              <a:prstGeom prst="rect">
                <a:avLst/>
              </a:prstGeom>
              <a:noFill/>
            </p:spPr>
            <p:txBody>
              <a:bodyPr wrap="square" rtlCol="0">
                <a:spAutoFit/>
              </a:bodyPr>
              <a:lstStyle/>
              <a:p>
                <a:r>
                  <a:rPr lang="en-US" sz="1000" dirty="0"/>
                  <a:t>Ok</a:t>
                </a:r>
              </a:p>
            </p:txBody>
          </p:sp>
        </p:grpSp>
      </p:grpSp>
    </p:spTree>
    <p:extLst>
      <p:ext uri="{BB962C8B-B14F-4D97-AF65-F5344CB8AC3E}">
        <p14:creationId xmlns:p14="http://schemas.microsoft.com/office/powerpoint/2010/main" val="260502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8</a:t>
            </a:fld>
            <a:endParaRPr lang="nl-NL" dirty="0"/>
          </a:p>
        </p:txBody>
      </p:sp>
      <p:sp>
        <p:nvSpPr>
          <p:cNvPr id="3" name="Title 2"/>
          <p:cNvSpPr>
            <a:spLocks noGrp="1"/>
          </p:cNvSpPr>
          <p:nvPr>
            <p:ph type="title"/>
          </p:nvPr>
        </p:nvSpPr>
        <p:spPr/>
        <p:txBody>
          <a:bodyPr/>
          <a:lstStyle/>
          <a:p>
            <a:r>
              <a:rPr lang="en-GB" sz="1600" dirty="0"/>
              <a:t>CPQ – Copy Quote within quote and Copy line item</a:t>
            </a:r>
          </a:p>
        </p:txBody>
      </p:sp>
      <p:graphicFrame>
        <p:nvGraphicFramePr>
          <p:cNvPr id="4" name="Table 3"/>
          <p:cNvGraphicFramePr>
            <a:graphicFrameLocks noGrp="1"/>
          </p:cNvGraphicFramePr>
          <p:nvPr>
            <p:extLst>
              <p:ext uri="{D42A27DB-BD31-4B8C-83A1-F6EECF244321}">
                <p14:modId xmlns:p14="http://schemas.microsoft.com/office/powerpoint/2010/main" val="1285173371"/>
              </p:ext>
            </p:extLst>
          </p:nvPr>
        </p:nvGraphicFramePr>
        <p:xfrm>
          <a:off x="971550" y="693011"/>
          <a:ext cx="10809324" cy="6937716"/>
        </p:xfrm>
        <a:graphic>
          <a:graphicData uri="http://schemas.openxmlformats.org/drawingml/2006/table">
            <a:tbl>
              <a:tblPr firstRow="1" bandRow="1">
                <a:tableStyleId>{5C22544A-7EE6-4342-B048-85BDC9FD1C3A}</a:tableStyleId>
              </a:tblPr>
              <a:tblGrid>
                <a:gridCol w="1492729">
                  <a:extLst>
                    <a:ext uri="{9D8B030D-6E8A-4147-A177-3AD203B41FA5}">
                      <a16:colId xmlns:a16="http://schemas.microsoft.com/office/drawing/2014/main" val="263445800"/>
                    </a:ext>
                  </a:extLst>
                </a:gridCol>
                <a:gridCol w="1438277">
                  <a:extLst>
                    <a:ext uri="{9D8B030D-6E8A-4147-A177-3AD203B41FA5}">
                      <a16:colId xmlns:a16="http://schemas.microsoft.com/office/drawing/2014/main" val="1634236768"/>
                    </a:ext>
                  </a:extLst>
                </a:gridCol>
                <a:gridCol w="1212875">
                  <a:extLst>
                    <a:ext uri="{9D8B030D-6E8A-4147-A177-3AD203B41FA5}">
                      <a16:colId xmlns:a16="http://schemas.microsoft.com/office/drawing/2014/main" val="1514752644"/>
                    </a:ext>
                  </a:extLst>
                </a:gridCol>
                <a:gridCol w="1459743">
                  <a:extLst>
                    <a:ext uri="{9D8B030D-6E8A-4147-A177-3AD203B41FA5}">
                      <a16:colId xmlns:a16="http://schemas.microsoft.com/office/drawing/2014/main" val="2038299169"/>
                    </a:ext>
                  </a:extLst>
                </a:gridCol>
                <a:gridCol w="2329149">
                  <a:extLst>
                    <a:ext uri="{9D8B030D-6E8A-4147-A177-3AD203B41FA5}">
                      <a16:colId xmlns:a16="http://schemas.microsoft.com/office/drawing/2014/main" val="3546320744"/>
                    </a:ext>
                  </a:extLst>
                </a:gridCol>
                <a:gridCol w="2876551">
                  <a:extLst>
                    <a:ext uri="{9D8B030D-6E8A-4147-A177-3AD203B41FA5}">
                      <a16:colId xmlns:a16="http://schemas.microsoft.com/office/drawing/2014/main" val="2170798779"/>
                    </a:ext>
                  </a:extLst>
                </a:gridCol>
              </a:tblGrid>
              <a:tr h="0">
                <a:tc>
                  <a:txBody>
                    <a:bodyPr/>
                    <a:lstStyle/>
                    <a:p>
                      <a:endParaRPr lang="en-GB" sz="1100" dirty="0"/>
                    </a:p>
                  </a:txBody>
                  <a:tcPr/>
                </a:tc>
                <a:tc gridSpan="3">
                  <a:txBody>
                    <a:bodyPr/>
                    <a:lstStyle/>
                    <a:p>
                      <a:pPr algn="ctr"/>
                      <a:r>
                        <a:rPr lang="en-GB" sz="1100" strike="noStrike" baseline="0" dirty="0"/>
                        <a:t>Can attributes to be updated in line(Pre technical approval)</a:t>
                      </a:r>
                      <a:endParaRPr lang="en-GB" sz="1100" strike="noStrike" dirty="0"/>
                    </a:p>
                  </a:txBody>
                  <a:tcPr/>
                </a:tc>
                <a:tc hMerge="1">
                  <a:txBody>
                    <a:bodyPr/>
                    <a:lstStyle/>
                    <a:p>
                      <a:pPr algn="ctr"/>
                      <a:endParaRPr lang="en-GB" sz="1400" dirty="0"/>
                    </a:p>
                  </a:txBody>
                  <a:tcPr/>
                </a:tc>
                <a:tc hMerge="1">
                  <a:txBody>
                    <a:bodyPr/>
                    <a:lstStyle/>
                    <a:p>
                      <a:pPr algn="ctr"/>
                      <a:endParaRPr lang="en-GB" sz="1200" strike="noStrike" dirty="0"/>
                    </a:p>
                  </a:txBody>
                  <a:tcPr/>
                </a:tc>
                <a:tc gridSpan="2">
                  <a:txBody>
                    <a:bodyPr/>
                    <a:lstStyle/>
                    <a:p>
                      <a:pPr algn="ctr"/>
                      <a:r>
                        <a:rPr lang="en-GB" sz="1100" strike="noStrike" dirty="0"/>
                        <a:t>Actions</a:t>
                      </a:r>
                    </a:p>
                  </a:txBody>
                  <a:tcPr/>
                </a:tc>
                <a:tc hMerge="1">
                  <a:txBody>
                    <a:bodyPr/>
                    <a:lstStyle/>
                    <a:p>
                      <a:pPr algn="ctr"/>
                      <a:endParaRPr lang="en-GB" sz="1100" strike="noStrike" dirty="0"/>
                    </a:p>
                  </a:txBody>
                  <a:tcPr/>
                </a:tc>
                <a:extLst>
                  <a:ext uri="{0D108BD9-81ED-4DB2-BD59-A6C34878D82A}">
                    <a16:rowId xmlns:a16="http://schemas.microsoft.com/office/drawing/2014/main" val="3031756734"/>
                  </a:ext>
                </a:extLst>
              </a:tr>
              <a:tr h="427846">
                <a:tc>
                  <a:txBody>
                    <a:bodyPr/>
                    <a:lstStyle/>
                    <a:p>
                      <a:r>
                        <a:rPr lang="en-GB" sz="1100" dirty="0"/>
                        <a:t>Line Stage</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a:t>Contract</a:t>
                      </a:r>
                      <a:r>
                        <a:rPr lang="en-GB" sz="1100" baseline="0" dirty="0"/>
                        <a:t> Term</a:t>
                      </a:r>
                      <a:endParaRPr lang="en-GB" sz="1100"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a:t>Resiliency</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a:t>Bandwidth</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a:t>Copy</a:t>
                      </a:r>
                      <a:r>
                        <a:rPr lang="en-GB" sz="1100" baseline="0" dirty="0"/>
                        <a:t> Quote within CPQ</a:t>
                      </a:r>
                      <a:endParaRPr lang="en-GB" sz="1100"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a:t>Copy Line item(BAU)</a:t>
                      </a:r>
                    </a:p>
                  </a:txBody>
                  <a:tcPr/>
                </a:tc>
                <a:extLst>
                  <a:ext uri="{0D108BD9-81ED-4DB2-BD59-A6C34878D82A}">
                    <a16:rowId xmlns:a16="http://schemas.microsoft.com/office/drawing/2014/main" val="1283060930"/>
                  </a:ext>
                </a:extLst>
              </a:tr>
              <a:tr h="269291">
                <a:tc>
                  <a:txBody>
                    <a:bodyPr/>
                    <a:lstStyle/>
                    <a:p>
                      <a:r>
                        <a:rPr lang="en-GB" sz="1100" dirty="0"/>
                        <a:t>Created</a:t>
                      </a:r>
                    </a:p>
                  </a:txBody>
                  <a:tcPr/>
                </a:tc>
                <a:tc>
                  <a:txBody>
                    <a:bodyPr/>
                    <a:lstStyle/>
                    <a:p>
                      <a:pPr algn="ctr"/>
                      <a:r>
                        <a:rPr lang="en-GB" sz="1100" b="1" dirty="0">
                          <a:latin typeface="+mn-lt"/>
                        </a:rPr>
                        <a:t>Yes</a:t>
                      </a:r>
                      <a:endParaRPr lang="en-GB" sz="1100" b="1" dirty="0"/>
                    </a:p>
                  </a:txBody>
                  <a:tcPr/>
                </a:tc>
                <a:tc>
                  <a:txBody>
                    <a:bodyPr/>
                    <a:lstStyle/>
                    <a:p>
                      <a:pPr algn="ctr"/>
                      <a:r>
                        <a:rPr lang="en-GB" sz="1100" b="1" dirty="0">
                          <a:latin typeface="+mn-lt"/>
                        </a:rPr>
                        <a:t>Yes</a:t>
                      </a:r>
                      <a:endParaRPr lang="en-GB" sz="1100" b="1" dirty="0"/>
                    </a:p>
                  </a:txBody>
                  <a:tcPr/>
                </a:tc>
                <a:tc>
                  <a:txBody>
                    <a:bodyPr/>
                    <a:lstStyle/>
                    <a:p>
                      <a:pPr algn="ctr"/>
                      <a:r>
                        <a:rPr lang="en-GB" sz="1100" b="1" dirty="0">
                          <a:latin typeface="+mn-lt"/>
                        </a:rPr>
                        <a:t>Yes</a:t>
                      </a:r>
                      <a:endParaRPr lang="en-GB" sz="1100" b="1" dirty="0"/>
                    </a:p>
                  </a:txBody>
                  <a:tcPr/>
                </a:tc>
                <a:tc>
                  <a:txBody>
                    <a:bodyPr/>
                    <a:lstStyle/>
                    <a:p>
                      <a:pPr algn="ctr"/>
                      <a:r>
                        <a:rPr lang="en-GB" sz="1100" b="0" dirty="0"/>
                        <a:t>Created</a:t>
                      </a:r>
                      <a:endParaRPr lang="en-GB" sz="1100" b="1" dirty="0"/>
                    </a:p>
                  </a:txBody>
                  <a:tcPr/>
                </a:tc>
                <a:tc>
                  <a:txBody>
                    <a:bodyPr/>
                    <a:lstStyle/>
                    <a:p>
                      <a:pPr algn="ctr"/>
                      <a:r>
                        <a:rPr lang="en-GB" sz="1100" b="0" dirty="0"/>
                        <a:t>Created</a:t>
                      </a:r>
                      <a:endParaRPr lang="en-GB" sz="1100" b="1" dirty="0"/>
                    </a:p>
                  </a:txBody>
                  <a:tcPr/>
                </a:tc>
                <a:extLst>
                  <a:ext uri="{0D108BD9-81ED-4DB2-BD59-A6C34878D82A}">
                    <a16:rowId xmlns:a16="http://schemas.microsoft.com/office/drawing/2014/main" val="4156579478"/>
                  </a:ext>
                </a:extLst>
              </a:tr>
              <a:tr h="251674">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GB" sz="1100" dirty="0"/>
                        <a:t>To Be priced</a:t>
                      </a:r>
                    </a:p>
                  </a:txBody>
                  <a:tcPr/>
                </a:tc>
                <a:tc>
                  <a:txBody>
                    <a:bodyPr/>
                    <a:lstStyle/>
                    <a:p>
                      <a:pPr algn="ctr"/>
                      <a:r>
                        <a:rPr lang="en-GB" sz="1100" b="1" dirty="0">
                          <a:latin typeface="+mn-lt"/>
                        </a:rPr>
                        <a:t>Yes</a:t>
                      </a:r>
                      <a:endParaRPr lang="en-GB" sz="1100" b="1" dirty="0"/>
                    </a:p>
                  </a:txBody>
                  <a:tcPr/>
                </a:tc>
                <a:tc>
                  <a:txBody>
                    <a:bodyPr/>
                    <a:lstStyle/>
                    <a:p>
                      <a:pPr algn="ctr"/>
                      <a:r>
                        <a:rPr lang="en-GB" sz="1100" b="1" dirty="0">
                          <a:latin typeface="+mn-lt"/>
                        </a:rPr>
                        <a:t>Yes</a:t>
                      </a:r>
                      <a:endParaRPr lang="en-GB" sz="1100" b="1" dirty="0"/>
                    </a:p>
                  </a:txBody>
                  <a:tcPr/>
                </a:tc>
                <a:tc>
                  <a:txBody>
                    <a:bodyPr/>
                    <a:lstStyle/>
                    <a:p>
                      <a:pPr algn="ctr"/>
                      <a:r>
                        <a:rPr lang="en-GB" sz="1100" b="1" dirty="0">
                          <a:latin typeface="+mn-lt"/>
                        </a:rPr>
                        <a:t>Yes</a:t>
                      </a:r>
                      <a:endParaRPr lang="en-GB" sz="1100" b="1"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b="0" dirty="0"/>
                        <a:t>To be</a:t>
                      </a:r>
                      <a:r>
                        <a:rPr lang="en-GB" sz="1100" b="0" baseline="0" dirty="0"/>
                        <a:t> priced</a:t>
                      </a:r>
                      <a:endParaRPr lang="en-GB" sz="1100" b="0"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b="0" dirty="0"/>
                        <a:t>To be</a:t>
                      </a:r>
                      <a:r>
                        <a:rPr lang="en-GB" sz="1100" b="0" baseline="0" dirty="0"/>
                        <a:t> priced</a:t>
                      </a:r>
                      <a:endParaRPr lang="en-GB" sz="1100" b="0" dirty="0"/>
                    </a:p>
                  </a:txBody>
                  <a:tcPr/>
                </a:tc>
                <a:extLst>
                  <a:ext uri="{0D108BD9-81ED-4DB2-BD59-A6C34878D82A}">
                    <a16:rowId xmlns:a16="http://schemas.microsoft.com/office/drawing/2014/main" val="184552334"/>
                  </a:ext>
                </a:extLst>
              </a:tr>
              <a:tr h="221067">
                <a:tc>
                  <a:txBody>
                    <a:bodyPr/>
                    <a:lstStyle/>
                    <a:p>
                      <a:r>
                        <a:rPr lang="en-GB" sz="1100" dirty="0"/>
                        <a:t>Waiting for third</a:t>
                      </a:r>
                      <a:r>
                        <a:rPr lang="en-GB" sz="1100" baseline="0" dirty="0"/>
                        <a:t> party</a:t>
                      </a:r>
                      <a:endParaRPr lang="en-GB" sz="1100" dirty="0"/>
                    </a:p>
                  </a:txBody>
                  <a:tcPr/>
                </a:tc>
                <a:tc>
                  <a:txBody>
                    <a:bodyPr/>
                    <a:lstStyle/>
                    <a:p>
                      <a:pPr algn="ctr"/>
                      <a:r>
                        <a:rPr lang="en-GB" sz="1100" b="1" dirty="0">
                          <a:latin typeface="+mn-lt"/>
                        </a:rPr>
                        <a:t>No</a:t>
                      </a:r>
                      <a:endParaRPr lang="en-GB" sz="1100" b="1" dirty="0"/>
                    </a:p>
                  </a:txBody>
                  <a:tcPr/>
                </a:tc>
                <a:tc>
                  <a:txBody>
                    <a:bodyPr/>
                    <a:lstStyle/>
                    <a:p>
                      <a:pPr algn="ctr"/>
                      <a:r>
                        <a:rPr lang="en-GB" sz="1100" b="1" dirty="0">
                          <a:latin typeface="+mn-lt"/>
                        </a:rPr>
                        <a:t>No</a:t>
                      </a:r>
                      <a:endParaRPr lang="en-GB" sz="1100" b="1" dirty="0"/>
                    </a:p>
                  </a:txBody>
                  <a:tcPr/>
                </a:tc>
                <a:tc>
                  <a:txBody>
                    <a:bodyPr/>
                    <a:lstStyle/>
                    <a:p>
                      <a:pPr algn="ctr"/>
                      <a:r>
                        <a:rPr lang="en-GB" sz="1100" b="1" dirty="0">
                          <a:latin typeface="+mn-lt"/>
                        </a:rPr>
                        <a:t>No</a:t>
                      </a:r>
                      <a:endParaRPr lang="en-GB" sz="1100" b="1" dirty="0"/>
                    </a:p>
                  </a:txBody>
                  <a:tcPr/>
                </a:tc>
                <a:tc rowSpan="2">
                  <a:txBody>
                    <a:bodyPr/>
                    <a:lstStyle/>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dirty="0"/>
                        <a:t>Warning</a:t>
                      </a:r>
                      <a:r>
                        <a:rPr lang="en-GB" sz="1100" b="0" baseline="0" dirty="0"/>
                        <a:t> message </a:t>
                      </a:r>
                    </a:p>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rgbClr val="7030A0"/>
                          </a:solidFill>
                        </a:rPr>
                        <a:t>User need to raise a new request with third party/BCP to get information for the copied line item. </a:t>
                      </a:r>
                    </a:p>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a:t>Stage Created</a:t>
                      </a:r>
                    </a:p>
                    <a:p>
                      <a:pPr marL="0" marR="0" lvl="0" indent="0" algn="l" defTabSz="91394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100" b="0" baseline="0" dirty="0">
                          <a:solidFill>
                            <a:srgbClr val="7030A0"/>
                          </a:solidFill>
                        </a:rPr>
                        <a:t>Note1</a:t>
                      </a:r>
                      <a:endParaRPr lang="en-GB" sz="1100" b="0" dirty="0">
                        <a:solidFill>
                          <a:srgbClr val="7030A0"/>
                        </a:solidFill>
                      </a:endParaRPr>
                    </a:p>
                  </a:txBody>
                  <a:tcPr anchor="ctr"/>
                </a:tc>
                <a:tc rowSpan="2">
                  <a:txBody>
                    <a:bodyPr/>
                    <a:lstStyle/>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Stage</a:t>
                      </a:r>
                      <a:r>
                        <a:rPr lang="en-GB" sz="1100" baseline="0" dirty="0"/>
                        <a:t> is </a:t>
                      </a:r>
                      <a:r>
                        <a:rPr lang="en-GB" sz="1100" dirty="0"/>
                        <a:t>Waiting for third</a:t>
                      </a:r>
                      <a:r>
                        <a:rPr lang="en-GB" sz="1100" baseline="0" dirty="0"/>
                        <a:t> party/ </a:t>
                      </a:r>
                      <a:r>
                        <a:rPr lang="en-GB" sz="1100" dirty="0"/>
                        <a:t>Waiting</a:t>
                      </a:r>
                      <a:r>
                        <a:rPr lang="en-GB" sz="1100" baseline="0" dirty="0"/>
                        <a:t> for BCP</a:t>
                      </a:r>
                    </a:p>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On going request are valid for copied line items as well and appear in View Manual request tab as well.</a:t>
                      </a:r>
                      <a:endParaRPr lang="en-GB" sz="1100" b="0" dirty="0"/>
                    </a:p>
                  </a:txBody>
                  <a:tcPr anchor="ctr"/>
                </a:tc>
                <a:extLst>
                  <a:ext uri="{0D108BD9-81ED-4DB2-BD59-A6C34878D82A}">
                    <a16:rowId xmlns:a16="http://schemas.microsoft.com/office/drawing/2014/main" val="3943705904"/>
                  </a:ext>
                </a:extLst>
              </a:tr>
              <a:tr h="678948">
                <a:tc>
                  <a:txBody>
                    <a:bodyPr/>
                    <a:lstStyle/>
                    <a:p>
                      <a:r>
                        <a:rPr lang="en-GB" sz="1100" dirty="0"/>
                        <a:t>Waiting</a:t>
                      </a:r>
                      <a:r>
                        <a:rPr lang="en-GB" sz="1100" baseline="0" dirty="0"/>
                        <a:t> for BCP</a:t>
                      </a:r>
                      <a:endParaRPr lang="en-GB" sz="1100" dirty="0"/>
                    </a:p>
                  </a:txBody>
                  <a:tcPr/>
                </a:tc>
                <a:tc>
                  <a:txBody>
                    <a:bodyPr/>
                    <a:lstStyle/>
                    <a:p>
                      <a:pPr algn="ctr"/>
                      <a:r>
                        <a:rPr lang="en-GB" sz="1100" b="1" dirty="0">
                          <a:latin typeface="+mn-lt"/>
                        </a:rPr>
                        <a:t>No</a:t>
                      </a:r>
                      <a:endParaRPr lang="en-GB" sz="1100" b="1" dirty="0"/>
                    </a:p>
                  </a:txBody>
                  <a:tcPr/>
                </a:tc>
                <a:tc>
                  <a:txBody>
                    <a:bodyPr/>
                    <a:lstStyle/>
                    <a:p>
                      <a:pPr algn="ctr"/>
                      <a:r>
                        <a:rPr lang="en-GB" sz="1100" b="1" dirty="0">
                          <a:latin typeface="+mn-lt"/>
                        </a:rPr>
                        <a:t>No</a:t>
                      </a:r>
                      <a:endParaRPr lang="en-GB" sz="1100" b="1" dirty="0"/>
                    </a:p>
                  </a:txBody>
                  <a:tcPr/>
                </a:tc>
                <a:tc>
                  <a:txBody>
                    <a:bodyPr/>
                    <a:lstStyle/>
                    <a:p>
                      <a:pPr algn="ctr"/>
                      <a:r>
                        <a:rPr lang="en-GB" sz="1100" b="1" dirty="0">
                          <a:latin typeface="+mn-lt"/>
                        </a:rPr>
                        <a:t>No</a:t>
                      </a:r>
                      <a:endParaRPr lang="en-GB" sz="1100" b="1" dirty="0"/>
                    </a:p>
                  </a:txBody>
                  <a:tcPr/>
                </a:tc>
                <a:tc vMerge="1">
                  <a:txBody>
                    <a:bodyPr/>
                    <a:lstStyle/>
                    <a:p>
                      <a:pPr algn="ctr"/>
                      <a:endParaRPr lang="en-GB" sz="1100" b="1" dirty="0"/>
                    </a:p>
                  </a:txBody>
                  <a:tcPr/>
                </a:tc>
                <a:tc vMerge="1">
                  <a:txBody>
                    <a:bodyPr/>
                    <a:lstStyle/>
                    <a:p>
                      <a:pPr algn="ctr"/>
                      <a:endParaRPr lang="en-GB" sz="1100" b="1" dirty="0"/>
                    </a:p>
                  </a:txBody>
                  <a:tcPr anchor="ctr"/>
                </a:tc>
                <a:extLst>
                  <a:ext uri="{0D108BD9-81ED-4DB2-BD59-A6C34878D82A}">
                    <a16:rowId xmlns:a16="http://schemas.microsoft.com/office/drawing/2014/main" val="369714748"/>
                  </a:ext>
                </a:extLst>
              </a:tr>
              <a:tr h="259224">
                <a:tc>
                  <a:txBody>
                    <a:bodyPr/>
                    <a:lstStyle/>
                    <a:p>
                      <a:r>
                        <a:rPr lang="en-GB" sz="1100" dirty="0"/>
                        <a:t>Estimated</a:t>
                      </a:r>
                    </a:p>
                  </a:txBody>
                  <a:tcPr/>
                </a:tc>
                <a:tc>
                  <a:txBody>
                    <a:bodyPr/>
                    <a:lstStyle/>
                    <a:p>
                      <a:pPr algn="ctr"/>
                      <a:r>
                        <a:rPr lang="en-GB" sz="1100" b="1" dirty="0">
                          <a:latin typeface="+mn-lt"/>
                        </a:rPr>
                        <a:t>Yes</a:t>
                      </a:r>
                      <a:endParaRPr lang="en-GB" sz="1100" b="1" dirty="0"/>
                    </a:p>
                  </a:txBody>
                  <a:tcPr/>
                </a:tc>
                <a:tc>
                  <a:txBody>
                    <a:bodyPr/>
                    <a:lstStyle/>
                    <a:p>
                      <a:pPr algn="ctr"/>
                      <a:r>
                        <a:rPr lang="en-GB" sz="1100" b="1" dirty="0">
                          <a:latin typeface="+mn-lt"/>
                        </a:rPr>
                        <a:t>Yes</a:t>
                      </a:r>
                      <a:endParaRPr lang="en-GB" sz="1100" b="1" dirty="0"/>
                    </a:p>
                  </a:txBody>
                  <a:tcPr/>
                </a:tc>
                <a:tc>
                  <a:txBody>
                    <a:bodyPr/>
                    <a:lstStyle/>
                    <a:p>
                      <a:pPr algn="ctr"/>
                      <a:r>
                        <a:rPr lang="en-GB" sz="1100" b="1" dirty="0">
                          <a:latin typeface="+mn-lt"/>
                        </a:rPr>
                        <a:t>Yes</a:t>
                      </a:r>
                      <a:endParaRPr lang="en-GB" sz="1100" b="1" dirty="0"/>
                    </a:p>
                  </a:txBody>
                  <a:tcPr/>
                </a:tc>
                <a:tc>
                  <a:txBody>
                    <a:bodyPr/>
                    <a:lstStyle/>
                    <a:p>
                      <a:pPr algn="ctr"/>
                      <a:r>
                        <a:rPr lang="en-GB" sz="1100" dirty="0"/>
                        <a:t>Estimated</a:t>
                      </a:r>
                    </a:p>
                  </a:txBody>
                  <a:tcPr/>
                </a:tc>
                <a:tc>
                  <a:txBody>
                    <a:bodyPr/>
                    <a:lstStyle/>
                    <a:p>
                      <a:pPr algn="ctr"/>
                      <a:r>
                        <a:rPr lang="en-GB" sz="1100" dirty="0"/>
                        <a:t>Estimated</a:t>
                      </a:r>
                    </a:p>
                  </a:txBody>
                  <a:tcPr/>
                </a:tc>
                <a:extLst>
                  <a:ext uri="{0D108BD9-81ED-4DB2-BD59-A6C34878D82A}">
                    <a16:rowId xmlns:a16="http://schemas.microsoft.com/office/drawing/2014/main" val="1862227892"/>
                  </a:ext>
                </a:extLst>
              </a:tr>
              <a:tr h="312075">
                <a:tc>
                  <a:txBody>
                    <a:bodyPr/>
                    <a:lstStyle/>
                    <a:p>
                      <a:r>
                        <a:rPr lang="en-GB" sz="1100" dirty="0"/>
                        <a:t>Rejected by PPT</a:t>
                      </a:r>
                    </a:p>
                  </a:txBody>
                  <a:tcPr/>
                </a:tc>
                <a:tc>
                  <a:txBody>
                    <a:bodyPr/>
                    <a:lstStyle/>
                    <a:p>
                      <a:pPr algn="ctr"/>
                      <a:r>
                        <a:rPr lang="en-GB" sz="1100" dirty="0">
                          <a:latin typeface="+mn-lt"/>
                        </a:rPr>
                        <a:t>No</a:t>
                      </a:r>
                      <a:endParaRPr lang="en-GB" sz="1100" dirty="0"/>
                    </a:p>
                  </a:txBody>
                  <a:tcPr/>
                </a:tc>
                <a:tc>
                  <a:txBody>
                    <a:bodyPr/>
                    <a:lstStyle/>
                    <a:p>
                      <a:pPr algn="ctr"/>
                      <a:r>
                        <a:rPr lang="en-GB" sz="1100" dirty="0"/>
                        <a:t>No</a:t>
                      </a:r>
                    </a:p>
                  </a:txBody>
                  <a:tcPr/>
                </a:tc>
                <a:tc>
                  <a:txBody>
                    <a:bodyPr/>
                    <a:lstStyle/>
                    <a:p>
                      <a:pPr algn="ctr"/>
                      <a:r>
                        <a:rPr lang="en-GB" sz="1100" dirty="0"/>
                        <a:t>No</a:t>
                      </a:r>
                    </a:p>
                  </a:txBody>
                  <a:tcPr/>
                </a:tc>
                <a:tc>
                  <a:txBody>
                    <a:bodyPr/>
                    <a:lstStyle/>
                    <a:p>
                      <a:pPr algn="ctr"/>
                      <a:r>
                        <a:rPr lang="en-GB" sz="1100" dirty="0"/>
                        <a:t>To be priced</a:t>
                      </a:r>
                    </a:p>
                  </a:txBody>
                  <a:tcPr/>
                </a:tc>
                <a:tc>
                  <a:txBody>
                    <a:bodyPr/>
                    <a:lstStyle/>
                    <a:p>
                      <a:pPr algn="ctr"/>
                      <a:r>
                        <a:rPr lang="en-GB" sz="1100" dirty="0"/>
                        <a:t>To be priced</a:t>
                      </a:r>
                    </a:p>
                  </a:txBody>
                  <a:tcPr/>
                </a:tc>
                <a:extLst>
                  <a:ext uri="{0D108BD9-81ED-4DB2-BD59-A6C34878D82A}">
                    <a16:rowId xmlns:a16="http://schemas.microsoft.com/office/drawing/2014/main" val="3169293908"/>
                  </a:ext>
                </a:extLst>
              </a:tr>
              <a:tr h="218124">
                <a:tc>
                  <a:txBody>
                    <a:bodyPr/>
                    <a:lstStyle/>
                    <a:p>
                      <a:r>
                        <a:rPr lang="en-GB" sz="1100" kern="1200" baseline="0" dirty="0">
                          <a:solidFill>
                            <a:schemeClr val="dk1"/>
                          </a:solidFill>
                          <a:latin typeface="+mn-lt"/>
                          <a:ea typeface="+mn-ea"/>
                          <a:cs typeface="+mn-cs"/>
                        </a:rPr>
                        <a:t>Waiting for portfolio pricing</a:t>
                      </a:r>
                    </a:p>
                  </a:txBody>
                  <a:tcPr/>
                </a:tc>
                <a:tc>
                  <a:txBody>
                    <a:bodyPr/>
                    <a:lstStyle/>
                    <a:p>
                      <a:pPr algn="ctr"/>
                      <a:r>
                        <a:rPr lang="en-GB" sz="1100" dirty="0">
                          <a:latin typeface="+mn-lt"/>
                        </a:rPr>
                        <a:t>No</a:t>
                      </a:r>
                      <a:endParaRPr lang="en-GB" sz="1100" dirty="0"/>
                    </a:p>
                  </a:txBody>
                  <a:tcPr/>
                </a:tc>
                <a:tc>
                  <a:txBody>
                    <a:bodyPr/>
                    <a:lstStyle/>
                    <a:p>
                      <a:pPr algn="ctr"/>
                      <a:r>
                        <a:rPr lang="en-GB" sz="1100" dirty="0"/>
                        <a:t>No</a:t>
                      </a:r>
                    </a:p>
                  </a:txBody>
                  <a:tcPr/>
                </a:tc>
                <a:tc>
                  <a:txBody>
                    <a:bodyPr/>
                    <a:lstStyle/>
                    <a:p>
                      <a:pPr algn="ctr"/>
                      <a:r>
                        <a:rPr lang="en-GB" sz="1100" dirty="0"/>
                        <a:t>No</a:t>
                      </a:r>
                    </a:p>
                  </a:txBody>
                  <a:tcPr/>
                </a:tc>
                <a:tc>
                  <a:txBody>
                    <a:bodyPr/>
                    <a:lstStyle/>
                    <a:p>
                      <a:pPr algn="ctr"/>
                      <a:r>
                        <a:rPr lang="en-GB" sz="1100" b="0" dirty="0"/>
                        <a:t>To</a:t>
                      </a:r>
                      <a:r>
                        <a:rPr lang="en-GB" sz="1100" b="0" baseline="0" dirty="0"/>
                        <a:t> be priced</a:t>
                      </a:r>
                      <a:r>
                        <a:rPr lang="en-GB" sz="1100" b="0" dirty="0"/>
                        <a:t>(for</a:t>
                      </a:r>
                      <a:r>
                        <a:rPr lang="en-GB" sz="1100" b="0" baseline="0" dirty="0"/>
                        <a:t> unlock quote)  </a:t>
                      </a:r>
                      <a:r>
                        <a:rPr lang="en-GB" sz="1100" b="0" baseline="0" dirty="0">
                          <a:solidFill>
                            <a:srgbClr val="7030A0"/>
                          </a:solidFill>
                        </a:rPr>
                        <a:t>Note2</a:t>
                      </a:r>
                      <a:endParaRPr lang="en-GB" sz="1100" dirty="0">
                        <a:solidFill>
                          <a:srgbClr val="7030A0"/>
                        </a:solidFill>
                      </a:endParaRPr>
                    </a:p>
                  </a:txBody>
                  <a:tcPr/>
                </a:tc>
                <a:tc>
                  <a:txBody>
                    <a:bodyPr/>
                    <a:lstStyle/>
                    <a:p>
                      <a:pPr algn="ctr"/>
                      <a:r>
                        <a:rPr lang="en-GB" sz="1100" b="0" dirty="0"/>
                        <a:t>To</a:t>
                      </a:r>
                      <a:r>
                        <a:rPr lang="en-GB" sz="1100" b="0" baseline="0" dirty="0"/>
                        <a:t> be priced</a:t>
                      </a:r>
                      <a:r>
                        <a:rPr lang="en-GB" sz="1100" b="0" dirty="0"/>
                        <a:t>(for</a:t>
                      </a:r>
                      <a:r>
                        <a:rPr lang="en-GB" sz="1100" b="0" baseline="0" dirty="0"/>
                        <a:t> unlock quote) </a:t>
                      </a:r>
                      <a:r>
                        <a:rPr lang="en-GB" sz="1100" b="0" baseline="0" dirty="0">
                          <a:solidFill>
                            <a:srgbClr val="7030A0"/>
                          </a:solidFill>
                        </a:rPr>
                        <a:t>Note2</a:t>
                      </a:r>
                      <a:endParaRPr lang="en-GB" sz="1100" dirty="0"/>
                    </a:p>
                  </a:txBody>
                  <a:tcPr/>
                </a:tc>
                <a:extLst>
                  <a:ext uri="{0D108BD9-81ED-4DB2-BD59-A6C34878D82A}">
                    <a16:rowId xmlns:a16="http://schemas.microsoft.com/office/drawing/2014/main" val="2824350892"/>
                  </a:ext>
                </a:extLst>
              </a:tr>
              <a:tr h="218124">
                <a:tc>
                  <a:txBody>
                    <a:bodyPr/>
                    <a:lstStyle/>
                    <a:p>
                      <a:r>
                        <a:rPr lang="en-GB" sz="1100" kern="1200" dirty="0">
                          <a:solidFill>
                            <a:schemeClr val="dk1"/>
                          </a:solidFill>
                          <a:latin typeface="+mn-lt"/>
                          <a:ea typeface="+mn-ea"/>
                          <a:cs typeface="+mn-cs"/>
                        </a:rPr>
                        <a:t>Priced</a:t>
                      </a:r>
                    </a:p>
                  </a:txBody>
                  <a:tcPr/>
                </a:tc>
                <a:tc>
                  <a:txBody>
                    <a:bodyPr/>
                    <a:lstStyle/>
                    <a:p>
                      <a:pPr algn="ctr"/>
                      <a:r>
                        <a:rPr lang="en-GB" sz="1100" b="1" dirty="0">
                          <a:latin typeface="+mn-lt"/>
                        </a:rPr>
                        <a:t>Yes</a:t>
                      </a:r>
                      <a:endParaRPr lang="en-GB" sz="1100" b="1" dirty="0"/>
                    </a:p>
                  </a:txBody>
                  <a:tcPr/>
                </a:tc>
                <a:tc>
                  <a:txBody>
                    <a:bodyPr/>
                    <a:lstStyle/>
                    <a:p>
                      <a:pPr algn="ctr"/>
                      <a:r>
                        <a:rPr lang="en-GB" sz="1100" b="1" dirty="0">
                          <a:latin typeface="+mn-lt"/>
                        </a:rPr>
                        <a:t>Yes</a:t>
                      </a:r>
                      <a:endParaRPr lang="en-GB" sz="1100" b="1" dirty="0"/>
                    </a:p>
                  </a:txBody>
                  <a:tcPr/>
                </a:tc>
                <a:tc>
                  <a:txBody>
                    <a:bodyPr/>
                    <a:lstStyle/>
                    <a:p>
                      <a:pPr algn="ctr"/>
                      <a:r>
                        <a:rPr lang="en-GB" sz="1100" b="1" dirty="0">
                          <a:latin typeface="+mn-lt"/>
                        </a:rPr>
                        <a:t>Yes</a:t>
                      </a:r>
                      <a:endParaRPr lang="en-GB" sz="1100" b="1" dirty="0"/>
                    </a:p>
                  </a:txBody>
                  <a:tcPr/>
                </a:tc>
                <a:tc>
                  <a:txBody>
                    <a:bodyPr/>
                    <a:lstStyle/>
                    <a:p>
                      <a:pPr algn="ctr"/>
                      <a:r>
                        <a:rPr lang="en-GB" sz="1100" b="0" dirty="0"/>
                        <a:t>Priced</a:t>
                      </a:r>
                    </a:p>
                  </a:txBody>
                  <a:tcPr/>
                </a:tc>
                <a:tc>
                  <a:txBody>
                    <a:bodyPr/>
                    <a:lstStyle/>
                    <a:p>
                      <a:pPr algn="ctr"/>
                      <a:r>
                        <a:rPr lang="en-GB" sz="1100" b="0" dirty="0"/>
                        <a:t>Priced</a:t>
                      </a:r>
                    </a:p>
                  </a:txBody>
                  <a:tcPr/>
                </a:tc>
                <a:extLst>
                  <a:ext uri="{0D108BD9-81ED-4DB2-BD59-A6C34878D82A}">
                    <a16:rowId xmlns:a16="http://schemas.microsoft.com/office/drawing/2014/main" val="1718192817"/>
                  </a:ext>
                </a:extLst>
              </a:tr>
              <a:tr h="218124">
                <a:tc>
                  <a:txBody>
                    <a:bodyPr/>
                    <a:lstStyle/>
                    <a:p>
                      <a:r>
                        <a:rPr lang="en-GB" sz="1100" dirty="0"/>
                        <a:t>Bespoke Identified</a:t>
                      </a:r>
                    </a:p>
                  </a:txBody>
                  <a:tcPr/>
                </a:tc>
                <a:tc>
                  <a:txBody>
                    <a:bodyPr/>
                    <a:lstStyle/>
                    <a:p>
                      <a:pPr algn="ctr"/>
                      <a:r>
                        <a:rPr lang="en-GB" sz="1100" b="1" dirty="0">
                          <a:latin typeface="+mn-lt"/>
                        </a:rPr>
                        <a:t>Yes</a:t>
                      </a:r>
                      <a:endParaRPr lang="en-GB" sz="1100" b="1" dirty="0"/>
                    </a:p>
                  </a:txBody>
                  <a:tcPr/>
                </a:tc>
                <a:tc>
                  <a:txBody>
                    <a:bodyPr/>
                    <a:lstStyle/>
                    <a:p>
                      <a:pPr algn="ctr"/>
                      <a:r>
                        <a:rPr lang="en-GB" sz="1100" b="1" dirty="0">
                          <a:latin typeface="+mn-lt"/>
                        </a:rPr>
                        <a:t>Yes</a:t>
                      </a:r>
                      <a:endParaRPr lang="en-GB" sz="1100" b="1" dirty="0"/>
                    </a:p>
                  </a:txBody>
                  <a:tcPr/>
                </a:tc>
                <a:tc>
                  <a:txBody>
                    <a:bodyPr/>
                    <a:lstStyle/>
                    <a:p>
                      <a:pPr algn="ctr"/>
                      <a:r>
                        <a:rPr lang="en-GB" sz="1100" b="1" dirty="0">
                          <a:latin typeface="+mn-lt"/>
                        </a:rPr>
                        <a:t>Yes</a:t>
                      </a:r>
                      <a:endParaRPr lang="en-GB" sz="1100" b="1"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a:t>Created(All Bespoke elements and costs identified by Sales Engineers will be retained .But the line items will move to Bespoke Identified only when Sales Engineer logs in again reconfigures and saves the configuration )</a:t>
                      </a:r>
                    </a:p>
                    <a:p>
                      <a:pPr marL="0" marR="0" lvl="0" indent="0" algn="ctr" defTabSz="913943" rtl="0" eaLnBrk="1" fontAlgn="auto" latinLnBrk="0" hangingPunct="1">
                        <a:lnSpc>
                          <a:spcPct val="100000"/>
                        </a:lnSpc>
                        <a:spcBef>
                          <a:spcPts val="0"/>
                        </a:spcBef>
                        <a:spcAft>
                          <a:spcPts val="0"/>
                        </a:spcAft>
                        <a:buClrTx/>
                        <a:buSzTx/>
                        <a:buFontTx/>
                        <a:buNone/>
                        <a:tabLst/>
                        <a:defRPr/>
                      </a:pPr>
                      <a:endParaRPr lang="en-GB" sz="1100" dirty="0"/>
                    </a:p>
                  </a:txBody>
                  <a:tcPr/>
                </a:tc>
                <a:tc>
                  <a:txBody>
                    <a:bodyPr/>
                    <a:lstStyle/>
                    <a:p>
                      <a:pPr algn="ctr"/>
                      <a:r>
                        <a:rPr lang="en-GB" sz="1100" b="0" dirty="0"/>
                        <a:t>Bespoke Identified</a:t>
                      </a:r>
                    </a:p>
                  </a:txBody>
                  <a:tcPr/>
                </a:tc>
                <a:extLst>
                  <a:ext uri="{0D108BD9-81ED-4DB2-BD59-A6C34878D82A}">
                    <a16:rowId xmlns:a16="http://schemas.microsoft.com/office/drawing/2014/main" val="590727902"/>
                  </a:ext>
                </a:extLst>
              </a:tr>
              <a:tr h="218124">
                <a:tc>
                  <a:txBody>
                    <a:bodyPr/>
                    <a:lstStyle/>
                    <a:p>
                      <a:r>
                        <a:rPr lang="en-GB" sz="1100" dirty="0"/>
                        <a:t>Non Standard</a:t>
                      </a:r>
                    </a:p>
                  </a:txBody>
                  <a:tcPr/>
                </a:tc>
                <a:tc>
                  <a:txBody>
                    <a:bodyPr/>
                    <a:lstStyle/>
                    <a:p>
                      <a:pPr algn="ctr"/>
                      <a:r>
                        <a:rPr lang="en-GB" sz="1100" b="1" dirty="0"/>
                        <a:t>Yes</a:t>
                      </a:r>
                    </a:p>
                  </a:txBody>
                  <a:tcPr/>
                </a:tc>
                <a:tc>
                  <a:txBody>
                    <a:bodyPr/>
                    <a:lstStyle/>
                    <a:p>
                      <a:pPr algn="ctr"/>
                      <a:r>
                        <a:rPr lang="en-GB" sz="1100" b="1" dirty="0"/>
                        <a:t>Yes</a:t>
                      </a:r>
                    </a:p>
                  </a:txBody>
                  <a:tcPr/>
                </a:tc>
                <a:tc>
                  <a:txBody>
                    <a:bodyPr/>
                    <a:lstStyle/>
                    <a:p>
                      <a:pPr algn="ctr"/>
                      <a:r>
                        <a:rPr lang="en-GB" sz="1100" b="1" dirty="0"/>
                        <a:t>Yes</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a:t>Created(All Non Standard and costs identified by Sales Engineers will be retained .But the line items will move to Non Standard only when Sales Engineer logs in again reconfigures and saves the configuration )</a:t>
                      </a:r>
                    </a:p>
                    <a:p>
                      <a:pPr marL="0" marR="0" lvl="0" indent="0" algn="ctr" defTabSz="913943" rtl="0" eaLnBrk="1" fontAlgn="auto" latinLnBrk="0" hangingPunct="1">
                        <a:lnSpc>
                          <a:spcPct val="100000"/>
                        </a:lnSpc>
                        <a:spcBef>
                          <a:spcPts val="0"/>
                        </a:spcBef>
                        <a:spcAft>
                          <a:spcPts val="0"/>
                        </a:spcAft>
                        <a:buClrTx/>
                        <a:buSzTx/>
                        <a:buFontTx/>
                        <a:buNone/>
                        <a:tabLst/>
                        <a:defRPr/>
                      </a:pPr>
                      <a:endParaRPr lang="en-GB" sz="1100" dirty="0"/>
                    </a:p>
                  </a:txBody>
                  <a:tcPr/>
                </a:tc>
                <a:tc>
                  <a:txBody>
                    <a:bodyPr/>
                    <a:lstStyle/>
                    <a:p>
                      <a:pPr algn="ctr"/>
                      <a:r>
                        <a:rPr lang="en-GB" sz="1100" b="0" dirty="0"/>
                        <a:t>Non Standard</a:t>
                      </a:r>
                    </a:p>
                  </a:txBody>
                  <a:tcPr/>
                </a:tc>
                <a:extLst>
                  <a:ext uri="{0D108BD9-81ED-4DB2-BD59-A6C34878D82A}">
                    <a16:rowId xmlns:a16="http://schemas.microsoft.com/office/drawing/2014/main" val="3091535288"/>
                  </a:ext>
                </a:extLst>
              </a:tr>
            </a:tbl>
          </a:graphicData>
        </a:graphic>
      </p:graphicFrame>
      <p:sp>
        <p:nvSpPr>
          <p:cNvPr id="5" name="TextBox 4"/>
          <p:cNvSpPr txBox="1"/>
          <p:nvPr/>
        </p:nvSpPr>
        <p:spPr>
          <a:xfrm>
            <a:off x="0" y="6858000"/>
            <a:ext cx="7901484" cy="1169551"/>
          </a:xfrm>
          <a:prstGeom prst="rect">
            <a:avLst/>
          </a:prstGeom>
          <a:noFill/>
        </p:spPr>
        <p:txBody>
          <a:bodyPr wrap="square" rtlCol="0">
            <a:spAutoFit/>
          </a:bodyPr>
          <a:lstStyle/>
          <a:p>
            <a:r>
              <a:rPr lang="en-US" sz="1000" dirty="0">
                <a:solidFill>
                  <a:srgbClr val="7030A0"/>
                </a:solidFill>
              </a:rPr>
              <a:t>Note1: </a:t>
            </a:r>
            <a:r>
              <a:rPr lang="en-GB" sz="1000" dirty="0">
                <a:solidFill>
                  <a:srgbClr val="7030A0"/>
                </a:solidFill>
              </a:rPr>
              <a:t>Message provided below is example. Exact wording of the message to be agreed.</a:t>
            </a:r>
          </a:p>
          <a:p>
            <a:r>
              <a:rPr lang="en-US" sz="1000" dirty="0">
                <a:solidFill>
                  <a:srgbClr val="7030A0"/>
                </a:solidFill>
              </a:rPr>
              <a:t>When awaiting pricing information from third party/BCP team, configuration is copied with stage as Created, offnet/eXplore requests for price information are not copied.</a:t>
            </a:r>
          </a:p>
          <a:p>
            <a:endParaRPr lang="en-US" sz="1000" dirty="0">
              <a:solidFill>
                <a:srgbClr val="7030A0"/>
              </a:solidFill>
            </a:endParaRPr>
          </a:p>
          <a:p>
            <a:r>
              <a:rPr lang="en-US" sz="1000" dirty="0">
                <a:solidFill>
                  <a:srgbClr val="7030A0"/>
                </a:solidFill>
              </a:rPr>
              <a:t>Note2:When the quote is pending with PPT team, Quote is locked for Sales user. Copy quote cannot be performed on Locked quote..</a:t>
            </a:r>
          </a:p>
          <a:p>
            <a:endParaRPr lang="en-GB" sz="1000" dirty="0">
              <a:solidFill>
                <a:srgbClr val="7030A0"/>
              </a:solidFill>
            </a:endParaRPr>
          </a:p>
          <a:p>
            <a:endParaRPr lang="en-US" sz="1000" dirty="0">
              <a:solidFill>
                <a:srgbClr val="7030A0"/>
              </a:solidFill>
            </a:endParaRPr>
          </a:p>
        </p:txBody>
      </p:sp>
    </p:spTree>
    <p:extLst>
      <p:ext uri="{BB962C8B-B14F-4D97-AF65-F5344CB8AC3E}">
        <p14:creationId xmlns:p14="http://schemas.microsoft.com/office/powerpoint/2010/main" val="413596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2764" y="717755"/>
            <a:ext cx="1248701" cy="6251060"/>
          </a:xfrm>
        </p:spPr>
        <p:txBody>
          <a:bodyPr anchor="t"/>
          <a:lstStyle/>
          <a:p>
            <a:pPr algn="l"/>
            <a:r>
              <a:rPr lang="en-US" sz="1100" dirty="0">
                <a:solidFill>
                  <a:srgbClr val="7030A0"/>
                </a:solidFill>
              </a:rPr>
              <a:t>Note1 : Quote stage: Rejected by PPT , 1)Copy line item functionality will not be available. 2)Copy Quote functionality will be available and when used, line items will be copied but the contract term / resiliency / Bandwidth cannot be updated.</a:t>
            </a:r>
          </a:p>
          <a:p>
            <a:pPr algn="l"/>
            <a:endParaRPr lang="en-US" sz="1100" dirty="0">
              <a:solidFill>
                <a:srgbClr val="7030A0"/>
              </a:solidFill>
            </a:endParaRPr>
          </a:p>
          <a:p>
            <a:pPr algn="l"/>
            <a:r>
              <a:rPr lang="en-US" sz="1100" dirty="0">
                <a:solidFill>
                  <a:srgbClr val="7030A0"/>
                </a:solidFill>
              </a:rPr>
              <a:t>Note2: Original Quote with discount: Copied quote will retain the discount configuration, user need to click on Calculate Discount to apply discount again. </a:t>
            </a:r>
            <a:endParaRPr lang="nl-NL" sz="1100" dirty="0"/>
          </a:p>
        </p:txBody>
      </p:sp>
      <p:sp>
        <p:nvSpPr>
          <p:cNvPr id="3" name="Title 2"/>
          <p:cNvSpPr>
            <a:spLocks noGrp="1"/>
          </p:cNvSpPr>
          <p:nvPr>
            <p:ph type="title"/>
          </p:nvPr>
        </p:nvSpPr>
        <p:spPr/>
        <p:txBody>
          <a:bodyPr/>
          <a:lstStyle/>
          <a:p>
            <a:r>
              <a:rPr lang="en-GB" sz="1600" dirty="0"/>
              <a:t>Copy Quote in CPQ and C4C</a:t>
            </a:r>
          </a:p>
        </p:txBody>
      </p:sp>
      <p:graphicFrame>
        <p:nvGraphicFramePr>
          <p:cNvPr id="4" name="Table 3"/>
          <p:cNvGraphicFramePr>
            <a:graphicFrameLocks noGrp="1"/>
          </p:cNvGraphicFramePr>
          <p:nvPr>
            <p:extLst>
              <p:ext uri="{D42A27DB-BD31-4B8C-83A1-F6EECF244321}">
                <p14:modId xmlns:p14="http://schemas.microsoft.com/office/powerpoint/2010/main" val="2522800698"/>
              </p:ext>
            </p:extLst>
          </p:nvPr>
        </p:nvGraphicFramePr>
        <p:xfrm>
          <a:off x="1469616" y="557275"/>
          <a:ext cx="10614229" cy="6736080"/>
        </p:xfrm>
        <a:graphic>
          <a:graphicData uri="http://schemas.openxmlformats.org/drawingml/2006/table">
            <a:tbl>
              <a:tblPr firstRow="1" bandRow="1">
                <a:tableStyleId>{5C22544A-7EE6-4342-B048-85BDC9FD1C3A}</a:tableStyleId>
              </a:tblPr>
              <a:tblGrid>
                <a:gridCol w="1394808">
                  <a:extLst>
                    <a:ext uri="{9D8B030D-6E8A-4147-A177-3AD203B41FA5}">
                      <a16:colId xmlns:a16="http://schemas.microsoft.com/office/drawing/2014/main" val="1016973644"/>
                    </a:ext>
                  </a:extLst>
                </a:gridCol>
                <a:gridCol w="2858915">
                  <a:extLst>
                    <a:ext uri="{9D8B030D-6E8A-4147-A177-3AD203B41FA5}">
                      <a16:colId xmlns:a16="http://schemas.microsoft.com/office/drawing/2014/main" val="263445800"/>
                    </a:ext>
                  </a:extLst>
                </a:gridCol>
                <a:gridCol w="1373044">
                  <a:extLst>
                    <a:ext uri="{9D8B030D-6E8A-4147-A177-3AD203B41FA5}">
                      <a16:colId xmlns:a16="http://schemas.microsoft.com/office/drawing/2014/main" val="432973214"/>
                    </a:ext>
                  </a:extLst>
                </a:gridCol>
                <a:gridCol w="1639846">
                  <a:extLst>
                    <a:ext uri="{9D8B030D-6E8A-4147-A177-3AD203B41FA5}">
                      <a16:colId xmlns:a16="http://schemas.microsoft.com/office/drawing/2014/main" val="3546320744"/>
                    </a:ext>
                  </a:extLst>
                </a:gridCol>
                <a:gridCol w="1921990">
                  <a:extLst>
                    <a:ext uri="{9D8B030D-6E8A-4147-A177-3AD203B41FA5}">
                      <a16:colId xmlns:a16="http://schemas.microsoft.com/office/drawing/2014/main" val="1666441102"/>
                    </a:ext>
                  </a:extLst>
                </a:gridCol>
                <a:gridCol w="1425626">
                  <a:extLst>
                    <a:ext uri="{9D8B030D-6E8A-4147-A177-3AD203B41FA5}">
                      <a16:colId xmlns:a16="http://schemas.microsoft.com/office/drawing/2014/main" val="312679436"/>
                    </a:ext>
                  </a:extLst>
                </a:gridCol>
              </a:tblGrid>
              <a:tr h="237211">
                <a:tc>
                  <a:txBody>
                    <a:bodyPr/>
                    <a:lstStyle/>
                    <a:p>
                      <a:endParaRPr lang="en-GB" sz="1000" dirty="0"/>
                    </a:p>
                  </a:txBody>
                  <a:tcPr/>
                </a:tc>
                <a:tc>
                  <a:txBody>
                    <a:bodyPr/>
                    <a:lstStyle/>
                    <a:p>
                      <a:endParaRPr lang="en-GB" sz="1000" dirty="0"/>
                    </a:p>
                  </a:txBody>
                  <a:tcPr/>
                </a:tc>
                <a:tc>
                  <a:txBody>
                    <a:bodyPr/>
                    <a:lstStyle/>
                    <a:p>
                      <a:pPr algn="ctr"/>
                      <a:endParaRPr lang="en-GB" sz="1000" strike="noStrike" dirty="0"/>
                    </a:p>
                  </a:txBody>
                  <a:tcPr/>
                </a:tc>
                <a:tc gridSpan="3">
                  <a:txBody>
                    <a:bodyPr/>
                    <a:lstStyle/>
                    <a:p>
                      <a:pPr algn="ctr"/>
                      <a:r>
                        <a:rPr lang="en-GB" sz="1000" strike="noStrike" dirty="0"/>
                        <a:t>Actions</a:t>
                      </a:r>
                    </a:p>
                  </a:txBody>
                  <a:tcPr/>
                </a:tc>
                <a:tc hMerge="1">
                  <a:txBody>
                    <a:bodyPr/>
                    <a:lstStyle/>
                    <a:p>
                      <a:pPr algn="ctr"/>
                      <a:endParaRPr lang="en-GB" sz="1100" strike="noStrike" dirty="0"/>
                    </a:p>
                  </a:txBody>
                  <a:tcPr/>
                </a:tc>
                <a:tc hMerge="1">
                  <a:txBody>
                    <a:bodyPr/>
                    <a:lstStyle/>
                    <a:p>
                      <a:pPr algn="ctr"/>
                      <a:endParaRPr lang="en-GB" sz="1100" strike="noStrike" dirty="0"/>
                    </a:p>
                  </a:txBody>
                  <a:tcPr/>
                </a:tc>
                <a:extLst>
                  <a:ext uri="{0D108BD9-81ED-4DB2-BD59-A6C34878D82A}">
                    <a16:rowId xmlns:a16="http://schemas.microsoft.com/office/drawing/2014/main" val="3031756734"/>
                  </a:ext>
                </a:extLst>
              </a:tr>
              <a:tr h="385468">
                <a:tc>
                  <a:txBody>
                    <a:bodyPr/>
                    <a:lstStyle/>
                    <a:p>
                      <a:endParaRPr lang="en-GB" sz="1000" dirty="0"/>
                    </a:p>
                  </a:txBody>
                  <a:tcPr/>
                </a:tc>
                <a:tc>
                  <a:txBody>
                    <a:bodyPr/>
                    <a:lstStyle/>
                    <a:p>
                      <a:r>
                        <a:rPr lang="en-GB" sz="1000" dirty="0"/>
                        <a:t>Quote stage</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dirty="0"/>
                        <a:t>Copy Line item(BAU)</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dirty="0"/>
                        <a:t>Copy</a:t>
                      </a:r>
                      <a:r>
                        <a:rPr lang="en-GB" sz="1000" baseline="0" dirty="0"/>
                        <a:t> Quote inside Quote</a:t>
                      </a:r>
                      <a:endParaRPr lang="en-GB" sz="1000"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dirty="0"/>
                        <a:t>Copy quote in</a:t>
                      </a:r>
                      <a:r>
                        <a:rPr lang="en-GB" sz="1000" baseline="0" dirty="0"/>
                        <a:t> C4C and CPQ outside of Quote(BAU)</a:t>
                      </a:r>
                      <a:endParaRPr lang="en-GB" sz="1000"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dirty="0"/>
                        <a:t>Copied</a:t>
                      </a:r>
                      <a:r>
                        <a:rPr lang="en-GB" sz="1000" baseline="0" dirty="0"/>
                        <a:t> Quote stage</a:t>
                      </a:r>
                      <a:endParaRPr lang="en-GB" sz="1000" dirty="0"/>
                    </a:p>
                  </a:txBody>
                  <a:tcPr/>
                </a:tc>
                <a:extLst>
                  <a:ext uri="{0D108BD9-81ED-4DB2-BD59-A6C34878D82A}">
                    <a16:rowId xmlns:a16="http://schemas.microsoft.com/office/drawing/2014/main" val="1283060930"/>
                  </a:ext>
                </a:extLst>
              </a:tr>
              <a:tr h="237211">
                <a:tc rowSpan="13">
                  <a:txBody>
                    <a:bodyPr/>
                    <a:lstStyle/>
                    <a:p>
                      <a:pPr algn="ctr"/>
                      <a:r>
                        <a:rPr lang="en-GB" sz="1000" dirty="0"/>
                        <a:t>Commercial</a:t>
                      </a:r>
                      <a:r>
                        <a:rPr lang="en-GB" sz="1000" baseline="0" dirty="0"/>
                        <a:t> Approval</a:t>
                      </a:r>
                      <a:endParaRPr lang="en-GB" sz="1000" dirty="0"/>
                    </a:p>
                  </a:txBody>
                  <a:tcPr anchor="ctr">
                    <a:solidFill>
                      <a:schemeClr val="bg1"/>
                    </a:solidFill>
                  </a:tcPr>
                </a:tc>
                <a:tc>
                  <a:txBody>
                    <a:bodyPr/>
                    <a:lstStyle/>
                    <a:p>
                      <a:r>
                        <a:rPr lang="en-GB" sz="1000" dirty="0"/>
                        <a:t>Created</a:t>
                      </a:r>
                    </a:p>
                  </a:txBody>
                  <a:tcPr/>
                </a:tc>
                <a:tc>
                  <a:txBody>
                    <a:bodyPr/>
                    <a:lstStyle/>
                    <a:p>
                      <a:pPr algn="ctr"/>
                      <a:r>
                        <a:rPr lang="en-GB" sz="1000" b="0" dirty="0"/>
                        <a:t>Yes</a:t>
                      </a:r>
                      <a:endParaRPr lang="en-GB" sz="1000" b="1" dirty="0"/>
                    </a:p>
                  </a:txBody>
                  <a:tcPr/>
                </a:tc>
                <a:tc>
                  <a:txBody>
                    <a:bodyPr/>
                    <a:lstStyle/>
                    <a:p>
                      <a:pPr algn="ctr"/>
                      <a:r>
                        <a:rPr lang="en-GB" sz="1000" b="0" dirty="0">
                          <a:solidFill>
                            <a:srgbClr val="00B050"/>
                          </a:solidFill>
                        </a:rPr>
                        <a:t>Yes</a:t>
                      </a:r>
                      <a:endParaRPr lang="en-GB" sz="1000" b="1" dirty="0">
                        <a:solidFill>
                          <a:srgbClr val="00B050"/>
                        </a:solidFill>
                      </a:endParaRP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dirty="0">
                          <a:solidFill>
                            <a:srgbClr val="00B050"/>
                          </a:solidFill>
                        </a:rPr>
                        <a:t>Created</a:t>
                      </a:r>
                    </a:p>
                  </a:txBody>
                  <a:tcPr/>
                </a:tc>
                <a:extLst>
                  <a:ext uri="{0D108BD9-81ED-4DB2-BD59-A6C34878D82A}">
                    <a16:rowId xmlns:a16="http://schemas.microsoft.com/office/drawing/2014/main" val="4156579478"/>
                  </a:ext>
                </a:extLst>
              </a:tr>
              <a:tr h="237211">
                <a:tc vMerge="1">
                  <a:txBody>
                    <a:bodyPr/>
                    <a:lstStyle/>
                    <a:p>
                      <a:endParaRPr lang="en-GB" sz="1100" dirty="0"/>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GB" sz="1000" dirty="0"/>
                        <a:t>To Be priced</a:t>
                      </a:r>
                    </a:p>
                  </a:txBody>
                  <a:tcPr/>
                </a:tc>
                <a:tc>
                  <a:txBody>
                    <a:bodyPr/>
                    <a:lstStyle/>
                    <a:p>
                      <a:pPr algn="ctr"/>
                      <a:r>
                        <a:rPr lang="en-GB" sz="1000" b="0" dirty="0"/>
                        <a:t>Yes</a:t>
                      </a:r>
                      <a:endParaRPr lang="en-GB" sz="1000" b="1"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00B050"/>
                          </a:solidFill>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dirty="0">
                          <a:solidFill>
                            <a:srgbClr val="00B050"/>
                          </a:solidFill>
                        </a:rPr>
                        <a:t>To be</a:t>
                      </a:r>
                      <a:r>
                        <a:rPr lang="en-GB" sz="1000" b="0" baseline="0" dirty="0">
                          <a:solidFill>
                            <a:srgbClr val="00B050"/>
                          </a:solidFill>
                        </a:rPr>
                        <a:t> priced</a:t>
                      </a:r>
                      <a:endParaRPr lang="en-GB" sz="1000" b="0" dirty="0">
                        <a:solidFill>
                          <a:srgbClr val="00B050"/>
                        </a:solidFill>
                      </a:endParaRPr>
                    </a:p>
                  </a:txBody>
                  <a:tcPr/>
                </a:tc>
                <a:extLst>
                  <a:ext uri="{0D108BD9-81ED-4DB2-BD59-A6C34878D82A}">
                    <a16:rowId xmlns:a16="http://schemas.microsoft.com/office/drawing/2014/main" val="184552334"/>
                  </a:ext>
                </a:extLst>
              </a:tr>
              <a:tr h="237211">
                <a:tc vMerge="1">
                  <a:txBody>
                    <a:bodyPr/>
                    <a:lstStyle/>
                    <a:p>
                      <a:endParaRPr lang="en-GB" sz="1100" dirty="0"/>
                    </a:p>
                  </a:txBody>
                  <a:tcPr/>
                </a:tc>
                <a:tc>
                  <a:txBody>
                    <a:bodyPr/>
                    <a:lstStyle/>
                    <a:p>
                      <a:r>
                        <a:rPr lang="en-GB" sz="1000" dirty="0"/>
                        <a:t>Waiting for third</a:t>
                      </a:r>
                      <a:r>
                        <a:rPr lang="en-GB" sz="1000" baseline="0" dirty="0"/>
                        <a:t> party</a:t>
                      </a:r>
                      <a:endParaRPr lang="en-GB" sz="1000" dirty="0"/>
                    </a:p>
                  </a:txBody>
                  <a:tcPr/>
                </a:tc>
                <a:tc rowSpan="2">
                  <a:txBody>
                    <a:bodyPr/>
                    <a:lstStyle/>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Stage</a:t>
                      </a:r>
                      <a:r>
                        <a:rPr lang="en-GB" sz="1000" baseline="0" dirty="0"/>
                        <a:t> is </a:t>
                      </a:r>
                      <a:r>
                        <a:rPr lang="en-GB" sz="1000" dirty="0"/>
                        <a:t>Waiting for third</a:t>
                      </a:r>
                      <a:r>
                        <a:rPr lang="en-GB" sz="1000" baseline="0" dirty="0"/>
                        <a:t> party/ </a:t>
                      </a:r>
                      <a:r>
                        <a:rPr lang="en-GB" sz="1000" dirty="0"/>
                        <a:t>Waiting</a:t>
                      </a:r>
                      <a:r>
                        <a:rPr lang="en-GB" sz="1000" baseline="0" dirty="0"/>
                        <a:t> for BCP</a:t>
                      </a:r>
                    </a:p>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aseline="0" dirty="0"/>
                        <a:t>On going request are valid for copied line items as well.</a:t>
                      </a:r>
                      <a:endParaRPr lang="en-GB" sz="1000" b="0" dirty="0"/>
                    </a:p>
                  </a:txBody>
                  <a:tcPr/>
                </a:tc>
                <a:tc rowSpan="2">
                  <a:txBody>
                    <a:bodyPr/>
                    <a:lstStyle/>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dirty="0">
                          <a:solidFill>
                            <a:srgbClr val="FF0000"/>
                          </a:solidFill>
                        </a:rPr>
                        <a:t>Warning</a:t>
                      </a:r>
                      <a:r>
                        <a:rPr lang="en-GB" sz="1000" b="0" baseline="0" dirty="0">
                          <a:solidFill>
                            <a:srgbClr val="FF0000"/>
                          </a:solidFill>
                        </a:rPr>
                        <a:t> message</a:t>
                      </a:r>
                    </a:p>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7030A0"/>
                          </a:solidFill>
                        </a:rPr>
                        <a:t>User need to raise a new request with third party/BCP to get information for the copied line item. </a:t>
                      </a:r>
                      <a:endParaRPr lang="en-GB" sz="1000" b="0" baseline="0" dirty="0">
                        <a:solidFill>
                          <a:srgbClr val="FF0000"/>
                        </a:solidFill>
                      </a:endParaRPr>
                    </a:p>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baseline="0" dirty="0">
                          <a:solidFill>
                            <a:srgbClr val="FF0000"/>
                          </a:solidFill>
                        </a:rPr>
                        <a:t>Stage Created</a:t>
                      </a:r>
                      <a:endParaRPr lang="en-GB" sz="1000" b="0" dirty="0">
                        <a:solidFill>
                          <a:srgbClr val="FF0000"/>
                        </a:solidFill>
                      </a:endParaRPr>
                    </a:p>
                  </a:txBody>
                  <a:tcPr/>
                </a:tc>
                <a:tc rowSpan="2">
                  <a:txBody>
                    <a:bodyPr/>
                    <a:lstStyle/>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kern="1200" dirty="0">
                          <a:solidFill>
                            <a:srgbClr val="FF0000"/>
                          </a:solidFill>
                          <a:latin typeface="+mn-lt"/>
                          <a:ea typeface="+mn-ea"/>
                          <a:cs typeface="+mn-cs"/>
                        </a:rPr>
                        <a:t>Warning message.</a:t>
                      </a:r>
                    </a:p>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7030A0"/>
                          </a:solidFill>
                        </a:rPr>
                        <a:t>User need to raise a new request with third party/BCP to get information for the copied line item. </a:t>
                      </a:r>
                      <a:endParaRPr lang="en-GB" sz="1000" b="0" kern="1200" dirty="0">
                        <a:solidFill>
                          <a:srgbClr val="FF0000"/>
                        </a:solidFill>
                        <a:latin typeface="+mn-lt"/>
                        <a:ea typeface="+mn-ea"/>
                        <a:cs typeface="+mn-cs"/>
                      </a:endParaRPr>
                    </a:p>
                    <a:p>
                      <a:pPr marL="171450" marR="0" lvl="0" indent="-171450" algn="l" defTabSz="913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kern="1200" dirty="0">
                          <a:solidFill>
                            <a:srgbClr val="FF0000"/>
                          </a:solidFill>
                          <a:latin typeface="+mn-lt"/>
                          <a:ea typeface="+mn-ea"/>
                          <a:cs typeface="+mn-cs"/>
                        </a:rPr>
                        <a:t>Stage Created</a:t>
                      </a:r>
                    </a:p>
                  </a:txBody>
                  <a:tcPr/>
                </a:tc>
                <a:tc rowSpan="2">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FF0000"/>
                          </a:solidFill>
                        </a:rPr>
                        <a:t>Created</a:t>
                      </a:r>
                    </a:p>
                  </a:txBody>
                  <a:tcPr anchor="ctr"/>
                </a:tc>
                <a:extLst>
                  <a:ext uri="{0D108BD9-81ED-4DB2-BD59-A6C34878D82A}">
                    <a16:rowId xmlns:a16="http://schemas.microsoft.com/office/drawing/2014/main" val="3943705904"/>
                  </a:ext>
                </a:extLst>
              </a:tr>
              <a:tr h="889541">
                <a:tc vMerge="1">
                  <a:txBody>
                    <a:bodyPr/>
                    <a:lstStyle/>
                    <a:p>
                      <a:endParaRPr lang="en-GB" sz="1100" dirty="0"/>
                    </a:p>
                  </a:txBody>
                  <a:tcPr/>
                </a:tc>
                <a:tc>
                  <a:txBody>
                    <a:bodyPr/>
                    <a:lstStyle/>
                    <a:p>
                      <a:r>
                        <a:rPr lang="en-GB" sz="1000" dirty="0"/>
                        <a:t>Waiting</a:t>
                      </a:r>
                      <a:r>
                        <a:rPr lang="en-GB" sz="1000" baseline="0" dirty="0"/>
                        <a:t> for BCP</a:t>
                      </a:r>
                      <a:endParaRPr lang="en-GB" sz="1000" dirty="0"/>
                    </a:p>
                  </a:txBody>
                  <a:tcPr/>
                </a:tc>
                <a:tc vMerge="1">
                  <a:txBody>
                    <a:bodyPr/>
                    <a:lstStyle/>
                    <a:p>
                      <a:pPr algn="ctr"/>
                      <a:endParaRPr lang="en-GB" sz="1100" b="1" dirty="0"/>
                    </a:p>
                  </a:txBody>
                  <a:tcPr anchor="ctr"/>
                </a:tc>
                <a:tc vMerge="1">
                  <a:txBody>
                    <a:bodyPr/>
                    <a:lstStyle/>
                    <a:p>
                      <a:pPr algn="ctr"/>
                      <a:endParaRPr lang="en-GB" sz="1100" b="1" dirty="0"/>
                    </a:p>
                  </a:txBody>
                  <a:tcPr/>
                </a:tc>
                <a:tc vMerge="1">
                  <a:txBody>
                    <a:bodyPr/>
                    <a:lstStyle/>
                    <a:p>
                      <a:pPr algn="ctr"/>
                      <a:endParaRPr lang="en-GB" sz="1100" b="1" dirty="0"/>
                    </a:p>
                  </a:txBody>
                  <a:tcPr/>
                </a:tc>
                <a:tc vMerge="1">
                  <a:txBody>
                    <a:bodyPr/>
                    <a:lstStyle/>
                    <a:p>
                      <a:endParaRPr lang="en-GB"/>
                    </a:p>
                  </a:txBody>
                  <a:tcPr/>
                </a:tc>
                <a:extLst>
                  <a:ext uri="{0D108BD9-81ED-4DB2-BD59-A6C34878D82A}">
                    <a16:rowId xmlns:a16="http://schemas.microsoft.com/office/drawing/2014/main" val="369714748"/>
                  </a:ext>
                </a:extLst>
              </a:tr>
              <a:tr h="237211">
                <a:tc vMerge="1">
                  <a:txBody>
                    <a:bodyPr/>
                    <a:lstStyle/>
                    <a:p>
                      <a:endParaRPr lang="en-GB"/>
                    </a:p>
                  </a:txBody>
                  <a:tcPr/>
                </a:tc>
                <a:tc>
                  <a:txBody>
                    <a:bodyPr/>
                    <a:lstStyle/>
                    <a:p>
                      <a:r>
                        <a:rPr lang="en-GB" sz="1000" kern="1200" dirty="0">
                          <a:solidFill>
                            <a:schemeClr val="dk1"/>
                          </a:solidFill>
                          <a:latin typeface="+mn-lt"/>
                          <a:ea typeface="+mn-ea"/>
                          <a:cs typeface="+mn-cs"/>
                        </a:rPr>
                        <a:t>Estimated</a:t>
                      </a:r>
                    </a:p>
                  </a:txBody>
                  <a:tcPr/>
                </a:tc>
                <a:tc>
                  <a:txBody>
                    <a:bodyPr/>
                    <a:lstStyle/>
                    <a:p>
                      <a:pPr algn="ctr"/>
                      <a:r>
                        <a:rPr lang="en-GB" sz="1000" b="0" dirty="0"/>
                        <a:t>Yes</a:t>
                      </a:r>
                      <a:endParaRPr lang="en-GB" sz="1000" b="1"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00B050"/>
                          </a:solidFill>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dirty="0">
                          <a:solidFill>
                            <a:srgbClr val="00B050"/>
                          </a:solidFill>
                        </a:rPr>
                        <a:t>Estimated</a:t>
                      </a:r>
                    </a:p>
                  </a:txBody>
                  <a:tcPr/>
                </a:tc>
                <a:extLst>
                  <a:ext uri="{0D108BD9-81ED-4DB2-BD59-A6C34878D82A}">
                    <a16:rowId xmlns:a16="http://schemas.microsoft.com/office/drawing/2014/main" val="1862227892"/>
                  </a:ext>
                </a:extLst>
              </a:tr>
              <a:tr h="237211">
                <a:tc vMerge="1">
                  <a:txBody>
                    <a:bodyPr/>
                    <a:lstStyle/>
                    <a:p>
                      <a:endParaRPr lang="en-GB" sz="1100" dirty="0"/>
                    </a:p>
                  </a:txBody>
                  <a:tcPr/>
                </a:tc>
                <a:tc>
                  <a:txBody>
                    <a:bodyPr/>
                    <a:lstStyle/>
                    <a:p>
                      <a:r>
                        <a:rPr lang="en-GB" sz="1000" kern="1200" dirty="0">
                          <a:solidFill>
                            <a:schemeClr val="dk1"/>
                          </a:solidFill>
                          <a:latin typeface="+mn-lt"/>
                          <a:ea typeface="+mn-ea"/>
                          <a:cs typeface="+mn-cs"/>
                        </a:rPr>
                        <a:t>Deal pricing review required</a:t>
                      </a:r>
                    </a:p>
                  </a:txBody>
                  <a:tcPr>
                    <a:solidFill>
                      <a:schemeClr val="bg1"/>
                    </a:solidFill>
                  </a:tcPr>
                </a:tc>
                <a:tc>
                  <a:txBody>
                    <a:bodyPr/>
                    <a:lstStyle/>
                    <a:p>
                      <a:pPr algn="ctr"/>
                      <a:r>
                        <a:rPr lang="en-GB" sz="1000" b="0" dirty="0"/>
                        <a:t>Yes</a:t>
                      </a:r>
                      <a:endParaRPr lang="en-GB" sz="1000" b="1"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00B050"/>
                          </a:solidFill>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1" dirty="0">
                          <a:solidFill>
                            <a:srgbClr val="7030A0"/>
                          </a:solidFill>
                        </a:rPr>
                        <a:t>Created</a:t>
                      </a:r>
                    </a:p>
                  </a:txBody>
                  <a:tcPr/>
                </a:tc>
                <a:extLst>
                  <a:ext uri="{0D108BD9-81ED-4DB2-BD59-A6C34878D82A}">
                    <a16:rowId xmlns:a16="http://schemas.microsoft.com/office/drawing/2014/main" val="2570564409"/>
                  </a:ext>
                </a:extLst>
              </a:tr>
              <a:tr h="237211">
                <a:tc vMerge="1">
                  <a:txBody>
                    <a:bodyPr/>
                    <a:lstStyle/>
                    <a:p>
                      <a:endParaRPr lang="en-GB" sz="1100" dirty="0"/>
                    </a:p>
                  </a:txBody>
                  <a:tcPr/>
                </a:tc>
                <a:tc>
                  <a:txBody>
                    <a:bodyPr/>
                    <a:lstStyle/>
                    <a:p>
                      <a:r>
                        <a:rPr lang="en-GB" sz="1000" kern="1200" dirty="0">
                          <a:solidFill>
                            <a:srgbClr val="C00000"/>
                          </a:solidFill>
                          <a:latin typeface="+mn-lt"/>
                          <a:ea typeface="+mn-ea"/>
                          <a:cs typeface="+mn-cs"/>
                        </a:rPr>
                        <a:t>Rejected by PPT  </a:t>
                      </a:r>
                      <a:r>
                        <a:rPr lang="en-GB" sz="1000" kern="1200" dirty="0">
                          <a:solidFill>
                            <a:srgbClr val="7030A0"/>
                          </a:solidFill>
                          <a:latin typeface="+mn-lt"/>
                          <a:ea typeface="+mn-ea"/>
                          <a:cs typeface="+mn-cs"/>
                        </a:rPr>
                        <a:t>Note1</a:t>
                      </a:r>
                    </a:p>
                  </a:txBody>
                  <a:tcPr/>
                </a:tc>
                <a:tc>
                  <a:txBody>
                    <a:bodyPr/>
                    <a:lstStyle/>
                    <a:p>
                      <a:pPr algn="ctr"/>
                      <a:r>
                        <a:rPr lang="en-GB" sz="1000" b="0" dirty="0">
                          <a:solidFill>
                            <a:srgbClr val="C00000"/>
                          </a:solidFill>
                        </a:rPr>
                        <a:t>No</a:t>
                      </a:r>
                      <a:endParaRPr lang="en-GB" sz="1000" b="1" dirty="0">
                        <a:solidFill>
                          <a:srgbClr val="C00000"/>
                        </a:solidFill>
                      </a:endParaRP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00B050"/>
                          </a:solidFill>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dirty="0">
                          <a:solidFill>
                            <a:srgbClr val="00B050"/>
                          </a:solidFill>
                        </a:rPr>
                        <a:t>To be priced</a:t>
                      </a:r>
                    </a:p>
                  </a:txBody>
                  <a:tcPr/>
                </a:tc>
                <a:extLst>
                  <a:ext uri="{0D108BD9-81ED-4DB2-BD59-A6C34878D82A}">
                    <a16:rowId xmlns:a16="http://schemas.microsoft.com/office/drawing/2014/main" val="3169293908"/>
                  </a:ext>
                </a:extLst>
              </a:tr>
              <a:tr h="237211">
                <a:tc vMerge="1">
                  <a:txBody>
                    <a:bodyPr/>
                    <a:lstStyle/>
                    <a:p>
                      <a:endParaRPr lang="en-GB" sz="1100" dirty="0"/>
                    </a:p>
                  </a:txBody>
                  <a:tcPr/>
                </a:tc>
                <a:tc>
                  <a:txBody>
                    <a:bodyPr/>
                    <a:lstStyle/>
                    <a:p>
                      <a:r>
                        <a:rPr lang="en-GB" sz="1000" kern="1200" dirty="0">
                          <a:solidFill>
                            <a:srgbClr val="C00000"/>
                          </a:solidFill>
                          <a:latin typeface="+mn-lt"/>
                          <a:ea typeface="+mn-ea"/>
                          <a:cs typeface="+mn-cs"/>
                        </a:rPr>
                        <a:t>Waiting for portfolio pricing</a:t>
                      </a:r>
                    </a:p>
                  </a:txBody>
                  <a:tcPr/>
                </a:tc>
                <a:tc>
                  <a:txBody>
                    <a:bodyPr/>
                    <a:lstStyle/>
                    <a:p>
                      <a:pPr algn="ctr"/>
                      <a:r>
                        <a:rPr lang="en-GB" sz="1000" b="0" dirty="0">
                          <a:solidFill>
                            <a:srgbClr val="C00000"/>
                          </a:solidFill>
                        </a:rPr>
                        <a:t>No</a:t>
                      </a:r>
                      <a:endParaRPr lang="en-GB" sz="1000" b="1" dirty="0">
                        <a:solidFill>
                          <a:srgbClr val="C00000"/>
                        </a:solidFill>
                      </a:endParaRP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C00000"/>
                          </a:solidFill>
                        </a:rPr>
                        <a:t>Yes(for</a:t>
                      </a:r>
                      <a:r>
                        <a:rPr lang="en-GB" sz="1000" b="0" baseline="0" dirty="0">
                          <a:solidFill>
                            <a:srgbClr val="C00000"/>
                          </a:solidFill>
                        </a:rPr>
                        <a:t> unlock quote)</a:t>
                      </a:r>
                      <a:endParaRPr lang="en-GB" sz="1000" b="0" dirty="0">
                        <a:solidFill>
                          <a:srgbClr val="C00000"/>
                        </a:solidFill>
                      </a:endParaRP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aseline="0" dirty="0">
                          <a:solidFill>
                            <a:srgbClr val="00B050"/>
                          </a:solidFill>
                        </a:rPr>
                        <a:t>      To be priced</a:t>
                      </a:r>
                      <a:endParaRPr lang="en-GB" sz="1000" dirty="0">
                        <a:solidFill>
                          <a:srgbClr val="00B050"/>
                        </a:solidFill>
                      </a:endParaRPr>
                    </a:p>
                  </a:txBody>
                  <a:tcPr/>
                </a:tc>
                <a:extLst>
                  <a:ext uri="{0D108BD9-81ED-4DB2-BD59-A6C34878D82A}">
                    <a16:rowId xmlns:a16="http://schemas.microsoft.com/office/drawing/2014/main" val="2824350892"/>
                  </a:ext>
                </a:extLst>
              </a:tr>
              <a:tr h="237211">
                <a:tc vMerge="1">
                  <a:txBody>
                    <a:bodyPr/>
                    <a:lstStyle/>
                    <a:p>
                      <a:endParaRPr lang="en-GB"/>
                    </a:p>
                  </a:txBody>
                  <a:tcPr/>
                </a:tc>
                <a:tc>
                  <a:txBody>
                    <a:bodyPr/>
                    <a:lstStyle/>
                    <a:p>
                      <a:r>
                        <a:rPr lang="en-GB" sz="1000" kern="1200" dirty="0">
                          <a:solidFill>
                            <a:schemeClr val="dk1"/>
                          </a:solidFill>
                          <a:latin typeface="+mn-lt"/>
                          <a:ea typeface="+mn-ea"/>
                          <a:cs typeface="+mn-cs"/>
                        </a:rPr>
                        <a:t>Portfolio pricing review</a:t>
                      </a:r>
                    </a:p>
                  </a:txBody>
                  <a:tcPr>
                    <a:solidFill>
                      <a:schemeClr val="accent1">
                        <a:tint val="40000"/>
                      </a:schemeClr>
                    </a:solidFill>
                  </a:tcPr>
                </a:tc>
                <a:tc>
                  <a:txBody>
                    <a:bodyPr/>
                    <a:lstStyle/>
                    <a:p>
                      <a:pPr algn="ctr"/>
                      <a:r>
                        <a:rPr lang="en-GB" sz="1000" b="0" dirty="0"/>
                        <a:t>No</a:t>
                      </a:r>
                      <a:endParaRPr lang="en-GB" sz="1000" b="1"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C00000"/>
                          </a:solidFill>
                        </a:rPr>
                        <a:t>Yes(for</a:t>
                      </a:r>
                      <a:r>
                        <a:rPr lang="en-GB" sz="1000" b="0" baseline="0" dirty="0">
                          <a:solidFill>
                            <a:srgbClr val="C00000"/>
                          </a:solidFill>
                        </a:rPr>
                        <a:t> unlock quote)</a:t>
                      </a:r>
                      <a:endParaRPr lang="en-GB" sz="1000" b="0" dirty="0">
                        <a:solidFill>
                          <a:srgbClr val="C00000"/>
                        </a:solidFill>
                      </a:endParaRP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aseline="0" dirty="0">
                          <a:solidFill>
                            <a:srgbClr val="00B050"/>
                          </a:solidFill>
                        </a:rPr>
                        <a:t>To be priced</a:t>
                      </a:r>
                      <a:endParaRPr lang="en-GB" sz="1000" dirty="0">
                        <a:solidFill>
                          <a:srgbClr val="00B050"/>
                        </a:solidFill>
                      </a:endParaRPr>
                    </a:p>
                  </a:txBody>
                  <a:tcPr/>
                </a:tc>
                <a:extLst>
                  <a:ext uri="{0D108BD9-81ED-4DB2-BD59-A6C34878D82A}">
                    <a16:rowId xmlns:a16="http://schemas.microsoft.com/office/drawing/2014/main" val="1030899562"/>
                  </a:ext>
                </a:extLst>
              </a:tr>
              <a:tr h="237211">
                <a:tc vMerge="1">
                  <a:txBody>
                    <a:bodyPr/>
                    <a:lstStyle/>
                    <a:p>
                      <a:endParaRPr lang="en-GB" sz="1100" dirty="0"/>
                    </a:p>
                  </a:txBody>
                  <a:tcPr/>
                </a:tc>
                <a:tc>
                  <a:txBody>
                    <a:bodyPr/>
                    <a:lstStyle/>
                    <a:p>
                      <a:r>
                        <a:rPr lang="en-GB" sz="1000" kern="1200" dirty="0">
                          <a:solidFill>
                            <a:schemeClr val="dk1"/>
                          </a:solidFill>
                          <a:latin typeface="+mn-lt"/>
                          <a:ea typeface="+mn-ea"/>
                          <a:cs typeface="+mn-cs"/>
                        </a:rPr>
                        <a:t>Priced</a:t>
                      </a:r>
                    </a:p>
                  </a:txBody>
                  <a:tcPr/>
                </a:tc>
                <a:tc>
                  <a:txBody>
                    <a:bodyPr/>
                    <a:lstStyle/>
                    <a:p>
                      <a:pPr algn="ctr"/>
                      <a:r>
                        <a:rPr lang="en-GB" sz="1000" b="0" dirty="0"/>
                        <a:t>Yes</a:t>
                      </a:r>
                      <a:endParaRPr lang="en-GB" sz="1000" b="1"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00B050"/>
                          </a:solidFill>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dirty="0">
                          <a:solidFill>
                            <a:srgbClr val="00B050"/>
                          </a:solidFill>
                        </a:rPr>
                        <a:t>Priced</a:t>
                      </a:r>
                    </a:p>
                  </a:txBody>
                  <a:tcPr/>
                </a:tc>
                <a:extLst>
                  <a:ext uri="{0D108BD9-81ED-4DB2-BD59-A6C34878D82A}">
                    <a16:rowId xmlns:a16="http://schemas.microsoft.com/office/drawing/2014/main" val="1718192817"/>
                  </a:ext>
                </a:extLst>
              </a:tr>
              <a:tr h="237211">
                <a:tc vMerge="1">
                  <a:txBody>
                    <a:bodyPr/>
                    <a:lstStyle/>
                    <a:p>
                      <a:endParaRPr lang="en-GB" sz="1100" dirty="0"/>
                    </a:p>
                  </a:txBody>
                  <a:tcPr/>
                </a:tc>
                <a:tc>
                  <a:txBody>
                    <a:bodyPr/>
                    <a:lstStyle/>
                    <a:p>
                      <a:r>
                        <a:rPr lang="en-GB" sz="1000" kern="1200" dirty="0">
                          <a:solidFill>
                            <a:schemeClr val="dk1"/>
                          </a:solidFill>
                          <a:latin typeface="+mn-lt"/>
                          <a:ea typeface="+mn-ea"/>
                          <a:cs typeface="+mn-cs"/>
                        </a:rPr>
                        <a:t>Deal Pricing Review(Priced)</a:t>
                      </a:r>
                    </a:p>
                  </a:txBody>
                  <a:tcPr/>
                </a:tc>
                <a:tc>
                  <a:txBody>
                    <a:bodyPr/>
                    <a:lstStyle/>
                    <a:p>
                      <a:pPr algn="ctr"/>
                      <a:r>
                        <a:rPr lang="en-GB" sz="1000" b="0" dirty="0"/>
                        <a:t>No</a:t>
                      </a:r>
                      <a:endParaRPr lang="en-GB" sz="1000" b="1"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00B050"/>
                          </a:solidFill>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dirty="0">
                          <a:solidFill>
                            <a:srgbClr val="00B050"/>
                          </a:solidFill>
                        </a:rPr>
                        <a:t>Priced</a:t>
                      </a:r>
                      <a:endParaRPr lang="en-GB" sz="1000" dirty="0">
                        <a:solidFill>
                          <a:srgbClr val="00B050"/>
                        </a:solidFill>
                      </a:endParaRPr>
                    </a:p>
                  </a:txBody>
                  <a:tcPr/>
                </a:tc>
                <a:extLst>
                  <a:ext uri="{0D108BD9-81ED-4DB2-BD59-A6C34878D82A}">
                    <a16:rowId xmlns:a16="http://schemas.microsoft.com/office/drawing/2014/main" val="2843009888"/>
                  </a:ext>
                </a:extLst>
              </a:tr>
              <a:tr h="237211">
                <a:tc vMerge="1">
                  <a:txBody>
                    <a:bodyPr/>
                    <a:lstStyle/>
                    <a:p>
                      <a:endParaRPr lang="en-US"/>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GB" sz="1000" kern="1200" dirty="0">
                          <a:solidFill>
                            <a:schemeClr val="dk1"/>
                          </a:solidFill>
                          <a:latin typeface="+mn-lt"/>
                          <a:ea typeface="+mn-ea"/>
                          <a:cs typeface="+mn-cs"/>
                        </a:rPr>
                        <a:t>Deal Pricing Review(Non</a:t>
                      </a:r>
                      <a:r>
                        <a:rPr lang="en-GB" sz="1000" kern="1200" baseline="0" dirty="0">
                          <a:solidFill>
                            <a:schemeClr val="dk1"/>
                          </a:solidFill>
                          <a:latin typeface="+mn-lt"/>
                          <a:ea typeface="+mn-ea"/>
                          <a:cs typeface="+mn-cs"/>
                        </a:rPr>
                        <a:t> Standard/Bespoke </a:t>
                      </a:r>
                      <a:r>
                        <a:rPr lang="en-GB" sz="1000" kern="1200" baseline="0" dirty="0" err="1">
                          <a:solidFill>
                            <a:schemeClr val="dk1"/>
                          </a:solidFill>
                          <a:latin typeface="+mn-lt"/>
                          <a:ea typeface="+mn-ea"/>
                          <a:cs typeface="+mn-cs"/>
                        </a:rPr>
                        <a:t>Indetified</a:t>
                      </a:r>
                      <a:r>
                        <a:rPr lang="en-GB" sz="1000" kern="1200" dirty="0">
                          <a:solidFill>
                            <a:schemeClr val="dk1"/>
                          </a:solidFill>
                          <a:latin typeface="+mn-lt"/>
                          <a:ea typeface="+mn-ea"/>
                          <a:cs typeface="+mn-cs"/>
                        </a:rPr>
                        <a:t>)</a:t>
                      </a:r>
                    </a:p>
                  </a:txBody>
                  <a:tcPr/>
                </a:tc>
                <a:tc>
                  <a:txBody>
                    <a:bodyPr/>
                    <a:lstStyle/>
                    <a:p>
                      <a:pPr algn="ctr"/>
                      <a:r>
                        <a:rPr lang="en-GB" sz="1000" b="1" dirty="0"/>
                        <a:t>No</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00B050"/>
                          </a:solidFill>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dirty="0">
                          <a:solidFill>
                            <a:srgbClr val="00B050"/>
                          </a:solidFill>
                        </a:rPr>
                        <a:t>Created</a:t>
                      </a:r>
                    </a:p>
                  </a:txBody>
                  <a:tcPr/>
                </a:tc>
                <a:extLst>
                  <a:ext uri="{0D108BD9-81ED-4DB2-BD59-A6C34878D82A}">
                    <a16:rowId xmlns:a16="http://schemas.microsoft.com/office/drawing/2014/main" val="3042963247"/>
                  </a:ext>
                </a:extLst>
              </a:tr>
              <a:tr h="237211">
                <a:tc vMerge="1">
                  <a:txBody>
                    <a:bodyPr/>
                    <a:lstStyle/>
                    <a:p>
                      <a:endParaRPr lang="en-GB" sz="1100" dirty="0"/>
                    </a:p>
                  </a:txBody>
                  <a:tcPr/>
                </a:tc>
                <a:tc>
                  <a:txBody>
                    <a:bodyPr/>
                    <a:lstStyle/>
                    <a:p>
                      <a:r>
                        <a:rPr lang="en-GB" sz="1000" kern="1200" dirty="0">
                          <a:solidFill>
                            <a:schemeClr val="dk1"/>
                          </a:solidFill>
                          <a:latin typeface="+mn-lt"/>
                          <a:ea typeface="+mn-ea"/>
                          <a:cs typeface="+mn-cs"/>
                        </a:rPr>
                        <a:t>Commercially Approved </a:t>
                      </a:r>
                      <a:r>
                        <a:rPr lang="en-GB" sz="1000" kern="1200" dirty="0">
                          <a:solidFill>
                            <a:srgbClr val="7030A0"/>
                          </a:solidFill>
                          <a:latin typeface="+mn-lt"/>
                          <a:ea typeface="+mn-ea"/>
                          <a:cs typeface="+mn-cs"/>
                        </a:rPr>
                        <a:t>(Deal pricing approval)</a:t>
                      </a:r>
                    </a:p>
                  </a:txBody>
                  <a:tcPr>
                    <a:solidFill>
                      <a:schemeClr val="accent1">
                        <a:tint val="40000"/>
                      </a:schemeClr>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t>No</a:t>
                      </a:r>
                      <a:endParaRPr lang="en-GB" sz="1000" b="1" dirty="0"/>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1" dirty="0">
                          <a:solidFill>
                            <a:srgbClr val="7030A0"/>
                          </a:solidFill>
                        </a:rPr>
                        <a:t>Priced</a:t>
                      </a:r>
                    </a:p>
                  </a:txBody>
                  <a:tcPr/>
                </a:tc>
                <a:extLst>
                  <a:ext uri="{0D108BD9-81ED-4DB2-BD59-A6C34878D82A}">
                    <a16:rowId xmlns:a16="http://schemas.microsoft.com/office/drawing/2014/main" val="3694940655"/>
                  </a:ext>
                </a:extLst>
              </a:tr>
              <a:tr h="237211">
                <a:tc>
                  <a:txBody>
                    <a:bodyPr/>
                    <a:lstStyle/>
                    <a:p>
                      <a:pPr algn="ctr"/>
                      <a:endParaRPr lang="en-GB" sz="1000" dirty="0"/>
                    </a:p>
                  </a:txBody>
                  <a:tcPr anchor="ctr">
                    <a:solidFill>
                      <a:schemeClr val="bg1"/>
                    </a:solidFill>
                  </a:tcPr>
                </a:tc>
                <a:tc>
                  <a:txBody>
                    <a:bodyPr/>
                    <a:lstStyle/>
                    <a:p>
                      <a:r>
                        <a:rPr lang="en-GB" sz="1000" kern="1200" dirty="0">
                          <a:solidFill>
                            <a:srgbClr val="7030A0"/>
                          </a:solidFill>
                          <a:latin typeface="+mn-lt"/>
                          <a:ea typeface="+mn-ea"/>
                          <a:cs typeface="+mn-cs"/>
                        </a:rPr>
                        <a:t>Commercially Approved (Sel</a:t>
                      </a:r>
                      <a:r>
                        <a:rPr lang="en-GB" sz="1000" kern="1200" baseline="0" dirty="0">
                          <a:solidFill>
                            <a:srgbClr val="7030A0"/>
                          </a:solidFill>
                          <a:latin typeface="+mn-lt"/>
                          <a:ea typeface="+mn-ea"/>
                          <a:cs typeface="+mn-cs"/>
                        </a:rPr>
                        <a:t>f approval)</a:t>
                      </a:r>
                      <a:endParaRPr lang="en-GB" sz="1000" kern="1200" dirty="0">
                        <a:solidFill>
                          <a:srgbClr val="7030A0"/>
                        </a:solidFill>
                        <a:latin typeface="+mn-lt"/>
                        <a:ea typeface="+mn-ea"/>
                        <a:cs typeface="+mn-cs"/>
                      </a:endParaRPr>
                    </a:p>
                  </a:txBody>
                  <a:tcPr>
                    <a:solidFill>
                      <a:schemeClr val="accent1">
                        <a:tint val="40000"/>
                      </a:schemeClr>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7030A0"/>
                          </a:solidFill>
                        </a:rPr>
                        <a:t>No</a:t>
                      </a:r>
                    </a:p>
                  </a:txBody>
                  <a:tcPr/>
                </a:tc>
                <a:tc>
                  <a:txBody>
                    <a:bodyPr/>
                    <a:lstStyle/>
                    <a:p>
                      <a:pPr algn="ctr"/>
                      <a:r>
                        <a:rPr lang="en-GB" sz="1000" b="0" kern="1200" dirty="0">
                          <a:solidFill>
                            <a:srgbClr val="7030A0"/>
                          </a:solidFill>
                          <a:latin typeface="+mn-lt"/>
                          <a:ea typeface="+mn-ea"/>
                          <a:cs typeface="+mn-cs"/>
                        </a:rPr>
                        <a:t>Yes</a:t>
                      </a:r>
                    </a:p>
                  </a:txBody>
                  <a:tcPr/>
                </a:tc>
                <a:tc>
                  <a:txBody>
                    <a:bodyPr/>
                    <a:lstStyle/>
                    <a:p>
                      <a:pPr algn="ctr"/>
                      <a:r>
                        <a:rPr lang="en-GB" sz="1000" b="0" kern="1200" dirty="0">
                          <a:solidFill>
                            <a:srgbClr val="7030A0"/>
                          </a:solidFill>
                          <a:latin typeface="+mn-lt"/>
                          <a:ea typeface="+mn-ea"/>
                          <a:cs typeface="+mn-cs"/>
                        </a:rPr>
                        <a:t>Yes</a:t>
                      </a:r>
                    </a:p>
                  </a:txBody>
                  <a:tcPr/>
                </a:tc>
                <a:tc>
                  <a:txBody>
                    <a:bodyPr/>
                    <a:lstStyle/>
                    <a:p>
                      <a:pPr algn="ctr"/>
                      <a:r>
                        <a:rPr lang="en-GB" sz="1000" b="1" dirty="0">
                          <a:solidFill>
                            <a:srgbClr val="7030A0"/>
                          </a:solidFill>
                        </a:rPr>
                        <a:t>Priced</a:t>
                      </a:r>
                    </a:p>
                  </a:txBody>
                  <a:tcPr/>
                </a:tc>
                <a:extLst>
                  <a:ext uri="{0D108BD9-81ED-4DB2-BD59-A6C34878D82A}">
                    <a16:rowId xmlns:a16="http://schemas.microsoft.com/office/drawing/2014/main" val="570216726"/>
                  </a:ext>
                </a:extLst>
              </a:tr>
              <a:tr h="385468">
                <a:tc>
                  <a:txBody>
                    <a:bodyPr/>
                    <a:lstStyle/>
                    <a:p>
                      <a:pPr algn="ctr"/>
                      <a:endParaRPr lang="en-GB" sz="1000" dirty="0"/>
                    </a:p>
                  </a:txBody>
                  <a:tcPr anchor="ctr">
                    <a:solidFill>
                      <a:schemeClr val="bg1"/>
                    </a:solidFill>
                  </a:tcPr>
                </a:tc>
                <a:tc>
                  <a:txBody>
                    <a:bodyPr/>
                    <a:lstStyle/>
                    <a:p>
                      <a:r>
                        <a:rPr lang="en-GB" sz="1000" kern="1200" dirty="0">
                          <a:solidFill>
                            <a:srgbClr val="7030A0"/>
                          </a:solidFill>
                          <a:latin typeface="+mn-lt"/>
                          <a:ea typeface="+mn-ea"/>
                          <a:cs typeface="+mn-cs"/>
                        </a:rPr>
                        <a:t>Commercially Approved (Bespoke/Non-Standard)</a:t>
                      </a:r>
                    </a:p>
                  </a:txBody>
                  <a:tcPr>
                    <a:solidFill>
                      <a:schemeClr val="accent1">
                        <a:tint val="40000"/>
                      </a:schemeClr>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7030A0"/>
                          </a:solidFill>
                        </a:rPr>
                        <a:t>No</a:t>
                      </a:r>
                    </a:p>
                  </a:txBody>
                  <a:tcPr/>
                </a:tc>
                <a:tc>
                  <a:txBody>
                    <a:bodyPr/>
                    <a:lstStyle/>
                    <a:p>
                      <a:pPr algn="ctr"/>
                      <a:r>
                        <a:rPr lang="en-GB" sz="1000" b="0" kern="1200" dirty="0">
                          <a:solidFill>
                            <a:srgbClr val="7030A0"/>
                          </a:solidFill>
                          <a:latin typeface="+mn-lt"/>
                          <a:ea typeface="+mn-ea"/>
                          <a:cs typeface="+mn-cs"/>
                        </a:rPr>
                        <a:t>Yes</a:t>
                      </a:r>
                    </a:p>
                  </a:txBody>
                  <a:tcPr/>
                </a:tc>
                <a:tc>
                  <a:txBody>
                    <a:bodyPr/>
                    <a:lstStyle/>
                    <a:p>
                      <a:pPr algn="ctr"/>
                      <a:r>
                        <a:rPr lang="en-GB" sz="1000" b="0" kern="1200" dirty="0">
                          <a:solidFill>
                            <a:srgbClr val="7030A0"/>
                          </a:solidFill>
                          <a:latin typeface="+mn-lt"/>
                          <a:ea typeface="+mn-ea"/>
                          <a:cs typeface="+mn-cs"/>
                        </a:rPr>
                        <a:t>Yes</a:t>
                      </a:r>
                    </a:p>
                  </a:txBody>
                  <a:tcPr/>
                </a:tc>
                <a:tc>
                  <a:txBody>
                    <a:bodyPr/>
                    <a:lstStyle/>
                    <a:p>
                      <a:pPr algn="ctr"/>
                      <a:r>
                        <a:rPr lang="en-GB" sz="1000" b="1" dirty="0">
                          <a:solidFill>
                            <a:srgbClr val="7030A0"/>
                          </a:solidFill>
                        </a:rPr>
                        <a:t>Created</a:t>
                      </a:r>
                    </a:p>
                  </a:txBody>
                  <a:tcPr/>
                </a:tc>
                <a:extLst>
                  <a:ext uri="{0D108BD9-81ED-4DB2-BD59-A6C34878D82A}">
                    <a16:rowId xmlns:a16="http://schemas.microsoft.com/office/drawing/2014/main" val="34095998"/>
                  </a:ext>
                </a:extLst>
              </a:tr>
              <a:tr h="237211">
                <a:tc>
                  <a:txBody>
                    <a:bodyPr/>
                    <a:lstStyle/>
                    <a:p>
                      <a:pPr algn="ctr"/>
                      <a:endParaRPr lang="en-GB" sz="1000" dirty="0"/>
                    </a:p>
                  </a:txBody>
                  <a:tcPr anchor="ctr"/>
                </a:tc>
                <a:tc>
                  <a:txBody>
                    <a:bodyPr/>
                    <a:lstStyle/>
                    <a:p>
                      <a:r>
                        <a:rPr lang="en-GB" sz="1000" kern="1200" dirty="0">
                          <a:solidFill>
                            <a:schemeClr val="dk1"/>
                          </a:solidFill>
                          <a:latin typeface="+mn-lt"/>
                          <a:ea typeface="+mn-ea"/>
                          <a:cs typeface="+mn-cs"/>
                        </a:rPr>
                        <a:t>Approval Denied</a:t>
                      </a:r>
                    </a:p>
                  </a:txBody>
                  <a:tcPr>
                    <a:solidFill>
                      <a:schemeClr val="accent1">
                        <a:tint val="40000"/>
                      </a:schemeClr>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t>No</a:t>
                      </a:r>
                      <a:endParaRPr lang="en-GB" sz="1000" b="1" dirty="0"/>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dirty="0">
                          <a:solidFill>
                            <a:srgbClr val="00B050"/>
                          </a:solidFill>
                        </a:rPr>
                        <a:t>Priced</a:t>
                      </a:r>
                      <a:endParaRPr lang="en-GB" sz="1000" dirty="0">
                        <a:solidFill>
                          <a:srgbClr val="00B050"/>
                        </a:solidFill>
                      </a:endParaRPr>
                    </a:p>
                  </a:txBody>
                  <a:tcPr/>
                </a:tc>
                <a:extLst>
                  <a:ext uri="{0D108BD9-81ED-4DB2-BD59-A6C34878D82A}">
                    <a16:rowId xmlns:a16="http://schemas.microsoft.com/office/drawing/2014/main" val="1642167421"/>
                  </a:ext>
                </a:extLst>
              </a:tr>
              <a:tr h="237211">
                <a:tc rowSpan="5">
                  <a:txBody>
                    <a:bodyPr/>
                    <a:lstStyle/>
                    <a:p>
                      <a:pPr algn="ctr"/>
                      <a:r>
                        <a:rPr lang="en-GB" sz="1000" dirty="0"/>
                        <a:t>Technical Approval   </a:t>
                      </a:r>
                      <a:r>
                        <a:rPr lang="en-GB" sz="1000" dirty="0">
                          <a:solidFill>
                            <a:srgbClr val="7030A0"/>
                          </a:solidFill>
                        </a:rPr>
                        <a:t>Note2</a:t>
                      </a:r>
                    </a:p>
                  </a:txBody>
                  <a:tcPr anchor="ctr"/>
                </a:tc>
                <a:tc>
                  <a:txBody>
                    <a:bodyPr/>
                    <a:lstStyle/>
                    <a:p>
                      <a:r>
                        <a:rPr lang="en-GB" sz="1000" kern="1200" dirty="0">
                          <a:solidFill>
                            <a:schemeClr val="dk1"/>
                          </a:solidFill>
                          <a:latin typeface="+mn-lt"/>
                          <a:ea typeface="+mn-ea"/>
                          <a:cs typeface="+mn-cs"/>
                        </a:rPr>
                        <a:t>SE Technical Review</a:t>
                      </a:r>
                    </a:p>
                  </a:txBody>
                  <a:tcPr>
                    <a:solidFill>
                      <a:schemeClr val="accent1">
                        <a:tint val="40000"/>
                      </a:schemeClr>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t>No</a:t>
                      </a:r>
                      <a:endParaRPr lang="en-GB" sz="1000" b="1"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C00000"/>
                          </a:solidFill>
                        </a:rPr>
                        <a:t>Yes(for</a:t>
                      </a:r>
                      <a:r>
                        <a:rPr lang="en-GB" sz="1000" b="0" baseline="0" dirty="0">
                          <a:solidFill>
                            <a:srgbClr val="C00000"/>
                          </a:solidFill>
                        </a:rPr>
                        <a:t> unlock quote)</a:t>
                      </a:r>
                      <a:endParaRPr lang="en-GB" sz="1000" b="0" dirty="0">
                        <a:solidFill>
                          <a:srgbClr val="C00000"/>
                        </a:solidFill>
                      </a:endParaRP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dirty="0">
                          <a:solidFill>
                            <a:srgbClr val="00B050"/>
                          </a:solidFill>
                        </a:rPr>
                        <a:t>Priced</a:t>
                      </a:r>
                      <a:endParaRPr lang="en-GB" sz="1000" b="1" dirty="0">
                        <a:solidFill>
                          <a:srgbClr val="00B050"/>
                        </a:solidFill>
                      </a:endParaRPr>
                    </a:p>
                  </a:txBody>
                  <a:tcPr/>
                </a:tc>
                <a:extLst>
                  <a:ext uri="{0D108BD9-81ED-4DB2-BD59-A6C34878D82A}">
                    <a16:rowId xmlns:a16="http://schemas.microsoft.com/office/drawing/2014/main" val="1788108129"/>
                  </a:ext>
                </a:extLst>
              </a:tr>
              <a:tr h="237211">
                <a:tc vMerge="1">
                  <a:txBody>
                    <a:bodyPr/>
                    <a:lstStyle/>
                    <a:p>
                      <a:endParaRPr lang="en-GB" sz="1100" dirty="0"/>
                    </a:p>
                  </a:txBody>
                  <a:tcPr/>
                </a:tc>
                <a:tc>
                  <a:txBody>
                    <a:bodyPr/>
                    <a:lstStyle/>
                    <a:p>
                      <a:r>
                        <a:rPr lang="en-GB" sz="1000" kern="1200" dirty="0">
                          <a:solidFill>
                            <a:schemeClr val="dk1"/>
                          </a:solidFill>
                          <a:latin typeface="+mn-lt"/>
                          <a:ea typeface="+mn-ea"/>
                          <a:cs typeface="+mn-cs"/>
                        </a:rPr>
                        <a:t>CST Technical Review</a:t>
                      </a:r>
                    </a:p>
                  </a:txBody>
                  <a:tcPr>
                    <a:solidFill>
                      <a:schemeClr val="accent1">
                        <a:tint val="40000"/>
                      </a:schemeClr>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t>No</a:t>
                      </a:r>
                      <a:endParaRPr lang="en-GB" sz="1000" b="1"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C00000"/>
                          </a:solidFill>
                        </a:rPr>
                        <a:t>Yes(for</a:t>
                      </a:r>
                      <a:r>
                        <a:rPr lang="en-GB" sz="1000" b="0" baseline="0" dirty="0">
                          <a:solidFill>
                            <a:srgbClr val="C00000"/>
                          </a:solidFill>
                        </a:rPr>
                        <a:t> unlock quote)</a:t>
                      </a:r>
                      <a:endParaRPr lang="en-GB" sz="1000" b="0" dirty="0">
                        <a:solidFill>
                          <a:srgbClr val="C00000"/>
                        </a:solidFill>
                      </a:endParaRP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dirty="0">
                          <a:solidFill>
                            <a:srgbClr val="00B050"/>
                          </a:solidFill>
                        </a:rPr>
                        <a:t>Priced</a:t>
                      </a:r>
                      <a:endParaRPr lang="en-GB" sz="1000" dirty="0">
                        <a:solidFill>
                          <a:srgbClr val="00B050"/>
                        </a:solidFill>
                      </a:endParaRPr>
                    </a:p>
                  </a:txBody>
                  <a:tcPr/>
                </a:tc>
                <a:extLst>
                  <a:ext uri="{0D108BD9-81ED-4DB2-BD59-A6C34878D82A}">
                    <a16:rowId xmlns:a16="http://schemas.microsoft.com/office/drawing/2014/main" val="282281904"/>
                  </a:ext>
                </a:extLst>
              </a:tr>
              <a:tr h="237211">
                <a:tc vMerge="1">
                  <a:txBody>
                    <a:bodyPr/>
                    <a:lstStyle/>
                    <a:p>
                      <a:endParaRPr lang="en-GB" sz="1100" dirty="0"/>
                    </a:p>
                  </a:txBody>
                  <a:tcPr/>
                </a:tc>
                <a:tc>
                  <a:txBody>
                    <a:bodyPr/>
                    <a:lstStyle/>
                    <a:p>
                      <a:r>
                        <a:rPr lang="en-GB" sz="1000" kern="1200" dirty="0">
                          <a:solidFill>
                            <a:schemeClr val="dk1"/>
                          </a:solidFill>
                          <a:latin typeface="+mn-lt"/>
                          <a:ea typeface="+mn-ea"/>
                          <a:cs typeface="+mn-cs"/>
                        </a:rPr>
                        <a:t>Approved</a:t>
                      </a:r>
                    </a:p>
                  </a:txBody>
                  <a:tcPr>
                    <a:solidFill>
                      <a:schemeClr val="accent1">
                        <a:tint val="40000"/>
                      </a:schemeClr>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t>No</a:t>
                      </a:r>
                      <a:endParaRPr lang="en-GB" sz="1000" b="1" dirty="0"/>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dirty="0">
                          <a:solidFill>
                            <a:srgbClr val="00B050"/>
                          </a:solidFill>
                        </a:rPr>
                        <a:t>Priced</a:t>
                      </a:r>
                      <a:endParaRPr lang="en-GB" sz="1000" dirty="0">
                        <a:solidFill>
                          <a:srgbClr val="00B050"/>
                        </a:solidFill>
                      </a:endParaRPr>
                    </a:p>
                  </a:txBody>
                  <a:tcPr/>
                </a:tc>
                <a:extLst>
                  <a:ext uri="{0D108BD9-81ED-4DB2-BD59-A6C34878D82A}">
                    <a16:rowId xmlns:a16="http://schemas.microsoft.com/office/drawing/2014/main" val="1482534210"/>
                  </a:ext>
                </a:extLst>
              </a:tr>
              <a:tr h="237211">
                <a:tc vMerge="1">
                  <a:txBody>
                    <a:bodyPr/>
                    <a:lstStyle/>
                    <a:p>
                      <a:endParaRPr lang="en-GB" sz="1100" dirty="0"/>
                    </a:p>
                  </a:txBody>
                  <a:tcPr/>
                </a:tc>
                <a:tc>
                  <a:txBody>
                    <a:bodyPr/>
                    <a:lstStyle/>
                    <a:p>
                      <a:r>
                        <a:rPr lang="en-GB" sz="1000" kern="1200" dirty="0">
                          <a:solidFill>
                            <a:schemeClr val="dk1"/>
                          </a:solidFill>
                          <a:latin typeface="+mn-lt"/>
                          <a:ea typeface="+mn-ea"/>
                          <a:cs typeface="+mn-cs"/>
                        </a:rPr>
                        <a:t>Sent to Customer</a:t>
                      </a:r>
                    </a:p>
                  </a:txBody>
                  <a:tcPr>
                    <a:solidFill>
                      <a:schemeClr val="accent1">
                        <a:tint val="40000"/>
                      </a:schemeClr>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t>No</a:t>
                      </a:r>
                      <a:endParaRPr lang="en-GB" sz="1000" b="1" dirty="0"/>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dirty="0">
                          <a:solidFill>
                            <a:srgbClr val="00B050"/>
                          </a:solidFill>
                        </a:rPr>
                        <a:t>Priced</a:t>
                      </a:r>
                      <a:endParaRPr lang="en-GB" sz="1000" dirty="0">
                        <a:solidFill>
                          <a:srgbClr val="00B050"/>
                        </a:solidFill>
                      </a:endParaRPr>
                    </a:p>
                  </a:txBody>
                  <a:tcPr/>
                </a:tc>
                <a:extLst>
                  <a:ext uri="{0D108BD9-81ED-4DB2-BD59-A6C34878D82A}">
                    <a16:rowId xmlns:a16="http://schemas.microsoft.com/office/drawing/2014/main" val="3362212354"/>
                  </a:ext>
                </a:extLst>
              </a:tr>
              <a:tr h="237211">
                <a:tc vMerge="1">
                  <a:txBody>
                    <a:bodyPr/>
                    <a:lstStyle/>
                    <a:p>
                      <a:endParaRPr lang="en-GB" sz="1100" dirty="0"/>
                    </a:p>
                  </a:txBody>
                  <a:tcPr/>
                </a:tc>
                <a:tc>
                  <a:txBody>
                    <a:bodyPr/>
                    <a:lstStyle/>
                    <a:p>
                      <a:r>
                        <a:rPr lang="en-GB" sz="1000" kern="1200" dirty="0">
                          <a:solidFill>
                            <a:schemeClr val="dk1"/>
                          </a:solidFill>
                          <a:latin typeface="+mn-lt"/>
                          <a:ea typeface="+mn-ea"/>
                          <a:cs typeface="+mn-cs"/>
                        </a:rPr>
                        <a:t>Accepted by Customer</a:t>
                      </a:r>
                    </a:p>
                  </a:txBody>
                  <a:tcPr>
                    <a:solidFill>
                      <a:schemeClr val="accent1">
                        <a:tint val="40000"/>
                      </a:schemeClr>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t>No</a:t>
                      </a:r>
                      <a:endParaRPr lang="en-GB" sz="1000" b="1" dirty="0"/>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algn="ctr"/>
                      <a:r>
                        <a:rPr lang="en-GB" sz="1000" b="0" kern="1200" dirty="0">
                          <a:solidFill>
                            <a:srgbClr val="00B050"/>
                          </a:solidFill>
                          <a:latin typeface="+mn-lt"/>
                          <a:ea typeface="+mn-ea"/>
                          <a:cs typeface="+mn-cs"/>
                        </a:rPr>
                        <a:t>Yes</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000" b="0" dirty="0">
                          <a:solidFill>
                            <a:srgbClr val="00B050"/>
                          </a:solidFill>
                        </a:rPr>
                        <a:t>Priced</a:t>
                      </a:r>
                      <a:endParaRPr lang="en-GB" sz="1000" dirty="0">
                        <a:solidFill>
                          <a:srgbClr val="00B050"/>
                        </a:solidFill>
                      </a:endParaRPr>
                    </a:p>
                  </a:txBody>
                  <a:tcPr/>
                </a:tc>
                <a:extLst>
                  <a:ext uri="{0D108BD9-81ED-4DB2-BD59-A6C34878D82A}">
                    <a16:rowId xmlns:a16="http://schemas.microsoft.com/office/drawing/2014/main" val="4195769604"/>
                  </a:ext>
                </a:extLst>
              </a:tr>
            </a:tbl>
          </a:graphicData>
        </a:graphic>
      </p:graphicFrame>
    </p:spTree>
    <p:extLst>
      <p:ext uri="{BB962C8B-B14F-4D97-AF65-F5344CB8AC3E}">
        <p14:creationId xmlns:p14="http://schemas.microsoft.com/office/powerpoint/2010/main" val="275440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ISPRING_RESOURCE_PATHS_HASH_PRESENTER" val="e9cc7383647667dc69f467bf661653415473768"/>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496E8290D55C4A82E20B2BC599439B" ma:contentTypeVersion="915" ma:contentTypeDescription="Create a new document." ma:contentTypeScope="" ma:versionID="f21141bf38a169f8001683591b7121a1">
  <xsd:schema xmlns:xsd="http://www.w3.org/2001/XMLSchema" xmlns:xs="http://www.w3.org/2001/XMLSchema" xmlns:p="http://schemas.microsoft.com/office/2006/metadata/properties" xmlns:ns1="http://schemas.microsoft.com/sharepoint/v3" xmlns:ns2="ef4cdd67-09b5-49a8-b1d6-9ef080ac66cb" xmlns:ns3="bb04f8be-67a5-43a8-8390-0fe94a160a4e" targetNamespace="http://schemas.microsoft.com/office/2006/metadata/properties" ma:root="true" ma:fieldsID="778629d6345595b49c53a81444a618cc" ns1:_="" ns2:_="" ns3:_="">
    <xsd:import namespace="http://schemas.microsoft.com/sharepoint/v3"/>
    <xsd:import namespace="ef4cdd67-09b5-49a8-b1d6-9ef080ac66cb"/>
    <xsd:import namespace="bb04f8be-67a5-43a8-8390-0fe94a160a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4cdd67-09b5-49a8-b1d6-9ef080ac66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b04f8be-67a5-43a8-8390-0fe94a160a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D17A32-A88A-45B5-BB87-1AD7FE6385CA}">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863CB934-6330-446C-AA1D-752CB47BF444}">
  <ds:schemaRefs>
    <ds:schemaRef ds:uri="http://schemas.microsoft.com/sharepoint/v3/contenttype/forms"/>
  </ds:schemaRefs>
</ds:datastoreItem>
</file>

<file path=customXml/itemProps3.xml><?xml version="1.0" encoding="utf-8"?>
<ds:datastoreItem xmlns:ds="http://schemas.openxmlformats.org/officeDocument/2006/customXml" ds:itemID="{ABCAC165-ECA8-4A0D-96A6-C8E88755F6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f4cdd67-09b5-49a8-b1d6-9ef080ac66cb"/>
    <ds:schemaRef ds:uri="bb04f8be-67a5-43a8-8390-0fe94a160a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2281</Words>
  <Application>Microsoft Office PowerPoint</Application>
  <PresentationFormat>Widescreen</PresentationFormat>
  <Paragraphs>438</Paragraphs>
  <Slides>15</Slides>
  <Notes>11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15</vt:i4>
      </vt:variant>
    </vt:vector>
  </HeadingPairs>
  <TitlesOfParts>
    <vt:vector size="26" baseType="lpstr">
      <vt:lpstr>Open Sans</vt:lpstr>
      <vt:lpstr>Oswald</vt:lpstr>
      <vt:lpstr>Arial</vt:lpstr>
      <vt:lpstr>Calibri</vt:lpstr>
      <vt:lpstr>Courier New</vt:lpstr>
      <vt:lpstr>Times New Roman</vt:lpstr>
      <vt:lpstr>Wingdings</vt:lpstr>
      <vt:lpstr>Corporate template-set COLT</vt:lpstr>
      <vt:lpstr>1_Corporate template-set COLT</vt:lpstr>
      <vt:lpstr>think-cell Slide</vt:lpstr>
      <vt:lpstr>Worksheet</vt:lpstr>
      <vt:lpstr>Copy Quote and Copy Line Items Functionality</vt:lpstr>
      <vt:lpstr>Version History</vt:lpstr>
      <vt:lpstr>Assumptions, Risks and Dependencies</vt:lpstr>
      <vt:lpstr>Key Design Decisions</vt:lpstr>
      <vt:lpstr>Product and product description display in copy line items.</vt:lpstr>
      <vt:lpstr>CPQ - Copy Quote within Quote</vt:lpstr>
      <vt:lpstr>CPQ - Copy Quote within Quote</vt:lpstr>
      <vt:lpstr>CPQ – Copy Quote within quote and Copy line item</vt:lpstr>
      <vt:lpstr>Copy Quote in CPQ and C4C</vt:lpstr>
      <vt:lpstr>Quote stage : Deal pricing review required – Copy Quote action</vt:lpstr>
      <vt:lpstr>Update Configuration - Options to change config parameters</vt:lpstr>
      <vt:lpstr>Revise Commercial </vt:lpstr>
      <vt:lpstr>Expired non-onnet configuration</vt:lpstr>
      <vt:lpstr>Quote Refresh</vt:lpstr>
      <vt:lpstr>Copy Quote and Copy Line item Summary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Colt Template-set</dc:title>
  <dc:subject/>
  <dc:creator>Colt Technology Services</dc:creator>
  <cp:keywords/>
  <dc:description/>
  <cp:lastModifiedBy>Sundaramoorthy, Nivetha (C)</cp:lastModifiedBy>
  <cp:revision>1237</cp:revision>
  <dcterms:created xsi:type="dcterms:W3CDTF">2017-08-30T16:21:34Z</dcterms:created>
  <dcterms:modified xsi:type="dcterms:W3CDTF">2020-02-18T05:57:33Z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TECHMAHINDRA\ky006478</vt:lpwstr>
  </property>
  <property fmtid="{D5CDD505-2E9C-101B-9397-08002B2CF9AE}" pid="4" name="DLPManualFileClassificationLastModificationDate">
    <vt:lpwstr>1564052508</vt:lpwstr>
  </property>
  <property fmtid="{D5CDD505-2E9C-101B-9397-08002B2CF9AE}" pid="5" name="DLPManualFileClassificationVersion">
    <vt:lpwstr>11.1.0.61</vt:lpwstr>
  </property>
  <property fmtid="{D5CDD505-2E9C-101B-9397-08002B2CF9AE}" pid="6" name="ContentTypeId">
    <vt:lpwstr>0x010100F1496E8290D55C4A82E20B2BC599439B</vt:lpwstr>
  </property>
</Properties>
</file>