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0" r:id="rId5"/>
    <p:sldMasterId id="2147483710" r:id="rId6"/>
    <p:sldMasterId id="2147483728" r:id="rId7"/>
  </p:sldMasterIdLst>
  <p:notesMasterIdLst>
    <p:notesMasterId r:id="rId21"/>
  </p:notesMasterIdLst>
  <p:handoutMasterIdLst>
    <p:handoutMasterId r:id="rId22"/>
  </p:handoutMasterIdLst>
  <p:sldIdLst>
    <p:sldId id="421" r:id="rId8"/>
    <p:sldId id="616" r:id="rId9"/>
    <p:sldId id="695" r:id="rId10"/>
    <p:sldId id="650" r:id="rId11"/>
    <p:sldId id="657" r:id="rId12"/>
    <p:sldId id="719" r:id="rId13"/>
    <p:sldId id="720" r:id="rId14"/>
    <p:sldId id="723" r:id="rId15"/>
    <p:sldId id="724" r:id="rId16"/>
    <p:sldId id="726" r:id="rId17"/>
    <p:sldId id="716" r:id="rId18"/>
    <p:sldId id="725" r:id="rId19"/>
    <p:sldId id="584" r:id="rId20"/>
  </p:sldIdLst>
  <p:sldSz cx="12192000" cy="6858000"/>
  <p:notesSz cx="6858000" cy="9144000"/>
  <p:custDataLst>
    <p:tags r:id="rId23"/>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cmAuthor>
  <p:cmAuthor id="2" name="Vertika Rai" initials="VR" lastIdx="22" clrIdx="1">
    <p:extLst/>
  </p:cmAuthor>
  <p:cmAuthor id="3" name="Karan Ashara" initials="KA" lastIdx="34" clrIdx="2">
    <p:extLst/>
  </p:cmAuthor>
  <p:cmAuthor id="4" name="Parkar, Mandar (C)" initials="PM(" lastIdx="3" clrIdx="3">
    <p:extLst/>
  </p:cmAuthor>
  <p:cmAuthor id="5" name="Upadhyay, Saurabh" initials="US"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B"/>
    <a:srgbClr val="FE0000"/>
    <a:srgbClr val="FFFFFF"/>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5" autoAdjust="0"/>
    <p:restoredTop sz="93883" autoAdjust="0"/>
  </p:normalViewPr>
  <p:slideViewPr>
    <p:cSldViewPr snapToGrid="0">
      <p:cViewPr varScale="1">
        <p:scale>
          <a:sx n="73" d="100"/>
          <a:sy n="73" d="100"/>
        </p:scale>
        <p:origin x="1674" y="84"/>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9-12-2019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9-12-2019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3.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4.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9"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43"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67"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59"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91"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5515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20878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08341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98"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1188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67084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22"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942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686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655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74"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8440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082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8432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685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127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88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23549979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46"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5946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407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3768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15786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22499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4443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971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4047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25"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313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88076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149"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247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0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67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603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117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66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7976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46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614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1890893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7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4307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76483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342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24721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7307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2241456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27911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t>
            </a:r>
            <a:r>
              <a:rPr lang="en-GB" dirty="0" smtClean="0">
                <a:latin typeface="GothamBlack" charset="0"/>
              </a:rPr>
              <a:t>Asia Alignment</a:t>
            </a:r>
            <a:r>
              <a:rPr lang="en-GB" dirty="0">
                <a:latin typeface="GothamBlack" charset="0"/>
              </a:rPr>
              <a:t/>
            </a:r>
            <a:br>
              <a:rPr lang="en-GB" dirty="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br>
              <a:rPr lang="en-GB" sz="2800" i="1" dirty="0">
                <a:latin typeface="GothamBlack" charset="0"/>
              </a:rPr>
            </a:br>
            <a:r>
              <a:rPr lang="en-GB" sz="2800" i="1" dirty="0" smtClean="0">
                <a:latin typeface="GothamBlack" charset="0"/>
              </a:rPr>
              <a:t>Nov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10</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5016758"/>
          </a:xfrm>
          <a:prstGeom prst="rect">
            <a:avLst/>
          </a:prstGeom>
          <a:noFill/>
        </p:spPr>
        <p:txBody>
          <a:bodyPr wrap="square" rtlCol="0">
            <a:spAutoFit/>
          </a:bodyPr>
          <a:lstStyle/>
          <a:p>
            <a:pPr marL="285750" lvl="0" indent="-285750">
              <a:buFont typeface="Arial" panose="020B0604020202020204" pitchFamily="34" charset="0"/>
              <a:buChar char="•"/>
            </a:pPr>
            <a:r>
              <a:rPr lang="en-US" sz="1600" dirty="0" smtClean="0"/>
              <a:t>SE </a:t>
            </a:r>
            <a:r>
              <a:rPr lang="en-GB" sz="1600" dirty="0" smtClean="0"/>
              <a:t>can enter the component requirement in the Feature column. Feature Column is free text. </a:t>
            </a:r>
          </a:p>
          <a:p>
            <a:pPr marL="285750" lvl="0" indent="-285750">
              <a:buFont typeface="Arial" panose="020B0604020202020204" pitchFamily="34" charset="0"/>
              <a:buChar char="•"/>
            </a:pPr>
            <a:endParaRPr lang="en-GB" sz="1600" dirty="0" smtClean="0"/>
          </a:p>
          <a:p>
            <a:pPr marL="285750" lvl="0" indent="-285750">
              <a:buFont typeface="Arial" panose="020B0604020202020204" pitchFamily="34" charset="0"/>
              <a:buChar char="•"/>
            </a:pPr>
            <a:r>
              <a:rPr lang="en-GB" sz="1600" dirty="0" smtClean="0"/>
              <a:t>SE can enter the </a:t>
            </a:r>
            <a:r>
              <a:rPr lang="en-GB" sz="1600" dirty="0" err="1" smtClean="0"/>
              <a:t>Opex</a:t>
            </a:r>
            <a:r>
              <a:rPr lang="en-GB" sz="1600" dirty="0" smtClean="0"/>
              <a:t> and capex (for Asia SE can indicate a dummy value to trigger Commercial Operation for Price calculation)</a:t>
            </a:r>
          </a:p>
          <a:p>
            <a:pPr marL="285750" lvl="0" indent="-285750">
              <a:buFont typeface="Arial" panose="020B0604020202020204" pitchFamily="34" charset="0"/>
              <a:buChar char="•"/>
            </a:pPr>
            <a:endParaRPr lang="en-GB" sz="1600" dirty="0" smtClean="0"/>
          </a:p>
          <a:p>
            <a:pPr marL="285750" lvl="0" indent="-285750">
              <a:buFont typeface="Arial" panose="020B0604020202020204" pitchFamily="34" charset="0"/>
              <a:buChar char="•"/>
            </a:pPr>
            <a:r>
              <a:rPr lang="en-GB" sz="1600" dirty="0" smtClean="0"/>
              <a:t>This will trigger the deal pricing workflow where ‘Commercial Operations’ will get the appropriate charges for the ULL Fibre ‘NG’ scenarios.</a:t>
            </a:r>
          </a:p>
          <a:p>
            <a:pPr lvl="0"/>
            <a:endParaRPr lang="en-GB" sz="1600" dirty="0"/>
          </a:p>
        </p:txBody>
      </p:sp>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 </a:t>
            </a:r>
            <a:endParaRPr lang="en-IN" b="1" dirty="0">
              <a:solidFill>
                <a:schemeClr val="bg1"/>
              </a:solidFill>
            </a:endParaRPr>
          </a:p>
        </p:txBody>
      </p:sp>
      <p:pic>
        <p:nvPicPr>
          <p:cNvPr id="11" name="Picture 10"/>
          <p:cNvPicPr>
            <a:picLocks noChangeAspect="1"/>
          </p:cNvPicPr>
          <p:nvPr/>
        </p:nvPicPr>
        <p:blipFill>
          <a:blip r:embed="rId2"/>
          <a:stretch>
            <a:fillRect/>
          </a:stretch>
        </p:blipFill>
        <p:spPr>
          <a:xfrm>
            <a:off x="236628" y="1332172"/>
            <a:ext cx="8296275" cy="2390742"/>
          </a:xfrm>
          <a:prstGeom prst="rect">
            <a:avLst/>
          </a:prstGeom>
        </p:spPr>
      </p:pic>
    </p:spTree>
    <p:extLst>
      <p:ext uri="{BB962C8B-B14F-4D97-AF65-F5344CB8AC3E}">
        <p14:creationId xmlns:p14="http://schemas.microsoft.com/office/powerpoint/2010/main" val="31846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8925637" y="1374837"/>
            <a:ext cx="2570362" cy="4665600"/>
          </a:xfrm>
        </p:spPr>
        <p:txBody>
          <a:bodyPr/>
          <a:lstStyle/>
          <a:p>
            <a:r>
              <a:rPr lang="en-US" dirty="0" smtClean="0"/>
              <a:t>One time </a:t>
            </a:r>
            <a:r>
              <a:rPr lang="en-US" dirty="0" err="1" smtClean="0"/>
              <a:t>opex</a:t>
            </a:r>
            <a:r>
              <a:rPr lang="en-US" dirty="0" smtClean="0"/>
              <a:t> field to be added in the bespoke journey</a:t>
            </a:r>
          </a:p>
          <a:p>
            <a:endParaRPr lang="en-US" dirty="0"/>
          </a:p>
          <a:p>
            <a:endParaRPr lang="en-US" dirty="0" smtClean="0"/>
          </a:p>
          <a:p>
            <a:endParaRPr lang="en-US" dirty="0"/>
          </a:p>
          <a:p>
            <a:pPr lvl="0"/>
            <a:r>
              <a:rPr lang="en-IN" sz="1600" dirty="0" smtClean="0">
                <a:solidFill>
                  <a:schemeClr val="tx1"/>
                </a:solidFill>
              </a:rPr>
              <a:t>Please note: Introduction </a:t>
            </a:r>
            <a:r>
              <a:rPr lang="en-IN" sz="1600" dirty="0">
                <a:solidFill>
                  <a:schemeClr val="tx1"/>
                </a:solidFill>
              </a:rPr>
              <a:t>of one time </a:t>
            </a:r>
            <a:r>
              <a:rPr lang="en-IN" sz="1600" dirty="0" err="1">
                <a:solidFill>
                  <a:schemeClr val="tx1"/>
                </a:solidFill>
              </a:rPr>
              <a:t>opex</a:t>
            </a:r>
            <a:r>
              <a:rPr lang="en-IN" sz="1600" dirty="0">
                <a:solidFill>
                  <a:schemeClr val="tx1"/>
                </a:solidFill>
              </a:rPr>
              <a:t> has to be done across all the SE journeys. It should not have Incremental/ Replacement and Frequency columns</a:t>
            </a:r>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11</a:t>
            </a:fld>
            <a:endParaRPr lang="nl-NL"/>
          </a:p>
        </p:txBody>
      </p:sp>
      <p:sp>
        <p:nvSpPr>
          <p:cNvPr id="4" name="Title 3"/>
          <p:cNvSpPr>
            <a:spLocks noGrp="1"/>
          </p:cNvSpPr>
          <p:nvPr>
            <p:ph type="title"/>
          </p:nvPr>
        </p:nvSpPr>
        <p:spPr/>
        <p:txBody>
          <a:bodyPr/>
          <a:lstStyle/>
          <a:p>
            <a:r>
              <a:rPr lang="en-US" sz="1400" dirty="0" smtClean="0"/>
              <a:t>CPQ Asia: Bespoke : One time </a:t>
            </a:r>
            <a:r>
              <a:rPr lang="en-US" sz="1400" dirty="0" err="1" smtClean="0"/>
              <a:t>Opex</a:t>
            </a:r>
            <a:endParaRPr lang="en-US" sz="1400" dirty="0">
              <a:solidFill>
                <a:srgbClr val="FF0000"/>
              </a:solidFill>
            </a:endParaRPr>
          </a:p>
        </p:txBody>
      </p:sp>
      <p:pic>
        <p:nvPicPr>
          <p:cNvPr id="6" name="Picture 5"/>
          <p:cNvPicPr>
            <a:picLocks noChangeAspect="1"/>
          </p:cNvPicPr>
          <p:nvPr/>
        </p:nvPicPr>
        <p:blipFill>
          <a:blip r:embed="rId2"/>
          <a:stretch>
            <a:fillRect/>
          </a:stretch>
        </p:blipFill>
        <p:spPr>
          <a:xfrm>
            <a:off x="498057" y="1092869"/>
            <a:ext cx="8358838" cy="4184984"/>
          </a:xfrm>
          <a:prstGeom prst="rect">
            <a:avLst/>
          </a:prstGeom>
        </p:spPr>
      </p:pic>
      <p:sp>
        <p:nvSpPr>
          <p:cNvPr id="8" name="Rectangle 7"/>
          <p:cNvSpPr/>
          <p:nvPr/>
        </p:nvSpPr>
        <p:spPr>
          <a:xfrm>
            <a:off x="6352674" y="3368163"/>
            <a:ext cx="1026696" cy="931122"/>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74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8362" y="1074420"/>
            <a:ext cx="5715000" cy="2857500"/>
          </a:xfrm>
          <a:prstGeom prst="rect">
            <a:avLst/>
          </a:prstGeom>
        </p:spPr>
      </p:pic>
      <p:sp>
        <p:nvSpPr>
          <p:cNvPr id="8" name="Rectangle 7"/>
          <p:cNvSpPr/>
          <p:nvPr/>
        </p:nvSpPr>
        <p:spPr>
          <a:xfrm>
            <a:off x="5069302" y="2287601"/>
            <a:ext cx="1026696" cy="215569"/>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ext Placeholder 1"/>
          <p:cNvSpPr>
            <a:spLocks noGrp="1"/>
          </p:cNvSpPr>
          <p:nvPr>
            <p:ph type="body" orient="vert" idx="1"/>
          </p:nvPr>
        </p:nvSpPr>
        <p:spPr>
          <a:xfrm>
            <a:off x="8636891" y="800100"/>
            <a:ext cx="2570362" cy="4665600"/>
          </a:xfrm>
        </p:spPr>
        <p:txBody>
          <a:bodyPr/>
          <a:lstStyle/>
          <a:p>
            <a:pPr marL="0" lvl="0" indent="0">
              <a:buNone/>
            </a:pPr>
            <a:endParaRPr lang="en-GB" dirty="0"/>
          </a:p>
          <a:p>
            <a:pPr lvl="0"/>
            <a:r>
              <a:rPr lang="en-US" dirty="0" smtClean="0"/>
              <a:t>The Solution Id reference field for the bespoke journey will be made optional across all product </a:t>
            </a:r>
          </a:p>
          <a:p>
            <a:pPr lvl="0"/>
            <a:r>
              <a:rPr lang="en-US" dirty="0" smtClean="0">
                <a:solidFill>
                  <a:schemeClr val="tx1"/>
                </a:solidFill>
              </a:rPr>
              <a:t>Solution design document should be optional</a:t>
            </a:r>
            <a:endParaRPr lang="en-GB" dirty="0" smtClean="0">
              <a:solidFill>
                <a:schemeClr val="tx1"/>
              </a:solidFill>
            </a:endParaRPr>
          </a:p>
          <a:p>
            <a:r>
              <a:rPr lang="en-US" dirty="0" smtClean="0"/>
              <a:t>Remove </a:t>
            </a:r>
            <a:r>
              <a:rPr lang="en-US" dirty="0"/>
              <a:t>the </a:t>
            </a:r>
            <a:r>
              <a:rPr lang="en-US" dirty="0" smtClean="0"/>
              <a:t>validation  that bespoke journey is only applicable if the  </a:t>
            </a:r>
            <a:r>
              <a:rPr lang="en-US" dirty="0"/>
              <a:t>technical </a:t>
            </a:r>
            <a:r>
              <a:rPr lang="en-US" dirty="0" smtClean="0"/>
              <a:t>complexity is 2 or above. System should allow the user to progress the bespoke journey even when the technical complexity is 1</a:t>
            </a:r>
          </a:p>
          <a:p>
            <a:r>
              <a:rPr lang="en-GB" b="1" i="1" dirty="0"/>
              <a:t>The </a:t>
            </a:r>
            <a:r>
              <a:rPr lang="en-GB" b="1" i="1" dirty="0" smtClean="0"/>
              <a:t>above </a:t>
            </a:r>
            <a:r>
              <a:rPr lang="en-GB" b="1" i="1" dirty="0"/>
              <a:t>rules should be implemented across all product and geographies</a:t>
            </a:r>
            <a:endParaRPr lang="en-US" b="1" i="1" dirty="0"/>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12</a:t>
            </a:fld>
            <a:endParaRPr lang="nl-NL"/>
          </a:p>
        </p:txBody>
      </p:sp>
      <p:sp>
        <p:nvSpPr>
          <p:cNvPr id="4" name="Title 3"/>
          <p:cNvSpPr>
            <a:spLocks noGrp="1"/>
          </p:cNvSpPr>
          <p:nvPr>
            <p:ph type="title"/>
          </p:nvPr>
        </p:nvSpPr>
        <p:spPr/>
        <p:txBody>
          <a:bodyPr/>
          <a:lstStyle/>
          <a:p>
            <a:r>
              <a:rPr lang="en-US" sz="1400" dirty="0" smtClean="0"/>
              <a:t>CPQ Asia: Bespoke : Rule update</a:t>
            </a:r>
            <a:endParaRPr lang="en-US" sz="1400" dirty="0">
              <a:solidFill>
                <a:srgbClr val="FF0000"/>
              </a:solidFill>
            </a:endParaRPr>
          </a:p>
        </p:txBody>
      </p:sp>
    </p:spTree>
    <p:extLst>
      <p:ext uri="{BB962C8B-B14F-4D97-AF65-F5344CB8AC3E}">
        <p14:creationId xmlns:p14="http://schemas.microsoft.com/office/powerpoint/2010/main" val="204109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1390225816"/>
              </p:ext>
            </p:extLst>
          </p:nvPr>
        </p:nvGraphicFramePr>
        <p:xfrm>
          <a:off x="381217" y="620204"/>
          <a:ext cx="11429562" cy="1990191"/>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200" b="1" i="0" u="none" strike="noStrike" cap="none" normalizeH="0" baseline="0" dirty="0" smtClean="0">
                          <a:ln>
                            <a:noFill/>
                          </a:ln>
                          <a:solidFill>
                            <a:schemeClr val="bg1"/>
                          </a:solidFill>
                          <a:effectLst/>
                          <a:latin typeface="+mj-lt"/>
                        </a:rPr>
                        <a:t>CPQ Asia</a:t>
                      </a:r>
                      <a:endParaRPr kumimoji="0" lang="en-US" sz="1200" b="1" i="0" u="none" strike="noStrike" cap="none" normalizeH="0" baseline="0" dirty="0">
                        <a:ln>
                          <a:noFill/>
                        </a:ln>
                        <a:solidFill>
                          <a:schemeClr val="bg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0.3</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smtClean="0">
                          <a:latin typeface="+mj-lt"/>
                        </a:rPr>
                        <a:t>06</a:t>
                      </a:r>
                      <a:r>
                        <a:rPr lang="en-GB" sz="1400" baseline="30000" dirty="0" smtClean="0">
                          <a:latin typeface="+mj-lt"/>
                        </a:rPr>
                        <a:t>th</a:t>
                      </a:r>
                      <a:r>
                        <a:rPr lang="en-GB" sz="1400" baseline="0" dirty="0" smtClean="0">
                          <a:latin typeface="+mj-lt"/>
                        </a:rPr>
                        <a:t> Dec, </a:t>
                      </a:r>
                      <a:r>
                        <a:rPr lang="en-GB" sz="1400" baseline="0" dirty="0">
                          <a:latin typeface="+mj-lt"/>
                        </a:rPr>
                        <a:t>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log</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SE </a:t>
                      </a:r>
                      <a:r>
                        <a:rPr kumimoji="0" lang="en-IN" sz="1400" b="1" i="0" u="none" strike="noStrike" cap="none" normalizeH="0" baseline="0" dirty="0" smtClean="0">
                          <a:ln>
                            <a:noFill/>
                          </a:ln>
                          <a:solidFill>
                            <a:schemeClr val="tx1"/>
                          </a:solidFill>
                          <a:effectLst/>
                          <a:latin typeface="+mj-lt"/>
                        </a:rPr>
                        <a:t>Engagement scenarios</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Slide updates after internal </a:t>
                      </a:r>
                      <a:r>
                        <a:rPr kumimoji="0" lang="en-IN" sz="1400" b="1" i="0" u="none" strike="noStrike" cap="none" normalizeH="0" baseline="0" dirty="0" smtClean="0">
                          <a:ln>
                            <a:noFill/>
                          </a:ln>
                          <a:solidFill>
                            <a:schemeClr val="tx1"/>
                          </a:solidFill>
                          <a:effectLst/>
                          <a:latin typeface="+mj-lt"/>
                        </a:rPr>
                        <a:t>review</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SE engagement scenario for ‘NG’ sites added</a:t>
                      </a:r>
                      <a:endParaRPr kumimoji="0" lang="en-IN" sz="1400" b="1" i="0" u="none" strike="noStrike" cap="none" normalizeH="0" baseline="0" dirty="0" smtClean="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28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3</a:t>
            </a:fld>
            <a:endParaRPr lang="nl-NL">
              <a:solidFill>
                <a:srgbClr val="008C83"/>
              </a:solidFill>
            </a:endParaRPr>
          </a:p>
        </p:txBody>
      </p:sp>
      <p:sp>
        <p:nvSpPr>
          <p:cNvPr id="3" name="Title 2"/>
          <p:cNvSpPr>
            <a:spLocks noGrp="1"/>
          </p:cNvSpPr>
          <p:nvPr>
            <p:ph type="title"/>
          </p:nvPr>
        </p:nvSpPr>
        <p:spPr/>
        <p:txBody>
          <a:bodyPr/>
          <a:lstStyle/>
          <a:p>
            <a:r>
              <a:rPr lang="en-GB" sz="1400" dirty="0"/>
              <a:t>CPQ Asia :  SE Engagement scenarios for Asia</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772076808"/>
              </p:ext>
            </p:extLst>
          </p:nvPr>
        </p:nvGraphicFramePr>
        <p:xfrm>
          <a:off x="215535" y="452772"/>
          <a:ext cx="11760925" cy="6497320"/>
        </p:xfrm>
        <a:graphic>
          <a:graphicData uri="http://schemas.openxmlformats.org/drawingml/2006/table">
            <a:tbl>
              <a:tblPr firstRow="1" bandRow="1">
                <a:tableStyleId>{5C22544A-7EE6-4342-B048-85BDC9FD1C3A}</a:tableStyleId>
              </a:tblPr>
              <a:tblGrid>
                <a:gridCol w="1737364">
                  <a:extLst>
                    <a:ext uri="{9D8B030D-6E8A-4147-A177-3AD203B41FA5}">
                      <a16:colId xmlns:a16="http://schemas.microsoft.com/office/drawing/2014/main" val="1260483408"/>
                    </a:ext>
                  </a:extLst>
                </a:gridCol>
                <a:gridCol w="1600198">
                  <a:extLst>
                    <a:ext uri="{9D8B030D-6E8A-4147-A177-3AD203B41FA5}">
                      <a16:colId xmlns:a16="http://schemas.microsoft.com/office/drawing/2014/main" val="258440625"/>
                    </a:ext>
                  </a:extLst>
                </a:gridCol>
                <a:gridCol w="5212080">
                  <a:extLst>
                    <a:ext uri="{9D8B030D-6E8A-4147-A177-3AD203B41FA5}">
                      <a16:colId xmlns:a16="http://schemas.microsoft.com/office/drawing/2014/main" val="124503855"/>
                    </a:ext>
                  </a:extLst>
                </a:gridCol>
                <a:gridCol w="1449977">
                  <a:extLst>
                    <a:ext uri="{9D8B030D-6E8A-4147-A177-3AD203B41FA5}">
                      <a16:colId xmlns:a16="http://schemas.microsoft.com/office/drawing/2014/main" val="3761357036"/>
                    </a:ext>
                  </a:extLst>
                </a:gridCol>
                <a:gridCol w="1761306">
                  <a:extLst>
                    <a:ext uri="{9D8B030D-6E8A-4147-A177-3AD203B41FA5}">
                      <a16:colId xmlns:a16="http://schemas.microsoft.com/office/drawing/2014/main" val="964827224"/>
                    </a:ext>
                  </a:extLst>
                </a:gridCol>
              </a:tblGrid>
              <a:tr h="209658">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Product Specific / Generic</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SE Journey / 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Scenario</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dirty="0">
                          <a:solidFill>
                            <a:srgbClr val="000000"/>
                          </a:solidFill>
                          <a:effectLst/>
                          <a:latin typeface="Calibri" panose="020F0502020204030204" pitchFamily="34" charset="0"/>
                          <a:ea typeface="Calibri" panose="020F0502020204030204" pitchFamily="34" charset="0"/>
                        </a:rPr>
                        <a:t>Region (EU/US, Asia, All)</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Mandatory in Config / </a:t>
                      </a:r>
                      <a:br>
                        <a:rPr lang="en-US" sz="1000" b="1">
                          <a:solidFill>
                            <a:srgbClr val="000000"/>
                          </a:solidFill>
                          <a:effectLst/>
                          <a:latin typeface="Calibri" panose="020F0502020204030204" pitchFamily="34" charset="0"/>
                          <a:ea typeface="Calibri" panose="020F0502020204030204" pitchFamily="34" charset="0"/>
                        </a:rPr>
                      </a:br>
                      <a:r>
                        <a:rPr lang="en-US" sz="1000" b="1">
                          <a:solidFill>
                            <a:srgbClr val="000000"/>
                          </a:solidFill>
                          <a:effectLst/>
                          <a:latin typeface="Calibri" panose="020F0502020204030204" pitchFamily="34" charset="0"/>
                          <a:ea typeface="Calibri" panose="020F0502020204030204" pitchFamily="34" charset="0"/>
                        </a:rPr>
                        <a:t>On Need Basis </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516039445"/>
                  </a:ext>
                </a:extLst>
              </a:tr>
              <a:tr h="370840">
                <a:tc rowSpan="7">
                  <a:txBody>
                    <a:bodyPr/>
                    <a:lstStyle/>
                    <a:p>
                      <a:pPr algn="ctr">
                        <a:spcAft>
                          <a:spcPts val="0"/>
                        </a:spcAft>
                      </a:pPr>
                      <a:r>
                        <a:rPr lang="en-US" sz="1000" dirty="0" smtClean="0">
                          <a:solidFill>
                            <a:srgbClr val="000000"/>
                          </a:solidFill>
                          <a:effectLst/>
                          <a:latin typeface="Calibri" panose="020F0502020204030204" pitchFamily="34" charset="0"/>
                          <a:ea typeface="Calibri" panose="020F0502020204030204" pitchFamily="34" charset="0"/>
                        </a:rPr>
                        <a:t>Wave</a:t>
                      </a:r>
                      <a:endParaRPr lang="en-US" sz="1100" dirty="0">
                        <a:effectLst/>
                        <a:latin typeface="Calibri" panose="020F0502020204030204" pitchFamily="34" charset="0"/>
                        <a:ea typeface="Calibri" panose="020F0502020204030204" pitchFamily="34" charset="0"/>
                      </a:endParaRPr>
                    </a:p>
                  </a:txBody>
                  <a:tcPr marL="68580" marR="68580" marT="0" marB="0" anchor="ctr"/>
                </a:tc>
                <a:tc rowSpan="7">
                  <a:txBody>
                    <a:bodyPr/>
                    <a:lstStyle/>
                    <a:p>
                      <a:pPr algn="ctr">
                        <a:spcAft>
                          <a:spcPts val="0"/>
                        </a:spcAft>
                      </a:pPr>
                      <a:r>
                        <a:rPr lang="en-US" sz="1000" dirty="0">
                          <a:solidFill>
                            <a:srgbClr val="000000"/>
                          </a:solidFill>
                          <a:effectLst/>
                          <a:latin typeface="Calibri" panose="020F0502020204030204" pitchFamily="34" charset="0"/>
                          <a:ea typeface="Calibri" panose="020F0502020204030204" pitchFamily="34" charset="0"/>
                        </a:rPr>
                        <a:t>SE </a:t>
                      </a:r>
                      <a:r>
                        <a:rPr lang="en-US" sz="1000" dirty="0" smtClean="0">
                          <a:solidFill>
                            <a:srgbClr val="000000"/>
                          </a:solidFill>
                          <a:effectLst/>
                          <a:latin typeface="Calibri" panose="020F0502020204030204" pitchFamily="34" charset="0"/>
                          <a:ea typeface="Calibri" panose="020F0502020204030204" pitchFamily="34" charset="0"/>
                        </a:rPr>
                        <a:t>Journey</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Manual near-net is needed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EU/US, Asia (SGP)</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469477043"/>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Dual Entry is needed (ULL Fibre, 3rd party leased line)</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307383679"/>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Manual Off-net (ULL Fibre, 3rd party leased line) is needed</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32573217"/>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Customer Defined Route is required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17647270"/>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Service Type requested by Customer is not available at the site for DC &amp; RB</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81275555"/>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Diversity feature is required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Mandatory in Configuration</a:t>
                      </a:r>
                      <a:endParaRPr lang="en-US"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564410172"/>
                  </a:ext>
                </a:extLst>
              </a:tr>
              <a:tr h="370840">
                <a:tc vMerge="1">
                  <a:txBody>
                    <a:bodyPr/>
                    <a:lstStyle/>
                    <a:p>
                      <a:pPr algn="ctr">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tc vMerge="1">
                  <a:txBody>
                    <a:bodyPr/>
                    <a:lstStyle/>
                    <a:p>
                      <a:pPr algn="ctr">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l" fontAlgn="ctr"/>
                      <a:r>
                        <a:rPr lang="en-US" sz="1000" b="0" i="0" u="none" strike="noStrike" dirty="0">
                          <a:solidFill>
                            <a:srgbClr val="000000"/>
                          </a:solidFill>
                          <a:effectLst/>
                          <a:latin typeface="Calibri" panose="020F0502020204030204" pitchFamily="34" charset="0"/>
                        </a:rPr>
                        <a:t>Protected Resilience is required</a:t>
                      </a:r>
                    </a:p>
                  </a:txBody>
                  <a:tcPr marL="0" marR="0" marT="0" marB="0" anchor="ctr"/>
                </a:tc>
                <a:tc>
                  <a:txBody>
                    <a:bodyPr/>
                    <a:lstStyle/>
                    <a:p>
                      <a:pPr algn="l" fontAlgn="b"/>
                      <a:r>
                        <a:rPr lang="en-US" sz="1000" b="0" i="0" u="none" strike="noStrike" dirty="0">
                          <a:solidFill>
                            <a:srgbClr val="000000"/>
                          </a:solidFill>
                          <a:effectLst/>
                          <a:latin typeface="Calibri" panose="020F0502020204030204" pitchFamily="34" charset="0"/>
                        </a:rPr>
                        <a:t>Asia</a:t>
                      </a:r>
                    </a:p>
                  </a:txBody>
                  <a:tcPr marL="0" marR="0" marT="0" marB="0" anchor="b"/>
                </a:tc>
                <a:tc>
                  <a:txBody>
                    <a:bodyPr/>
                    <a:lstStyle/>
                    <a:p>
                      <a:pPr algn="l" fontAlgn="b"/>
                      <a:r>
                        <a:rPr lang="en-US" sz="1000" b="0" i="0" u="none" strike="noStrike" dirty="0">
                          <a:solidFill>
                            <a:srgbClr val="000000"/>
                          </a:solidFill>
                          <a:effectLst/>
                          <a:latin typeface="Calibri" panose="020F0502020204030204" pitchFamily="34" charset="0"/>
                        </a:rPr>
                        <a:t>On Need Basis </a:t>
                      </a:r>
                    </a:p>
                  </a:txBody>
                  <a:tcPr marL="0" marR="0" marT="0" marB="0" anchor="b"/>
                </a:tc>
                <a:extLst>
                  <a:ext uri="{0D108BD9-81ED-4DB2-BD59-A6C34878D82A}">
                    <a16:rowId xmlns:a16="http://schemas.microsoft.com/office/drawing/2014/main" val="2346273623"/>
                  </a:ext>
                </a:extLst>
              </a:tr>
              <a:tr h="370840">
                <a:tc rowSpan="3">
                  <a:txBody>
                    <a:bodyPr/>
                    <a:lstStyle/>
                    <a:p>
                      <a:pPr algn="ctr">
                        <a:spcAft>
                          <a:spcPts val="0"/>
                        </a:spcAft>
                      </a:pPr>
                      <a:r>
                        <a:rPr lang="en-US" sz="1000" dirty="0">
                          <a:solidFill>
                            <a:srgbClr val="000000"/>
                          </a:solidFill>
                          <a:effectLst/>
                          <a:latin typeface="Calibri" panose="020F0502020204030204" pitchFamily="34" charset="0"/>
                          <a:ea typeface="Calibri" panose="020F0502020204030204" pitchFamily="34" charset="0"/>
                        </a:rPr>
                        <a:t>IP Access</a:t>
                      </a:r>
                      <a:endParaRPr lang="en-US" sz="1100" dirty="0">
                        <a:effectLst/>
                        <a:latin typeface="Calibri" panose="020F0502020204030204" pitchFamily="34" charset="0"/>
                        <a:ea typeface="Calibri" panose="020F0502020204030204" pitchFamily="34" charset="0"/>
                      </a:endParaRPr>
                    </a:p>
                  </a:txBody>
                  <a:tcPr marL="68580" marR="68580" marT="0" marB="0" anchor="ctr"/>
                </a:tc>
                <a:tc rowSpan="3">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SE Journey</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If the Diversity is requested by the customer the Sales User must engage an SE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Mandatory in Configuration</a:t>
                      </a:r>
                      <a:endParaRPr lang="en-US"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489555624"/>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When Customer Requires a “Specific Managed COLT Router” or “Specific Unmanaged COLT Router” _ This is not a mandatory SE engagement. Sales only engages SE, if support is required to fill the required information which are: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a. Contractually Agreed Router?</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b. Router LAN Interface Type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c. COLT CPE ID </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d. CPE Cost Currency </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e. Cost of CPE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f. Router Model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On Need Basis </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753372231"/>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When the Manual Engagement response for a Non Colt Country back from ONQT team has access type = “3rd Party Leased Line”.</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76652976"/>
                  </a:ext>
                </a:extLst>
              </a:tr>
              <a:tr h="370840">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All Products (Ethernet, Wave, IP Access)</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SE Journey</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For Japan, when Access type = 'Colt Fibre'</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Asia (JP)</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Mandatory in Configuration</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92200380"/>
                  </a:ext>
                </a:extLst>
              </a:tr>
              <a:tr h="370840">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All Products (Ethernet, Wave, IP Access)</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SE Journey</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100" dirty="0" smtClean="0">
                          <a:solidFill>
                            <a:srgbClr val="FF0000"/>
                          </a:solidFill>
                          <a:effectLst/>
                          <a:latin typeface="Calibri" panose="020F0502020204030204" pitchFamily="34" charset="0"/>
                          <a:ea typeface="Calibri" panose="020F0502020204030204" pitchFamily="34" charset="0"/>
                        </a:rPr>
                        <a:t>For Japan, when NTT data coverage result is NG (Not Good)</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l" fontAlgn="b"/>
                      <a:r>
                        <a:rPr lang="en-US" sz="1000" b="0" i="0" u="none" strike="noStrike" dirty="0">
                          <a:solidFill>
                            <a:srgbClr val="000000"/>
                          </a:solidFill>
                          <a:effectLst/>
                          <a:latin typeface="Calibri" panose="020F0502020204030204" pitchFamily="34" charset="0"/>
                        </a:rPr>
                        <a:t>Asia (JP)</a:t>
                      </a:r>
                    </a:p>
                  </a:txBody>
                  <a:tcPr marL="0" marR="0" marT="0" marB="0" anchor="b"/>
                </a:tc>
                <a:tc>
                  <a:txBody>
                    <a:bodyPr/>
                    <a:lstStyle/>
                    <a:p>
                      <a:pPr marL="0" marR="0" indent="0" algn="l" defTabSz="913943"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effectLst/>
                          <a:latin typeface="Calibri" panose="020F0502020204030204" pitchFamily="34" charset="0"/>
                          <a:ea typeface="Calibri" panose="020F0502020204030204" pitchFamily="34" charset="0"/>
                        </a:rPr>
                        <a:t>Mandatory in Configuration</a:t>
                      </a:r>
                      <a:endParaRPr lang="en-US" sz="1400" dirty="0" smtClean="0">
                        <a:solidFill>
                          <a:srgbClr val="FF0000"/>
                        </a:solidFill>
                        <a:effectLst/>
                        <a:latin typeface="Calibri" panose="020F0502020204030204" pitchFamily="34" charset="0"/>
                        <a:ea typeface="Calibri" panose="020F0502020204030204" pitchFamily="34" charset="0"/>
                      </a:endParaRPr>
                    </a:p>
                    <a:p>
                      <a:pPr>
                        <a:spcAft>
                          <a:spcPts val="0"/>
                        </a:spcAft>
                      </a:pP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071697800"/>
                  </a:ext>
                </a:extLst>
              </a:tr>
              <a:tr h="370840">
                <a:tc>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All Products (Ethernet, Wave, IP Access)</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Any scenario not covered by standard or SE journey</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156497746"/>
                  </a:ext>
                </a:extLst>
              </a:tr>
              <a:tr h="370840">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Product Specific / Generic</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SE Journey / 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Scenario</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Region (EU/US, Asia, All)</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dirty="0">
                          <a:solidFill>
                            <a:srgbClr val="000000"/>
                          </a:solidFill>
                          <a:effectLst/>
                          <a:latin typeface="Calibri" panose="020F0502020204030204" pitchFamily="34" charset="0"/>
                          <a:ea typeface="Calibri" panose="020F0502020204030204" pitchFamily="34" charset="0"/>
                        </a:rPr>
                        <a:t>Mandatory in </a:t>
                      </a:r>
                      <a:r>
                        <a:rPr lang="en-US" sz="1000" b="1" dirty="0" err="1">
                          <a:solidFill>
                            <a:srgbClr val="000000"/>
                          </a:solidFill>
                          <a:effectLst/>
                          <a:latin typeface="Calibri" panose="020F0502020204030204" pitchFamily="34" charset="0"/>
                          <a:ea typeface="Calibri" panose="020F0502020204030204" pitchFamily="34" charset="0"/>
                        </a:rPr>
                        <a:t>Config</a:t>
                      </a:r>
                      <a:r>
                        <a:rPr lang="en-US" sz="1000" b="1" dirty="0">
                          <a:solidFill>
                            <a:srgbClr val="000000"/>
                          </a:solidFill>
                          <a:effectLst/>
                          <a:latin typeface="Calibri" panose="020F0502020204030204" pitchFamily="34" charset="0"/>
                          <a:ea typeface="Calibri" panose="020F0502020204030204" pitchFamily="34" charset="0"/>
                        </a:rPr>
                        <a:t> / </a:t>
                      </a:r>
                      <a:br>
                        <a:rPr lang="en-US" sz="1000" b="1" dirty="0">
                          <a:solidFill>
                            <a:srgbClr val="000000"/>
                          </a:solidFill>
                          <a:effectLst/>
                          <a:latin typeface="Calibri" panose="020F0502020204030204" pitchFamily="34" charset="0"/>
                          <a:ea typeface="Calibri" panose="020F0502020204030204" pitchFamily="34" charset="0"/>
                        </a:rPr>
                      </a:br>
                      <a:r>
                        <a:rPr lang="en-US" sz="1000" b="1" dirty="0">
                          <a:solidFill>
                            <a:srgbClr val="000000"/>
                          </a:solidFill>
                          <a:effectLst/>
                          <a:latin typeface="Calibri" panose="020F0502020204030204" pitchFamily="34" charset="0"/>
                          <a:ea typeface="Calibri" panose="020F0502020204030204" pitchFamily="34" charset="0"/>
                        </a:rPr>
                        <a:t>On Need Basis </a:t>
                      </a:r>
                      <a:endParaRPr lang="en-US"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505888614"/>
                  </a:ext>
                </a:extLst>
              </a:tr>
            </a:tbl>
          </a:graphicData>
        </a:graphic>
      </p:graphicFrame>
    </p:spTree>
    <p:extLst>
      <p:ext uri="{BB962C8B-B14F-4D97-AF65-F5344CB8AC3E}">
        <p14:creationId xmlns:p14="http://schemas.microsoft.com/office/powerpoint/2010/main" val="406348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GB" sz="1400" dirty="0"/>
              <a:t>CPQ Asia </a:t>
            </a:r>
            <a:r>
              <a:rPr lang="en-GB" sz="1400" dirty="0" smtClean="0"/>
              <a:t>: Colt Fibre Configuration in Japan</a:t>
            </a:r>
            <a:endParaRPr lang="en-US" sz="1400" dirty="0"/>
          </a:p>
        </p:txBody>
      </p:sp>
      <p:sp>
        <p:nvSpPr>
          <p:cNvPr id="13" name="TextBox 12"/>
          <p:cNvSpPr txBox="1"/>
          <p:nvPr/>
        </p:nvSpPr>
        <p:spPr>
          <a:xfrm>
            <a:off x="8806799" y="1286671"/>
            <a:ext cx="2491894" cy="4585871"/>
          </a:xfrm>
          <a:prstGeom prst="rect">
            <a:avLst/>
          </a:prstGeom>
          <a:noFill/>
        </p:spPr>
        <p:txBody>
          <a:bodyPr wrap="square" rtlCol="0">
            <a:spAutoFit/>
          </a:bodyPr>
          <a:lstStyle/>
          <a:p>
            <a:pPr marL="171450" lvl="0" indent="-171450" algn="just">
              <a:buFont typeface="Arial" panose="020B0604020202020204" pitchFamily="34" charset="0"/>
              <a:buChar char="•"/>
            </a:pPr>
            <a:r>
              <a:rPr lang="en-US" sz="1400" dirty="0" smtClean="0"/>
              <a:t>Whenever sales user selects the Colt Fibre response for Japan, </a:t>
            </a:r>
            <a:r>
              <a:rPr lang="en-US" sz="1400" dirty="0"/>
              <a:t>he will see a message on the screen “</a:t>
            </a:r>
            <a:r>
              <a:rPr lang="en-GB" sz="1400" i="1" dirty="0"/>
              <a:t>Please engage with Sales Engineer for Colt Fibre in </a:t>
            </a:r>
            <a:r>
              <a:rPr lang="en-GB" sz="1400" i="1" dirty="0" smtClean="0"/>
              <a:t>Japan”</a:t>
            </a:r>
          </a:p>
          <a:p>
            <a:pPr lvl="0" algn="just"/>
            <a:endParaRPr lang="en-GB" sz="1400" i="1" dirty="0" smtClean="0"/>
          </a:p>
          <a:p>
            <a:pPr marL="171450" indent="-171450" algn="just">
              <a:buFont typeface="Arial" panose="020B0604020202020204" pitchFamily="34" charset="0"/>
              <a:buChar char="•"/>
            </a:pPr>
            <a:r>
              <a:rPr lang="en-US" sz="1400" dirty="0" smtClean="0"/>
              <a:t>Sales </a:t>
            </a:r>
            <a:r>
              <a:rPr lang="en-US" sz="1400" dirty="0"/>
              <a:t>user will then partially save and engage SE to complete Colt </a:t>
            </a:r>
            <a:r>
              <a:rPr lang="en-US" sz="1400" dirty="0" smtClean="0"/>
              <a:t>Fiber </a:t>
            </a:r>
            <a:r>
              <a:rPr lang="en-US" sz="1400" dirty="0"/>
              <a:t>configuration in </a:t>
            </a:r>
            <a:r>
              <a:rPr lang="en-US" sz="1400" dirty="0" smtClean="0"/>
              <a:t>Japan.</a:t>
            </a:r>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smtClean="0"/>
              <a:t>Quote </a:t>
            </a:r>
            <a:r>
              <a:rPr lang="en-US" sz="1400" dirty="0"/>
              <a:t>line-item stage will remain “</a:t>
            </a:r>
            <a:r>
              <a:rPr lang="en-US" sz="1400" dirty="0" smtClean="0"/>
              <a:t>Created”</a:t>
            </a:r>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smtClean="0"/>
              <a:t>Existing </a:t>
            </a:r>
            <a:r>
              <a:rPr lang="en-US" sz="1400" dirty="0"/>
              <a:t>EU process for Sales to engage SE will be used in Asia too</a:t>
            </a:r>
            <a:r>
              <a:rPr lang="en-US" sz="1400" dirty="0" smtClean="0"/>
              <a:t>.</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endParaRPr lang="en-IN" sz="1200" dirty="0"/>
          </a:p>
        </p:txBody>
      </p:sp>
      <p:sp>
        <p:nvSpPr>
          <p:cNvPr id="16" name="TextBox 15"/>
          <p:cNvSpPr txBox="1"/>
          <p:nvPr/>
        </p:nvSpPr>
        <p:spPr>
          <a:xfrm>
            <a:off x="10184522" y="709655"/>
            <a:ext cx="1608083"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User</a:t>
            </a:r>
            <a:endParaRPr lang="en-IN" b="1" dirty="0">
              <a:solidFill>
                <a:schemeClr val="bg1"/>
              </a:solidFill>
            </a:endParaRPr>
          </a:p>
        </p:txBody>
      </p:sp>
      <p:pic>
        <p:nvPicPr>
          <p:cNvPr id="4301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65" y="1282861"/>
            <a:ext cx="8020051"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08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04949" y="588167"/>
            <a:ext cx="10048875" cy="2924175"/>
          </a:xfrm>
          <a:prstGeom prst="rect">
            <a:avLst/>
          </a:prstGeom>
        </p:spPr>
      </p:pic>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GB" sz="1400" dirty="0"/>
              <a:t>CPQ Asia </a:t>
            </a:r>
            <a:r>
              <a:rPr lang="en-GB" sz="1400" dirty="0" smtClean="0"/>
              <a:t>: Colt Fibre Configuration in Japan</a:t>
            </a:r>
            <a:endParaRPr lang="en-US" sz="1400" dirty="0"/>
          </a:p>
        </p:txBody>
      </p:sp>
      <p:sp>
        <p:nvSpPr>
          <p:cNvPr id="13" name="TextBox 12"/>
          <p:cNvSpPr txBox="1"/>
          <p:nvPr/>
        </p:nvSpPr>
        <p:spPr>
          <a:xfrm>
            <a:off x="223655" y="4119993"/>
            <a:ext cx="11272345" cy="2862322"/>
          </a:xfrm>
          <a:prstGeom prst="rect">
            <a:avLst/>
          </a:prstGeom>
          <a:noFill/>
        </p:spPr>
        <p:txBody>
          <a:bodyPr wrap="square" rtlCol="0">
            <a:spAutoFit/>
          </a:bodyPr>
          <a:lstStyle/>
          <a:p>
            <a:pPr marL="285750" lvl="0" indent="-285750">
              <a:buFont typeface="Arial" panose="020B0604020202020204" pitchFamily="34" charset="0"/>
              <a:buChar char="•"/>
            </a:pPr>
            <a:r>
              <a:rPr lang="en-IN" sz="1400" dirty="0" smtClean="0"/>
              <a:t>SE will see a section for Colt Fibre Additional Charges . This section has Capex , </a:t>
            </a:r>
            <a:r>
              <a:rPr lang="en-IN" sz="1400" dirty="0" err="1" smtClean="0"/>
              <a:t>Opex</a:t>
            </a:r>
            <a:r>
              <a:rPr lang="en-IN" sz="1400" dirty="0" smtClean="0"/>
              <a:t> , One time </a:t>
            </a:r>
            <a:r>
              <a:rPr lang="en-IN" sz="1400" dirty="0" err="1" smtClean="0"/>
              <a:t>opex</a:t>
            </a:r>
            <a:r>
              <a:rPr lang="en-IN" sz="1400" dirty="0" smtClean="0"/>
              <a:t> and indicative lead time fields presented to the SE</a:t>
            </a:r>
          </a:p>
          <a:p>
            <a:pPr marL="285750" lvl="0" indent="-285750">
              <a:buFont typeface="Arial" panose="020B0604020202020204" pitchFamily="34" charset="0"/>
              <a:buChar char="•"/>
            </a:pPr>
            <a:r>
              <a:rPr lang="en-IN" sz="1400" dirty="0" smtClean="0"/>
              <a:t>Introduction of one time </a:t>
            </a:r>
            <a:r>
              <a:rPr lang="en-IN" sz="1400" dirty="0" err="1" smtClean="0"/>
              <a:t>opex</a:t>
            </a:r>
            <a:r>
              <a:rPr lang="en-IN" sz="1400" dirty="0" smtClean="0"/>
              <a:t> has to be done across all the SE journeys. It should not have Incremental/ Replacement and Frequency columns</a:t>
            </a:r>
          </a:p>
          <a:p>
            <a:pPr marL="285750" indent="-285750">
              <a:buFont typeface="Arial" panose="020B0604020202020204" pitchFamily="34" charset="0"/>
              <a:buChar char="•"/>
            </a:pPr>
            <a:r>
              <a:rPr lang="en-GB" sz="1400" dirty="0"/>
              <a:t>SE works with Network planning team offline to get the info- cost, capacity check</a:t>
            </a:r>
            <a:r>
              <a:rPr lang="en-GB" sz="1400" dirty="0" smtClean="0"/>
              <a:t>, indicative </a:t>
            </a:r>
            <a:r>
              <a:rPr lang="en-GB" sz="1400" dirty="0"/>
              <a:t>lead </a:t>
            </a:r>
            <a:r>
              <a:rPr lang="en-GB" sz="1400" dirty="0" smtClean="0"/>
              <a:t>time.</a:t>
            </a:r>
          </a:p>
          <a:p>
            <a:pPr marL="285750" indent="-285750">
              <a:buFont typeface="Arial" panose="020B0604020202020204" pitchFamily="34" charset="0"/>
              <a:buChar char="•"/>
            </a:pPr>
            <a:r>
              <a:rPr lang="en-GB" sz="1400" dirty="0" smtClean="0"/>
              <a:t>SE will work closely will sales in case the Colt Fibre option is not available for the request raised. The alternatives will discussed and accordingly SE can configure the ULL Fibre option </a:t>
            </a:r>
          </a:p>
          <a:p>
            <a:pPr marL="285750" indent="-285750">
              <a:buFont typeface="Arial" panose="020B0604020202020204" pitchFamily="34" charset="0"/>
              <a:buChar char="•"/>
            </a:pPr>
            <a:r>
              <a:rPr lang="en-GB" sz="1400" dirty="0"/>
              <a:t>If additional cost is entered by SE, the line-item will change to “Additional cost required” stage and will be sent to </a:t>
            </a:r>
            <a:r>
              <a:rPr lang="en-GB" sz="1400" dirty="0" smtClean="0"/>
              <a:t>deal pricing</a:t>
            </a:r>
          </a:p>
          <a:p>
            <a:pPr marL="285750" indent="-285750">
              <a:buFont typeface="Arial" panose="020B0604020202020204" pitchFamily="34" charset="0"/>
              <a:buChar char="•"/>
            </a:pPr>
            <a:r>
              <a:rPr lang="en-GB" sz="1400" dirty="0" smtClean="0"/>
              <a:t>If </a:t>
            </a:r>
            <a:r>
              <a:rPr lang="en-GB" sz="1400" dirty="0"/>
              <a:t>there is no additional cost added by SE and there are no other line-items requiring deal pricing approval, quote can be self approved by </a:t>
            </a:r>
            <a:r>
              <a:rPr lang="en-GB" sz="1400" dirty="0" smtClean="0"/>
              <a:t>Sales.</a:t>
            </a:r>
          </a:p>
          <a:p>
            <a:pPr marL="285750" indent="-285750">
              <a:buFont typeface="Arial" panose="020B0604020202020204" pitchFamily="34" charset="0"/>
              <a:buChar char="•"/>
            </a:pPr>
            <a:r>
              <a:rPr lang="en-IN" sz="1400" dirty="0" smtClean="0"/>
              <a:t>When </a:t>
            </a:r>
            <a:r>
              <a:rPr lang="en-IN" sz="1400" dirty="0"/>
              <a:t>quote is saved and sent back to Sales, fields are visible to Sales </a:t>
            </a:r>
            <a:r>
              <a:rPr lang="en-IN" sz="1400" dirty="0" smtClean="0"/>
              <a:t>users in line-item grid </a:t>
            </a:r>
            <a:r>
              <a:rPr lang="en-IN" sz="1400" dirty="0"/>
              <a:t>but as read only.</a:t>
            </a:r>
          </a:p>
          <a:p>
            <a:pPr lvl="0" algn="just"/>
            <a:endParaRPr lang="en-IN" sz="1400" dirty="0"/>
          </a:p>
          <a:p>
            <a:pPr marL="171450" indent="-171450">
              <a:buFont typeface="Arial" panose="020B0604020202020204" pitchFamily="34" charset="0"/>
              <a:buChar char="•"/>
            </a:pPr>
            <a:endParaRPr lang="en-IN" sz="1200" dirty="0"/>
          </a:p>
        </p:txBody>
      </p:sp>
      <p:sp>
        <p:nvSpPr>
          <p:cNvPr id="16" name="TextBox 15"/>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a:t>
            </a:r>
            <a:endParaRPr lang="en-IN" b="1" dirty="0">
              <a:solidFill>
                <a:schemeClr val="bg1"/>
              </a:solidFill>
            </a:endParaRPr>
          </a:p>
        </p:txBody>
      </p:sp>
      <p:sp>
        <p:nvSpPr>
          <p:cNvPr id="6" name="Rectangle 5"/>
          <p:cNvSpPr/>
          <p:nvPr/>
        </p:nvSpPr>
        <p:spPr>
          <a:xfrm>
            <a:off x="404948" y="2416629"/>
            <a:ext cx="10267819" cy="11234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4949" y="2416629"/>
            <a:ext cx="3553097" cy="276999"/>
          </a:xfrm>
          <a:prstGeom prst="rect">
            <a:avLst/>
          </a:prstGeom>
          <a:noFill/>
        </p:spPr>
        <p:txBody>
          <a:bodyPr wrap="square" rtlCol="0">
            <a:spAutoFit/>
          </a:bodyPr>
          <a:lstStyle/>
          <a:p>
            <a:r>
              <a:rPr lang="en-GB" sz="1200" dirty="0" smtClean="0"/>
              <a:t>Colt Fibre Additional Charges</a:t>
            </a:r>
            <a:endParaRPr lang="en-US" sz="1200" dirty="0"/>
          </a:p>
        </p:txBody>
      </p:sp>
      <p:pic>
        <p:nvPicPr>
          <p:cNvPr id="10" name="Picture 9"/>
          <p:cNvPicPr>
            <a:picLocks noChangeAspect="1"/>
          </p:cNvPicPr>
          <p:nvPr/>
        </p:nvPicPr>
        <p:blipFill>
          <a:blip r:embed="rId3"/>
          <a:stretch>
            <a:fillRect/>
          </a:stretch>
        </p:blipFill>
        <p:spPr>
          <a:xfrm>
            <a:off x="9112250" y="2927941"/>
            <a:ext cx="114300" cy="123825"/>
          </a:xfrm>
          <a:prstGeom prst="rect">
            <a:avLst/>
          </a:prstGeom>
        </p:spPr>
      </p:pic>
      <p:sp>
        <p:nvSpPr>
          <p:cNvPr id="17" name="Rectangle 16"/>
          <p:cNvSpPr/>
          <p:nvPr/>
        </p:nvSpPr>
        <p:spPr>
          <a:xfrm>
            <a:off x="295475" y="2279921"/>
            <a:ext cx="10486764" cy="1384801"/>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4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6</a:t>
            </a:fld>
            <a:endParaRPr lang="nl-NL"/>
          </a:p>
        </p:txBody>
      </p:sp>
      <p:sp>
        <p:nvSpPr>
          <p:cNvPr id="3" name="Title 2"/>
          <p:cNvSpPr>
            <a:spLocks noGrp="1"/>
          </p:cNvSpPr>
          <p:nvPr>
            <p:ph type="title"/>
          </p:nvPr>
        </p:nvSpPr>
        <p:spPr/>
        <p:txBody>
          <a:bodyPr/>
          <a:lstStyle/>
          <a:p>
            <a:r>
              <a:rPr lang="en-GB" sz="1400" dirty="0"/>
              <a:t>CPQ Asia : Colt Fibre Configuration in Japan</a:t>
            </a:r>
            <a:endParaRPr lang="en-US" sz="1400" dirty="0"/>
          </a:p>
        </p:txBody>
      </p:sp>
      <p:pic>
        <p:nvPicPr>
          <p:cNvPr id="4" name="Picture 3"/>
          <p:cNvPicPr>
            <a:picLocks noChangeAspect="1"/>
          </p:cNvPicPr>
          <p:nvPr/>
        </p:nvPicPr>
        <p:blipFill>
          <a:blip r:embed="rId2"/>
          <a:stretch>
            <a:fillRect/>
          </a:stretch>
        </p:blipFill>
        <p:spPr>
          <a:xfrm>
            <a:off x="123324" y="1353552"/>
            <a:ext cx="8106276" cy="3733800"/>
          </a:xfrm>
          <a:prstGeom prst="rect">
            <a:avLst/>
          </a:prstGeom>
        </p:spPr>
      </p:pic>
      <p:sp>
        <p:nvSpPr>
          <p:cNvPr id="5" name="TextBox 4"/>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a:t>
            </a:r>
            <a:endParaRPr lang="en-IN" b="1" dirty="0">
              <a:solidFill>
                <a:schemeClr val="bg1"/>
              </a:solidFill>
            </a:endParaRPr>
          </a:p>
        </p:txBody>
      </p:sp>
      <p:sp>
        <p:nvSpPr>
          <p:cNvPr id="6" name="TextBox 5"/>
          <p:cNvSpPr txBox="1"/>
          <p:nvPr/>
        </p:nvSpPr>
        <p:spPr>
          <a:xfrm>
            <a:off x="8807116" y="1412855"/>
            <a:ext cx="2688884" cy="2000548"/>
          </a:xfrm>
          <a:prstGeom prst="rect">
            <a:avLst/>
          </a:prstGeom>
          <a:noFill/>
        </p:spPr>
        <p:txBody>
          <a:bodyPr wrap="square" rtlCol="0">
            <a:spAutoFit/>
          </a:bodyPr>
          <a:lstStyle/>
          <a:p>
            <a:pPr marL="285750" lvl="0" indent="-285750">
              <a:buFont typeface="Arial" panose="020B0604020202020204" pitchFamily="34" charset="0"/>
              <a:buChar char="•"/>
            </a:pPr>
            <a:r>
              <a:rPr lang="en-GB" sz="1400" dirty="0" smtClean="0"/>
              <a:t>Once SE complete the configuration, he will have to click on the ‘Complete Configuration. Send to Sales’ button. This will send the </a:t>
            </a:r>
            <a:r>
              <a:rPr lang="en-GB" sz="1400" dirty="0" err="1" smtClean="0"/>
              <a:t>Opex</a:t>
            </a:r>
            <a:r>
              <a:rPr lang="en-GB" sz="1400" dirty="0" smtClean="0"/>
              <a:t> and Capex details to sales</a:t>
            </a:r>
            <a:endParaRPr lang="en-IN" sz="1400" dirty="0"/>
          </a:p>
          <a:p>
            <a:pPr lvl="0" algn="just"/>
            <a:endParaRPr lang="en-IN" sz="1400" dirty="0"/>
          </a:p>
          <a:p>
            <a:pPr marL="171450" indent="-171450">
              <a:buFont typeface="Arial" panose="020B0604020202020204" pitchFamily="34" charset="0"/>
              <a:buChar char="•"/>
            </a:pPr>
            <a:endParaRPr lang="en-IN" sz="1200" dirty="0"/>
          </a:p>
        </p:txBody>
      </p:sp>
      <p:sp>
        <p:nvSpPr>
          <p:cNvPr id="7" name="Rectangle 6"/>
          <p:cNvSpPr/>
          <p:nvPr/>
        </p:nvSpPr>
        <p:spPr>
          <a:xfrm>
            <a:off x="6247255" y="2851528"/>
            <a:ext cx="1982345" cy="228557"/>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74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7</a:t>
            </a:fld>
            <a:endParaRPr lang="nl-NL"/>
          </a:p>
        </p:txBody>
      </p:sp>
      <p:sp>
        <p:nvSpPr>
          <p:cNvPr id="3" name="Title 2"/>
          <p:cNvSpPr>
            <a:spLocks noGrp="1"/>
          </p:cNvSpPr>
          <p:nvPr>
            <p:ph type="title"/>
          </p:nvPr>
        </p:nvSpPr>
        <p:spPr/>
        <p:txBody>
          <a:bodyPr/>
          <a:lstStyle/>
          <a:p>
            <a:r>
              <a:rPr lang="en-GB" sz="1400" dirty="0"/>
              <a:t>CPQ Asia : </a:t>
            </a:r>
            <a:r>
              <a:rPr lang="en-GB" sz="1400" dirty="0" smtClean="0"/>
              <a:t>Colt Fibre Configuration in Japan</a:t>
            </a:r>
            <a:endParaRPr lang="en-US" sz="1400" dirty="0"/>
          </a:p>
        </p:txBody>
      </p:sp>
      <p:sp>
        <p:nvSpPr>
          <p:cNvPr id="5" name="TextBox 4"/>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a:t>
            </a:r>
            <a:endParaRPr lang="en-IN" b="1" dirty="0">
              <a:solidFill>
                <a:schemeClr val="bg1"/>
              </a:solidFill>
            </a:endParaRPr>
          </a:p>
        </p:txBody>
      </p:sp>
      <p:sp>
        <p:nvSpPr>
          <p:cNvPr id="6" name="TextBox 5"/>
          <p:cNvSpPr txBox="1"/>
          <p:nvPr/>
        </p:nvSpPr>
        <p:spPr>
          <a:xfrm>
            <a:off x="9236606" y="1522253"/>
            <a:ext cx="2688884" cy="1969770"/>
          </a:xfrm>
          <a:prstGeom prst="rect">
            <a:avLst/>
          </a:prstGeom>
          <a:noFill/>
        </p:spPr>
        <p:txBody>
          <a:bodyPr wrap="square" rtlCol="0">
            <a:spAutoFit/>
          </a:bodyPr>
          <a:lstStyle/>
          <a:p>
            <a:pPr marL="285750" lvl="0" indent="-285750">
              <a:buFont typeface="Arial" panose="020B0604020202020204" pitchFamily="34" charset="0"/>
              <a:buChar char="•"/>
            </a:pPr>
            <a:r>
              <a:rPr lang="en-GB" sz="1600" dirty="0" smtClean="0"/>
              <a:t>Once SE send back the quote to Sales then Sales will see the see the Capex and </a:t>
            </a:r>
            <a:r>
              <a:rPr lang="en-GB" sz="1600" dirty="0" err="1" smtClean="0"/>
              <a:t>Opex</a:t>
            </a:r>
            <a:r>
              <a:rPr lang="en-GB" sz="1600" dirty="0" smtClean="0"/>
              <a:t> vales  entered by SE in the read only mode </a:t>
            </a:r>
            <a:endParaRPr lang="en-IN" sz="1600" dirty="0"/>
          </a:p>
          <a:p>
            <a:pPr lvl="0" algn="just"/>
            <a:endParaRPr lang="en-IN" sz="1400" dirty="0"/>
          </a:p>
          <a:p>
            <a:pPr marL="171450" indent="-171450">
              <a:buFont typeface="Arial" panose="020B0604020202020204" pitchFamily="34" charset="0"/>
              <a:buChar char="•"/>
            </a:pPr>
            <a:endParaRPr lang="en-IN" sz="1200" dirty="0"/>
          </a:p>
        </p:txBody>
      </p:sp>
      <p:pic>
        <p:nvPicPr>
          <p:cNvPr id="8" name="Picture 7"/>
          <p:cNvPicPr>
            <a:picLocks noChangeAspect="1"/>
          </p:cNvPicPr>
          <p:nvPr/>
        </p:nvPicPr>
        <p:blipFill>
          <a:blip r:embed="rId2"/>
          <a:stretch>
            <a:fillRect/>
          </a:stretch>
        </p:blipFill>
        <p:spPr>
          <a:xfrm>
            <a:off x="650468" y="995671"/>
            <a:ext cx="8648700" cy="4200525"/>
          </a:xfrm>
          <a:prstGeom prst="rect">
            <a:avLst/>
          </a:prstGeom>
        </p:spPr>
      </p:pic>
      <p:sp>
        <p:nvSpPr>
          <p:cNvPr id="9" name="Rectangle 8"/>
          <p:cNvSpPr/>
          <p:nvPr/>
        </p:nvSpPr>
        <p:spPr>
          <a:xfrm>
            <a:off x="455519" y="4297491"/>
            <a:ext cx="9285592" cy="11234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0468" y="4301387"/>
            <a:ext cx="3553097" cy="276999"/>
          </a:xfrm>
          <a:prstGeom prst="rect">
            <a:avLst/>
          </a:prstGeom>
          <a:noFill/>
        </p:spPr>
        <p:txBody>
          <a:bodyPr wrap="square" rtlCol="0">
            <a:spAutoFit/>
          </a:bodyPr>
          <a:lstStyle/>
          <a:p>
            <a:r>
              <a:rPr lang="en-GB" sz="1200" dirty="0" smtClean="0"/>
              <a:t>Colt Fibre Additional Charges</a:t>
            </a:r>
            <a:endParaRPr lang="en-US" sz="1200" dirty="0"/>
          </a:p>
        </p:txBody>
      </p:sp>
      <p:sp>
        <p:nvSpPr>
          <p:cNvPr id="11" name="Rectangle 10"/>
          <p:cNvSpPr/>
          <p:nvPr/>
        </p:nvSpPr>
        <p:spPr>
          <a:xfrm>
            <a:off x="362245" y="4208360"/>
            <a:ext cx="9472139" cy="1384801"/>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18469" y="4486854"/>
            <a:ext cx="9077325" cy="523875"/>
          </a:xfrm>
          <a:prstGeom prst="rect">
            <a:avLst/>
          </a:prstGeom>
        </p:spPr>
      </p:pic>
    </p:spTree>
    <p:extLst>
      <p:ext uri="{BB962C8B-B14F-4D97-AF65-F5344CB8AC3E}">
        <p14:creationId xmlns:p14="http://schemas.microsoft.com/office/powerpoint/2010/main" val="96307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8</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4616648"/>
          </a:xfrm>
          <a:prstGeom prst="rect">
            <a:avLst/>
          </a:prstGeom>
          <a:noFill/>
        </p:spPr>
        <p:txBody>
          <a:bodyPr wrap="square" rtlCol="0">
            <a:spAutoFit/>
          </a:bodyPr>
          <a:lstStyle/>
          <a:p>
            <a:pPr lvl="0"/>
            <a:endParaRPr lang="en-US" sz="1400" dirty="0"/>
          </a:p>
          <a:p>
            <a:pPr marL="171450" lvl="0" indent="-171450" algn="just">
              <a:buFont typeface="Arial" panose="020B0604020202020204" pitchFamily="34" charset="0"/>
              <a:buChar char="•"/>
            </a:pPr>
            <a:r>
              <a:rPr lang="en-US" sz="1400" dirty="0" smtClean="0"/>
              <a:t>In </a:t>
            </a:r>
            <a:r>
              <a:rPr lang="en-US" sz="1400" dirty="0"/>
              <a:t>case the selected ULL Fiber record is marked as ‘NG’ in the NTT Dataset then CPQ will provide a message to the user </a:t>
            </a:r>
            <a:r>
              <a:rPr lang="en-US" sz="1400"/>
              <a:t>that </a:t>
            </a:r>
            <a:r>
              <a:rPr lang="en-US" sz="1400" smtClean="0"/>
              <a:t>‘</a:t>
            </a:r>
            <a:r>
              <a:rPr lang="en-US" sz="1400" dirty="0" smtClean="0"/>
              <a:t>Please engage SE as the selected  site is indicated as a Not Good (NG) by the supplier’</a:t>
            </a:r>
          </a:p>
          <a:p>
            <a:pPr marL="171450" lvl="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r>
              <a:rPr lang="en-US" sz="1400" dirty="0"/>
              <a:t>Sales user will then partially save and engage SE to complete </a:t>
            </a:r>
            <a:r>
              <a:rPr lang="en-US" sz="1400" dirty="0" smtClean="0"/>
              <a:t>ULL </a:t>
            </a:r>
            <a:r>
              <a:rPr lang="en-US" sz="1400" dirty="0"/>
              <a:t>Fiber configuration in Japan</a:t>
            </a:r>
            <a:r>
              <a:rPr lang="en-US" sz="1400" dirty="0" smtClean="0"/>
              <a:t>.</a:t>
            </a:r>
            <a:endParaRPr lang="en-US" sz="1400" dirty="0"/>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a:t>Quote line-item stage will remain “Created”</a:t>
            </a:r>
          </a:p>
          <a:p>
            <a:pPr marL="171450" indent="-171450" algn="just">
              <a:buFont typeface="Arial" panose="020B0604020202020204" pitchFamily="34" charset="0"/>
              <a:buChar char="•"/>
            </a:pPr>
            <a:endParaRPr lang="en-IN" sz="1400" dirty="0"/>
          </a:p>
          <a:p>
            <a:pPr lvl="0"/>
            <a:endParaRPr lang="en-IN" sz="1600" dirty="0"/>
          </a:p>
          <a:p>
            <a:pPr lvl="0" algn="just"/>
            <a:endParaRPr lang="en-IN" sz="1400" dirty="0"/>
          </a:p>
          <a:p>
            <a:pPr marL="171450" indent="-171450">
              <a:buFont typeface="Arial" panose="020B0604020202020204" pitchFamily="34" charset="0"/>
              <a:buChar char="•"/>
            </a:pPr>
            <a:endParaRPr lang="en-IN" sz="1200" dirty="0"/>
          </a:p>
        </p:txBody>
      </p:sp>
      <p:sp>
        <p:nvSpPr>
          <p:cNvPr id="7" name="TextBox 6"/>
          <p:cNvSpPr txBox="1"/>
          <p:nvPr/>
        </p:nvSpPr>
        <p:spPr>
          <a:xfrm>
            <a:off x="457199" y="5697461"/>
            <a:ext cx="7667897" cy="246221"/>
          </a:xfrm>
          <a:prstGeom prst="rect">
            <a:avLst/>
          </a:prstGeom>
          <a:noFill/>
        </p:spPr>
        <p:txBody>
          <a:bodyPr wrap="square" rtlCol="0">
            <a:spAutoFit/>
          </a:bodyPr>
          <a:lstStyle/>
          <a:p>
            <a:r>
              <a:rPr lang="en-US" sz="1000" dirty="0">
                <a:solidFill>
                  <a:srgbClr val="FF0000"/>
                </a:solidFill>
              </a:rPr>
              <a:t>Please engage SE as the selected  site is indicated as a Not Good (NG) by the supplier</a:t>
            </a:r>
          </a:p>
        </p:txBody>
      </p:sp>
      <p:pic>
        <p:nvPicPr>
          <p:cNvPr id="21" name="Picture 20"/>
          <p:cNvPicPr>
            <a:picLocks noChangeAspect="1"/>
          </p:cNvPicPr>
          <p:nvPr/>
        </p:nvPicPr>
        <p:blipFill>
          <a:blip r:embed="rId2"/>
          <a:stretch>
            <a:fillRect/>
          </a:stretch>
        </p:blipFill>
        <p:spPr>
          <a:xfrm>
            <a:off x="100147" y="1744586"/>
            <a:ext cx="8382000" cy="3952875"/>
          </a:xfrm>
          <a:prstGeom prst="rect">
            <a:avLst/>
          </a:prstGeom>
        </p:spPr>
      </p:pic>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a:t>
            </a:r>
            <a:endParaRPr lang="en-IN" b="1" dirty="0">
              <a:solidFill>
                <a:schemeClr val="bg1"/>
              </a:solidFill>
            </a:endParaRPr>
          </a:p>
        </p:txBody>
      </p:sp>
      <p:pic>
        <p:nvPicPr>
          <p:cNvPr id="24" name="Picture 23"/>
          <p:cNvPicPr>
            <a:picLocks noChangeAspect="1"/>
          </p:cNvPicPr>
          <p:nvPr/>
        </p:nvPicPr>
        <p:blipFill>
          <a:blip r:embed="rId3"/>
          <a:stretch>
            <a:fillRect/>
          </a:stretch>
        </p:blipFill>
        <p:spPr>
          <a:xfrm>
            <a:off x="100147" y="557275"/>
            <a:ext cx="8382000" cy="1187311"/>
          </a:xfrm>
          <a:prstGeom prst="rect">
            <a:avLst/>
          </a:prstGeom>
        </p:spPr>
      </p:pic>
    </p:spTree>
    <p:extLst>
      <p:ext uri="{BB962C8B-B14F-4D97-AF65-F5344CB8AC3E}">
        <p14:creationId xmlns:p14="http://schemas.microsoft.com/office/powerpoint/2010/main" val="97752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9</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196977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smtClean="0"/>
              <a:t>SE will use the bespoke section to select the ‘Custom Feature-Bespoke’ drop value from the Bespoke Feature Column</a:t>
            </a:r>
            <a:endParaRPr lang="en-IN" sz="1600" dirty="0"/>
          </a:p>
          <a:p>
            <a:pPr lvl="0" algn="just"/>
            <a:endParaRPr lang="en-IN" sz="1400" dirty="0"/>
          </a:p>
          <a:p>
            <a:pPr marL="171450" indent="-171450">
              <a:buFont typeface="Arial" panose="020B0604020202020204" pitchFamily="34" charset="0"/>
              <a:buChar char="•"/>
            </a:pPr>
            <a:endParaRPr lang="en-IN" sz="1200" dirty="0"/>
          </a:p>
        </p:txBody>
      </p:sp>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 </a:t>
            </a:r>
            <a:endParaRPr lang="en-IN" b="1" dirty="0">
              <a:solidFill>
                <a:schemeClr val="bg1"/>
              </a:solidFill>
            </a:endParaRPr>
          </a:p>
        </p:txBody>
      </p:sp>
      <p:pic>
        <p:nvPicPr>
          <p:cNvPr id="10" name="Picture 9"/>
          <p:cNvPicPr>
            <a:picLocks noChangeAspect="1"/>
          </p:cNvPicPr>
          <p:nvPr/>
        </p:nvPicPr>
        <p:blipFill>
          <a:blip r:embed="rId2"/>
          <a:stretch>
            <a:fillRect/>
          </a:stretch>
        </p:blipFill>
        <p:spPr>
          <a:xfrm>
            <a:off x="275988" y="910595"/>
            <a:ext cx="8358838" cy="4680308"/>
          </a:xfrm>
          <a:prstGeom prst="rect">
            <a:avLst/>
          </a:prstGeom>
        </p:spPr>
      </p:pic>
      <p:sp>
        <p:nvSpPr>
          <p:cNvPr id="11" name="Rectangle 10"/>
          <p:cNvSpPr/>
          <p:nvPr/>
        </p:nvSpPr>
        <p:spPr>
          <a:xfrm>
            <a:off x="696457" y="2288955"/>
            <a:ext cx="1026696" cy="260272"/>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99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E1DB8E-2D0C-47C9-815F-AB87B4A90E2B}">
  <ds:schemaRefs>
    <ds:schemaRef ds:uri="bfb1d42a-be00-49d6-98c3-ab38162f85f2"/>
    <ds:schemaRef ds:uri="450c2c13-7744-47da-b0b3-ec9a261364d9"/>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8C88762-EEDD-41FB-BA7D-5E8AE275B68B}">
  <ds:schemaRefs>
    <ds:schemaRef ds:uri="http://schemas.microsoft.com/sharepoint/v3/contenttype/forms"/>
  </ds:schemaRefs>
</ds:datastoreItem>
</file>

<file path=customXml/itemProps3.xml><?xml version="1.0" encoding="utf-8"?>
<ds:datastoreItem xmlns:ds="http://schemas.openxmlformats.org/officeDocument/2006/customXml" ds:itemID="{ACAA5CDB-7378-4466-A2B9-A562C894D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2c13-7744-47da-b0b3-ec9a261364d9"/>
    <ds:schemaRef ds:uri="bfb1d42a-be00-49d6-98c3-ab38162f8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34200</TotalTime>
  <Words>1071</Words>
  <Application>Microsoft Office PowerPoint</Application>
  <PresentationFormat>Widescreen</PresentationFormat>
  <Paragraphs>142</Paragraphs>
  <Slides>13</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Courier New</vt:lpstr>
      <vt:lpstr>GothamBlack</vt:lpstr>
      <vt:lpstr>Open Sans</vt:lpstr>
      <vt:lpstr>Oswald</vt:lpstr>
      <vt:lpstr>Segoe UI Light</vt:lpstr>
      <vt:lpstr>Wingdings</vt:lpstr>
      <vt:lpstr>Corporate template-set COLT</vt:lpstr>
      <vt:lpstr>1_Corporate template-set COLT</vt:lpstr>
      <vt:lpstr>2_Corporate template-set COLT</vt:lpstr>
      <vt:lpstr>3_Corporate template-set COLT</vt:lpstr>
      <vt:lpstr>think-cell Slide</vt:lpstr>
      <vt:lpstr>CPQ – Asia Alignment  Design and Mock Up Nov ‘19</vt:lpstr>
      <vt:lpstr>Document Release and Change Log Details</vt:lpstr>
      <vt:lpstr>CPQ Asia :  SE Engagement scenarios for Asia</vt:lpstr>
      <vt:lpstr>CPQ Asia : Colt Fibre Configuration in Japan</vt:lpstr>
      <vt:lpstr>CPQ Asia : Colt Fibre Configuration in Japan</vt:lpstr>
      <vt:lpstr>CPQ Asia : Colt Fibre Configuration in Japan</vt:lpstr>
      <vt:lpstr>CPQ Asia : Colt Fibre Configuration in Japan</vt:lpstr>
      <vt:lpstr>CPQ Asia : ULL Connectivity in Japan</vt:lpstr>
      <vt:lpstr>CPQ Asia : ULL Connectivity in Japan</vt:lpstr>
      <vt:lpstr>CPQ Asia : ULL Connectivity in Japan</vt:lpstr>
      <vt:lpstr>CPQ Asia: Bespoke : One time Opex</vt:lpstr>
      <vt:lpstr>CPQ Asia: Bespoke : Rule update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creator>Colt Technology Services</dc:creator>
  <cp:lastModifiedBy>Upadhyay, Saurabh</cp:lastModifiedBy>
  <cp:revision>1757</cp:revision>
  <dcterms:created xsi:type="dcterms:W3CDTF">2017-08-30T16:21:34Z</dcterms:created>
  <dcterms:modified xsi:type="dcterms:W3CDTF">2019-12-09T00:36:08Z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