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0" r:id="rId5"/>
    <p:sldMasterId id="2147483710" r:id="rId6"/>
    <p:sldMasterId id="2147483728" r:id="rId7"/>
  </p:sldMasterIdLst>
  <p:notesMasterIdLst>
    <p:notesMasterId r:id="rId32"/>
  </p:notesMasterIdLst>
  <p:handoutMasterIdLst>
    <p:handoutMasterId r:id="rId33"/>
  </p:handoutMasterIdLst>
  <p:sldIdLst>
    <p:sldId id="421" r:id="rId8"/>
    <p:sldId id="616" r:id="rId9"/>
    <p:sldId id="643" r:id="rId10"/>
    <p:sldId id="619" r:id="rId11"/>
    <p:sldId id="663" r:id="rId12"/>
    <p:sldId id="684" r:id="rId13"/>
    <p:sldId id="661" r:id="rId14"/>
    <p:sldId id="687" r:id="rId15"/>
    <p:sldId id="688" r:id="rId16"/>
    <p:sldId id="685" r:id="rId17"/>
    <p:sldId id="689" r:id="rId18"/>
    <p:sldId id="692" r:id="rId19"/>
    <p:sldId id="721" r:id="rId20"/>
    <p:sldId id="695" r:id="rId21"/>
    <p:sldId id="650" r:id="rId22"/>
    <p:sldId id="657" r:id="rId23"/>
    <p:sldId id="719" r:id="rId24"/>
    <p:sldId id="720" r:id="rId25"/>
    <p:sldId id="723" r:id="rId26"/>
    <p:sldId id="724" r:id="rId27"/>
    <p:sldId id="726" r:id="rId28"/>
    <p:sldId id="716" r:id="rId29"/>
    <p:sldId id="725" r:id="rId30"/>
    <p:sldId id="584" r:id="rId31"/>
  </p:sldIdLst>
  <p:sldSz cx="12192000" cy="6858000"/>
  <p:notesSz cx="6858000" cy="9144000"/>
  <p:custDataLst>
    <p:tags r:id="rId34"/>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thi1" initials="PR" lastIdx="1" clrIdx="4">
    <p:extLst/>
  </p:cmAuthor>
  <p:cmAuthor id="2" name="Vertika Rai" initials="VR" lastIdx="22" clrIdx="1">
    <p:extLst/>
  </p:cmAuthor>
  <p:cmAuthor id="3" name="Karan Ashara" initials="KA" lastIdx="34" clrIdx="2">
    <p:extLst/>
  </p:cmAuthor>
  <p:cmAuthor id="4" name="Parkar, Mandar (C)" initials="PM(" lastIdx="3" clrIdx="3">
    <p:extLst/>
  </p:cmAuthor>
  <p:cmAuthor id="5" name="Upadhyay, Saurabh" initials="US"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9B"/>
    <a:srgbClr val="FE0000"/>
    <a:srgbClr val="FFFFFF"/>
    <a:srgbClr val="BAFFFB"/>
    <a:srgbClr val="F2F2F2"/>
    <a:srgbClr val="E9E9E9"/>
    <a:srgbClr val="00B4A7"/>
    <a:srgbClr val="C00000"/>
    <a:srgbClr val="00ABEB"/>
    <a:srgbClr val="FFC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65" autoAdjust="0"/>
    <p:restoredTop sz="93883" autoAdjust="0"/>
  </p:normalViewPr>
  <p:slideViewPr>
    <p:cSldViewPr snapToGrid="0">
      <p:cViewPr varScale="1">
        <p:scale>
          <a:sx n="73" d="100"/>
          <a:sy n="73" d="100"/>
        </p:scale>
        <p:origin x="924" y="72"/>
      </p:cViewPr>
      <p:guideLst>
        <p:guide pos="3840"/>
        <p:guide orient="horz" pos="2160"/>
      </p:guideLst>
    </p:cSldViewPr>
  </p:slideViewPr>
  <p:notesTextViewPr>
    <p:cViewPr>
      <p:scale>
        <a:sx n="3" d="2"/>
        <a:sy n="3" d="2"/>
      </p:scale>
      <p:origin x="0" y="0"/>
    </p:cViewPr>
  </p:notesTextViewPr>
  <p:sorterViewPr>
    <p:cViewPr>
      <p:scale>
        <a:sx n="100" d="100"/>
        <a:sy n="100" d="100"/>
      </p:scale>
      <p:origin x="0" y="-702"/>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A748AD-20D0-48BF-85DB-C85D0450A899}" type="datetimeFigureOut">
              <a:rPr lang="nl-NL" smtClean="0"/>
              <a:t>6-12-2019</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514EA9-FA1C-4658-9A7A-FB9F0BC059FE}" type="slidenum">
              <a:rPr lang="nl-NL" smtClean="0"/>
              <a:t>‹#›</a:t>
            </a:fld>
            <a:endParaRPr lang="nl-NL"/>
          </a:p>
        </p:txBody>
      </p:sp>
    </p:spTree>
    <p:extLst>
      <p:ext uri="{BB962C8B-B14F-4D97-AF65-F5344CB8AC3E}">
        <p14:creationId xmlns:p14="http://schemas.microsoft.com/office/powerpoint/2010/main" val="2486006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6-12-2019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1.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2.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3.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0.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1.bin"/></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4.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3933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5272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0437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1693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35063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56"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546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235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8827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233817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chemeClr val="bg1"/>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pPr algn="l"/>
            <a:r>
              <a:rPr lang="en-GB" sz="6349" b="1" dirty="0">
                <a:solidFill>
                  <a:schemeClr val="bg1"/>
                </a:solidFill>
              </a:rPr>
              <a:t>Thank you</a:t>
            </a:r>
          </a:p>
        </p:txBody>
      </p:sp>
    </p:spTree>
    <p:extLst>
      <p:ext uri="{BB962C8B-B14F-4D97-AF65-F5344CB8AC3E}">
        <p14:creationId xmlns:p14="http://schemas.microsoft.com/office/powerpoint/2010/main" val="271698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11361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84457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fill="hold" nodeType="withEffect">
                                  <p:stCondLst>
                                    <p:cond delay="0"/>
                                  </p:stCondLst>
                                  <p:childTnLst>
                                    <p:animMotion origin="layout" path="M 2.08333E-7 -2.22045E-16 L 0.76367 -0.3669 " pathEditMode="fixed" rAng="0" ptsTypes="AA">
                                      <p:cBhvr>
                                        <p:cTn id="6" dur="4000" spd="-100000" fill="hold"/>
                                        <p:tgtEl>
                                          <p:spTgt spid="121"/>
                                        </p:tgtEl>
                                        <p:attrNameLst>
                                          <p:attrName>ppt_x</p:attrName>
                                          <p:attrName>ppt_y</p:attrName>
                                        </p:attrNameLst>
                                      </p:cBhvr>
                                      <p:rCtr x="38177" y="-18356"/>
                                    </p:animMotion>
                                  </p:childTnLst>
                                </p:cTn>
                              </p:par>
                              <p:par>
                                <p:cTn id="7" presetID="63" presetClass="path" presetSubtype="0" repeatCount="indefinite" fill="hold" nodeType="withEffect">
                                  <p:stCondLst>
                                    <p:cond delay="1000"/>
                                  </p:stCondLst>
                                  <p:childTnLst>
                                    <p:animMotion origin="layout" path="M 3.125E-6 -1.85185E-5 L 0.76367 -0.36692 " pathEditMode="fixed" rAng="0" ptsTypes="AA">
                                      <p:cBhvr>
                                        <p:cTn id="8" dur="4000" spd="-100000" fill="hold"/>
                                        <p:tgtEl>
                                          <p:spTgt spid="122"/>
                                        </p:tgtEl>
                                        <p:attrNameLst>
                                          <p:attrName>ppt_x</p:attrName>
                                          <p:attrName>ppt_y</p:attrName>
                                        </p:attrNameLst>
                                      </p:cBhvr>
                                      <p:rCtr x="38177" y="-18356"/>
                                    </p:animMotion>
                                  </p:childTnLst>
                                </p:cTn>
                              </p:par>
                              <p:par>
                                <p:cTn id="9" presetID="63" presetClass="path" presetSubtype="0" repeatCount="indefinite" fill="hold" nodeType="withEffect">
                                  <p:stCondLst>
                                    <p:cond delay="2000"/>
                                  </p:stCondLst>
                                  <p:childTnLst>
                                    <p:animMotion origin="layout" path="M -2.70833E-6 7.40741E-7 L 0.76367 -0.3669 " pathEditMode="fixed" rAng="0" ptsTypes="AA">
                                      <p:cBhvr>
                                        <p:cTn id="10" dur="4000" spd="-100000" fill="hold"/>
                                        <p:tgtEl>
                                          <p:spTgt spid="123"/>
                                        </p:tgtEl>
                                        <p:attrNameLst>
                                          <p:attrName>ppt_x</p:attrName>
                                          <p:attrName>ppt_y</p:attrName>
                                        </p:attrNameLst>
                                      </p:cBhvr>
                                      <p:rCtr x="38177" y="-18356"/>
                                    </p:animMotion>
                                  </p:childTnLst>
                                </p:cTn>
                              </p:par>
                              <p:par>
                                <p:cTn id="11" presetID="63" presetClass="path" presetSubtype="0" repeatCount="indefinite" fill="hold" nodeType="withEffect">
                                  <p:stCondLst>
                                    <p:cond delay="3000"/>
                                  </p:stCondLst>
                                  <p:childTnLst>
                                    <p:animMotion origin="layout" path="M 3.125E-6 -8.51852E-6 L 0.76367 -0.36692 " pathEditMode="fixed" rAng="0" ptsTypes="AA">
                                      <p:cBhvr>
                                        <p:cTn id="12" dur="4000" spd="-100000" fill="hold"/>
                                        <p:tgtEl>
                                          <p:spTgt spid="124"/>
                                        </p:tgtEl>
                                        <p:attrNameLst>
                                          <p:attrName>ppt_x</p:attrName>
                                          <p:attrName>ppt_y</p:attrName>
                                        </p:attrNameLst>
                                      </p:cBhvr>
                                      <p:rCtr x="38177" y="-18356"/>
                                    </p:animMotion>
                                  </p:childTnLst>
                                </p:cTn>
                              </p:par>
                              <p:par>
                                <p:cTn id="13" presetID="6" presetClass="emph" presetSubtype="0" repeatCount="indefinite" accel="49000" decel="51000" autoRev="1" fill="hold" grpId="0" nodeType="withEffect">
                                  <p:stCondLst>
                                    <p:cond delay="0"/>
                                  </p:stCondLst>
                                  <p:childTnLst>
                                    <p:animScale>
                                      <p:cBhvr>
                                        <p:cTn id="14" dur="2750" fill="hold"/>
                                        <p:tgtEl>
                                          <p:spTgt spid="120"/>
                                        </p:tgtEl>
                                      </p:cBhvr>
                                      <p:by x="98000" y="98000"/>
                                    </p:animScale>
                                  </p:childTnLst>
                                </p:cTn>
                              </p:par>
                              <p:par>
                                <p:cTn id="15" presetID="6" presetClass="emph" presetSubtype="0" repeatCount="indefinite" accel="49000" decel="51000" autoRev="1" fill="hold" nodeType="withEffect">
                                  <p:stCondLst>
                                    <p:cond delay="0"/>
                                  </p:stCondLst>
                                  <p:childTnLst>
                                    <p:animScale>
                                      <p:cBhvr>
                                        <p:cTn id="16" dur="3000" fill="hold"/>
                                        <p:tgtEl>
                                          <p:spTgt spid="119"/>
                                        </p:tgtEl>
                                      </p:cBhvr>
                                      <p:by x="103000" y="10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00185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040"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kstvak 6">
            <a:extLst>
              <a:ext uri="{FF2B5EF4-FFF2-40B4-BE49-F238E27FC236}">
                <a16:creationId xmlns:a16="http://schemas.microsoft.com/office/drawing/2014/main" id="{A6DE5EA5-27BD-42F3-BD1D-C1E35D802DEE}"/>
              </a:ext>
            </a:extLst>
          </p:cNvPr>
          <p:cNvSpPr txBox="1"/>
          <p:nvPr userDrawn="1"/>
        </p:nvSpPr>
        <p:spPr>
          <a:xfrm>
            <a:off x="5451176" y="-885712"/>
            <a:ext cx="128968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EMPTY</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2FF8A430-EE4C-2848-AD20-B209CACB60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036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064"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6" name="Instruction">
            <a:extLst>
              <a:ext uri="{FF2B5EF4-FFF2-40B4-BE49-F238E27FC236}">
                <a16:creationId xmlns:a16="http://schemas.microsoft.com/office/drawing/2014/main" id="{70A268BB-71F9-4A07-9E07-A46DD28F6423}"/>
              </a:ext>
            </a:extLst>
          </p:cNvPr>
          <p:cNvGrpSpPr/>
          <p:nvPr userDrawn="1"/>
        </p:nvGrpSpPr>
        <p:grpSpPr>
          <a:xfrm>
            <a:off x="-3437547" y="1434"/>
            <a:ext cx="3201327" cy="6001164"/>
            <a:chOff x="-3437547" y="1434"/>
            <a:chExt cx="3201327" cy="6001164"/>
          </a:xfrm>
        </p:grpSpPr>
        <p:cxnSp>
          <p:nvCxnSpPr>
            <p:cNvPr id="347" name="Rechte verbindingslijn 346">
              <a:extLst>
                <a:ext uri="{FF2B5EF4-FFF2-40B4-BE49-F238E27FC236}">
                  <a16:creationId xmlns:a16="http://schemas.microsoft.com/office/drawing/2014/main" id="{DC5563DA-6B0D-49A8-A089-610C9272C2D0}"/>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348" name="Ovaal 347">
              <a:extLst>
                <a:ext uri="{FF2B5EF4-FFF2-40B4-BE49-F238E27FC236}">
                  <a16:creationId xmlns:a16="http://schemas.microsoft.com/office/drawing/2014/main" id="{BC413B1A-996F-4346-971C-4FC426296E8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49" name="Rechthoek 348">
              <a:extLst>
                <a:ext uri="{FF2B5EF4-FFF2-40B4-BE49-F238E27FC236}">
                  <a16:creationId xmlns:a16="http://schemas.microsoft.com/office/drawing/2014/main" id="{8A125F9D-438D-4CA3-B4FA-2115385CFF55}"/>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350" name="Ovaal 349">
              <a:extLst>
                <a:ext uri="{FF2B5EF4-FFF2-40B4-BE49-F238E27FC236}">
                  <a16:creationId xmlns:a16="http://schemas.microsoft.com/office/drawing/2014/main" id="{42FAA548-0C6B-444F-888A-901A1AEDF72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51" name="Rechthoek 350">
              <a:extLst>
                <a:ext uri="{FF2B5EF4-FFF2-40B4-BE49-F238E27FC236}">
                  <a16:creationId xmlns:a16="http://schemas.microsoft.com/office/drawing/2014/main" id="{1AAE07A2-3795-43F6-9C96-4455F31B241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352" name="Ovaal 351">
              <a:extLst>
                <a:ext uri="{FF2B5EF4-FFF2-40B4-BE49-F238E27FC236}">
                  <a16:creationId xmlns:a16="http://schemas.microsoft.com/office/drawing/2014/main" id="{02D7A3CE-BF4B-44E3-B49D-500CE1E6EAF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53" name="Ovaal 352">
              <a:extLst>
                <a:ext uri="{FF2B5EF4-FFF2-40B4-BE49-F238E27FC236}">
                  <a16:creationId xmlns:a16="http://schemas.microsoft.com/office/drawing/2014/main" id="{D8445EF2-152E-4EAA-9AD6-AC91D9014A0B}"/>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54" name="Rechthoek 353">
              <a:extLst>
                <a:ext uri="{FF2B5EF4-FFF2-40B4-BE49-F238E27FC236}">
                  <a16:creationId xmlns:a16="http://schemas.microsoft.com/office/drawing/2014/main" id="{7E3E2BBD-4BE2-4E19-AF70-316A7DDD3F6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355" name="Meer informatie">
              <a:extLst>
                <a:ext uri="{FF2B5EF4-FFF2-40B4-BE49-F238E27FC236}">
                  <a16:creationId xmlns:a16="http://schemas.microsoft.com/office/drawing/2014/main" id="{6F34A629-E5FA-4D58-865C-D697CD5D5993}"/>
                </a:ext>
              </a:extLst>
            </p:cNvPr>
            <p:cNvGrpSpPr/>
            <p:nvPr userDrawn="1"/>
          </p:nvGrpSpPr>
          <p:grpSpPr>
            <a:xfrm>
              <a:off x="-3421298" y="5206936"/>
              <a:ext cx="3178515" cy="795662"/>
              <a:chOff x="-3741486" y="3387723"/>
              <a:chExt cx="3178515" cy="795662"/>
            </a:xfrm>
          </p:grpSpPr>
          <p:sp>
            <p:nvSpPr>
              <p:cNvPr id="424" name="Freeform 101">
                <a:extLst>
                  <a:ext uri="{FF2B5EF4-FFF2-40B4-BE49-F238E27FC236}">
                    <a16:creationId xmlns:a16="http://schemas.microsoft.com/office/drawing/2014/main" id="{6EB49E95-74AF-4252-8064-EEC51EF3876E}"/>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25" name="Rechthoek 424">
                <a:extLst>
                  <a:ext uri="{FF2B5EF4-FFF2-40B4-BE49-F238E27FC236}">
                    <a16:creationId xmlns:a16="http://schemas.microsoft.com/office/drawing/2014/main" id="{EFBCF8C0-EB6D-4539-AA90-959A9AB5258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26" name="Rechte verbindingslijn 425">
                <a:extLst>
                  <a:ext uri="{FF2B5EF4-FFF2-40B4-BE49-F238E27FC236}">
                    <a16:creationId xmlns:a16="http://schemas.microsoft.com/office/drawing/2014/main" id="{507F1059-DE65-439B-BFE2-40BDC0E720A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356" name="Rechthoek 355">
              <a:extLst>
                <a:ext uri="{FF2B5EF4-FFF2-40B4-BE49-F238E27FC236}">
                  <a16:creationId xmlns:a16="http://schemas.microsoft.com/office/drawing/2014/main" id="{A8CD3BF9-DDF2-422F-A7FF-CF0322D1032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357" name="Ovaal 356">
              <a:extLst>
                <a:ext uri="{FF2B5EF4-FFF2-40B4-BE49-F238E27FC236}">
                  <a16:creationId xmlns:a16="http://schemas.microsoft.com/office/drawing/2014/main" id="{CB6AF5B5-B00E-4729-AB72-00F967397B1E}"/>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8" name="Rechte verbindingslijn 357">
              <a:extLst>
                <a:ext uri="{FF2B5EF4-FFF2-40B4-BE49-F238E27FC236}">
                  <a16:creationId xmlns:a16="http://schemas.microsoft.com/office/drawing/2014/main" id="{5137A51A-622D-4EE4-A7A3-45F216B5AFF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359" name="Groep 358">
              <a:extLst>
                <a:ext uri="{FF2B5EF4-FFF2-40B4-BE49-F238E27FC236}">
                  <a16:creationId xmlns:a16="http://schemas.microsoft.com/office/drawing/2014/main" id="{540FFBEE-40DD-49BC-9018-A27D9669CBFC}"/>
                </a:ext>
              </a:extLst>
            </p:cNvPr>
            <p:cNvGrpSpPr/>
            <p:nvPr userDrawn="1"/>
          </p:nvGrpSpPr>
          <p:grpSpPr>
            <a:xfrm>
              <a:off x="-3437547" y="349413"/>
              <a:ext cx="2933825" cy="558875"/>
              <a:chOff x="-3419346" y="368233"/>
              <a:chExt cx="3904920" cy="743862"/>
            </a:xfrm>
          </p:grpSpPr>
          <p:sp>
            <p:nvSpPr>
              <p:cNvPr id="372" name="Rechthoek 371">
                <a:extLst>
                  <a:ext uri="{FF2B5EF4-FFF2-40B4-BE49-F238E27FC236}">
                    <a16:creationId xmlns:a16="http://schemas.microsoft.com/office/drawing/2014/main" id="{EFF0071E-6287-4EC9-B78D-ED3637DAEBA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373" name="Rechte verbindingslijn 372">
                <a:extLst>
                  <a:ext uri="{FF2B5EF4-FFF2-40B4-BE49-F238E27FC236}">
                    <a16:creationId xmlns:a16="http://schemas.microsoft.com/office/drawing/2014/main" id="{42BA162A-7E47-45E2-8F86-639F076BBAE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Rechte verbindingslijn 373">
                <a:extLst>
                  <a:ext uri="{FF2B5EF4-FFF2-40B4-BE49-F238E27FC236}">
                    <a16:creationId xmlns:a16="http://schemas.microsoft.com/office/drawing/2014/main" id="{E174665C-7F9A-475B-8281-0E9B5F7B9EC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5" name="Rechthoek 374">
                <a:extLst>
                  <a:ext uri="{FF2B5EF4-FFF2-40B4-BE49-F238E27FC236}">
                    <a16:creationId xmlns:a16="http://schemas.microsoft.com/office/drawing/2014/main" id="{36EFBD28-8969-4B26-9D67-E2142606FB9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6" name="Groep 375">
                <a:extLst>
                  <a:ext uri="{FF2B5EF4-FFF2-40B4-BE49-F238E27FC236}">
                    <a16:creationId xmlns:a16="http://schemas.microsoft.com/office/drawing/2014/main" id="{C0341FBB-F509-4B9C-AAF9-C9783E32E012}"/>
                  </a:ext>
                </a:extLst>
              </p:cNvPr>
              <p:cNvGrpSpPr/>
              <p:nvPr userDrawn="1"/>
            </p:nvGrpSpPr>
            <p:grpSpPr>
              <a:xfrm>
                <a:off x="-3002834" y="720303"/>
                <a:ext cx="182598" cy="143759"/>
                <a:chOff x="-3310843" y="700986"/>
                <a:chExt cx="182598" cy="143759"/>
              </a:xfrm>
            </p:grpSpPr>
            <p:grpSp>
              <p:nvGrpSpPr>
                <p:cNvPr id="415" name="Groep 414">
                  <a:extLst>
                    <a:ext uri="{FF2B5EF4-FFF2-40B4-BE49-F238E27FC236}">
                      <a16:creationId xmlns:a16="http://schemas.microsoft.com/office/drawing/2014/main" id="{E2960F29-D895-4483-A546-48FF4CDC2A17}"/>
                    </a:ext>
                  </a:extLst>
                </p:cNvPr>
                <p:cNvGrpSpPr/>
                <p:nvPr userDrawn="1"/>
              </p:nvGrpSpPr>
              <p:grpSpPr>
                <a:xfrm>
                  <a:off x="-3310843" y="700986"/>
                  <a:ext cx="182598" cy="143759"/>
                  <a:chOff x="-3310843" y="700986"/>
                  <a:chExt cx="182598" cy="143759"/>
                </a:xfrm>
              </p:grpSpPr>
              <p:cxnSp>
                <p:nvCxnSpPr>
                  <p:cNvPr id="419" name="Rechte verbindingslijn 418">
                    <a:extLst>
                      <a:ext uri="{FF2B5EF4-FFF2-40B4-BE49-F238E27FC236}">
                        <a16:creationId xmlns:a16="http://schemas.microsoft.com/office/drawing/2014/main" id="{855FAD84-6659-4889-A6E4-92195CE8F99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20" name="Rechte verbindingslijn 419">
                    <a:extLst>
                      <a:ext uri="{FF2B5EF4-FFF2-40B4-BE49-F238E27FC236}">
                        <a16:creationId xmlns:a16="http://schemas.microsoft.com/office/drawing/2014/main" id="{C6B07E46-90B5-45AE-A09D-CE3EEECC2F0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D82CEE50-218E-49BE-889E-8FEBE66668D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228D52DA-9E09-41F9-9C16-98784C443B4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F9F70863-F4A8-4AAF-9551-8447B5B17A8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16" name="Groep 415">
                  <a:extLst>
                    <a:ext uri="{FF2B5EF4-FFF2-40B4-BE49-F238E27FC236}">
                      <a16:creationId xmlns:a16="http://schemas.microsoft.com/office/drawing/2014/main" id="{8FC52B58-470F-46DB-B7B3-E6B2BF0013FE}"/>
                    </a:ext>
                  </a:extLst>
                </p:cNvPr>
                <p:cNvGrpSpPr/>
                <p:nvPr userDrawn="1"/>
              </p:nvGrpSpPr>
              <p:grpSpPr>
                <a:xfrm flipH="1">
                  <a:off x="-3310774" y="735854"/>
                  <a:ext cx="88801" cy="72568"/>
                  <a:chOff x="-2091059" y="1395403"/>
                  <a:chExt cx="157316" cy="128558"/>
                </a:xfrm>
              </p:grpSpPr>
              <p:sp>
                <p:nvSpPr>
                  <p:cNvPr id="417" name="Rechthoek 416">
                    <a:extLst>
                      <a:ext uri="{FF2B5EF4-FFF2-40B4-BE49-F238E27FC236}">
                        <a16:creationId xmlns:a16="http://schemas.microsoft.com/office/drawing/2014/main" id="{6B194F8A-224C-4CED-AA41-378EDDBC1E5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18" name="Pijl: punthaak 417">
                    <a:extLst>
                      <a:ext uri="{FF2B5EF4-FFF2-40B4-BE49-F238E27FC236}">
                        <a16:creationId xmlns:a16="http://schemas.microsoft.com/office/drawing/2014/main" id="{0E79CDFB-AF1A-4AA4-9CE2-54D78B2381E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77" name="Groep 376">
                <a:extLst>
                  <a:ext uri="{FF2B5EF4-FFF2-40B4-BE49-F238E27FC236}">
                    <a16:creationId xmlns:a16="http://schemas.microsoft.com/office/drawing/2014/main" id="{1978AA4F-EB78-4EC1-9FF7-30E7740F9574}"/>
                  </a:ext>
                </a:extLst>
              </p:cNvPr>
              <p:cNvGrpSpPr/>
              <p:nvPr userDrawn="1"/>
            </p:nvGrpSpPr>
            <p:grpSpPr>
              <a:xfrm>
                <a:off x="-3326107" y="720303"/>
                <a:ext cx="182598" cy="143759"/>
                <a:chOff x="-3634116" y="700986"/>
                <a:chExt cx="182598" cy="143759"/>
              </a:xfrm>
            </p:grpSpPr>
            <p:grpSp>
              <p:nvGrpSpPr>
                <p:cNvPr id="406" name="Groep 405">
                  <a:extLst>
                    <a:ext uri="{FF2B5EF4-FFF2-40B4-BE49-F238E27FC236}">
                      <a16:creationId xmlns:a16="http://schemas.microsoft.com/office/drawing/2014/main" id="{01FA87F0-90F1-4C89-9D3B-2B2A95D9A432}"/>
                    </a:ext>
                  </a:extLst>
                </p:cNvPr>
                <p:cNvGrpSpPr/>
                <p:nvPr userDrawn="1"/>
              </p:nvGrpSpPr>
              <p:grpSpPr>
                <a:xfrm>
                  <a:off x="-3634116" y="700986"/>
                  <a:ext cx="182598" cy="143759"/>
                  <a:chOff x="-3634116" y="700986"/>
                  <a:chExt cx="182598" cy="143759"/>
                </a:xfrm>
              </p:grpSpPr>
              <p:cxnSp>
                <p:nvCxnSpPr>
                  <p:cNvPr id="410" name="Rechte verbindingslijn 409">
                    <a:extLst>
                      <a:ext uri="{FF2B5EF4-FFF2-40B4-BE49-F238E27FC236}">
                        <a16:creationId xmlns:a16="http://schemas.microsoft.com/office/drawing/2014/main" id="{8A31EF7B-F8AA-4437-A3D0-D5EC28C7B0D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94A94E66-3ED1-4778-AB27-121B27BF61F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66747C93-8976-4149-A8D3-D77E603BE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FB1C91EC-57AB-485B-9651-EC8A376842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BFDE2386-5F9B-4439-91DB-AECC3161798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07" name="Groep 406">
                  <a:extLst>
                    <a:ext uri="{FF2B5EF4-FFF2-40B4-BE49-F238E27FC236}">
                      <a16:creationId xmlns:a16="http://schemas.microsoft.com/office/drawing/2014/main" id="{DE151DE2-BCD9-4956-89CB-2E9C7F969D78}"/>
                    </a:ext>
                  </a:extLst>
                </p:cNvPr>
                <p:cNvGrpSpPr/>
                <p:nvPr userDrawn="1"/>
              </p:nvGrpSpPr>
              <p:grpSpPr>
                <a:xfrm>
                  <a:off x="-3634047" y="735854"/>
                  <a:ext cx="88801" cy="72568"/>
                  <a:chOff x="-2091059" y="1395403"/>
                  <a:chExt cx="157316" cy="128558"/>
                </a:xfrm>
              </p:grpSpPr>
              <p:sp>
                <p:nvSpPr>
                  <p:cNvPr id="408" name="Rechthoek 407">
                    <a:extLst>
                      <a:ext uri="{FF2B5EF4-FFF2-40B4-BE49-F238E27FC236}">
                        <a16:creationId xmlns:a16="http://schemas.microsoft.com/office/drawing/2014/main" id="{08FD1DE5-7886-4BEA-A1BA-F0D42047883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9" name="Pijl: punthaak 408">
                    <a:extLst>
                      <a:ext uri="{FF2B5EF4-FFF2-40B4-BE49-F238E27FC236}">
                        <a16:creationId xmlns:a16="http://schemas.microsoft.com/office/drawing/2014/main" id="{FE580F88-8F13-4D97-BBF1-26B9368008A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78" name="Rechte verbindingslijn 377">
                <a:extLst>
                  <a:ext uri="{FF2B5EF4-FFF2-40B4-BE49-F238E27FC236}">
                    <a16:creationId xmlns:a16="http://schemas.microsoft.com/office/drawing/2014/main" id="{15724A31-0102-4EC4-B8E7-97B3E278872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79" name="Rechte verbindingslijn 378">
                <a:extLst>
                  <a:ext uri="{FF2B5EF4-FFF2-40B4-BE49-F238E27FC236}">
                    <a16:creationId xmlns:a16="http://schemas.microsoft.com/office/drawing/2014/main" id="{A73B00A8-985D-4DD1-A08B-38D0F991C1B1}"/>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80" name="Groep 379">
                <a:extLst>
                  <a:ext uri="{FF2B5EF4-FFF2-40B4-BE49-F238E27FC236}">
                    <a16:creationId xmlns:a16="http://schemas.microsoft.com/office/drawing/2014/main" id="{4A725ED0-7FC1-4B33-9D0B-986FB19D7516}"/>
                  </a:ext>
                </a:extLst>
              </p:cNvPr>
              <p:cNvGrpSpPr/>
              <p:nvPr userDrawn="1"/>
            </p:nvGrpSpPr>
            <p:grpSpPr>
              <a:xfrm>
                <a:off x="-2425037" y="370226"/>
                <a:ext cx="357690" cy="330595"/>
                <a:chOff x="-2721817" y="347336"/>
                <a:chExt cx="432805" cy="400021"/>
              </a:xfrm>
            </p:grpSpPr>
            <p:sp>
              <p:nvSpPr>
                <p:cNvPr id="395" name="Rechthoek 394">
                  <a:extLst>
                    <a:ext uri="{FF2B5EF4-FFF2-40B4-BE49-F238E27FC236}">
                      <a16:creationId xmlns:a16="http://schemas.microsoft.com/office/drawing/2014/main" id="{D88D6562-8823-4D4D-AF8C-5F5687611CB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96" name="Groep 395">
                  <a:extLst>
                    <a:ext uri="{FF2B5EF4-FFF2-40B4-BE49-F238E27FC236}">
                      <a16:creationId xmlns:a16="http://schemas.microsoft.com/office/drawing/2014/main" id="{180ACA83-0493-41BE-BAD3-9A744B677EDD}"/>
                    </a:ext>
                  </a:extLst>
                </p:cNvPr>
                <p:cNvGrpSpPr/>
                <p:nvPr userDrawn="1"/>
              </p:nvGrpSpPr>
              <p:grpSpPr>
                <a:xfrm>
                  <a:off x="-2652453" y="431583"/>
                  <a:ext cx="294076" cy="231526"/>
                  <a:chOff x="-3634116" y="700986"/>
                  <a:chExt cx="182598" cy="143759"/>
                </a:xfrm>
              </p:grpSpPr>
              <p:grpSp>
                <p:nvGrpSpPr>
                  <p:cNvPr id="397" name="Groep 396">
                    <a:extLst>
                      <a:ext uri="{FF2B5EF4-FFF2-40B4-BE49-F238E27FC236}">
                        <a16:creationId xmlns:a16="http://schemas.microsoft.com/office/drawing/2014/main" id="{95804D31-6320-4B9A-B1F4-C0D5A4CDE44F}"/>
                      </a:ext>
                    </a:extLst>
                  </p:cNvPr>
                  <p:cNvGrpSpPr/>
                  <p:nvPr userDrawn="1"/>
                </p:nvGrpSpPr>
                <p:grpSpPr>
                  <a:xfrm>
                    <a:off x="-3634116" y="700986"/>
                    <a:ext cx="182598" cy="143759"/>
                    <a:chOff x="-3634116" y="700986"/>
                    <a:chExt cx="182598" cy="143759"/>
                  </a:xfrm>
                </p:grpSpPr>
                <p:cxnSp>
                  <p:nvCxnSpPr>
                    <p:cNvPr id="401" name="Rechte verbindingslijn 400">
                      <a:extLst>
                        <a:ext uri="{FF2B5EF4-FFF2-40B4-BE49-F238E27FC236}">
                          <a16:creationId xmlns:a16="http://schemas.microsoft.com/office/drawing/2014/main" id="{E8A1023E-2913-4C85-A3D7-4AAC40DFC94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252DF5D0-F032-450C-8E15-94C3CB126ED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84481252-1653-4314-914E-0E4DDEDCE8C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35A0DF64-30E9-4613-8FE0-A68759F209B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05" name="Rechte verbindingslijn 404">
                      <a:extLst>
                        <a:ext uri="{FF2B5EF4-FFF2-40B4-BE49-F238E27FC236}">
                          <a16:creationId xmlns:a16="http://schemas.microsoft.com/office/drawing/2014/main" id="{557907A3-44B0-4F62-B44D-653C50A2DBD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98" name="Groep 397">
                    <a:extLst>
                      <a:ext uri="{FF2B5EF4-FFF2-40B4-BE49-F238E27FC236}">
                        <a16:creationId xmlns:a16="http://schemas.microsoft.com/office/drawing/2014/main" id="{B7150B38-50DD-4D9D-A3B8-19DCDDC8B4BF}"/>
                      </a:ext>
                    </a:extLst>
                  </p:cNvPr>
                  <p:cNvGrpSpPr/>
                  <p:nvPr userDrawn="1"/>
                </p:nvGrpSpPr>
                <p:grpSpPr>
                  <a:xfrm>
                    <a:off x="-3634047" y="735854"/>
                    <a:ext cx="88801" cy="72568"/>
                    <a:chOff x="-2091059" y="1395403"/>
                    <a:chExt cx="157316" cy="128558"/>
                  </a:xfrm>
                </p:grpSpPr>
                <p:sp>
                  <p:nvSpPr>
                    <p:cNvPr id="399" name="Rechthoek 398">
                      <a:extLst>
                        <a:ext uri="{FF2B5EF4-FFF2-40B4-BE49-F238E27FC236}">
                          <a16:creationId xmlns:a16="http://schemas.microsoft.com/office/drawing/2014/main" id="{2481425D-47F5-45F5-9A0D-7EB39A0877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0" name="Pijl: punthaak 399">
                      <a:extLst>
                        <a:ext uri="{FF2B5EF4-FFF2-40B4-BE49-F238E27FC236}">
                          <a16:creationId xmlns:a16="http://schemas.microsoft.com/office/drawing/2014/main" id="{7006318A-F2A9-4AF6-AEC7-1AB9E4F13FF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81" name="Groep 380">
                <a:extLst>
                  <a:ext uri="{FF2B5EF4-FFF2-40B4-BE49-F238E27FC236}">
                    <a16:creationId xmlns:a16="http://schemas.microsoft.com/office/drawing/2014/main" id="{79DEFD54-339D-4E8F-82F1-2835BDA49B98}"/>
                  </a:ext>
                </a:extLst>
              </p:cNvPr>
              <p:cNvGrpSpPr/>
              <p:nvPr userDrawn="1"/>
            </p:nvGrpSpPr>
            <p:grpSpPr>
              <a:xfrm>
                <a:off x="-2425037" y="781500"/>
                <a:ext cx="357690" cy="330595"/>
                <a:chOff x="-2721817" y="782525"/>
                <a:chExt cx="432805" cy="400021"/>
              </a:xfrm>
            </p:grpSpPr>
            <p:sp>
              <p:nvSpPr>
                <p:cNvPr id="384" name="Rechthoek 383">
                  <a:extLst>
                    <a:ext uri="{FF2B5EF4-FFF2-40B4-BE49-F238E27FC236}">
                      <a16:creationId xmlns:a16="http://schemas.microsoft.com/office/drawing/2014/main" id="{FD183CA8-2CCE-4EC7-A6AD-D4D24CD53D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85" name="Groep 384">
                  <a:extLst>
                    <a:ext uri="{FF2B5EF4-FFF2-40B4-BE49-F238E27FC236}">
                      <a16:creationId xmlns:a16="http://schemas.microsoft.com/office/drawing/2014/main" id="{BF5666DB-8798-4D01-B79E-9686FA49C922}"/>
                    </a:ext>
                  </a:extLst>
                </p:cNvPr>
                <p:cNvGrpSpPr/>
                <p:nvPr userDrawn="1"/>
              </p:nvGrpSpPr>
              <p:grpSpPr>
                <a:xfrm>
                  <a:off x="-2652453" y="866772"/>
                  <a:ext cx="294076" cy="231526"/>
                  <a:chOff x="-3310843" y="700986"/>
                  <a:chExt cx="182598" cy="143759"/>
                </a:xfrm>
              </p:grpSpPr>
              <p:grpSp>
                <p:nvGrpSpPr>
                  <p:cNvPr id="386" name="Groep 385">
                    <a:extLst>
                      <a:ext uri="{FF2B5EF4-FFF2-40B4-BE49-F238E27FC236}">
                        <a16:creationId xmlns:a16="http://schemas.microsoft.com/office/drawing/2014/main" id="{ACD0518E-56DE-4FD1-AF55-932C315EE117}"/>
                      </a:ext>
                    </a:extLst>
                  </p:cNvPr>
                  <p:cNvGrpSpPr/>
                  <p:nvPr userDrawn="1"/>
                </p:nvGrpSpPr>
                <p:grpSpPr>
                  <a:xfrm>
                    <a:off x="-3310843" y="700986"/>
                    <a:ext cx="182598" cy="143759"/>
                    <a:chOff x="-3310843" y="700986"/>
                    <a:chExt cx="182598" cy="143759"/>
                  </a:xfrm>
                </p:grpSpPr>
                <p:cxnSp>
                  <p:nvCxnSpPr>
                    <p:cNvPr id="390" name="Rechte verbindingslijn 389">
                      <a:extLst>
                        <a:ext uri="{FF2B5EF4-FFF2-40B4-BE49-F238E27FC236}">
                          <a16:creationId xmlns:a16="http://schemas.microsoft.com/office/drawing/2014/main" id="{E57C667F-9FB1-4FEC-9A93-4C4655D18BF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91" name="Rechte verbindingslijn 390">
                      <a:extLst>
                        <a:ext uri="{FF2B5EF4-FFF2-40B4-BE49-F238E27FC236}">
                          <a16:creationId xmlns:a16="http://schemas.microsoft.com/office/drawing/2014/main" id="{49AF391F-44D6-4104-A1DE-5D426313AE6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92" name="Rechte verbindingslijn 391">
                      <a:extLst>
                        <a:ext uri="{FF2B5EF4-FFF2-40B4-BE49-F238E27FC236}">
                          <a16:creationId xmlns:a16="http://schemas.microsoft.com/office/drawing/2014/main" id="{D97537AF-50E3-491D-A9EA-220D6D7742CF}"/>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93" name="Rechte verbindingslijn 392">
                      <a:extLst>
                        <a:ext uri="{FF2B5EF4-FFF2-40B4-BE49-F238E27FC236}">
                          <a16:creationId xmlns:a16="http://schemas.microsoft.com/office/drawing/2014/main" id="{A0D1F37C-1128-44AC-8709-E47296FADAB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94" name="Rechte verbindingslijn 393">
                      <a:extLst>
                        <a:ext uri="{FF2B5EF4-FFF2-40B4-BE49-F238E27FC236}">
                          <a16:creationId xmlns:a16="http://schemas.microsoft.com/office/drawing/2014/main" id="{492186AE-4804-496B-BA47-BABA8B3198B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87" name="Groep 386">
                    <a:extLst>
                      <a:ext uri="{FF2B5EF4-FFF2-40B4-BE49-F238E27FC236}">
                        <a16:creationId xmlns:a16="http://schemas.microsoft.com/office/drawing/2014/main" id="{17871997-8D0B-4D69-A456-A7BE4F47B464}"/>
                      </a:ext>
                    </a:extLst>
                  </p:cNvPr>
                  <p:cNvGrpSpPr/>
                  <p:nvPr userDrawn="1"/>
                </p:nvGrpSpPr>
                <p:grpSpPr>
                  <a:xfrm flipH="1">
                    <a:off x="-3310774" y="735854"/>
                    <a:ext cx="88801" cy="72568"/>
                    <a:chOff x="-2091059" y="1395403"/>
                    <a:chExt cx="157316" cy="128558"/>
                  </a:xfrm>
                </p:grpSpPr>
                <p:sp>
                  <p:nvSpPr>
                    <p:cNvPr id="388" name="Rechthoek 387">
                      <a:extLst>
                        <a:ext uri="{FF2B5EF4-FFF2-40B4-BE49-F238E27FC236}">
                          <a16:creationId xmlns:a16="http://schemas.microsoft.com/office/drawing/2014/main" id="{D8BD631E-EEA0-4CF5-9F09-98319C02A86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9" name="Pijl: punthaak 388">
                      <a:extLst>
                        <a:ext uri="{FF2B5EF4-FFF2-40B4-BE49-F238E27FC236}">
                          <a16:creationId xmlns:a16="http://schemas.microsoft.com/office/drawing/2014/main" id="{E0369151-D8B9-4ED1-8280-7D4C17BA1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82" name="Rechthoek 381">
                <a:extLst>
                  <a:ext uri="{FF2B5EF4-FFF2-40B4-BE49-F238E27FC236}">
                    <a16:creationId xmlns:a16="http://schemas.microsoft.com/office/drawing/2014/main" id="{C944D00D-8A67-4418-A69D-C3437B2BB81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83" name="Rechthoek 382">
                <a:extLst>
                  <a:ext uri="{FF2B5EF4-FFF2-40B4-BE49-F238E27FC236}">
                    <a16:creationId xmlns:a16="http://schemas.microsoft.com/office/drawing/2014/main" id="{EA35FB6A-8931-40A3-832E-FA24A0622A6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360" name="Rechte verbindingslijn 359">
              <a:extLst>
                <a:ext uri="{FF2B5EF4-FFF2-40B4-BE49-F238E27FC236}">
                  <a16:creationId xmlns:a16="http://schemas.microsoft.com/office/drawing/2014/main" id="{2B50C0B0-59D7-4E9E-A863-02F6A7AD4F4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361" name="Rechthoek 360">
              <a:extLst>
                <a:ext uri="{FF2B5EF4-FFF2-40B4-BE49-F238E27FC236}">
                  <a16:creationId xmlns:a16="http://schemas.microsoft.com/office/drawing/2014/main" id="{7ABAA06A-0941-4785-805B-304FB9CD546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2" name="Ovaal 361">
              <a:extLst>
                <a:ext uri="{FF2B5EF4-FFF2-40B4-BE49-F238E27FC236}">
                  <a16:creationId xmlns:a16="http://schemas.microsoft.com/office/drawing/2014/main" id="{8B23A8C8-9CCC-414E-AB8F-C50BA080E56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63" name="Rechthoek 362">
              <a:extLst>
                <a:ext uri="{FF2B5EF4-FFF2-40B4-BE49-F238E27FC236}">
                  <a16:creationId xmlns:a16="http://schemas.microsoft.com/office/drawing/2014/main" id="{ED9A6DE3-F56F-4872-92B1-8BABDD24E92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4" name="Ovaal 363">
              <a:extLst>
                <a:ext uri="{FF2B5EF4-FFF2-40B4-BE49-F238E27FC236}">
                  <a16:creationId xmlns:a16="http://schemas.microsoft.com/office/drawing/2014/main" id="{EFEA06D8-C136-4E26-8BBE-8E15D8D13C5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5" name="Rechthoek 364">
              <a:extLst>
                <a:ext uri="{FF2B5EF4-FFF2-40B4-BE49-F238E27FC236}">
                  <a16:creationId xmlns:a16="http://schemas.microsoft.com/office/drawing/2014/main" id="{A3D253A5-0D93-4D02-AA4F-A64B05D382F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6" name="Ovaal 365">
              <a:extLst>
                <a:ext uri="{FF2B5EF4-FFF2-40B4-BE49-F238E27FC236}">
                  <a16:creationId xmlns:a16="http://schemas.microsoft.com/office/drawing/2014/main" id="{B687F63A-1672-4E81-81E4-715EF181FE9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67" name="Rechthoek 366">
              <a:extLst>
                <a:ext uri="{FF2B5EF4-FFF2-40B4-BE49-F238E27FC236}">
                  <a16:creationId xmlns:a16="http://schemas.microsoft.com/office/drawing/2014/main" id="{5F41CA01-CB85-4AE6-B408-75061F8CD51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368" name="Ovaal 367">
              <a:extLst>
                <a:ext uri="{FF2B5EF4-FFF2-40B4-BE49-F238E27FC236}">
                  <a16:creationId xmlns:a16="http://schemas.microsoft.com/office/drawing/2014/main" id="{4790EBAF-3659-4EC9-9956-0F9587578A4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69" name="Rechthoek 368">
              <a:extLst>
                <a:ext uri="{FF2B5EF4-FFF2-40B4-BE49-F238E27FC236}">
                  <a16:creationId xmlns:a16="http://schemas.microsoft.com/office/drawing/2014/main" id="{80E3DC63-EE69-4D95-8639-89F39482F6F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370" name="Rechthoek 369">
              <a:extLst>
                <a:ext uri="{FF2B5EF4-FFF2-40B4-BE49-F238E27FC236}">
                  <a16:creationId xmlns:a16="http://schemas.microsoft.com/office/drawing/2014/main" id="{801F010B-47C1-47EE-9721-10052A2DE44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371" name="Rechthoek 370">
              <a:extLst>
                <a:ext uri="{FF2B5EF4-FFF2-40B4-BE49-F238E27FC236}">
                  <a16:creationId xmlns:a16="http://schemas.microsoft.com/office/drawing/2014/main" id="{A562444D-C8EE-486E-AF27-30BE6CAC553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97" name="Picture 96">
            <a:extLst>
              <a:ext uri="{FF2B5EF4-FFF2-40B4-BE49-F238E27FC236}">
                <a16:creationId xmlns:a16="http://schemas.microsoft.com/office/drawing/2014/main" id="{3D692B12-F662-9B4F-8D09-C3D29821485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371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58" name="Instruction">
            <a:extLst>
              <a:ext uri="{FF2B5EF4-FFF2-40B4-BE49-F238E27FC236}">
                <a16:creationId xmlns:a16="http://schemas.microsoft.com/office/drawing/2014/main" id="{D840D5A1-B04B-4FFD-9765-0412EC0D1FC2}"/>
              </a:ext>
            </a:extLst>
          </p:cNvPr>
          <p:cNvGrpSpPr/>
          <p:nvPr userDrawn="1"/>
        </p:nvGrpSpPr>
        <p:grpSpPr>
          <a:xfrm>
            <a:off x="-3437547" y="1434"/>
            <a:ext cx="3201327" cy="6001164"/>
            <a:chOff x="-3437547" y="1434"/>
            <a:chExt cx="3201327" cy="6001164"/>
          </a:xfrm>
        </p:grpSpPr>
        <p:cxnSp>
          <p:nvCxnSpPr>
            <p:cNvPr id="159" name="Rechte verbindingslijn 158">
              <a:extLst>
                <a:ext uri="{FF2B5EF4-FFF2-40B4-BE49-F238E27FC236}">
                  <a16:creationId xmlns:a16="http://schemas.microsoft.com/office/drawing/2014/main" id="{7C39FDE8-6F8F-4304-BD60-A3BE7155BB9B}"/>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159">
              <a:extLst>
                <a:ext uri="{FF2B5EF4-FFF2-40B4-BE49-F238E27FC236}">
                  <a16:creationId xmlns:a16="http://schemas.microsoft.com/office/drawing/2014/main" id="{980B8615-4EAD-41FA-8ECC-32CD8E995BE9}"/>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160">
              <a:extLst>
                <a:ext uri="{FF2B5EF4-FFF2-40B4-BE49-F238E27FC236}">
                  <a16:creationId xmlns:a16="http://schemas.microsoft.com/office/drawing/2014/main" id="{ED7A2A1C-A3FB-4ADC-9E81-568AB40401C1}"/>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161">
              <a:extLst>
                <a:ext uri="{FF2B5EF4-FFF2-40B4-BE49-F238E27FC236}">
                  <a16:creationId xmlns:a16="http://schemas.microsoft.com/office/drawing/2014/main" id="{4D630EE2-3754-4B53-B2BB-2325626263D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4" name="Rechthoek 163">
              <a:extLst>
                <a:ext uri="{FF2B5EF4-FFF2-40B4-BE49-F238E27FC236}">
                  <a16:creationId xmlns:a16="http://schemas.microsoft.com/office/drawing/2014/main" id="{779CDB5E-2C3D-4CD7-859E-5CB4D019E1F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5" name="Ovaal 164">
              <a:extLst>
                <a:ext uri="{FF2B5EF4-FFF2-40B4-BE49-F238E27FC236}">
                  <a16:creationId xmlns:a16="http://schemas.microsoft.com/office/drawing/2014/main" id="{341E0B9A-FA20-4190-A730-673B103CCBEA}"/>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6" name="Ovaal 165">
              <a:extLst>
                <a:ext uri="{FF2B5EF4-FFF2-40B4-BE49-F238E27FC236}">
                  <a16:creationId xmlns:a16="http://schemas.microsoft.com/office/drawing/2014/main" id="{73255892-1048-4166-8B42-DC0C698AC79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7" name="Rechthoek 166">
              <a:extLst>
                <a:ext uri="{FF2B5EF4-FFF2-40B4-BE49-F238E27FC236}">
                  <a16:creationId xmlns:a16="http://schemas.microsoft.com/office/drawing/2014/main" id="{16296915-4A24-4D04-A299-83D79A3640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8" name="Meer informatie">
              <a:extLst>
                <a:ext uri="{FF2B5EF4-FFF2-40B4-BE49-F238E27FC236}">
                  <a16:creationId xmlns:a16="http://schemas.microsoft.com/office/drawing/2014/main" id="{5BF48141-5C05-40C6-AC8B-A367818E1654}"/>
                </a:ext>
              </a:extLst>
            </p:cNvPr>
            <p:cNvGrpSpPr/>
            <p:nvPr userDrawn="1"/>
          </p:nvGrpSpPr>
          <p:grpSpPr>
            <a:xfrm>
              <a:off x="-3421298" y="5206936"/>
              <a:ext cx="3178515" cy="795662"/>
              <a:chOff x="-3741486" y="3387723"/>
              <a:chExt cx="3178515" cy="795662"/>
            </a:xfrm>
          </p:grpSpPr>
          <p:sp>
            <p:nvSpPr>
              <p:cNvPr id="359" name="Freeform 101">
                <a:extLst>
                  <a:ext uri="{FF2B5EF4-FFF2-40B4-BE49-F238E27FC236}">
                    <a16:creationId xmlns:a16="http://schemas.microsoft.com/office/drawing/2014/main" id="{0DBA5E57-2253-4AF4-9EFC-ABFEA7CCABB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60" name="Rechthoek 359">
                <a:extLst>
                  <a:ext uri="{FF2B5EF4-FFF2-40B4-BE49-F238E27FC236}">
                    <a16:creationId xmlns:a16="http://schemas.microsoft.com/office/drawing/2014/main" id="{51B21977-D3ED-43F6-83F6-8A03E2573DB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61" name="Rechte verbindingslijn 360">
                <a:extLst>
                  <a:ext uri="{FF2B5EF4-FFF2-40B4-BE49-F238E27FC236}">
                    <a16:creationId xmlns:a16="http://schemas.microsoft.com/office/drawing/2014/main" id="{9D121030-2ECE-4D4C-ABE2-86020B9A7F24}"/>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9" name="Rechthoek 168">
              <a:extLst>
                <a:ext uri="{FF2B5EF4-FFF2-40B4-BE49-F238E27FC236}">
                  <a16:creationId xmlns:a16="http://schemas.microsoft.com/office/drawing/2014/main" id="{688DA884-72E3-4560-BB6B-75FD4A012E6C}"/>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70" name="Ovaal 169">
              <a:extLst>
                <a:ext uri="{FF2B5EF4-FFF2-40B4-BE49-F238E27FC236}">
                  <a16:creationId xmlns:a16="http://schemas.microsoft.com/office/drawing/2014/main" id="{76CB4BFE-9692-4375-AD45-841F7CD6A8A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1" name="Rechte verbindingslijn 170">
              <a:extLst>
                <a:ext uri="{FF2B5EF4-FFF2-40B4-BE49-F238E27FC236}">
                  <a16:creationId xmlns:a16="http://schemas.microsoft.com/office/drawing/2014/main" id="{AD3F5013-E27C-430C-A596-7989219FDF54}"/>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2" name="Groep 171">
              <a:extLst>
                <a:ext uri="{FF2B5EF4-FFF2-40B4-BE49-F238E27FC236}">
                  <a16:creationId xmlns:a16="http://schemas.microsoft.com/office/drawing/2014/main" id="{7821D87C-4FEA-4E3C-AAB1-FFD61FF24485}"/>
                </a:ext>
              </a:extLst>
            </p:cNvPr>
            <p:cNvGrpSpPr/>
            <p:nvPr userDrawn="1"/>
          </p:nvGrpSpPr>
          <p:grpSpPr>
            <a:xfrm>
              <a:off x="-3437547" y="349413"/>
              <a:ext cx="2933825" cy="558875"/>
              <a:chOff x="-3419346" y="368233"/>
              <a:chExt cx="3904920" cy="743862"/>
            </a:xfrm>
          </p:grpSpPr>
          <p:sp>
            <p:nvSpPr>
              <p:cNvPr id="185" name="Rechthoek 184">
                <a:extLst>
                  <a:ext uri="{FF2B5EF4-FFF2-40B4-BE49-F238E27FC236}">
                    <a16:creationId xmlns:a16="http://schemas.microsoft.com/office/drawing/2014/main" id="{E1B6488E-9772-43E5-92AB-C6AB080B2C6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6" name="Rechte verbindingslijn 185">
                <a:extLst>
                  <a:ext uri="{FF2B5EF4-FFF2-40B4-BE49-F238E27FC236}">
                    <a16:creationId xmlns:a16="http://schemas.microsoft.com/office/drawing/2014/main" id="{39C96A05-26FF-4779-8C5F-732A176D3CC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Rechte verbindingslijn 186">
                <a:extLst>
                  <a:ext uri="{FF2B5EF4-FFF2-40B4-BE49-F238E27FC236}">
                    <a16:creationId xmlns:a16="http://schemas.microsoft.com/office/drawing/2014/main" id="{0E0C73D8-E1BD-475D-8C40-28FA5444B3E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8" name="Rechthoek 187">
                <a:extLst>
                  <a:ext uri="{FF2B5EF4-FFF2-40B4-BE49-F238E27FC236}">
                    <a16:creationId xmlns:a16="http://schemas.microsoft.com/office/drawing/2014/main" id="{36F09B99-4B4E-408D-9B3A-485BCF579A8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9" name="Groep 188">
                <a:extLst>
                  <a:ext uri="{FF2B5EF4-FFF2-40B4-BE49-F238E27FC236}">
                    <a16:creationId xmlns:a16="http://schemas.microsoft.com/office/drawing/2014/main" id="{63031AFF-5692-41B0-9750-40968B23640E}"/>
                  </a:ext>
                </a:extLst>
              </p:cNvPr>
              <p:cNvGrpSpPr/>
              <p:nvPr userDrawn="1"/>
            </p:nvGrpSpPr>
            <p:grpSpPr>
              <a:xfrm>
                <a:off x="-3002834" y="720303"/>
                <a:ext cx="182598" cy="143759"/>
                <a:chOff x="-3310843" y="700986"/>
                <a:chExt cx="182598" cy="143759"/>
              </a:xfrm>
            </p:grpSpPr>
            <p:grpSp>
              <p:nvGrpSpPr>
                <p:cNvPr id="350" name="Groep 349">
                  <a:extLst>
                    <a:ext uri="{FF2B5EF4-FFF2-40B4-BE49-F238E27FC236}">
                      <a16:creationId xmlns:a16="http://schemas.microsoft.com/office/drawing/2014/main" id="{E4FFEE0C-F910-44F7-8574-A9408BB699E1}"/>
                    </a:ext>
                  </a:extLst>
                </p:cNvPr>
                <p:cNvGrpSpPr/>
                <p:nvPr userDrawn="1"/>
              </p:nvGrpSpPr>
              <p:grpSpPr>
                <a:xfrm>
                  <a:off x="-3310843" y="700986"/>
                  <a:ext cx="182598" cy="143759"/>
                  <a:chOff x="-3310843" y="700986"/>
                  <a:chExt cx="182598" cy="143759"/>
                </a:xfrm>
              </p:grpSpPr>
              <p:cxnSp>
                <p:nvCxnSpPr>
                  <p:cNvPr id="354" name="Rechte verbindingslijn 353">
                    <a:extLst>
                      <a:ext uri="{FF2B5EF4-FFF2-40B4-BE49-F238E27FC236}">
                        <a16:creationId xmlns:a16="http://schemas.microsoft.com/office/drawing/2014/main" id="{7DEF41FC-1FC7-4487-8460-D94189C3539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75883484-E287-4A07-8509-39C9455CB92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7C59E14A-3B3F-417F-BAB6-3DBEEC77AA1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63E86D6A-ED43-49B6-ACF1-D2120B3798D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F0540D61-E781-4BEB-916C-5E0E5ADC2E4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1" name="Groep 350">
                  <a:extLst>
                    <a:ext uri="{FF2B5EF4-FFF2-40B4-BE49-F238E27FC236}">
                      <a16:creationId xmlns:a16="http://schemas.microsoft.com/office/drawing/2014/main" id="{6038D33B-E5B7-48AE-B362-98D21ACBD60A}"/>
                    </a:ext>
                  </a:extLst>
                </p:cNvPr>
                <p:cNvGrpSpPr/>
                <p:nvPr userDrawn="1"/>
              </p:nvGrpSpPr>
              <p:grpSpPr>
                <a:xfrm flipH="1">
                  <a:off x="-3310774" y="735854"/>
                  <a:ext cx="88801" cy="72568"/>
                  <a:chOff x="-2091059" y="1395403"/>
                  <a:chExt cx="157316" cy="128558"/>
                </a:xfrm>
              </p:grpSpPr>
              <p:sp>
                <p:nvSpPr>
                  <p:cNvPr id="352" name="Rechthoek 351">
                    <a:extLst>
                      <a:ext uri="{FF2B5EF4-FFF2-40B4-BE49-F238E27FC236}">
                        <a16:creationId xmlns:a16="http://schemas.microsoft.com/office/drawing/2014/main" id="{61EC0CC2-0CEF-4E29-8CF0-817CC3B318A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53" name="Pijl: punthaak 352">
                    <a:extLst>
                      <a:ext uri="{FF2B5EF4-FFF2-40B4-BE49-F238E27FC236}">
                        <a16:creationId xmlns:a16="http://schemas.microsoft.com/office/drawing/2014/main" id="{10DA006B-702D-41DA-B551-89E8008DC0C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90" name="Groep 189">
                <a:extLst>
                  <a:ext uri="{FF2B5EF4-FFF2-40B4-BE49-F238E27FC236}">
                    <a16:creationId xmlns:a16="http://schemas.microsoft.com/office/drawing/2014/main" id="{A9A5B658-1A36-4273-9F0B-97032344973D}"/>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E1CBA4ED-CD30-42CB-92A9-F8184304C80C}"/>
                    </a:ext>
                  </a:extLst>
                </p:cNvPr>
                <p:cNvGrpSpPr/>
                <p:nvPr userDrawn="1"/>
              </p:nvGrpSpPr>
              <p:grpSpPr>
                <a:xfrm>
                  <a:off x="-3634116" y="700986"/>
                  <a:ext cx="182598" cy="143759"/>
                  <a:chOff x="-3634116" y="700986"/>
                  <a:chExt cx="182598" cy="143759"/>
                </a:xfrm>
              </p:grpSpPr>
              <p:cxnSp>
                <p:nvCxnSpPr>
                  <p:cNvPr id="345" name="Rechte verbindingslijn 344">
                    <a:extLst>
                      <a:ext uri="{FF2B5EF4-FFF2-40B4-BE49-F238E27FC236}">
                        <a16:creationId xmlns:a16="http://schemas.microsoft.com/office/drawing/2014/main" id="{14010C9D-B894-4768-AD4E-791FD685895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886082FA-4361-470B-8B6A-31BE5131685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A73F3C8A-6F04-4307-866F-D698AF8052D5}"/>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46243B99-A823-48D0-9AD7-F89E843A57B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D2FEAFE9-14D7-463A-A569-706F8009D5F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774802FB-5A34-4C1D-B35B-07E759DAE24C}"/>
                    </a:ext>
                  </a:extLst>
                </p:cNvPr>
                <p:cNvGrpSpPr/>
                <p:nvPr userDrawn="1"/>
              </p:nvGrpSpPr>
              <p:grpSpPr>
                <a:xfrm>
                  <a:off x="-3634047" y="735854"/>
                  <a:ext cx="88801" cy="72568"/>
                  <a:chOff x="-2091059" y="1395403"/>
                  <a:chExt cx="157316" cy="128558"/>
                </a:xfrm>
              </p:grpSpPr>
              <p:sp>
                <p:nvSpPr>
                  <p:cNvPr id="343" name="Rechthoek 342">
                    <a:extLst>
                      <a:ext uri="{FF2B5EF4-FFF2-40B4-BE49-F238E27FC236}">
                        <a16:creationId xmlns:a16="http://schemas.microsoft.com/office/drawing/2014/main" id="{ADA64E00-7F70-49D6-BED8-5BB6E91585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4" name="Pijl: punthaak 343">
                    <a:extLst>
                      <a:ext uri="{FF2B5EF4-FFF2-40B4-BE49-F238E27FC236}">
                        <a16:creationId xmlns:a16="http://schemas.microsoft.com/office/drawing/2014/main" id="{F420E0AA-BDFF-423C-B883-82BFA0559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1" name="Rechte verbindingslijn 190">
                <a:extLst>
                  <a:ext uri="{FF2B5EF4-FFF2-40B4-BE49-F238E27FC236}">
                    <a16:creationId xmlns:a16="http://schemas.microsoft.com/office/drawing/2014/main" id="{0D2AD2DF-3093-4516-814C-BF220B574AF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2" name="Rechte verbindingslijn 191">
                <a:extLst>
                  <a:ext uri="{FF2B5EF4-FFF2-40B4-BE49-F238E27FC236}">
                    <a16:creationId xmlns:a16="http://schemas.microsoft.com/office/drawing/2014/main" id="{B4D9E318-B074-4AE0-B102-4DD0D9A230B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3" name="Groep 192">
                <a:extLst>
                  <a:ext uri="{FF2B5EF4-FFF2-40B4-BE49-F238E27FC236}">
                    <a16:creationId xmlns:a16="http://schemas.microsoft.com/office/drawing/2014/main" id="{56CABC28-DC59-4218-9112-4E6C9C8799DB}"/>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9260AAD9-035D-4BC8-8B23-9C46DDA063F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1350F65E-01B3-4177-8A32-D60C02C8C159}"/>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ADA8F15B-5A71-4352-BEDE-CD0DFCC9A6EE}"/>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076F1877-A358-438E-BA6B-D61F7945D2A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A8784FDE-21AF-4249-9493-19AF0307B7D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5F5DA052-B4E1-4D08-8798-4FFC8047662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64E4E58F-9666-4B1E-B8AD-C17347544C1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5648BA17-FA17-4460-8A42-B2ED1DC9C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5DF95EEA-0087-4795-AD5A-DA02EA67D621}"/>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1C107B4-B514-456D-9BB4-DB714968DC4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4" name="Pijl: punthaak 333">
                      <a:extLst>
                        <a:ext uri="{FF2B5EF4-FFF2-40B4-BE49-F238E27FC236}">
                          <a16:creationId xmlns:a16="http://schemas.microsoft.com/office/drawing/2014/main" id="{95561A70-A3E9-4570-8397-51F563A629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4" name="Groep 193">
                <a:extLst>
                  <a:ext uri="{FF2B5EF4-FFF2-40B4-BE49-F238E27FC236}">
                    <a16:creationId xmlns:a16="http://schemas.microsoft.com/office/drawing/2014/main" id="{3711024C-80E8-4915-999E-544298707EAD}"/>
                  </a:ext>
                </a:extLst>
              </p:cNvPr>
              <p:cNvGrpSpPr/>
              <p:nvPr userDrawn="1"/>
            </p:nvGrpSpPr>
            <p:grpSpPr>
              <a:xfrm>
                <a:off x="-2425037" y="781500"/>
                <a:ext cx="357690" cy="330595"/>
                <a:chOff x="-2721817" y="782525"/>
                <a:chExt cx="432805" cy="400021"/>
              </a:xfrm>
            </p:grpSpPr>
            <p:sp>
              <p:nvSpPr>
                <p:cNvPr id="197" name="Rechthoek 196">
                  <a:extLst>
                    <a:ext uri="{FF2B5EF4-FFF2-40B4-BE49-F238E27FC236}">
                      <a16:creationId xmlns:a16="http://schemas.microsoft.com/office/drawing/2014/main" id="{D2C06CC2-E3AA-475C-94FA-9E0D14BBC6F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8" name="Groep 197">
                  <a:extLst>
                    <a:ext uri="{FF2B5EF4-FFF2-40B4-BE49-F238E27FC236}">
                      <a16:creationId xmlns:a16="http://schemas.microsoft.com/office/drawing/2014/main" id="{7E003FC5-65E0-47A2-A08E-930CD2E1792F}"/>
                    </a:ext>
                  </a:extLst>
                </p:cNvPr>
                <p:cNvGrpSpPr/>
                <p:nvPr userDrawn="1"/>
              </p:nvGrpSpPr>
              <p:grpSpPr>
                <a:xfrm>
                  <a:off x="-2652453" y="866772"/>
                  <a:ext cx="294076" cy="231526"/>
                  <a:chOff x="-3310843" y="700986"/>
                  <a:chExt cx="182598" cy="143759"/>
                </a:xfrm>
              </p:grpSpPr>
              <p:grpSp>
                <p:nvGrpSpPr>
                  <p:cNvPr id="199" name="Groep 198">
                    <a:extLst>
                      <a:ext uri="{FF2B5EF4-FFF2-40B4-BE49-F238E27FC236}">
                        <a16:creationId xmlns:a16="http://schemas.microsoft.com/office/drawing/2014/main" id="{C9769968-6BF5-462D-BE22-FBD9A8B6973A}"/>
                      </a:ext>
                    </a:extLst>
                  </p:cNvPr>
                  <p:cNvGrpSpPr/>
                  <p:nvPr userDrawn="1"/>
                </p:nvGrpSpPr>
                <p:grpSpPr>
                  <a:xfrm>
                    <a:off x="-3310843" y="700986"/>
                    <a:ext cx="182598" cy="143759"/>
                    <a:chOff x="-3310843" y="700986"/>
                    <a:chExt cx="182598" cy="143759"/>
                  </a:xfrm>
                </p:grpSpPr>
                <p:cxnSp>
                  <p:nvCxnSpPr>
                    <p:cNvPr id="203" name="Rechte verbindingslijn 202">
                      <a:extLst>
                        <a:ext uri="{FF2B5EF4-FFF2-40B4-BE49-F238E27FC236}">
                          <a16:creationId xmlns:a16="http://schemas.microsoft.com/office/drawing/2014/main" id="{E5B2D236-9D24-4376-8165-27C8341DF31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4" name="Rechte verbindingslijn 203">
                      <a:extLst>
                        <a:ext uri="{FF2B5EF4-FFF2-40B4-BE49-F238E27FC236}">
                          <a16:creationId xmlns:a16="http://schemas.microsoft.com/office/drawing/2014/main" id="{0264A152-BB95-4EA0-8AD5-01BFBF636F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5" name="Rechte verbindingslijn 204">
                      <a:extLst>
                        <a:ext uri="{FF2B5EF4-FFF2-40B4-BE49-F238E27FC236}">
                          <a16:creationId xmlns:a16="http://schemas.microsoft.com/office/drawing/2014/main" id="{8EFA35A7-B909-419B-B94D-117D3ED2672C}"/>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47" name="Rechte verbindingslijn 246">
                      <a:extLst>
                        <a:ext uri="{FF2B5EF4-FFF2-40B4-BE49-F238E27FC236}">
                          <a16:creationId xmlns:a16="http://schemas.microsoft.com/office/drawing/2014/main" id="{0B3F2A3C-7CA6-4BEF-8A3D-45B43BE9506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5CDE2A86-E7C5-4D3D-9E0F-1551E77BFE5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0" name="Groep 199">
                    <a:extLst>
                      <a:ext uri="{FF2B5EF4-FFF2-40B4-BE49-F238E27FC236}">
                        <a16:creationId xmlns:a16="http://schemas.microsoft.com/office/drawing/2014/main" id="{D759C3D4-F255-4C08-9D8B-C2B121355942}"/>
                      </a:ext>
                    </a:extLst>
                  </p:cNvPr>
                  <p:cNvGrpSpPr/>
                  <p:nvPr userDrawn="1"/>
                </p:nvGrpSpPr>
                <p:grpSpPr>
                  <a:xfrm flipH="1">
                    <a:off x="-3310774" y="735854"/>
                    <a:ext cx="88801" cy="72568"/>
                    <a:chOff x="-2091059" y="1395403"/>
                    <a:chExt cx="157316" cy="128558"/>
                  </a:xfrm>
                </p:grpSpPr>
                <p:sp>
                  <p:nvSpPr>
                    <p:cNvPr id="201" name="Rechthoek 200">
                      <a:extLst>
                        <a:ext uri="{FF2B5EF4-FFF2-40B4-BE49-F238E27FC236}">
                          <a16:creationId xmlns:a16="http://schemas.microsoft.com/office/drawing/2014/main" id="{C6F77134-1F4E-4C36-B91B-3792956DFA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2" name="Pijl: punthaak 201">
                      <a:extLst>
                        <a:ext uri="{FF2B5EF4-FFF2-40B4-BE49-F238E27FC236}">
                          <a16:creationId xmlns:a16="http://schemas.microsoft.com/office/drawing/2014/main" id="{0436977A-B77E-4969-B7DB-87ED4AB14FD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5" name="Rechthoek 194">
                <a:extLst>
                  <a:ext uri="{FF2B5EF4-FFF2-40B4-BE49-F238E27FC236}">
                    <a16:creationId xmlns:a16="http://schemas.microsoft.com/office/drawing/2014/main" id="{7D636EC7-A51B-484A-8117-BB5A71561FAD}"/>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6" name="Rechthoek 195">
                <a:extLst>
                  <a:ext uri="{FF2B5EF4-FFF2-40B4-BE49-F238E27FC236}">
                    <a16:creationId xmlns:a16="http://schemas.microsoft.com/office/drawing/2014/main" id="{AE531964-D83B-466A-96C4-CD539985498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3" name="Rechte verbindingslijn 172">
              <a:extLst>
                <a:ext uri="{FF2B5EF4-FFF2-40B4-BE49-F238E27FC236}">
                  <a16:creationId xmlns:a16="http://schemas.microsoft.com/office/drawing/2014/main" id="{F71541A0-2764-4BC5-9835-3CB7C327BFAF}"/>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4" name="Rechthoek 173">
              <a:extLst>
                <a:ext uri="{FF2B5EF4-FFF2-40B4-BE49-F238E27FC236}">
                  <a16:creationId xmlns:a16="http://schemas.microsoft.com/office/drawing/2014/main" id="{2C2D244E-A08D-422A-BBB6-CC74A3906F8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5" name="Ovaal 174">
              <a:extLst>
                <a:ext uri="{FF2B5EF4-FFF2-40B4-BE49-F238E27FC236}">
                  <a16:creationId xmlns:a16="http://schemas.microsoft.com/office/drawing/2014/main" id="{EFB90977-D423-42C2-B1CE-387781D74571}"/>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6" name="Rechthoek 175">
              <a:extLst>
                <a:ext uri="{FF2B5EF4-FFF2-40B4-BE49-F238E27FC236}">
                  <a16:creationId xmlns:a16="http://schemas.microsoft.com/office/drawing/2014/main" id="{7B6D88E9-21A9-4C3F-AD98-3E72EAF0DB35}"/>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7" name="Ovaal 176">
              <a:extLst>
                <a:ext uri="{FF2B5EF4-FFF2-40B4-BE49-F238E27FC236}">
                  <a16:creationId xmlns:a16="http://schemas.microsoft.com/office/drawing/2014/main" id="{0DEA9C30-439D-46CF-9EBE-9E1FEC13F92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8" name="Rechthoek 177">
              <a:extLst>
                <a:ext uri="{FF2B5EF4-FFF2-40B4-BE49-F238E27FC236}">
                  <a16:creationId xmlns:a16="http://schemas.microsoft.com/office/drawing/2014/main" id="{9AF5C067-C5B0-4C9E-8572-BC89FCB84DD3}"/>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9" name="Ovaal 178">
              <a:extLst>
                <a:ext uri="{FF2B5EF4-FFF2-40B4-BE49-F238E27FC236}">
                  <a16:creationId xmlns:a16="http://schemas.microsoft.com/office/drawing/2014/main" id="{893F5688-E42C-41DB-BF30-4305978DF66F}"/>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0" name="Rechthoek 179">
              <a:extLst>
                <a:ext uri="{FF2B5EF4-FFF2-40B4-BE49-F238E27FC236}">
                  <a16:creationId xmlns:a16="http://schemas.microsoft.com/office/drawing/2014/main" id="{B2851C73-56BF-415B-A2F0-4032F4B101F3}"/>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1" name="Ovaal 180">
              <a:extLst>
                <a:ext uri="{FF2B5EF4-FFF2-40B4-BE49-F238E27FC236}">
                  <a16:creationId xmlns:a16="http://schemas.microsoft.com/office/drawing/2014/main" id="{C1EA6D07-6961-400D-A722-1E42B13965B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2" name="Rechthoek 181">
              <a:extLst>
                <a:ext uri="{FF2B5EF4-FFF2-40B4-BE49-F238E27FC236}">
                  <a16:creationId xmlns:a16="http://schemas.microsoft.com/office/drawing/2014/main" id="{240C516A-F11F-4200-B9FA-00607065A879}"/>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3" name="Rechthoek 182">
              <a:extLst>
                <a:ext uri="{FF2B5EF4-FFF2-40B4-BE49-F238E27FC236}">
                  <a16:creationId xmlns:a16="http://schemas.microsoft.com/office/drawing/2014/main" id="{D9E2C0B7-0492-448D-AE16-753C331F2D8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4" name="Rechthoek 183">
              <a:extLst>
                <a:ext uri="{FF2B5EF4-FFF2-40B4-BE49-F238E27FC236}">
                  <a16:creationId xmlns:a16="http://schemas.microsoft.com/office/drawing/2014/main" id="{7069D1FC-2C17-45EC-A376-3B3D78420F00}"/>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B08CB03A-C53D-964B-B189-40DBE7118F7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8989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23EC911B-205F-474C-A530-FD326AC323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452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pic>
        <p:nvPicPr>
          <p:cNvPr id="208" name="Picture 207">
            <a:extLst>
              <a:ext uri="{FF2B5EF4-FFF2-40B4-BE49-F238E27FC236}">
                <a16:creationId xmlns:a16="http://schemas.microsoft.com/office/drawing/2014/main" id="{35EC9263-05FE-974A-966F-B443C12858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4900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4" name="Instruction">
            <a:extLst>
              <a:ext uri="{FF2B5EF4-FFF2-40B4-BE49-F238E27FC236}">
                <a16:creationId xmlns:a16="http://schemas.microsoft.com/office/drawing/2014/main" id="{7B7DCC7C-1B95-4A64-8332-D819A1E0A272}"/>
              </a:ext>
            </a:extLst>
          </p:cNvPr>
          <p:cNvGrpSpPr/>
          <p:nvPr userDrawn="1"/>
        </p:nvGrpSpPr>
        <p:grpSpPr>
          <a:xfrm>
            <a:off x="-3437547" y="1434"/>
            <a:ext cx="3201327" cy="6001164"/>
            <a:chOff x="-3437547" y="1434"/>
            <a:chExt cx="3201327" cy="6001164"/>
          </a:xfrm>
        </p:grpSpPr>
        <p:cxnSp>
          <p:nvCxnSpPr>
            <p:cNvPr id="145" name="Rechte verbindingslijn 144">
              <a:extLst>
                <a:ext uri="{FF2B5EF4-FFF2-40B4-BE49-F238E27FC236}">
                  <a16:creationId xmlns:a16="http://schemas.microsoft.com/office/drawing/2014/main" id="{A602F16E-9D17-4B8A-9431-D8C86DBAB05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6" name="Ovaal 145">
              <a:extLst>
                <a:ext uri="{FF2B5EF4-FFF2-40B4-BE49-F238E27FC236}">
                  <a16:creationId xmlns:a16="http://schemas.microsoft.com/office/drawing/2014/main" id="{665E8FC2-E6A6-47FB-A15D-784C1D55326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7" name="Rechthoek 146">
              <a:extLst>
                <a:ext uri="{FF2B5EF4-FFF2-40B4-BE49-F238E27FC236}">
                  <a16:creationId xmlns:a16="http://schemas.microsoft.com/office/drawing/2014/main" id="{EAA1DC4D-1E98-4D3A-9F1D-A10BBE4EF0A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8" name="Ovaal 147">
              <a:extLst>
                <a:ext uri="{FF2B5EF4-FFF2-40B4-BE49-F238E27FC236}">
                  <a16:creationId xmlns:a16="http://schemas.microsoft.com/office/drawing/2014/main" id="{82409702-8B18-41D5-9B6C-8129C704E71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9" name="Rechthoek 148">
              <a:extLst>
                <a:ext uri="{FF2B5EF4-FFF2-40B4-BE49-F238E27FC236}">
                  <a16:creationId xmlns:a16="http://schemas.microsoft.com/office/drawing/2014/main" id="{15E2E583-A7DA-4954-8065-4773502E6547}"/>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50" name="Ovaal 149">
              <a:extLst>
                <a:ext uri="{FF2B5EF4-FFF2-40B4-BE49-F238E27FC236}">
                  <a16:creationId xmlns:a16="http://schemas.microsoft.com/office/drawing/2014/main" id="{1B16F43D-79F3-476F-8CF8-545D2FF119E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51" name="Ovaal 150">
              <a:extLst>
                <a:ext uri="{FF2B5EF4-FFF2-40B4-BE49-F238E27FC236}">
                  <a16:creationId xmlns:a16="http://schemas.microsoft.com/office/drawing/2014/main" id="{1E31EC0E-C66C-4469-AC5F-039FDE9A8E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52" name="Rechthoek 151">
              <a:extLst>
                <a:ext uri="{FF2B5EF4-FFF2-40B4-BE49-F238E27FC236}">
                  <a16:creationId xmlns:a16="http://schemas.microsoft.com/office/drawing/2014/main" id="{9FC56BAA-AFFB-4E34-B92B-AE72469AF4E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3" name="Meer informatie">
              <a:extLst>
                <a:ext uri="{FF2B5EF4-FFF2-40B4-BE49-F238E27FC236}">
                  <a16:creationId xmlns:a16="http://schemas.microsoft.com/office/drawing/2014/main" id="{B9560B2F-05D8-4B2D-959E-45FE4792EE0D}"/>
                </a:ext>
              </a:extLst>
            </p:cNvPr>
            <p:cNvGrpSpPr/>
            <p:nvPr userDrawn="1"/>
          </p:nvGrpSpPr>
          <p:grpSpPr>
            <a:xfrm>
              <a:off x="-3421298" y="5206936"/>
              <a:ext cx="3178515" cy="795662"/>
              <a:chOff x="-3741486" y="3387723"/>
              <a:chExt cx="3178515" cy="795662"/>
            </a:xfrm>
          </p:grpSpPr>
          <p:sp>
            <p:nvSpPr>
              <p:cNvPr id="345" name="Freeform 101">
                <a:extLst>
                  <a:ext uri="{FF2B5EF4-FFF2-40B4-BE49-F238E27FC236}">
                    <a16:creationId xmlns:a16="http://schemas.microsoft.com/office/drawing/2014/main" id="{8823686B-63E7-4DE6-868A-9C087A2CB3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6" name="Rechthoek 345">
                <a:extLst>
                  <a:ext uri="{FF2B5EF4-FFF2-40B4-BE49-F238E27FC236}">
                    <a16:creationId xmlns:a16="http://schemas.microsoft.com/office/drawing/2014/main" id="{D83D254F-EA36-49C8-9726-5584FE2AB42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7" name="Rechte verbindingslijn 346">
                <a:extLst>
                  <a:ext uri="{FF2B5EF4-FFF2-40B4-BE49-F238E27FC236}">
                    <a16:creationId xmlns:a16="http://schemas.microsoft.com/office/drawing/2014/main" id="{D564AE70-6D34-404E-9E98-FC0B713BA2C3}"/>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4" name="Rechthoek 153">
              <a:extLst>
                <a:ext uri="{FF2B5EF4-FFF2-40B4-BE49-F238E27FC236}">
                  <a16:creationId xmlns:a16="http://schemas.microsoft.com/office/drawing/2014/main" id="{55EB4FD2-A240-4FDA-866D-F6FC2CD37798}"/>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5" name="Ovaal 154">
              <a:extLst>
                <a:ext uri="{FF2B5EF4-FFF2-40B4-BE49-F238E27FC236}">
                  <a16:creationId xmlns:a16="http://schemas.microsoft.com/office/drawing/2014/main" id="{598C3D55-86F9-4397-8F8F-A8F1E81B5C1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6" name="Rechte verbindingslijn 155">
              <a:extLst>
                <a:ext uri="{FF2B5EF4-FFF2-40B4-BE49-F238E27FC236}">
                  <a16:creationId xmlns:a16="http://schemas.microsoft.com/office/drawing/2014/main" id="{663BA782-CBF3-41CB-8C84-22D52F76EEC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7" name="Groep 156">
              <a:extLst>
                <a:ext uri="{FF2B5EF4-FFF2-40B4-BE49-F238E27FC236}">
                  <a16:creationId xmlns:a16="http://schemas.microsoft.com/office/drawing/2014/main" id="{85F4EE0F-17B9-48D1-B877-17CF181FA8E3}"/>
                </a:ext>
              </a:extLst>
            </p:cNvPr>
            <p:cNvGrpSpPr/>
            <p:nvPr userDrawn="1"/>
          </p:nvGrpSpPr>
          <p:grpSpPr>
            <a:xfrm>
              <a:off x="-3437547" y="349413"/>
              <a:ext cx="2933825" cy="558875"/>
              <a:chOff x="-3419346" y="368233"/>
              <a:chExt cx="3904920" cy="743862"/>
            </a:xfrm>
          </p:grpSpPr>
          <p:sp>
            <p:nvSpPr>
              <p:cNvPr id="170" name="Rechthoek 169">
                <a:extLst>
                  <a:ext uri="{FF2B5EF4-FFF2-40B4-BE49-F238E27FC236}">
                    <a16:creationId xmlns:a16="http://schemas.microsoft.com/office/drawing/2014/main" id="{094F8792-9B31-4FA7-863E-1329B099F7B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71" name="Rechte verbindingslijn 170">
                <a:extLst>
                  <a:ext uri="{FF2B5EF4-FFF2-40B4-BE49-F238E27FC236}">
                    <a16:creationId xmlns:a16="http://schemas.microsoft.com/office/drawing/2014/main" id="{C12D8802-0B29-4EA9-8161-67A74B9E155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Rechte verbindingslijn 171">
                <a:extLst>
                  <a:ext uri="{FF2B5EF4-FFF2-40B4-BE49-F238E27FC236}">
                    <a16:creationId xmlns:a16="http://schemas.microsoft.com/office/drawing/2014/main" id="{3EB41366-8868-4314-8FBB-6681FED8F54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Rechthoek 172">
                <a:extLst>
                  <a:ext uri="{FF2B5EF4-FFF2-40B4-BE49-F238E27FC236}">
                    <a16:creationId xmlns:a16="http://schemas.microsoft.com/office/drawing/2014/main" id="{D6B48F4A-02C2-4586-AC81-6D6AE9FFDCD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4" name="Groep 173">
                <a:extLst>
                  <a:ext uri="{FF2B5EF4-FFF2-40B4-BE49-F238E27FC236}">
                    <a16:creationId xmlns:a16="http://schemas.microsoft.com/office/drawing/2014/main" id="{674D3C2E-4B32-4D76-A564-994BC9821794}"/>
                  </a:ext>
                </a:extLst>
              </p:cNvPr>
              <p:cNvGrpSpPr/>
              <p:nvPr userDrawn="1"/>
            </p:nvGrpSpPr>
            <p:grpSpPr>
              <a:xfrm>
                <a:off x="-3002834" y="720303"/>
                <a:ext cx="182598" cy="143759"/>
                <a:chOff x="-3310843" y="700986"/>
                <a:chExt cx="182598" cy="143759"/>
              </a:xfrm>
            </p:grpSpPr>
            <p:grpSp>
              <p:nvGrpSpPr>
                <p:cNvPr id="335" name="Groep 334">
                  <a:extLst>
                    <a:ext uri="{FF2B5EF4-FFF2-40B4-BE49-F238E27FC236}">
                      <a16:creationId xmlns:a16="http://schemas.microsoft.com/office/drawing/2014/main" id="{770BD771-624F-4EA1-8941-A0D1FD59CDE9}"/>
                    </a:ext>
                  </a:extLst>
                </p:cNvPr>
                <p:cNvGrpSpPr/>
                <p:nvPr userDrawn="1"/>
              </p:nvGrpSpPr>
              <p:grpSpPr>
                <a:xfrm>
                  <a:off x="-3310843" y="700986"/>
                  <a:ext cx="182598" cy="143759"/>
                  <a:chOff x="-3310843" y="700986"/>
                  <a:chExt cx="182598" cy="143759"/>
                </a:xfrm>
              </p:grpSpPr>
              <p:cxnSp>
                <p:nvCxnSpPr>
                  <p:cNvPr id="339" name="Rechte verbindingslijn 338">
                    <a:extLst>
                      <a:ext uri="{FF2B5EF4-FFF2-40B4-BE49-F238E27FC236}">
                        <a16:creationId xmlns:a16="http://schemas.microsoft.com/office/drawing/2014/main" id="{C8A758BD-4A98-430F-8135-E066FFF94A1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6A4B66F1-5A25-473F-812E-67F040779D3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FCF0A6BC-4901-42DE-A8B2-32C63A3AD80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870E2BE5-FCA8-484F-B146-A60BAD65A3A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4" name="Rechte verbindingslijn 343">
                    <a:extLst>
                      <a:ext uri="{FF2B5EF4-FFF2-40B4-BE49-F238E27FC236}">
                        <a16:creationId xmlns:a16="http://schemas.microsoft.com/office/drawing/2014/main" id="{EEF4D6D0-001B-4C2A-B4E8-E0DC20D827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23F129A6-6E30-4E01-8AB9-B0E08732EA66}"/>
                    </a:ext>
                  </a:extLst>
                </p:cNvPr>
                <p:cNvGrpSpPr/>
                <p:nvPr userDrawn="1"/>
              </p:nvGrpSpPr>
              <p:grpSpPr>
                <a:xfrm flipH="1">
                  <a:off x="-3310774" y="735854"/>
                  <a:ext cx="88801" cy="72568"/>
                  <a:chOff x="-2091059" y="1395403"/>
                  <a:chExt cx="157316" cy="128558"/>
                </a:xfrm>
              </p:grpSpPr>
              <p:sp>
                <p:nvSpPr>
                  <p:cNvPr id="337" name="Rechthoek 336">
                    <a:extLst>
                      <a:ext uri="{FF2B5EF4-FFF2-40B4-BE49-F238E27FC236}">
                        <a16:creationId xmlns:a16="http://schemas.microsoft.com/office/drawing/2014/main" id="{4E69EAA3-2790-41CB-B0C9-6EB9FA0A356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0B9FBE1C-1961-4299-A842-8E73FDECDFD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5" name="Groep 174">
                <a:extLst>
                  <a:ext uri="{FF2B5EF4-FFF2-40B4-BE49-F238E27FC236}">
                    <a16:creationId xmlns:a16="http://schemas.microsoft.com/office/drawing/2014/main" id="{A92FAB2B-BEB6-4CF2-9DDD-2494785A35DF}"/>
                  </a:ext>
                </a:extLst>
              </p:cNvPr>
              <p:cNvGrpSpPr/>
              <p:nvPr userDrawn="1"/>
            </p:nvGrpSpPr>
            <p:grpSpPr>
              <a:xfrm>
                <a:off x="-3326107" y="720303"/>
                <a:ext cx="182598" cy="143759"/>
                <a:chOff x="-3634116" y="700986"/>
                <a:chExt cx="182598" cy="143759"/>
              </a:xfrm>
            </p:grpSpPr>
            <p:grpSp>
              <p:nvGrpSpPr>
                <p:cNvPr id="204" name="Groep 203">
                  <a:extLst>
                    <a:ext uri="{FF2B5EF4-FFF2-40B4-BE49-F238E27FC236}">
                      <a16:creationId xmlns:a16="http://schemas.microsoft.com/office/drawing/2014/main" id="{516E7F5C-561F-4605-A45E-A4D591BA855E}"/>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6B2D7C8D-5B3C-4629-987C-E569E1C57C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BF067A92-1725-4CAB-B90C-6E1CEC0C186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F3F6E339-3A1F-443E-A125-E8CDA1E0CA5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4D8ADFF3-2D76-41F7-A9F7-1CDBA005475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7A238F97-627B-472A-8E4E-DACE346229A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354BE020-C930-4CEE-863C-25AFBE91F5F8}"/>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813D7C92-473D-447A-B852-1C8AD9CA924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Pijl: punthaak 206">
                    <a:extLst>
                      <a:ext uri="{FF2B5EF4-FFF2-40B4-BE49-F238E27FC236}">
                        <a16:creationId xmlns:a16="http://schemas.microsoft.com/office/drawing/2014/main" id="{3B1F3A25-C3D2-4303-9ADD-2E70C5A1E8C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6" name="Rechte verbindingslijn 175">
                <a:extLst>
                  <a:ext uri="{FF2B5EF4-FFF2-40B4-BE49-F238E27FC236}">
                    <a16:creationId xmlns:a16="http://schemas.microsoft.com/office/drawing/2014/main" id="{357B9439-C450-451A-945A-92463F85515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7" name="Rechte verbindingslijn 176">
                <a:extLst>
                  <a:ext uri="{FF2B5EF4-FFF2-40B4-BE49-F238E27FC236}">
                    <a16:creationId xmlns:a16="http://schemas.microsoft.com/office/drawing/2014/main" id="{8FA39722-A8FE-454C-8E62-9F18B67FE83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8" name="Groep 177">
                <a:extLst>
                  <a:ext uri="{FF2B5EF4-FFF2-40B4-BE49-F238E27FC236}">
                    <a16:creationId xmlns:a16="http://schemas.microsoft.com/office/drawing/2014/main" id="{225DFBB4-565A-42DE-944B-41214DC4565E}"/>
                  </a:ext>
                </a:extLst>
              </p:cNvPr>
              <p:cNvGrpSpPr/>
              <p:nvPr userDrawn="1"/>
            </p:nvGrpSpPr>
            <p:grpSpPr>
              <a:xfrm>
                <a:off x="-2425037" y="370226"/>
                <a:ext cx="357690" cy="330595"/>
                <a:chOff x="-2721817" y="347336"/>
                <a:chExt cx="432805" cy="400021"/>
              </a:xfrm>
            </p:grpSpPr>
            <p:sp>
              <p:nvSpPr>
                <p:cNvPr id="193" name="Rechthoek 192">
                  <a:extLst>
                    <a:ext uri="{FF2B5EF4-FFF2-40B4-BE49-F238E27FC236}">
                      <a16:creationId xmlns:a16="http://schemas.microsoft.com/office/drawing/2014/main" id="{E916EA06-C734-456E-9CD5-A41CF582910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4" name="Groep 193">
                  <a:extLst>
                    <a:ext uri="{FF2B5EF4-FFF2-40B4-BE49-F238E27FC236}">
                      <a16:creationId xmlns:a16="http://schemas.microsoft.com/office/drawing/2014/main" id="{AAD9418E-0888-4AE0-B034-0F457715C033}"/>
                    </a:ext>
                  </a:extLst>
                </p:cNvPr>
                <p:cNvGrpSpPr/>
                <p:nvPr userDrawn="1"/>
              </p:nvGrpSpPr>
              <p:grpSpPr>
                <a:xfrm>
                  <a:off x="-2652453" y="431583"/>
                  <a:ext cx="294076" cy="231526"/>
                  <a:chOff x="-3634116" y="700986"/>
                  <a:chExt cx="182598" cy="143759"/>
                </a:xfrm>
              </p:grpSpPr>
              <p:grpSp>
                <p:nvGrpSpPr>
                  <p:cNvPr id="195" name="Groep 194">
                    <a:extLst>
                      <a:ext uri="{FF2B5EF4-FFF2-40B4-BE49-F238E27FC236}">
                        <a16:creationId xmlns:a16="http://schemas.microsoft.com/office/drawing/2014/main" id="{336BE7D7-D21C-4366-BC84-A9DCD18EABC9}"/>
                      </a:ext>
                    </a:extLst>
                  </p:cNvPr>
                  <p:cNvGrpSpPr/>
                  <p:nvPr userDrawn="1"/>
                </p:nvGrpSpPr>
                <p:grpSpPr>
                  <a:xfrm>
                    <a:off x="-3634116" y="700986"/>
                    <a:ext cx="182598" cy="143759"/>
                    <a:chOff x="-3634116" y="700986"/>
                    <a:chExt cx="182598" cy="143759"/>
                  </a:xfrm>
                </p:grpSpPr>
                <p:cxnSp>
                  <p:nvCxnSpPr>
                    <p:cNvPr id="199" name="Rechte verbindingslijn 198">
                      <a:extLst>
                        <a:ext uri="{FF2B5EF4-FFF2-40B4-BE49-F238E27FC236}">
                          <a16:creationId xmlns:a16="http://schemas.microsoft.com/office/drawing/2014/main" id="{08D50F77-04D4-4A4F-B5D3-3E7FB74E096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21F9D157-4996-4224-9670-7FFEA0C2277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D941E973-F32D-44BD-B09E-C8A117924E9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2" name="Rechte verbindingslijn 201">
                      <a:extLst>
                        <a:ext uri="{FF2B5EF4-FFF2-40B4-BE49-F238E27FC236}">
                          <a16:creationId xmlns:a16="http://schemas.microsoft.com/office/drawing/2014/main" id="{531E8A19-42F9-491B-986B-0105A109F4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3" name="Rechte verbindingslijn 202">
                      <a:extLst>
                        <a:ext uri="{FF2B5EF4-FFF2-40B4-BE49-F238E27FC236}">
                          <a16:creationId xmlns:a16="http://schemas.microsoft.com/office/drawing/2014/main" id="{9631D670-1EE1-4A53-853F-0595D1F362A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6" name="Groep 195">
                    <a:extLst>
                      <a:ext uri="{FF2B5EF4-FFF2-40B4-BE49-F238E27FC236}">
                        <a16:creationId xmlns:a16="http://schemas.microsoft.com/office/drawing/2014/main" id="{775440D2-0456-41A1-BCE9-0910BCB96D12}"/>
                      </a:ext>
                    </a:extLst>
                  </p:cNvPr>
                  <p:cNvGrpSpPr/>
                  <p:nvPr userDrawn="1"/>
                </p:nvGrpSpPr>
                <p:grpSpPr>
                  <a:xfrm>
                    <a:off x="-3634047" y="735854"/>
                    <a:ext cx="88801" cy="72568"/>
                    <a:chOff x="-2091059" y="1395403"/>
                    <a:chExt cx="157316" cy="128558"/>
                  </a:xfrm>
                </p:grpSpPr>
                <p:sp>
                  <p:nvSpPr>
                    <p:cNvPr id="197" name="Rechthoek 196">
                      <a:extLst>
                        <a:ext uri="{FF2B5EF4-FFF2-40B4-BE49-F238E27FC236}">
                          <a16:creationId xmlns:a16="http://schemas.microsoft.com/office/drawing/2014/main" id="{7C73D8B7-009A-4FB2-A331-90008F852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197">
                      <a:extLst>
                        <a:ext uri="{FF2B5EF4-FFF2-40B4-BE49-F238E27FC236}">
                          <a16:creationId xmlns:a16="http://schemas.microsoft.com/office/drawing/2014/main" id="{EDC6ABC0-EF0F-4EFD-96B7-BBDB09FE659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9" name="Groep 178">
                <a:extLst>
                  <a:ext uri="{FF2B5EF4-FFF2-40B4-BE49-F238E27FC236}">
                    <a16:creationId xmlns:a16="http://schemas.microsoft.com/office/drawing/2014/main" id="{64FB7E26-CD83-4E92-A414-53096A945F0C}"/>
                  </a:ext>
                </a:extLst>
              </p:cNvPr>
              <p:cNvGrpSpPr/>
              <p:nvPr userDrawn="1"/>
            </p:nvGrpSpPr>
            <p:grpSpPr>
              <a:xfrm>
                <a:off x="-2425037" y="781500"/>
                <a:ext cx="357690" cy="330595"/>
                <a:chOff x="-2721817" y="782525"/>
                <a:chExt cx="432805" cy="400021"/>
              </a:xfrm>
            </p:grpSpPr>
            <p:sp>
              <p:nvSpPr>
                <p:cNvPr id="182" name="Rechthoek 181">
                  <a:extLst>
                    <a:ext uri="{FF2B5EF4-FFF2-40B4-BE49-F238E27FC236}">
                      <a16:creationId xmlns:a16="http://schemas.microsoft.com/office/drawing/2014/main" id="{50FDAAD8-61FC-46CA-9BCE-1B2365F21A9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3" name="Groep 182">
                  <a:extLst>
                    <a:ext uri="{FF2B5EF4-FFF2-40B4-BE49-F238E27FC236}">
                      <a16:creationId xmlns:a16="http://schemas.microsoft.com/office/drawing/2014/main" id="{FDB6CA5F-2A24-40C1-B009-B0C40499B865}"/>
                    </a:ext>
                  </a:extLst>
                </p:cNvPr>
                <p:cNvGrpSpPr/>
                <p:nvPr userDrawn="1"/>
              </p:nvGrpSpPr>
              <p:grpSpPr>
                <a:xfrm>
                  <a:off x="-2652453" y="866772"/>
                  <a:ext cx="294076" cy="231526"/>
                  <a:chOff x="-3310843" y="700986"/>
                  <a:chExt cx="182598" cy="143759"/>
                </a:xfrm>
              </p:grpSpPr>
              <p:grpSp>
                <p:nvGrpSpPr>
                  <p:cNvPr id="184" name="Groep 183">
                    <a:extLst>
                      <a:ext uri="{FF2B5EF4-FFF2-40B4-BE49-F238E27FC236}">
                        <a16:creationId xmlns:a16="http://schemas.microsoft.com/office/drawing/2014/main" id="{06A7AA6C-EC0D-4A90-9136-C76299B11C05}"/>
                      </a:ext>
                    </a:extLst>
                  </p:cNvPr>
                  <p:cNvGrpSpPr/>
                  <p:nvPr userDrawn="1"/>
                </p:nvGrpSpPr>
                <p:grpSpPr>
                  <a:xfrm>
                    <a:off x="-3310843" y="700986"/>
                    <a:ext cx="182598" cy="143759"/>
                    <a:chOff x="-3310843" y="700986"/>
                    <a:chExt cx="182598" cy="143759"/>
                  </a:xfrm>
                </p:grpSpPr>
                <p:cxnSp>
                  <p:nvCxnSpPr>
                    <p:cNvPr id="188" name="Rechte verbindingslijn 187">
                      <a:extLst>
                        <a:ext uri="{FF2B5EF4-FFF2-40B4-BE49-F238E27FC236}">
                          <a16:creationId xmlns:a16="http://schemas.microsoft.com/office/drawing/2014/main" id="{8EAAF81F-F76D-4C6F-840E-AB814E89C55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01CB0893-9B63-4EEF-9089-070B49E783C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0" name="Rechte verbindingslijn 189">
                      <a:extLst>
                        <a:ext uri="{FF2B5EF4-FFF2-40B4-BE49-F238E27FC236}">
                          <a16:creationId xmlns:a16="http://schemas.microsoft.com/office/drawing/2014/main" id="{CAA92B63-91D9-40B4-8B96-5DA0573ECE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1" name="Rechte verbindingslijn 190">
                      <a:extLst>
                        <a:ext uri="{FF2B5EF4-FFF2-40B4-BE49-F238E27FC236}">
                          <a16:creationId xmlns:a16="http://schemas.microsoft.com/office/drawing/2014/main" id="{20E7DDF7-CB61-4CC3-AE98-A58FF8BCDB7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2" name="Rechte verbindingslijn 191">
                      <a:extLst>
                        <a:ext uri="{FF2B5EF4-FFF2-40B4-BE49-F238E27FC236}">
                          <a16:creationId xmlns:a16="http://schemas.microsoft.com/office/drawing/2014/main" id="{E43FB3F2-055D-4FB8-AA3A-DA87176D6DE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5" name="Groep 184">
                    <a:extLst>
                      <a:ext uri="{FF2B5EF4-FFF2-40B4-BE49-F238E27FC236}">
                        <a16:creationId xmlns:a16="http://schemas.microsoft.com/office/drawing/2014/main" id="{382F61B2-D529-4959-9AD7-9A79EE86FE41}"/>
                      </a:ext>
                    </a:extLst>
                  </p:cNvPr>
                  <p:cNvGrpSpPr/>
                  <p:nvPr userDrawn="1"/>
                </p:nvGrpSpPr>
                <p:grpSpPr>
                  <a:xfrm flipH="1">
                    <a:off x="-3310774" y="735854"/>
                    <a:ext cx="88801" cy="72568"/>
                    <a:chOff x="-2091059" y="1395403"/>
                    <a:chExt cx="157316" cy="128558"/>
                  </a:xfrm>
                </p:grpSpPr>
                <p:sp>
                  <p:nvSpPr>
                    <p:cNvPr id="186" name="Rechthoek 185">
                      <a:extLst>
                        <a:ext uri="{FF2B5EF4-FFF2-40B4-BE49-F238E27FC236}">
                          <a16:creationId xmlns:a16="http://schemas.microsoft.com/office/drawing/2014/main" id="{3CA70A1B-9417-4D87-9D57-1D4FF6C4EFB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7" name="Pijl: punthaak 186">
                      <a:extLst>
                        <a:ext uri="{FF2B5EF4-FFF2-40B4-BE49-F238E27FC236}">
                          <a16:creationId xmlns:a16="http://schemas.microsoft.com/office/drawing/2014/main" id="{E20B1E82-1E43-4466-A10E-BD82FAB579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0" name="Rechthoek 179">
                <a:extLst>
                  <a:ext uri="{FF2B5EF4-FFF2-40B4-BE49-F238E27FC236}">
                    <a16:creationId xmlns:a16="http://schemas.microsoft.com/office/drawing/2014/main" id="{CCDC6697-375C-4F2B-BF07-A8181F4975A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81" name="Rechthoek 180">
                <a:extLst>
                  <a:ext uri="{FF2B5EF4-FFF2-40B4-BE49-F238E27FC236}">
                    <a16:creationId xmlns:a16="http://schemas.microsoft.com/office/drawing/2014/main" id="{EB76A1BC-2812-4971-87D6-FCBDDC6652A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8" name="Rechte verbindingslijn 157">
              <a:extLst>
                <a:ext uri="{FF2B5EF4-FFF2-40B4-BE49-F238E27FC236}">
                  <a16:creationId xmlns:a16="http://schemas.microsoft.com/office/drawing/2014/main" id="{9D572673-4577-4600-9683-9C405886C0F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CC96A2C-4E3D-448B-95AE-3FC952CD7731}"/>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0" name="Ovaal 159">
              <a:extLst>
                <a:ext uri="{FF2B5EF4-FFF2-40B4-BE49-F238E27FC236}">
                  <a16:creationId xmlns:a16="http://schemas.microsoft.com/office/drawing/2014/main" id="{D0091602-AE7C-47EF-86BA-5EC9A1CC948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BC847390-2290-4C4E-8A1D-0F2C5152541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2" name="Ovaal 161">
              <a:extLst>
                <a:ext uri="{FF2B5EF4-FFF2-40B4-BE49-F238E27FC236}">
                  <a16:creationId xmlns:a16="http://schemas.microsoft.com/office/drawing/2014/main" id="{050637C0-F4C5-48BA-BD73-F5D90688EBF1}"/>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3" name="Rechthoek 162">
              <a:extLst>
                <a:ext uri="{FF2B5EF4-FFF2-40B4-BE49-F238E27FC236}">
                  <a16:creationId xmlns:a16="http://schemas.microsoft.com/office/drawing/2014/main" id="{D6FA1299-134C-4827-9DF9-F74778100D1E}"/>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4" name="Ovaal 163">
              <a:extLst>
                <a:ext uri="{FF2B5EF4-FFF2-40B4-BE49-F238E27FC236}">
                  <a16:creationId xmlns:a16="http://schemas.microsoft.com/office/drawing/2014/main" id="{E037A85B-B50E-46AA-894B-E72F335F8B2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5" name="Rechthoek 164">
              <a:extLst>
                <a:ext uri="{FF2B5EF4-FFF2-40B4-BE49-F238E27FC236}">
                  <a16:creationId xmlns:a16="http://schemas.microsoft.com/office/drawing/2014/main" id="{79FA229A-C548-46F7-9BFF-446FEE864B1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6" name="Ovaal 165">
              <a:extLst>
                <a:ext uri="{FF2B5EF4-FFF2-40B4-BE49-F238E27FC236}">
                  <a16:creationId xmlns:a16="http://schemas.microsoft.com/office/drawing/2014/main" id="{1655342B-C23C-47B8-962D-4B4DFAD0478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Rechthoek 166">
              <a:extLst>
                <a:ext uri="{FF2B5EF4-FFF2-40B4-BE49-F238E27FC236}">
                  <a16:creationId xmlns:a16="http://schemas.microsoft.com/office/drawing/2014/main" id="{E07DDBD2-3445-4263-8108-AC4017A3ADA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8" name="Rechthoek 167">
              <a:extLst>
                <a:ext uri="{FF2B5EF4-FFF2-40B4-BE49-F238E27FC236}">
                  <a16:creationId xmlns:a16="http://schemas.microsoft.com/office/drawing/2014/main" id="{33170E9A-5327-4B76-8B9C-ACD8FB1C5A4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9" name="Rechthoek 168">
              <a:extLst>
                <a:ext uri="{FF2B5EF4-FFF2-40B4-BE49-F238E27FC236}">
                  <a16:creationId xmlns:a16="http://schemas.microsoft.com/office/drawing/2014/main" id="{EA36C72B-BA7A-435E-85F6-5EB4B8EE8003}"/>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CED649BD-DB40-E54C-ABC7-908D9CFD6E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751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2" name="Picture 51">
            <a:extLst>
              <a:ext uri="{FF2B5EF4-FFF2-40B4-BE49-F238E27FC236}">
                <a16:creationId xmlns:a16="http://schemas.microsoft.com/office/drawing/2014/main" id="{8EE10980-3753-4247-9631-58E97A27A97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9128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74643C32-BB0E-FF4D-B698-C2329D76178C}"/>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30CC2084-1AE5-3144-9321-8549FA17351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F7BC63FB-E4E0-E648-88AC-08C04C4331CC}"/>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DBE2EF9B-DA29-C148-A903-C895E3D13B0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F141E088-4B8C-A94D-9758-D69354E7D52D}"/>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79A72F5F-7892-FC46-89EE-CFD76E603A5C}"/>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7D95BBB6-8B9D-3F4A-94AA-2F093478C0B9}"/>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626CF0B9-7D1C-B545-B4E4-02D0C7EAAA2C}"/>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2AF1141E-21FA-F34F-8239-7000CA54FF4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79E70D0C-029E-2640-BE4C-69E0D1D1DE57}"/>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544A59AC-C376-7A44-909E-BFA3E0D28F89}"/>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884259A0-289F-E84C-9F25-07364251A29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63F5F4E9-A84E-4E4D-8266-8E67AE6A04A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75F75717-8935-E440-AE63-C10BB0E2D12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B347AE30-F719-D34E-A50B-27B37CA8090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7D8D35AD-3BE4-2543-ACD5-A00850F82117}"/>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719EA699-31E3-344C-B3DC-8C3B02147F26}"/>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F1583D8F-CBCE-0B4C-95E4-755300B199D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4A4DD9EB-1D1F-3242-9ACB-D6558DEDF0F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932356BA-8A81-3444-9E75-567D98A33AA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35CDADA3-5EC9-8E4E-80FA-C4DB56E48BE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0C58B437-1B40-904F-8E5C-DB4D7AE945D1}"/>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531F0A8-2D65-E648-8F96-B7B739C1BC7C}"/>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F692AD53-A15A-8045-B662-4EB6B0F48F1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6C2BC021-D60B-2648-850A-3B16259FC1D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C3CB6175-06F9-9149-B729-EC2A541CCC9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232145E9-AE86-FB40-A463-55E045248DE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257C5185-0A16-3F41-A9E6-C519A2650B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B46DB9C2-FCAB-5C45-A79A-58AE055C932D}"/>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1D4256CA-1764-BC48-AA7F-E137F5753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CF206D90-6824-D548-B1E7-59BFD7B71C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4CB888BB-9FFF-4B4E-B48B-39585E702218}"/>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85C5F77F-46C0-0840-A9DA-1B55F96318FF}"/>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01BD00C4-1C9B-804F-872F-CAECF83011E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936ECE6-1DEF-0944-9245-0772BAC50B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268462EE-CBEA-0C4A-8A87-57BA69EFA0E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D77E1954-56AD-EF46-9C6C-3F769836338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0F64C460-E6E0-E247-8F7C-57E6D29C44E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6A341A5D-0C63-6348-85C3-4F02623B9C1C}"/>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10607BE8-DCAA-7047-B89F-FC8ACE162FF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6D8E75E6-80AF-F04D-963C-DDD8FBF9185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FA0A0261-0A86-AE48-A0A2-E49C390FAF8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D25D05E3-7547-EA43-A01D-7C86502C9C8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A59E58ED-E59A-7443-92A9-A8AEE47412D8}"/>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FCF7E82C-55A6-544C-92DD-6E478AA36C6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6D73F93C-EE2C-804B-BC73-CBFEDC4418F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F7CE2F5-190E-4649-84BD-552F56033D32}"/>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C220AFE-5E81-4E42-ACF6-46310364619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7A7580EC-487A-EC4A-9095-B61D183C028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D4D2B55B-3B48-054A-8A35-96B63E16382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ADADC572-FD33-8746-B133-4EB449080003}"/>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4B7F4CBE-95F0-4A4C-BF7F-0CB73E92D6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FE9F3888-66DD-3A40-BA7C-33CFB27D14DE}"/>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D865FBBC-B616-2946-9559-DD3BD5A8A1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81F43BEF-8F43-9448-AA0C-36D47E886F6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96B7B7DA-C9F6-4648-AC34-55F5BF89FBD6}"/>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E1361D30-1B77-D041-BE93-0C70A95BD02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116573E0-D9B0-5147-9829-2FE9B8DADBDA}"/>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8EC40F7B-A016-B74A-BB0F-FFB742877C27}"/>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77391821-028E-CC4F-89D4-BEEFCF3AB69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2F4C5616-C994-5A43-B4FD-AA1A4A228BA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A76FA402-39D8-8A46-B563-FC96177D84C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3FE70465-9749-2E42-A957-B44B032BF97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C9329B38-1576-EF41-8998-98076C38013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53445BB8-2F3C-4A4E-9BCE-CC4668B509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B1FAA86E-5505-464C-91A2-DD1BACBAA76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6EFCD2C2-D3AB-174B-BB7B-08B04090CF5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AA370A1B-B3A2-834D-A915-1569539987C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F322C0C9-2131-3246-895F-C635EBA6AD4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C734474C-0F9B-3C4C-B603-9872AEC4668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679FEC5E-6C3F-D045-BA27-DC55FFF9B4FA}"/>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EEBFFF57-0975-A049-BE1A-C902CF7957C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5F90B6D2-EB08-FC42-8E84-E4782422DB5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2E8FD947-069F-8D4B-8361-816D32D37003}"/>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E90125A3-E577-A147-96CF-1FDBA1178A75}"/>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2B22E2EF-B62D-B24C-97FA-A41060D54A8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F4AE193B-32D6-6741-BF3B-5C45BBC4063F}"/>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0A0AA0EB-3219-C248-ABBA-B2C550DDFD7A}"/>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DC5495A6-1904-1D4C-A70A-398883F083C2}"/>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069A1EDF-F93D-B94F-B602-6765448B1F7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D4D89956-F383-A246-9AF3-8588B4361EE6}"/>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E4C83E28-5C75-E746-AA0B-073FE1F496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42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412B22FA-5D72-1D48-B381-094AD08C4E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16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459FCA92-E17A-764F-9DCA-2E5DF42E45A3}"/>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1CA235A7-1015-094E-97D6-D21C9506FF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525E0E00-34B1-D442-AEDC-3C18837F824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DC068F43-6D40-E346-ABFA-94284EC02FA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0249D06D-2FE8-3E48-BC9E-5E95645BC9E7}"/>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EAA0991A-0939-4044-939B-D79D2D5C9B0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D3C51696-28F7-8A4E-81D9-7049096C1C9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464A58A9-E051-9245-ABC0-93BDA7087F34}"/>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69BFEFA1-AFB5-7C47-B8AC-6CCC52A7C27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58D96C79-C1DE-074A-983F-29C722B8E1C6}"/>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A8AACF60-3266-3047-B56D-DCC9DC9BAE4F}"/>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E6A402F2-50E4-7A46-9385-1E578ED34DF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1FAD5285-1FA2-6445-B668-CEF1F0CF732A}"/>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86F009C0-4016-7546-83AC-E322299BE34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523148CE-8322-0142-8982-BCC9716471D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2ECFA8F5-DF81-F74A-8BC9-7ED013D320B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42DBBD36-711F-EE4B-B45D-ABAFE31AB651}"/>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3CFA5902-CBD4-D34C-BDB1-F3A7D77789A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1A08BA6D-4FA9-DE4D-BAFD-98835AAB52F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41940C84-FE9E-2E46-897E-22DC2EEF275E}"/>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7203857-88EE-624C-8AB7-7D2EA8F0DD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435E69FB-FB22-6A42-952E-6E6A3836504E}"/>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43D17DF0-D6A7-D448-9899-26C55FB56F45}"/>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CF253F4E-7D93-A84A-BBC4-0C4585B5DD7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4FF395B0-C2CF-1C4E-B442-4A6F8F5681D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14AA49EE-DB27-AE44-9B8D-B32B249385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4465BB2D-5EBA-974A-9205-EE9DF41F1A6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1D328FBC-C785-5641-A98A-42055DB7F6B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0A3D3AEF-7AE6-CA45-99A9-056EDDBE18F5}"/>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049101CB-35D3-8943-9F8A-BE5899CC76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D85D9CEE-D7A1-FA48-9CB4-A837686F1A0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77640847-7C34-1446-817B-88ACCBFDFBD0}"/>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34A25EA0-189B-BD42-B0CD-D6F83D2764FA}"/>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FB3B3B67-7ADE-4542-B2F9-CF8B8178A22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0CB47A6D-A75C-CA40-B2AF-B8BB105753C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3E52EEC1-AF1D-E648-8AB2-2284BD832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6D5B5FF4-C91C-5C43-9141-D5DE5598FE1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43F92DEC-C754-ED4A-AB45-76A481C6510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F01A1FFA-E105-1B40-98CE-80E4A203A041}"/>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90141BD7-A856-F04F-B2DA-1142B25FB7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CA424381-8EFF-8944-9852-FD9401B0831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5A2095AB-BC34-B842-B818-04B19228406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B873F543-CA86-4C44-A3B3-5286180D1F3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2E44A334-DA98-3E46-855F-CD7A85D4F1B7}"/>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E93967CB-E1A7-5F46-BDAB-1E8C16F0D9F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96648E87-9D66-294F-9B8D-128D6F777D33}"/>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A31A2F4D-8158-084F-9378-620C10B13362}"/>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4D6EBC6F-B804-DA4B-AD8B-5EE659878FC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C2E47244-2786-384C-BC7F-CC9E7873E5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DC02F036-41AA-5E49-95C9-F4949CC519D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30F03B3C-09A7-5D4B-9706-F6B2D6D6754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2F128662-C4A2-F144-8EEB-E32861671DB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9206606-03A9-1C4C-AA5A-3F8ADC890254}"/>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103673F3-7E56-F849-AC31-12F72EEB686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BBEDF93E-F3FC-FB4F-AA13-9D72C4A886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CC1A414E-D77F-6C49-9F68-828EFEEB9BBC}"/>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EC90EA06-36A0-4643-8404-AAC563F1CAE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F322B0D8-8082-5944-8099-74DD8B594D23}"/>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9D5A502F-6247-134B-B6EF-3C1613D06488}"/>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88D564B7-4F75-FF43-941C-2E952175AF2B}"/>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545244AF-95A0-304D-812D-F5D17D45811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53ED8D7C-FBA6-9B4D-BE0B-D3D454668BD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53FF22A0-7B76-3647-9D39-F08F65FF696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647A2803-C936-0448-94B0-38DE6EB83D3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438C9209-0DE5-6A4C-B013-88A65F266E8F}"/>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974F55E2-D357-4943-A072-A029E32E621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5799594A-60C8-C34C-B130-F4B97816E1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E4F12738-C87D-A54D-A96D-FD31564BFD90}"/>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9AFBE29E-0C2C-254E-8A2B-091F12A9B47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780A7C7-AC53-AD42-986E-39DE2A35C294}"/>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DC5FA6AB-50EE-BF45-BA15-7CB2CB0231D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75CCB1FD-44C0-7D42-BA0B-C4121117A8F9}"/>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C02F6A63-9431-7E48-A379-9F8EF1E5D303}"/>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A006089E-AC9A-1449-BE28-35FBD4F26C3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C4DC5F60-144E-4547-97B4-73FFEB42757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487AF84E-344B-C549-B72F-07EC2CB35DD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33E61FDE-81BB-774C-AAA0-8DD7FFFBAFA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7609E7B9-BB1D-7B40-8C81-749CCB92285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5C6D6D0-DA49-C64E-9C19-ED9374A0EBE4}"/>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42A6D069-08A9-8548-97E3-C38F6898B131}"/>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C33889A5-DACB-8B48-9D50-9A17DA7681B2}"/>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15D33934-134F-404D-AB42-A6782E264E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09311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62378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56"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9939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88"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37B0000A-FEF2-4813-9CA1-A12CB6F2597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D8B61E59-195F-6C41-B1EB-6C66E12AB0E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38554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8CD50949-089D-FC4D-9B64-D0BE34E13F8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32276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E8C8550D-B4B1-8445-B6FA-847F145704A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5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18169F83-4916-8142-91EB-DC6A18B6E410}"/>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425113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image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image.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miniature slide on the left side of the screen and choose </a:t>
                </a:r>
                <a:r>
                  <a:rPr lang="en-US" sz="1100" b="1" kern="0">
                    <a:solidFill>
                      <a:srgbClr val="000000"/>
                    </a:solidFill>
                    <a:cs typeface="Segoe UI Light" panose="020B0502040204020203" pitchFamily="34" charset="0"/>
                  </a:rPr>
                  <a:t>´Reset slide´</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a:solidFill>
                        <a:srgbClr val="000000"/>
                      </a:solidFill>
                    </a:endParaRPr>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dirty="0">
                      <a:solidFill>
                        <a:srgbClr val="000000"/>
                      </a:solidFill>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5515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rPr>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208786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08341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95"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11885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670845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019"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9425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6861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655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40655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71"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731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84405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0825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8432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6858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1275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881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23549979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043"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45946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SmartArt object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SmartArt object. </a:t>
              </a: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On the left side of the window, select the preferred type. Then click on the preferred object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‘SmartArt Tools - Format’</a:t>
              </a:r>
              <a:r>
                <a:rPr lang="en-US" sz="1100" kern="0" dirty="0">
                  <a:solidFill>
                    <a:srgbClr val="000000"/>
                  </a:solidFill>
                  <a:cs typeface="Segoe UI Light" panose="020B0502040204020203" pitchFamily="34" charset="0"/>
                </a:rPr>
                <a:t> you can edit shape fills and line colors.</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you can find numerous settings for text lay-out.</a:t>
              </a:r>
              <a:endParaRPr lang="en-US" sz="1100" b="1" kern="0" dirty="0">
                <a:solidFill>
                  <a:srgbClr val="000000"/>
                </a:solidFill>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4075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image/video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video.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Select the preferred video</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and click </a:t>
              </a:r>
              <a:r>
                <a:rPr lang="en-US" sz="1100" b="1" kern="0" dirty="0">
                  <a:solidFill>
                    <a:srgbClr val="000000"/>
                  </a:solidFill>
                  <a:cs typeface="Segoe UI Light" panose="020B0502040204020203" pitchFamily="34" charset="0"/>
                </a:rPr>
                <a:t>‘Insert’</a:t>
              </a:r>
              <a:r>
                <a:rPr lang="en-US" sz="1100" kern="0" dirty="0">
                  <a:solidFill>
                    <a:srgbClr val="000000"/>
                  </a:solidFill>
                  <a:cs typeface="Segoe UI Light" panose="020B0502040204020203" pitchFamily="34" charset="0"/>
                </a:rPr>
                <a:t>.</a:t>
              </a:r>
              <a:endParaRPr lang="en-US" sz="1100" b="1" kern="0" dirty="0">
                <a:solidFill>
                  <a:srgbClr val="000000"/>
                </a:solidFill>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To scale or drag the video, go to the tab </a:t>
              </a:r>
              <a:r>
                <a:rPr lang="en-US" sz="1100" b="1" kern="0">
                  <a:solidFill>
                    <a:srgbClr val="000000"/>
                  </a:solidFill>
                  <a:cs typeface="Segoe UI Light" panose="020B0502040204020203" pitchFamily="34" charset="0"/>
                </a:rPr>
                <a:t>‘Video Tools - Format’</a:t>
              </a:r>
              <a:r>
                <a:rPr lang="en-US" sz="1100" kern="0">
                  <a:solidFill>
                    <a:srgbClr val="000000"/>
                  </a:solidFill>
                  <a:cs typeface="Segoe UI Light" panose="020B0502040204020203" pitchFamily="34" charset="0"/>
                </a:rPr>
                <a:t> and click on</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the button </a:t>
              </a:r>
              <a:r>
                <a:rPr lang="en-US" sz="1100" b="1" kern="0">
                  <a:solidFill>
                    <a:srgbClr val="000000"/>
                  </a:solidFill>
                  <a:cs typeface="Segoe UI Light" panose="020B0502040204020203" pitchFamily="34" charset="0"/>
                </a:rPr>
                <a:t>‘Crop’</a:t>
              </a:r>
              <a:r>
                <a:rPr lang="en-US" sz="1100" kern="0">
                  <a:solidFill>
                    <a:srgbClr val="000000"/>
                  </a:solidFill>
                  <a:cs typeface="Segoe UI Light" panose="020B0502040204020203" pitchFamily="34" charset="0"/>
                </a:rPr>
                <a: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Scale the video with the spheres and scale the video frame with the corners.</a:t>
              </a:r>
              <a:endParaRPr lang="en-US" sz="1100" b="1" kern="0">
                <a:solidFill>
                  <a:srgbClr val="000000"/>
                </a:solidFill>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a:solidFill>
                      <a:srgbClr val="000000"/>
                    </a:solidFill>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37683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US"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Text Levels</a:t>
            </a:r>
          </a:p>
          <a:p>
            <a:pPr algn="ctr">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Images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Charts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Tables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Videos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a:solidFill>
                      <a:srgbClr val="FFFFFF"/>
                    </a:solidFill>
                    <a:latin typeface="Oswald" panose="02000503000000000000" pitchFamily="2" charset="0"/>
                  </a:rPr>
                  <a:t>Open this slide in the slideshow and click on the preferred YouTube-link</a:t>
                </a:r>
                <a:endParaRPr lang="en-US" sz="1000">
                  <a:solidFill>
                    <a:srgbClr val="FFFFFF"/>
                  </a:solidFill>
                  <a:latin typeface="Oswald" panose="02000503000000000000" pitchFamily="2" charset="0"/>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Clr>
                <a:srgbClr val="008C83"/>
              </a:buClr>
              <a:buFont typeface="Courier New" panose="02070309020205020404" pitchFamily="49" charset="0"/>
              <a:buNone/>
            </a:pPr>
            <a:endParaRPr lang="en-US">
              <a:solidFill>
                <a:srgbClr val="FFFFFF"/>
              </a:solidFill>
            </a:endParaRPr>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GB" sz="1200" dirty="0">
                <a:solidFill>
                  <a:srgbClr val="008C83"/>
                </a:solidFill>
              </a:rPr>
              <a:t>you can find instructions on the left and right hand side of the slide</a:t>
            </a:r>
            <a:endParaRPr lang="en-US" sz="1200" dirty="0">
              <a:solidFill>
                <a:srgbClr val="0096A5"/>
              </a:solidFill>
              <a:latin typeface="Oswald" panose="02000503000000000000" pitchFamily="2" charset="0"/>
            </a:endParaRPr>
          </a:p>
        </p:txBody>
      </p:sp>
    </p:spTree>
    <p:extLst>
      <p:ext uri="{BB962C8B-B14F-4D97-AF65-F5344CB8AC3E}">
        <p14:creationId xmlns:p14="http://schemas.microsoft.com/office/powerpoint/2010/main" val="157862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46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rgbClr val="FFFFFF"/>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r>
              <a:rPr lang="en-GB" sz="6349" b="1" dirty="0">
                <a:solidFill>
                  <a:srgbClr val="FFFFFF"/>
                </a:solidFill>
              </a:rPr>
              <a:t>Thank you</a:t>
            </a:r>
          </a:p>
        </p:txBody>
      </p:sp>
    </p:spTree>
    <p:extLst>
      <p:ext uri="{BB962C8B-B14F-4D97-AF65-F5344CB8AC3E}">
        <p14:creationId xmlns:p14="http://schemas.microsoft.com/office/powerpoint/2010/main" val="224999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image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image.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miniature slide on the left side of the screen and choose </a:t>
                </a:r>
                <a:r>
                  <a:rPr lang="en-US" sz="1100" b="1" kern="0">
                    <a:solidFill>
                      <a:srgbClr val="000000"/>
                    </a:solidFill>
                    <a:cs typeface="Segoe UI Light" panose="020B0502040204020203" pitchFamily="34" charset="0"/>
                  </a:rPr>
                  <a:t>´Reset slide´</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a:solidFill>
                        <a:srgbClr val="000000"/>
                      </a:solidFill>
                    </a:endParaRPr>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dirty="0">
                      <a:solidFill>
                        <a:srgbClr val="000000"/>
                      </a:solidFill>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244435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rPr>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971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640476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122"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3139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880763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146"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2479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064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674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6037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1172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46613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52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7976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461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6148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18908934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170"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43071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SmartArt object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SmartArt object. </a:t>
              </a: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On the left side of the window, select the preferred type. Then click on the preferred object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‘SmartArt Tools - Format’</a:t>
              </a:r>
              <a:r>
                <a:rPr lang="en-US" sz="1100" kern="0" dirty="0">
                  <a:solidFill>
                    <a:srgbClr val="000000"/>
                  </a:solidFill>
                  <a:cs typeface="Segoe UI Light" panose="020B0502040204020203" pitchFamily="34" charset="0"/>
                </a:rPr>
                <a:t> you can edit shape fills and line colors.</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you can find numerous settings for text lay-out.</a:t>
              </a:r>
              <a:endParaRPr lang="en-US" sz="1100" b="1" kern="0" dirty="0">
                <a:solidFill>
                  <a:srgbClr val="000000"/>
                </a:solidFill>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76483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image/video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video.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Select the preferred video</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and click </a:t>
              </a:r>
              <a:r>
                <a:rPr lang="en-US" sz="1100" b="1" kern="0" dirty="0">
                  <a:solidFill>
                    <a:srgbClr val="000000"/>
                  </a:solidFill>
                  <a:cs typeface="Segoe UI Light" panose="020B0502040204020203" pitchFamily="34" charset="0"/>
                </a:rPr>
                <a:t>‘Insert’</a:t>
              </a:r>
              <a:r>
                <a:rPr lang="en-US" sz="1100" kern="0" dirty="0">
                  <a:solidFill>
                    <a:srgbClr val="000000"/>
                  </a:solidFill>
                  <a:cs typeface="Segoe UI Light" panose="020B0502040204020203" pitchFamily="34" charset="0"/>
                </a:rPr>
                <a:t>.</a:t>
              </a:r>
              <a:endParaRPr lang="en-US" sz="1100" b="1" kern="0" dirty="0">
                <a:solidFill>
                  <a:srgbClr val="000000"/>
                </a:solidFill>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To scale or drag the video, go to the tab </a:t>
              </a:r>
              <a:r>
                <a:rPr lang="en-US" sz="1100" b="1" kern="0">
                  <a:solidFill>
                    <a:srgbClr val="000000"/>
                  </a:solidFill>
                  <a:cs typeface="Segoe UI Light" panose="020B0502040204020203" pitchFamily="34" charset="0"/>
                </a:rPr>
                <a:t>‘Video Tools - Format’</a:t>
              </a:r>
              <a:r>
                <a:rPr lang="en-US" sz="1100" kern="0">
                  <a:solidFill>
                    <a:srgbClr val="000000"/>
                  </a:solidFill>
                  <a:cs typeface="Segoe UI Light" panose="020B0502040204020203" pitchFamily="34" charset="0"/>
                </a:rPr>
                <a:t> and click on</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the button </a:t>
              </a:r>
              <a:r>
                <a:rPr lang="en-US" sz="1100" b="1" kern="0">
                  <a:solidFill>
                    <a:srgbClr val="000000"/>
                  </a:solidFill>
                  <a:cs typeface="Segoe UI Light" panose="020B0502040204020203" pitchFamily="34" charset="0"/>
                </a:rPr>
                <a:t>‘Crop’</a:t>
              </a:r>
              <a:r>
                <a:rPr lang="en-US" sz="1100" kern="0">
                  <a:solidFill>
                    <a:srgbClr val="000000"/>
                  </a:solidFill>
                  <a:cs typeface="Segoe UI Light" panose="020B0502040204020203" pitchFamily="34" charset="0"/>
                </a:rPr>
                <a: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Scale the video with the spheres and scale the video frame with the corners.</a:t>
              </a:r>
              <a:endParaRPr lang="en-US" sz="1100" b="1" kern="0">
                <a:solidFill>
                  <a:srgbClr val="000000"/>
                </a:solidFill>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a:solidFill>
                      <a:srgbClr val="000000"/>
                    </a:solidFill>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342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US"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Text Levels</a:t>
            </a:r>
          </a:p>
          <a:p>
            <a:pPr algn="ctr">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Images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Charts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Tables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Videos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a:solidFill>
                      <a:srgbClr val="FFFFFF"/>
                    </a:solidFill>
                    <a:latin typeface="Oswald" panose="02000503000000000000" pitchFamily="2" charset="0"/>
                  </a:rPr>
                  <a:t>Open this slide in the slideshow and click on the preferred YouTube-link</a:t>
                </a:r>
                <a:endParaRPr lang="en-US" sz="1000">
                  <a:solidFill>
                    <a:srgbClr val="FFFFFF"/>
                  </a:solidFill>
                  <a:latin typeface="Oswald" panose="02000503000000000000" pitchFamily="2" charset="0"/>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Clr>
                <a:srgbClr val="008C83"/>
              </a:buClr>
              <a:buFont typeface="Courier New" panose="02070309020205020404" pitchFamily="49" charset="0"/>
              <a:buNone/>
            </a:pPr>
            <a:endParaRPr lang="en-US">
              <a:solidFill>
                <a:srgbClr val="FFFFFF"/>
              </a:solidFill>
            </a:endParaRPr>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GB" sz="1200" dirty="0">
                <a:solidFill>
                  <a:srgbClr val="008C83"/>
                </a:solidFill>
              </a:rPr>
              <a:t>you can find instructions on the left and right hand side of the slide</a:t>
            </a:r>
            <a:endParaRPr lang="en-US" sz="1200" dirty="0">
              <a:solidFill>
                <a:srgbClr val="0096A5"/>
              </a:solidFill>
              <a:latin typeface="Oswald" panose="02000503000000000000" pitchFamily="2" charset="0"/>
            </a:endParaRPr>
          </a:p>
        </p:txBody>
      </p:sp>
    </p:spTree>
    <p:extLst>
      <p:ext uri="{BB962C8B-B14F-4D97-AF65-F5344CB8AC3E}">
        <p14:creationId xmlns:p14="http://schemas.microsoft.com/office/powerpoint/2010/main" val="247219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rgbClr val="FFFFFF"/>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r>
              <a:rPr lang="en-GB" sz="6349" b="1" dirty="0">
                <a:solidFill>
                  <a:srgbClr val="FFFFFF"/>
                </a:solidFill>
              </a:rPr>
              <a:t>Thank you</a:t>
            </a:r>
          </a:p>
        </p:txBody>
      </p:sp>
    </p:spTree>
    <p:extLst>
      <p:ext uri="{BB962C8B-B14F-4D97-AF65-F5344CB8AC3E}">
        <p14:creationId xmlns:p14="http://schemas.microsoft.com/office/powerpoint/2010/main" val="73078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001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882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943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1.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1.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06992741"/>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83" r:id="rId3"/>
    <p:sldLayoutId id="2147483686" r:id="rId4"/>
    <p:sldLayoutId id="2147483660" r:id="rId5"/>
    <p:sldLayoutId id="2147483661" r:id="rId6"/>
    <p:sldLayoutId id="2147483689" r:id="rId7"/>
    <p:sldLayoutId id="2147483662" r:id="rId8"/>
    <p:sldLayoutId id="2147483684" r:id="rId9"/>
    <p:sldLayoutId id="2147483665" r:id="rId10"/>
    <p:sldLayoutId id="2147483666" r:id="rId11"/>
    <p:sldLayoutId id="2147483667" r:id="rId12"/>
    <p:sldLayoutId id="2147483668" r:id="rId13"/>
    <p:sldLayoutId id="2147483669" r:id="rId14"/>
    <p:sldLayoutId id="2147483670" r:id="rId15"/>
    <p:sldLayoutId id="2147483676" r:id="rId16"/>
    <p:sldLayoutId id="214748370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dirty="0"/>
              <a:t>3th 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714F811A-9E0C-564B-8B13-170DB7E4F8C9}"/>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27008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solidFill>
                <a:srgbClr val="FFFFFF"/>
              </a:solidFill>
            </a:endParaRPr>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smtClean="0">
                <a:solidFill>
                  <a:srgbClr val="008C83"/>
                </a:solidFill>
              </a:rPr>
              <a:pPr/>
              <a:t>‹#›</a:t>
            </a:fld>
            <a:endParaRPr lang="en-GB" dirty="0">
              <a:solidFill>
                <a:srgbClr val="008C83"/>
              </a:solidFill>
            </a:endParaRPr>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2241456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solidFill>
                <a:srgbClr val="FFFFFF"/>
              </a:solidFill>
            </a:endParaRPr>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smtClean="0">
                <a:solidFill>
                  <a:srgbClr val="008C83"/>
                </a:solidFill>
              </a:rPr>
              <a:pPr/>
              <a:t>‹#›</a:t>
            </a:fld>
            <a:endParaRPr lang="en-GB" dirty="0">
              <a:solidFill>
                <a:srgbClr val="008C83"/>
              </a:solidFill>
            </a:endParaRPr>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279117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hthoek 69">
            <a:extLst>
              <a:ext uri="{FF2B5EF4-FFF2-40B4-BE49-F238E27FC236}">
                <a16:creationId xmlns:a16="http://schemas.microsoft.com/office/drawing/2014/main" id="{529DDD94-DE2F-4AA8-88E1-1B4BB698131E}"/>
              </a:ext>
            </a:extLst>
          </p:cNvPr>
          <p:cNvSpPr/>
          <p:nvPr/>
        </p:nvSpPr>
        <p:spPr>
          <a:xfrm>
            <a:off x="0" y="0"/>
            <a:ext cx="12192000" cy="115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71" name="Afbeelding 70">
            <a:extLst>
              <a:ext uri="{FF2B5EF4-FFF2-40B4-BE49-F238E27FC236}">
                <a16:creationId xmlns:a16="http://schemas.microsoft.com/office/drawing/2014/main" id="{E1CA85DC-4DEF-47F2-9E6D-EB718A85D90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72" name="Rechthoek 71">
            <a:extLst>
              <a:ext uri="{FF2B5EF4-FFF2-40B4-BE49-F238E27FC236}">
                <a16:creationId xmlns:a16="http://schemas.microsoft.com/office/drawing/2014/main" id="{32160439-F406-4D6E-8C00-6C6E651235AD}"/>
              </a:ext>
            </a:extLst>
          </p:cNvPr>
          <p:cNvSpPr/>
          <p:nvPr/>
        </p:nvSpPr>
        <p:spPr>
          <a:xfrm rot="10800000" flipV="1">
            <a:off x="0" y="-216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Tijdelijke aanduiding voor tekst 27">
            <a:extLst>
              <a:ext uri="{FF2B5EF4-FFF2-40B4-BE49-F238E27FC236}">
                <a16:creationId xmlns:a16="http://schemas.microsoft.com/office/drawing/2014/main" id="{45368125-8D6E-4328-929D-2ACE1A29C8DC}"/>
              </a:ext>
            </a:extLst>
          </p:cNvPr>
          <p:cNvSpPr>
            <a:spLocks noGrp="1"/>
          </p:cNvSpPr>
          <p:nvPr>
            <p:ph type="body" sz="quarter" idx="22"/>
          </p:nvPr>
        </p:nvSpPr>
        <p:spPr>
          <a:xfrm>
            <a:off x="0" y="1159174"/>
            <a:ext cx="8797839" cy="5698826"/>
          </a:xfrm>
        </p:spPr>
        <p:txBody>
          <a:bodyPr/>
          <a:lstStyle/>
          <a:p>
            <a:endParaRPr lang="en-GB" dirty="0">
              <a:noFill/>
            </a:endParaRPr>
          </a:p>
        </p:txBody>
      </p:sp>
      <p:sp>
        <p:nvSpPr>
          <p:cNvPr id="21" name="Titel 20">
            <a:extLst>
              <a:ext uri="{FF2B5EF4-FFF2-40B4-BE49-F238E27FC236}">
                <a16:creationId xmlns:a16="http://schemas.microsoft.com/office/drawing/2014/main" id="{B436DF22-24B8-475A-8692-C184ED83CA22}"/>
              </a:ext>
            </a:extLst>
          </p:cNvPr>
          <p:cNvSpPr>
            <a:spLocks noGrp="1"/>
          </p:cNvSpPr>
          <p:nvPr>
            <p:ph type="title"/>
          </p:nvPr>
        </p:nvSpPr>
        <p:spPr>
          <a:xfrm>
            <a:off x="662181" y="1951725"/>
            <a:ext cx="6844406" cy="1263618"/>
          </a:xfrm>
        </p:spPr>
        <p:txBody>
          <a:bodyPr/>
          <a:lstStyle/>
          <a:p>
            <a:r>
              <a:rPr lang="en-GB" dirty="0">
                <a:latin typeface="GothamBlack" charset="0"/>
              </a:rPr>
              <a:t>CPQ – </a:t>
            </a:r>
            <a:r>
              <a:rPr lang="en-GB" dirty="0" smtClean="0">
                <a:latin typeface="GothamBlack" charset="0"/>
              </a:rPr>
              <a:t>Asia Alignment</a:t>
            </a:r>
            <a:r>
              <a:rPr lang="en-GB" dirty="0">
                <a:latin typeface="GothamBlack" charset="0"/>
              </a:rPr>
              <a:t/>
            </a:r>
            <a:br>
              <a:rPr lang="en-GB" dirty="0">
                <a:latin typeface="GothamBlack" charset="0"/>
              </a:rPr>
            </a:br>
            <a:r>
              <a:rPr lang="en-GB" dirty="0">
                <a:latin typeface="GothamBlack" charset="0"/>
              </a:rPr>
              <a:t/>
            </a:r>
            <a:br>
              <a:rPr lang="en-GB" dirty="0">
                <a:latin typeface="GothamBlack" charset="0"/>
              </a:rPr>
            </a:br>
            <a:r>
              <a:rPr lang="en-GB" sz="2800" i="1" dirty="0">
                <a:latin typeface="GothamBlack" charset="0"/>
              </a:rPr>
              <a:t>Design and Mock Up</a:t>
            </a:r>
            <a:br>
              <a:rPr lang="en-GB" sz="2800" i="1" dirty="0">
                <a:latin typeface="GothamBlack" charset="0"/>
              </a:rPr>
            </a:br>
            <a:r>
              <a:rPr lang="en-GB" sz="2800" i="1" dirty="0" smtClean="0">
                <a:latin typeface="GothamBlack" charset="0"/>
              </a:rPr>
              <a:t>Nov </a:t>
            </a:r>
            <a:r>
              <a:rPr lang="en-GB" sz="2800" i="1" dirty="0">
                <a:latin typeface="GothamBlack" charset="0"/>
              </a:rPr>
              <a:t>‘19</a:t>
            </a:r>
            <a:endParaRPr lang="en-GB" dirty="0"/>
          </a:p>
        </p:txBody>
      </p:sp>
      <p:sp>
        <p:nvSpPr>
          <p:cNvPr id="29" name="Tijdelijke aanduiding voor tekst 28">
            <a:extLst>
              <a:ext uri="{FF2B5EF4-FFF2-40B4-BE49-F238E27FC236}">
                <a16:creationId xmlns:a16="http://schemas.microsoft.com/office/drawing/2014/main" id="{9268398B-03CD-446A-A535-ED5D1462F9D3}"/>
              </a:ext>
            </a:extLst>
          </p:cNvPr>
          <p:cNvSpPr>
            <a:spLocks noGrp="1"/>
          </p:cNvSpPr>
          <p:nvPr>
            <p:ph type="body" sz="quarter" idx="51"/>
          </p:nvPr>
        </p:nvSpPr>
        <p:spPr/>
        <p:txBody>
          <a:bodyPr/>
          <a:lstStyle/>
          <a:p>
            <a:endParaRPr lang="en-GB" dirty="0"/>
          </a:p>
        </p:txBody>
      </p:sp>
      <p:sp>
        <p:nvSpPr>
          <p:cNvPr id="3" name="Rechthoek 2">
            <a:extLst>
              <a:ext uri="{FF2B5EF4-FFF2-40B4-BE49-F238E27FC236}">
                <a16:creationId xmlns:a16="http://schemas.microsoft.com/office/drawing/2014/main" id="{0AFBD613-E4E9-4EE8-B1CB-1F6B50F72820}"/>
              </a:ext>
            </a:extLst>
          </p:cNvPr>
          <p:cNvSpPr/>
          <p:nvPr/>
        </p:nvSpPr>
        <p:spPr>
          <a:xfrm>
            <a:off x="10894100" y="71407"/>
            <a:ext cx="1287532"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82D2D"/>
                </a:solidFill>
                <a:effectLst/>
                <a:uLnTx/>
                <a:uFillTx/>
                <a:latin typeface="Arial"/>
                <a:ea typeface="+mn-ea"/>
                <a:cs typeface="+mn-cs"/>
              </a:rPr>
              <a:t>Colt confidential</a:t>
            </a:r>
          </a:p>
        </p:txBody>
      </p:sp>
    </p:spTree>
    <p:extLst>
      <p:ext uri="{BB962C8B-B14F-4D97-AF65-F5344CB8AC3E}">
        <p14:creationId xmlns:p14="http://schemas.microsoft.com/office/powerpoint/2010/main" val="7042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10</a:t>
            </a:fld>
            <a:endParaRPr lang="nl-NL"/>
          </a:p>
        </p:txBody>
      </p:sp>
      <p:sp>
        <p:nvSpPr>
          <p:cNvPr id="4" name="Title 3"/>
          <p:cNvSpPr>
            <a:spLocks noGrp="1"/>
          </p:cNvSpPr>
          <p:nvPr>
            <p:ph type="title"/>
          </p:nvPr>
        </p:nvSpPr>
        <p:spPr/>
        <p:txBody>
          <a:bodyPr/>
          <a:lstStyle/>
          <a:p>
            <a:r>
              <a:rPr lang="en-GB" sz="1400" dirty="0"/>
              <a:t>CPQ Asia </a:t>
            </a:r>
            <a:r>
              <a:rPr lang="en-GB" sz="1400" dirty="0" smtClean="0"/>
              <a:t>: MMT Changes-Colt Fibre</a:t>
            </a:r>
            <a:endParaRPr lang="en-US" sz="1400" dirty="0"/>
          </a:p>
        </p:txBody>
      </p:sp>
      <p:sp>
        <p:nvSpPr>
          <p:cNvPr id="7" name="TextBox 6"/>
          <p:cNvSpPr txBox="1"/>
          <p:nvPr/>
        </p:nvSpPr>
        <p:spPr>
          <a:xfrm>
            <a:off x="630267" y="819807"/>
            <a:ext cx="10525638" cy="1138773"/>
          </a:xfrm>
          <a:prstGeom prst="rect">
            <a:avLst/>
          </a:prstGeom>
          <a:noFill/>
        </p:spPr>
        <p:txBody>
          <a:bodyPr wrap="none" rtlCol="0">
            <a:spAutoFit/>
          </a:bodyPr>
          <a:lstStyle/>
          <a:p>
            <a:r>
              <a:rPr lang="en-IN" dirty="0" smtClean="0"/>
              <a:t>Colt Fibre non-standard configuration</a:t>
            </a:r>
          </a:p>
          <a:p>
            <a:pPr marL="285750" indent="-285750">
              <a:buFont typeface="Arial" panose="020B0604020202020204" pitchFamily="34" charset="0"/>
              <a:buChar char="•"/>
            </a:pPr>
            <a:r>
              <a:rPr lang="en-IN" sz="1600" dirty="0"/>
              <a:t> </a:t>
            </a:r>
            <a:r>
              <a:rPr lang="en-IN" sz="1600" dirty="0" smtClean="0"/>
              <a:t>No new columns required in pricing export sheets for all products</a:t>
            </a:r>
          </a:p>
          <a:p>
            <a:pPr marL="285750" indent="-285750">
              <a:buFont typeface="Arial" panose="020B0604020202020204" pitchFamily="34" charset="0"/>
              <a:buChar char="•"/>
            </a:pPr>
            <a:r>
              <a:rPr lang="en-IN" sz="1600" dirty="0" smtClean="0"/>
              <a:t>Existing CAPEX,OPEX will be added in the Base price bespoke cost columns similar to non-standard interfaces</a:t>
            </a:r>
          </a:p>
          <a:p>
            <a:endParaRPr lang="en-IN" dirty="0"/>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67" y="2384699"/>
            <a:ext cx="1022032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511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11</a:t>
            </a:fld>
            <a:endParaRPr lang="nl-NL"/>
          </a:p>
        </p:txBody>
      </p:sp>
      <p:sp>
        <p:nvSpPr>
          <p:cNvPr id="3" name="Title 2"/>
          <p:cNvSpPr>
            <a:spLocks noGrp="1"/>
          </p:cNvSpPr>
          <p:nvPr>
            <p:ph type="title"/>
          </p:nvPr>
        </p:nvSpPr>
        <p:spPr/>
        <p:txBody>
          <a:bodyPr/>
          <a:lstStyle/>
          <a:p>
            <a:r>
              <a:rPr lang="en-GB" sz="1400" dirty="0"/>
              <a:t>CPQ Asia : MMT </a:t>
            </a:r>
            <a:r>
              <a:rPr lang="en-GB" sz="1400" dirty="0" smtClean="0"/>
              <a:t>Changes: One Time </a:t>
            </a:r>
            <a:r>
              <a:rPr lang="en-GB" sz="1400" dirty="0" err="1" smtClean="0"/>
              <a:t>Opex</a:t>
            </a:r>
            <a:endParaRPr lang="en-US" sz="1400" dirty="0"/>
          </a:p>
        </p:txBody>
      </p:sp>
      <p:sp>
        <p:nvSpPr>
          <p:cNvPr id="5" name="TextBox 4"/>
          <p:cNvSpPr txBox="1"/>
          <p:nvPr/>
        </p:nvSpPr>
        <p:spPr>
          <a:xfrm>
            <a:off x="630267" y="819807"/>
            <a:ext cx="10642979" cy="1908215"/>
          </a:xfrm>
          <a:prstGeom prst="rect">
            <a:avLst/>
          </a:prstGeom>
          <a:noFill/>
        </p:spPr>
        <p:txBody>
          <a:bodyPr wrap="square" rtlCol="0">
            <a:spAutoFit/>
          </a:bodyPr>
          <a:lstStyle/>
          <a:p>
            <a:r>
              <a:rPr lang="en-IN" dirty="0" smtClean="0"/>
              <a:t>One Time </a:t>
            </a:r>
            <a:r>
              <a:rPr lang="en-IN" dirty="0" err="1" smtClean="0"/>
              <a:t>Opex</a:t>
            </a:r>
            <a:r>
              <a:rPr lang="en-IN" dirty="0" smtClean="0"/>
              <a:t>:</a:t>
            </a:r>
          </a:p>
          <a:p>
            <a:endParaRPr lang="en-IN" dirty="0" smtClean="0"/>
          </a:p>
          <a:p>
            <a:pPr marL="285750" lvl="0" indent="-285750" eaLnBrk="0" fontAlgn="base" hangingPunct="0">
              <a:spcBef>
                <a:spcPct val="0"/>
              </a:spcBef>
              <a:spcAft>
                <a:spcPct val="0"/>
              </a:spcAft>
              <a:buFont typeface="Arial" panose="020B0604020202020204" pitchFamily="34" charset="0"/>
              <a:buChar char="•"/>
            </a:pPr>
            <a:r>
              <a:rPr lang="en-IN" sz="1600" dirty="0">
                <a:solidFill>
                  <a:srgbClr val="000000"/>
                </a:solidFill>
                <a:latin typeface="Segoe UI" panose="020B0502040204020203" pitchFamily="34" charset="0"/>
                <a:cs typeface="Segoe UI" panose="020B0502040204020203" pitchFamily="34" charset="0"/>
              </a:rPr>
              <a:t> </a:t>
            </a:r>
            <a:r>
              <a:rPr lang="en-GB" altLang="en-US" sz="1600" dirty="0">
                <a:solidFill>
                  <a:srgbClr val="000000"/>
                </a:solidFill>
                <a:latin typeface="Segoe UI" panose="020B0502040204020203" pitchFamily="34" charset="0"/>
                <a:cs typeface="Segoe UI" panose="020B0502040204020203" pitchFamily="34" charset="0"/>
              </a:rPr>
              <a:t>One time </a:t>
            </a:r>
            <a:r>
              <a:rPr lang="en-GB" altLang="en-US" sz="1600" dirty="0" err="1">
                <a:solidFill>
                  <a:srgbClr val="000000"/>
                </a:solidFill>
                <a:latin typeface="Segoe UI" panose="020B0502040204020203" pitchFamily="34" charset="0"/>
                <a:cs typeface="Segoe UI" panose="020B0502040204020203" pitchFamily="34" charset="0"/>
              </a:rPr>
              <a:t>Opex</a:t>
            </a:r>
            <a:r>
              <a:rPr lang="en-GB" altLang="en-US" sz="1600" dirty="0">
                <a:solidFill>
                  <a:srgbClr val="000000"/>
                </a:solidFill>
                <a:latin typeface="Segoe UI" panose="020B0502040204020203" pitchFamily="34" charset="0"/>
                <a:cs typeface="Segoe UI" panose="020B0502040204020203" pitchFamily="34" charset="0"/>
              </a:rPr>
              <a:t> should be available in CPQ for Bespoke and SE engagement </a:t>
            </a:r>
            <a:r>
              <a:rPr lang="en-GB" altLang="en-US" sz="1600" dirty="0" smtClean="0">
                <a:solidFill>
                  <a:srgbClr val="000000"/>
                </a:solidFill>
                <a:latin typeface="Segoe UI" panose="020B0502040204020203" pitchFamily="34" charset="0"/>
                <a:cs typeface="Segoe UI" panose="020B0502040204020203" pitchFamily="34" charset="0"/>
              </a:rPr>
              <a:t>journeys across all the applicable scenario</a:t>
            </a:r>
          </a:p>
          <a:p>
            <a:pPr marL="285750" lvl="0" indent="-285750" eaLnBrk="0" fontAlgn="base" hangingPunct="0">
              <a:spcBef>
                <a:spcPct val="0"/>
              </a:spcBef>
              <a:spcAft>
                <a:spcPct val="0"/>
              </a:spcAft>
              <a:buFont typeface="Arial" panose="020B0604020202020204" pitchFamily="34" charset="0"/>
              <a:buChar char="•"/>
            </a:pPr>
            <a:r>
              <a:rPr lang="en-GB" sz="1600" dirty="0" smtClean="0">
                <a:solidFill>
                  <a:srgbClr val="000000"/>
                </a:solidFill>
                <a:latin typeface="Segoe UI" panose="020B0502040204020203" pitchFamily="34" charset="0"/>
                <a:cs typeface="Segoe UI" panose="020B0502040204020203" pitchFamily="34" charset="0"/>
              </a:rPr>
              <a:t>In the pricing export CPQ should do a summation of all the One time </a:t>
            </a:r>
            <a:r>
              <a:rPr lang="en-GB" sz="1600" dirty="0" err="1" smtClean="0">
                <a:solidFill>
                  <a:srgbClr val="000000"/>
                </a:solidFill>
                <a:latin typeface="Segoe UI" panose="020B0502040204020203" pitchFamily="34" charset="0"/>
                <a:cs typeface="Segoe UI" panose="020B0502040204020203" pitchFamily="34" charset="0"/>
              </a:rPr>
              <a:t>Opex</a:t>
            </a:r>
            <a:r>
              <a:rPr lang="en-GB" sz="1600" dirty="0" smtClean="0">
                <a:solidFill>
                  <a:srgbClr val="000000"/>
                </a:solidFill>
                <a:latin typeface="Segoe UI" panose="020B0502040204020203" pitchFamily="34" charset="0"/>
                <a:cs typeface="Segoe UI" panose="020B0502040204020203" pitchFamily="34" charset="0"/>
              </a:rPr>
              <a:t>  present in the quote and populate the ‘One Time </a:t>
            </a:r>
            <a:r>
              <a:rPr lang="en-GB" sz="1600" dirty="0" err="1" smtClean="0">
                <a:solidFill>
                  <a:srgbClr val="000000"/>
                </a:solidFill>
                <a:latin typeface="Segoe UI" panose="020B0502040204020203" pitchFamily="34" charset="0"/>
                <a:cs typeface="Segoe UI" panose="020B0502040204020203" pitchFamily="34" charset="0"/>
              </a:rPr>
              <a:t>Opex</a:t>
            </a:r>
            <a:r>
              <a:rPr lang="en-GB" sz="1600" dirty="0" smtClean="0">
                <a:solidFill>
                  <a:srgbClr val="000000"/>
                </a:solidFill>
                <a:latin typeface="Segoe UI" panose="020B0502040204020203" pitchFamily="34" charset="0"/>
                <a:cs typeface="Segoe UI" panose="020B0502040204020203" pitchFamily="34" charset="0"/>
              </a:rPr>
              <a:t>’ field on pricing export</a:t>
            </a:r>
            <a:endParaRPr lang="en-IN" sz="1600" dirty="0" smtClean="0"/>
          </a:p>
          <a:p>
            <a:endParaRPr lang="en-IN" dirty="0"/>
          </a:p>
        </p:txBody>
      </p:sp>
      <p:pic>
        <p:nvPicPr>
          <p:cNvPr id="6" name="Picture 5"/>
          <p:cNvPicPr>
            <a:picLocks noChangeAspect="1"/>
          </p:cNvPicPr>
          <p:nvPr/>
        </p:nvPicPr>
        <p:blipFill>
          <a:blip r:embed="rId2"/>
          <a:stretch>
            <a:fillRect/>
          </a:stretch>
        </p:blipFill>
        <p:spPr>
          <a:xfrm>
            <a:off x="933448" y="3221957"/>
            <a:ext cx="10325100" cy="1504950"/>
          </a:xfrm>
          <a:prstGeom prst="rect">
            <a:avLst/>
          </a:prstGeom>
        </p:spPr>
      </p:pic>
      <p:sp>
        <p:nvSpPr>
          <p:cNvPr id="8" name="Rectangle 7"/>
          <p:cNvSpPr/>
          <p:nvPr/>
        </p:nvSpPr>
        <p:spPr>
          <a:xfrm>
            <a:off x="8967537" y="3221957"/>
            <a:ext cx="2291011" cy="1504950"/>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12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smtClean="0"/>
              <a:t>CPQ Asia: Governance </a:t>
            </a:r>
            <a:r>
              <a:rPr lang="en-US" sz="1400" dirty="0"/>
              <a:t>Hierarchy post Deal Pricing </a:t>
            </a:r>
            <a:r>
              <a:rPr lang="en-US" sz="1400" dirty="0" smtClean="0"/>
              <a:t>Review</a:t>
            </a:r>
            <a:endParaRPr lang="en-US" sz="1400" dirty="0"/>
          </a:p>
        </p:txBody>
      </p:sp>
      <p:sp>
        <p:nvSpPr>
          <p:cNvPr id="7" name="TextBox 6"/>
          <p:cNvSpPr txBox="1"/>
          <p:nvPr/>
        </p:nvSpPr>
        <p:spPr>
          <a:xfrm>
            <a:off x="177165" y="663235"/>
            <a:ext cx="11632881" cy="954107"/>
          </a:xfrm>
          <a:prstGeom prst="rect">
            <a:avLst/>
          </a:prstGeom>
          <a:noFill/>
        </p:spPr>
        <p:txBody>
          <a:bodyPr wrap="square" rtlCol="0">
            <a:spAutoFit/>
          </a:bodyPr>
          <a:lstStyle/>
          <a:p>
            <a:pPr marL="285750" lvl="0" indent="-285750">
              <a:buFont typeface="Arial" panose="020B0604020202020204" pitchFamily="34" charset="0"/>
              <a:buChar char="•"/>
            </a:pPr>
            <a:r>
              <a:rPr lang="en-IN" sz="1400" dirty="0"/>
              <a:t>Once the Quote has been approved by deal pricing, the Governance Approval Hierarchy is determined by the profitability of the Deal (IGMAD %) &amp; connectivity type of the Line model. </a:t>
            </a:r>
            <a:endParaRPr lang="en-IN" sz="1400" dirty="0" smtClean="0"/>
          </a:p>
          <a:p>
            <a:pPr marL="285750" indent="-285750">
              <a:buFont typeface="Arial" panose="020B0604020202020204" pitchFamily="34" charset="0"/>
              <a:buChar char="•"/>
            </a:pPr>
            <a:r>
              <a:rPr lang="en-IN" sz="1400" dirty="0"/>
              <a:t>Sales and Finance Approval </a:t>
            </a:r>
            <a:r>
              <a:rPr lang="en-IN" sz="1400" dirty="0" smtClean="0"/>
              <a:t>hierarchy for Asia will be </a:t>
            </a:r>
            <a:r>
              <a:rPr lang="en-IN" sz="1400" dirty="0"/>
              <a:t>aligned with EU</a:t>
            </a:r>
          </a:p>
          <a:p>
            <a:pPr lvl="0"/>
            <a:endParaRPr lang="en-US" sz="1400" dirty="0">
              <a:solidFill>
                <a:schemeClr val="accent2"/>
              </a:solidFill>
            </a:endParaRPr>
          </a:p>
        </p:txBody>
      </p:sp>
      <p:sp>
        <p:nvSpPr>
          <p:cNvPr id="11" name="TextBox 10"/>
          <p:cNvSpPr txBox="1"/>
          <p:nvPr/>
        </p:nvSpPr>
        <p:spPr>
          <a:xfrm>
            <a:off x="236394" y="2109840"/>
            <a:ext cx="5185064" cy="523220"/>
          </a:xfrm>
          <a:prstGeom prst="rect">
            <a:avLst/>
          </a:prstGeom>
          <a:noFill/>
        </p:spPr>
        <p:txBody>
          <a:bodyPr wrap="square" rtlCol="0">
            <a:spAutoFit/>
          </a:bodyPr>
          <a:lstStyle/>
          <a:p>
            <a:r>
              <a:rPr lang="en-IN" sz="1400" b="1" dirty="0"/>
              <a:t>If all lines contain only </a:t>
            </a:r>
            <a:r>
              <a:rPr lang="en-IN" sz="1400" b="1" dirty="0">
                <a:solidFill>
                  <a:schemeClr val="accent2"/>
                </a:solidFill>
              </a:rPr>
              <a:t>on-net</a:t>
            </a:r>
            <a:r>
              <a:rPr lang="en-IN" sz="1400" b="1" dirty="0"/>
              <a:t> </a:t>
            </a:r>
            <a:r>
              <a:rPr lang="en-IN" sz="1400" b="1" dirty="0" smtClean="0"/>
              <a:t>connections, </a:t>
            </a:r>
            <a:r>
              <a:rPr lang="en-IN" sz="1400" b="1" dirty="0"/>
              <a:t>the following thresholds apply:</a:t>
            </a:r>
            <a:endParaRPr lang="en-US" sz="1400" b="1" dirty="0"/>
          </a:p>
        </p:txBody>
      </p:sp>
      <p:graphicFrame>
        <p:nvGraphicFramePr>
          <p:cNvPr id="12" name="Table 11"/>
          <p:cNvGraphicFramePr>
            <a:graphicFrameLocks noGrp="1"/>
          </p:cNvGraphicFramePr>
          <p:nvPr>
            <p:extLst/>
          </p:nvPr>
        </p:nvGraphicFramePr>
        <p:xfrm>
          <a:off x="177165" y="2836907"/>
          <a:ext cx="5434965" cy="3066288"/>
        </p:xfrm>
        <a:graphic>
          <a:graphicData uri="http://schemas.openxmlformats.org/drawingml/2006/table">
            <a:tbl>
              <a:tblPr firstRow="1" firstCol="1" bandRow="1">
                <a:tableStyleId>{5C22544A-7EE6-4342-B048-85BDC9FD1C3A}</a:tableStyleId>
              </a:tblPr>
              <a:tblGrid>
                <a:gridCol w="1057275">
                  <a:extLst>
                    <a:ext uri="{9D8B030D-6E8A-4147-A177-3AD203B41FA5}">
                      <a16:colId xmlns:a16="http://schemas.microsoft.com/office/drawing/2014/main" val="381464999"/>
                    </a:ext>
                  </a:extLst>
                </a:gridCol>
                <a:gridCol w="1459230">
                  <a:extLst>
                    <a:ext uri="{9D8B030D-6E8A-4147-A177-3AD203B41FA5}">
                      <a16:colId xmlns:a16="http://schemas.microsoft.com/office/drawing/2014/main" val="1883507127"/>
                    </a:ext>
                  </a:extLst>
                </a:gridCol>
                <a:gridCol w="1459230">
                  <a:extLst>
                    <a:ext uri="{9D8B030D-6E8A-4147-A177-3AD203B41FA5}">
                      <a16:colId xmlns:a16="http://schemas.microsoft.com/office/drawing/2014/main" val="2591856233"/>
                    </a:ext>
                  </a:extLst>
                </a:gridCol>
                <a:gridCol w="1459230">
                  <a:extLst>
                    <a:ext uri="{9D8B030D-6E8A-4147-A177-3AD203B41FA5}">
                      <a16:colId xmlns:a16="http://schemas.microsoft.com/office/drawing/2014/main" val="1213351133"/>
                    </a:ext>
                  </a:extLst>
                </a:gridCol>
              </a:tblGrid>
              <a:tr h="329359">
                <a:tc>
                  <a:txBody>
                    <a:bodyPr/>
                    <a:lstStyle/>
                    <a:p>
                      <a:pPr marL="0" marR="0">
                        <a:lnSpc>
                          <a:spcPct val="105000"/>
                        </a:lnSpc>
                        <a:spcBef>
                          <a:spcPts val="600"/>
                        </a:spcBef>
                        <a:spcAft>
                          <a:spcPts val="600"/>
                        </a:spcAft>
                      </a:pPr>
                      <a:r>
                        <a:rPr lang="en-US" sz="1200" dirty="0">
                          <a:effectLst/>
                          <a:latin typeface="+mj-lt"/>
                        </a:rPr>
                        <a:t>Deal Class</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Profitability (IGMAD)</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Sales approver</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Finance approver</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343979"/>
                  </a:ext>
                </a:extLst>
              </a:tr>
              <a:tr h="536448">
                <a:tc rowSpan="3">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Bronze+</a:t>
                      </a:r>
                      <a:endParaRPr lang="en-IN" sz="1200" dirty="0">
                        <a:effectLst/>
                        <a:latin typeface="+mj-lt"/>
                        <a:ea typeface="Calibri" panose="020F0502020204030204" pitchFamily="34" charset="0"/>
                        <a:cs typeface="Times New Roman" panose="02020603050405020304" pitchFamily="18" charset="0"/>
                      </a:endParaRPr>
                    </a:p>
                    <a:p>
                      <a:pPr marL="0" marR="0">
                        <a:lnSpc>
                          <a:spcPct val="105000"/>
                        </a:lnSpc>
                        <a:spcBef>
                          <a:spcPts val="600"/>
                        </a:spcBef>
                        <a:spcAft>
                          <a:spcPts val="600"/>
                        </a:spcAft>
                      </a:pPr>
                      <a:r>
                        <a:rPr lang="en-IN" sz="1200" b="1" i="1" dirty="0">
                          <a:effectLst/>
                          <a:latin typeface="+mj-lt"/>
                          <a:ea typeface="Calibri" panose="020F0502020204030204" pitchFamily="34" charset="0"/>
                          <a:cs typeface="Times New Roman" panose="02020603050405020304" pitchFamily="18" charset="0"/>
                        </a:rPr>
                        <a:t>or</a:t>
                      </a:r>
                      <a:endParaRPr lang="en-IN" sz="1200" dirty="0">
                        <a:effectLst/>
                        <a:latin typeface="+mj-lt"/>
                        <a:ea typeface="Calibri" panose="020F0502020204030204" pitchFamily="34" charset="0"/>
                        <a:cs typeface="Times New Roman" panose="02020603050405020304" pitchFamily="18" charset="0"/>
                      </a:endParaRPr>
                    </a:p>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Silver</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b="1" kern="1200" dirty="0">
                          <a:solidFill>
                            <a:schemeClr val="accent2"/>
                          </a:solidFill>
                          <a:effectLst/>
                          <a:latin typeface="+mj-lt"/>
                          <a:ea typeface="Calibri" panose="020F0502020204030204" pitchFamily="34" charset="0"/>
                          <a:cs typeface="Times New Roman" panose="02020603050405020304" pitchFamily="18" charset="0"/>
                        </a:rPr>
                        <a:t>&gt;= 30%</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Sales – 2</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a:solidFill>
                            <a:schemeClr val="dk1"/>
                          </a:solidFill>
                          <a:effectLst/>
                          <a:latin typeface="+mj-lt"/>
                          <a:ea typeface="Calibri" panose="020F0502020204030204" pitchFamily="34" charset="0"/>
                          <a:cs typeface="Times New Roman" panose="02020603050405020304" pitchFamily="18" charset="0"/>
                        </a:rPr>
                        <a:t>VP Finance – 2</a:t>
                      </a:r>
                    </a:p>
                  </a:txBody>
                  <a:tcPr marL="68580" marR="68580" marT="0" marB="0" anchor="ctr"/>
                </a:tc>
                <a:extLst>
                  <a:ext uri="{0D108BD9-81ED-4DB2-BD59-A6C34878D82A}">
                    <a16:rowId xmlns:a16="http://schemas.microsoft.com/office/drawing/2014/main" val="3507968065"/>
                  </a:ext>
                </a:extLst>
              </a:tr>
              <a:tr h="536448">
                <a:tc vMerge="1">
                  <a:txBody>
                    <a:bodyPr/>
                    <a:lstStyle/>
                    <a:p>
                      <a:endParaRPr lang="en-IN"/>
                    </a:p>
                  </a:txBody>
                  <a:tcPr/>
                </a:tc>
                <a:tc>
                  <a:txBody>
                    <a:bodyPr/>
                    <a:lstStyle/>
                    <a:p>
                      <a:pPr marL="0" marR="0" algn="ctr" defTabSz="913943" rtl="0" eaLnBrk="1" latinLnBrk="0" hangingPunct="1">
                        <a:lnSpc>
                          <a:spcPct val="105000"/>
                        </a:lnSpc>
                        <a:spcBef>
                          <a:spcPts val="600"/>
                        </a:spcBef>
                        <a:spcAft>
                          <a:spcPts val="600"/>
                        </a:spcAft>
                      </a:pPr>
                      <a:r>
                        <a:rPr lang="en-IN" sz="1000" b="1" kern="1200" dirty="0">
                          <a:solidFill>
                            <a:schemeClr val="accent2"/>
                          </a:solidFill>
                          <a:effectLst/>
                          <a:latin typeface="+mj-lt"/>
                          <a:ea typeface="Calibri" panose="020F0502020204030204" pitchFamily="34" charset="0"/>
                          <a:cs typeface="Times New Roman" panose="02020603050405020304" pitchFamily="18" charset="0"/>
                        </a:rPr>
                        <a:t>&lt; 30% and &gt;= 25%</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Sales – 1</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a:solidFill>
                            <a:schemeClr val="dk1"/>
                          </a:solidFill>
                          <a:effectLst/>
                          <a:latin typeface="+mj-lt"/>
                          <a:ea typeface="Calibri" panose="020F0502020204030204" pitchFamily="34" charset="0"/>
                          <a:cs typeface="Times New Roman" panose="02020603050405020304" pitchFamily="18" charset="0"/>
                        </a:rPr>
                        <a:t>VP Finance – 1</a:t>
                      </a:r>
                    </a:p>
                  </a:txBody>
                  <a:tcPr marL="68580" marR="68580" marT="0" marB="0" anchor="ctr"/>
                </a:tc>
                <a:extLst>
                  <a:ext uri="{0D108BD9-81ED-4DB2-BD59-A6C34878D82A}">
                    <a16:rowId xmlns:a16="http://schemas.microsoft.com/office/drawing/2014/main" val="1256541357"/>
                  </a:ext>
                </a:extLst>
              </a:tr>
              <a:tr h="536448">
                <a:tc vMerge="1">
                  <a:txBody>
                    <a:bodyPr/>
                    <a:lstStyle/>
                    <a:p>
                      <a:endParaRPr lang="en-IN"/>
                    </a:p>
                  </a:txBody>
                  <a:tcPr/>
                </a:tc>
                <a:tc>
                  <a:txBody>
                    <a:bodyPr/>
                    <a:lstStyle/>
                    <a:p>
                      <a:pPr marL="0" marR="0" algn="ctr" defTabSz="913943" rtl="0" eaLnBrk="1" latinLnBrk="0" hangingPunct="1">
                        <a:lnSpc>
                          <a:spcPct val="105000"/>
                        </a:lnSpc>
                        <a:spcBef>
                          <a:spcPts val="600"/>
                        </a:spcBef>
                        <a:spcAft>
                          <a:spcPts val="600"/>
                        </a:spcAft>
                      </a:pPr>
                      <a:r>
                        <a:rPr lang="en-IN" sz="1000" b="1" kern="1200" dirty="0">
                          <a:solidFill>
                            <a:schemeClr val="accent2"/>
                          </a:solidFill>
                          <a:effectLst/>
                          <a:latin typeface="+mj-lt"/>
                          <a:ea typeface="Calibri" panose="020F0502020204030204" pitchFamily="34" charset="0"/>
                          <a:cs typeface="Times New Roman" panose="02020603050405020304" pitchFamily="18" charset="0"/>
                        </a:rPr>
                        <a:t>&lt; 25%</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Sales</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Finance</a:t>
                      </a:r>
                    </a:p>
                  </a:txBody>
                  <a:tcPr marL="68580" marR="68580" marT="0" marB="0" anchor="ctr"/>
                </a:tc>
                <a:extLst>
                  <a:ext uri="{0D108BD9-81ED-4DB2-BD59-A6C34878D82A}">
                    <a16:rowId xmlns:a16="http://schemas.microsoft.com/office/drawing/2014/main" val="3815857320"/>
                  </a:ext>
                </a:extLst>
              </a:tr>
              <a:tr h="536448">
                <a:tc>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Gold </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b="1" kern="1200" dirty="0">
                          <a:solidFill>
                            <a:schemeClr val="accent2"/>
                          </a:solidFill>
                          <a:effectLst/>
                          <a:latin typeface="+mj-lt"/>
                          <a:ea typeface="Calibri" panose="020F0502020204030204" pitchFamily="34" charset="0"/>
                          <a:cs typeface="Times New Roman" panose="02020603050405020304" pitchFamily="18" charset="0"/>
                        </a:rPr>
                        <a:t>Any value</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CRO</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Finance</a:t>
                      </a:r>
                    </a:p>
                  </a:txBody>
                  <a:tcPr marL="68580" marR="68580" marT="0" marB="0" anchor="ctr"/>
                </a:tc>
                <a:extLst>
                  <a:ext uri="{0D108BD9-81ED-4DB2-BD59-A6C34878D82A}">
                    <a16:rowId xmlns:a16="http://schemas.microsoft.com/office/drawing/2014/main" val="2812697183"/>
                  </a:ext>
                </a:extLst>
              </a:tr>
              <a:tr h="536448">
                <a:tc>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Platinum</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b="1" kern="1200" dirty="0">
                          <a:solidFill>
                            <a:schemeClr val="accent2"/>
                          </a:solidFill>
                          <a:effectLst/>
                          <a:latin typeface="+mj-lt"/>
                          <a:ea typeface="Calibri" panose="020F0502020204030204" pitchFamily="34" charset="0"/>
                          <a:cs typeface="Times New Roman" panose="02020603050405020304" pitchFamily="18" charset="0"/>
                        </a:rPr>
                        <a:t>Any value</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CRO</a:t>
                      </a:r>
                    </a:p>
                  </a:txBody>
                  <a:tcPr marL="68580" marR="68580" marT="0" marB="0" anchor="ctr"/>
                </a:tc>
                <a:tc>
                  <a:txBody>
                    <a:bodyPr/>
                    <a:lstStyle/>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VP Finance</a:t>
                      </a:r>
                    </a:p>
                    <a:p>
                      <a:pPr marL="0" marR="0" algn="ctr" defTabSz="913943" rtl="0" eaLnBrk="1" latinLnBrk="0" hangingPunct="1">
                        <a:lnSpc>
                          <a:spcPct val="105000"/>
                        </a:lnSpc>
                        <a:spcBef>
                          <a:spcPts val="600"/>
                        </a:spcBef>
                        <a:spcAft>
                          <a:spcPts val="600"/>
                        </a:spcAft>
                      </a:pPr>
                      <a:r>
                        <a:rPr lang="en-IN" sz="1000" kern="1200" dirty="0">
                          <a:solidFill>
                            <a:schemeClr val="dk1"/>
                          </a:solidFill>
                          <a:effectLst/>
                          <a:latin typeface="+mj-lt"/>
                          <a:ea typeface="Calibri" panose="020F0502020204030204" pitchFamily="34" charset="0"/>
                          <a:cs typeface="Times New Roman" panose="02020603050405020304" pitchFamily="18" charset="0"/>
                        </a:rPr>
                        <a:t>CFO</a:t>
                      </a:r>
                    </a:p>
                  </a:txBody>
                  <a:tcPr marL="68580" marR="68580" marT="0" marB="0" anchor="ctr"/>
                </a:tc>
                <a:extLst>
                  <a:ext uri="{0D108BD9-81ED-4DB2-BD59-A6C34878D82A}">
                    <a16:rowId xmlns:a16="http://schemas.microsoft.com/office/drawing/2014/main" val="819976806"/>
                  </a:ext>
                </a:extLst>
              </a:tr>
            </a:tbl>
          </a:graphicData>
        </a:graphic>
      </p:graphicFrame>
      <p:pic>
        <p:nvPicPr>
          <p:cNvPr id="9" name="Picture 8">
            <a:extLst>
              <a:ext uri="{FF2B5EF4-FFF2-40B4-BE49-F238E27FC236}">
                <a16:creationId xmlns:a16="http://schemas.microsoft.com/office/drawing/2014/main" id="{FBB64409-D290-CF41-BBB8-CE39251E0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graphicFrame>
        <p:nvGraphicFramePr>
          <p:cNvPr id="19" name="Table 18"/>
          <p:cNvGraphicFramePr>
            <a:graphicFrameLocks noGrp="1"/>
          </p:cNvGraphicFramePr>
          <p:nvPr>
            <p:extLst/>
          </p:nvPr>
        </p:nvGraphicFramePr>
        <p:xfrm>
          <a:off x="6375081" y="2836907"/>
          <a:ext cx="5434965" cy="3066288"/>
        </p:xfrm>
        <a:graphic>
          <a:graphicData uri="http://schemas.openxmlformats.org/drawingml/2006/table">
            <a:tbl>
              <a:tblPr firstRow="1" firstCol="1" bandRow="1">
                <a:tableStyleId>{5C22544A-7EE6-4342-B048-85BDC9FD1C3A}</a:tableStyleId>
              </a:tblPr>
              <a:tblGrid>
                <a:gridCol w="1057275">
                  <a:extLst>
                    <a:ext uri="{9D8B030D-6E8A-4147-A177-3AD203B41FA5}">
                      <a16:colId xmlns:a16="http://schemas.microsoft.com/office/drawing/2014/main" val="381464999"/>
                    </a:ext>
                  </a:extLst>
                </a:gridCol>
                <a:gridCol w="1459230">
                  <a:extLst>
                    <a:ext uri="{9D8B030D-6E8A-4147-A177-3AD203B41FA5}">
                      <a16:colId xmlns:a16="http://schemas.microsoft.com/office/drawing/2014/main" val="1883507127"/>
                    </a:ext>
                  </a:extLst>
                </a:gridCol>
                <a:gridCol w="1459230">
                  <a:extLst>
                    <a:ext uri="{9D8B030D-6E8A-4147-A177-3AD203B41FA5}">
                      <a16:colId xmlns:a16="http://schemas.microsoft.com/office/drawing/2014/main" val="2591856233"/>
                    </a:ext>
                  </a:extLst>
                </a:gridCol>
                <a:gridCol w="1459230">
                  <a:extLst>
                    <a:ext uri="{9D8B030D-6E8A-4147-A177-3AD203B41FA5}">
                      <a16:colId xmlns:a16="http://schemas.microsoft.com/office/drawing/2014/main" val="1213351133"/>
                    </a:ext>
                  </a:extLst>
                </a:gridCol>
              </a:tblGrid>
              <a:tr h="329359">
                <a:tc>
                  <a:txBody>
                    <a:bodyPr/>
                    <a:lstStyle/>
                    <a:p>
                      <a:pPr marL="0" marR="0">
                        <a:lnSpc>
                          <a:spcPct val="105000"/>
                        </a:lnSpc>
                        <a:spcBef>
                          <a:spcPts val="600"/>
                        </a:spcBef>
                        <a:spcAft>
                          <a:spcPts val="600"/>
                        </a:spcAft>
                      </a:pPr>
                      <a:r>
                        <a:rPr lang="en-US" sz="1200" dirty="0">
                          <a:effectLst/>
                          <a:latin typeface="+mj-lt"/>
                        </a:rPr>
                        <a:t>Deal Class</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Profitability (IGMAD)</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Sales approver</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US" sz="1200" dirty="0">
                          <a:effectLst/>
                          <a:latin typeface="+mj-lt"/>
                        </a:rPr>
                        <a:t>Finance approver</a:t>
                      </a:r>
                      <a:endParaRPr lang="en-US" sz="12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343979"/>
                  </a:ext>
                </a:extLst>
              </a:tr>
              <a:tr h="536448">
                <a:tc rowSpan="3">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Bronze+</a:t>
                      </a:r>
                      <a:endParaRPr lang="en-IN" sz="1200" dirty="0">
                        <a:effectLst/>
                        <a:latin typeface="+mj-lt"/>
                        <a:ea typeface="Calibri" panose="020F0502020204030204" pitchFamily="34" charset="0"/>
                        <a:cs typeface="Times New Roman" panose="02020603050405020304" pitchFamily="18" charset="0"/>
                      </a:endParaRPr>
                    </a:p>
                    <a:p>
                      <a:pPr marL="0" marR="0">
                        <a:lnSpc>
                          <a:spcPct val="105000"/>
                        </a:lnSpc>
                        <a:spcBef>
                          <a:spcPts val="600"/>
                        </a:spcBef>
                        <a:spcAft>
                          <a:spcPts val="600"/>
                        </a:spcAft>
                      </a:pPr>
                      <a:r>
                        <a:rPr lang="en-IN" sz="1200" b="1" i="1" dirty="0">
                          <a:effectLst/>
                          <a:latin typeface="+mj-lt"/>
                          <a:ea typeface="Calibri" panose="020F0502020204030204" pitchFamily="34" charset="0"/>
                          <a:cs typeface="Times New Roman" panose="02020603050405020304" pitchFamily="18" charset="0"/>
                        </a:rPr>
                        <a:t>or</a:t>
                      </a:r>
                      <a:endParaRPr lang="en-IN" sz="1200" dirty="0">
                        <a:effectLst/>
                        <a:latin typeface="+mj-lt"/>
                        <a:ea typeface="Calibri" panose="020F0502020204030204" pitchFamily="34" charset="0"/>
                        <a:cs typeface="Times New Roman" panose="02020603050405020304" pitchFamily="18" charset="0"/>
                      </a:endParaRPr>
                    </a:p>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Silver</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IN" sz="1000" b="1" dirty="0">
                          <a:solidFill>
                            <a:schemeClr val="accent2"/>
                          </a:solidFill>
                          <a:effectLst/>
                          <a:latin typeface="+mj-lt"/>
                          <a:ea typeface="Calibri" panose="020F0502020204030204" pitchFamily="34" charset="0"/>
                          <a:cs typeface="Times New Roman" panose="02020603050405020304" pitchFamily="18" charset="0"/>
                        </a:rPr>
                        <a:t>&gt;= 20%</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Sales – 2</a:t>
                      </a:r>
                    </a:p>
                  </a:txBody>
                  <a:tcPr marL="68580" marR="68580" marT="0" marB="0" anchor="ctr"/>
                </a:tc>
                <a:tc>
                  <a:txBody>
                    <a:bodyPr/>
                    <a:lstStyle/>
                    <a:p>
                      <a:pPr marL="0" marR="0" algn="ctr">
                        <a:lnSpc>
                          <a:spcPct val="105000"/>
                        </a:lnSpc>
                        <a:spcBef>
                          <a:spcPts val="600"/>
                        </a:spcBef>
                        <a:spcAft>
                          <a:spcPts val="600"/>
                        </a:spcAft>
                      </a:pPr>
                      <a:r>
                        <a:rPr lang="en-IN" sz="1000">
                          <a:effectLst/>
                          <a:latin typeface="+mj-lt"/>
                          <a:ea typeface="Calibri" panose="020F0502020204030204" pitchFamily="34" charset="0"/>
                          <a:cs typeface="Times New Roman" panose="02020603050405020304" pitchFamily="18" charset="0"/>
                        </a:rPr>
                        <a:t>VP Finance – 2</a:t>
                      </a:r>
                    </a:p>
                  </a:txBody>
                  <a:tcPr marL="68580" marR="68580" marT="0" marB="0" anchor="ctr"/>
                </a:tc>
                <a:extLst>
                  <a:ext uri="{0D108BD9-81ED-4DB2-BD59-A6C34878D82A}">
                    <a16:rowId xmlns:a16="http://schemas.microsoft.com/office/drawing/2014/main" val="3507968065"/>
                  </a:ext>
                </a:extLst>
              </a:tr>
              <a:tr h="536448">
                <a:tc vMerge="1">
                  <a:txBody>
                    <a:bodyPr/>
                    <a:lstStyle/>
                    <a:p>
                      <a:endParaRPr lang="en-IN"/>
                    </a:p>
                  </a:txBody>
                  <a:tcPr/>
                </a:tc>
                <a:tc>
                  <a:txBody>
                    <a:bodyPr/>
                    <a:lstStyle/>
                    <a:p>
                      <a:pPr marL="0" marR="0" algn="ctr">
                        <a:lnSpc>
                          <a:spcPct val="105000"/>
                        </a:lnSpc>
                        <a:spcBef>
                          <a:spcPts val="600"/>
                        </a:spcBef>
                        <a:spcAft>
                          <a:spcPts val="600"/>
                        </a:spcAft>
                      </a:pPr>
                      <a:r>
                        <a:rPr lang="en-IN" sz="1000" b="1" dirty="0">
                          <a:solidFill>
                            <a:schemeClr val="accent2"/>
                          </a:solidFill>
                          <a:effectLst/>
                          <a:latin typeface="+mj-lt"/>
                          <a:ea typeface="Calibri" panose="020F0502020204030204" pitchFamily="34" charset="0"/>
                          <a:cs typeface="Times New Roman" panose="02020603050405020304" pitchFamily="18" charset="0"/>
                        </a:rPr>
                        <a:t>&lt; 20% and &gt;= 17%</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Sales – 1</a:t>
                      </a:r>
                    </a:p>
                  </a:txBody>
                  <a:tcPr marL="68580" marR="68580" marT="0" marB="0" anchor="ctr"/>
                </a:tc>
                <a:tc>
                  <a:txBody>
                    <a:bodyPr/>
                    <a:lstStyle/>
                    <a:p>
                      <a:pPr marL="0" marR="0" algn="ctr">
                        <a:lnSpc>
                          <a:spcPct val="105000"/>
                        </a:lnSpc>
                        <a:spcBef>
                          <a:spcPts val="600"/>
                        </a:spcBef>
                        <a:spcAft>
                          <a:spcPts val="600"/>
                        </a:spcAft>
                      </a:pPr>
                      <a:r>
                        <a:rPr lang="en-IN" sz="1000">
                          <a:effectLst/>
                          <a:latin typeface="+mj-lt"/>
                          <a:ea typeface="Calibri" panose="020F0502020204030204" pitchFamily="34" charset="0"/>
                          <a:cs typeface="Times New Roman" panose="02020603050405020304" pitchFamily="18" charset="0"/>
                        </a:rPr>
                        <a:t>VP Finance – 1</a:t>
                      </a:r>
                    </a:p>
                  </a:txBody>
                  <a:tcPr marL="68580" marR="68580" marT="0" marB="0" anchor="ctr"/>
                </a:tc>
                <a:extLst>
                  <a:ext uri="{0D108BD9-81ED-4DB2-BD59-A6C34878D82A}">
                    <a16:rowId xmlns:a16="http://schemas.microsoft.com/office/drawing/2014/main" val="1256541357"/>
                  </a:ext>
                </a:extLst>
              </a:tr>
              <a:tr h="536448">
                <a:tc vMerge="1">
                  <a:txBody>
                    <a:bodyPr/>
                    <a:lstStyle/>
                    <a:p>
                      <a:endParaRPr lang="en-IN"/>
                    </a:p>
                  </a:txBody>
                  <a:tcPr/>
                </a:tc>
                <a:tc>
                  <a:txBody>
                    <a:bodyPr/>
                    <a:lstStyle/>
                    <a:p>
                      <a:pPr marL="0" marR="0" algn="ctr">
                        <a:lnSpc>
                          <a:spcPct val="105000"/>
                        </a:lnSpc>
                        <a:spcBef>
                          <a:spcPts val="600"/>
                        </a:spcBef>
                        <a:spcAft>
                          <a:spcPts val="600"/>
                        </a:spcAft>
                      </a:pPr>
                      <a:r>
                        <a:rPr lang="en-IN" sz="1000" b="1" dirty="0">
                          <a:solidFill>
                            <a:schemeClr val="accent2"/>
                          </a:solidFill>
                          <a:effectLst/>
                          <a:latin typeface="+mj-lt"/>
                          <a:ea typeface="Calibri" panose="020F0502020204030204" pitchFamily="34" charset="0"/>
                          <a:cs typeface="Times New Roman" panose="02020603050405020304" pitchFamily="18" charset="0"/>
                        </a:rPr>
                        <a:t>&lt; 17%</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Sales</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Finance</a:t>
                      </a:r>
                    </a:p>
                  </a:txBody>
                  <a:tcPr marL="68580" marR="68580" marT="0" marB="0" anchor="ctr"/>
                </a:tc>
                <a:extLst>
                  <a:ext uri="{0D108BD9-81ED-4DB2-BD59-A6C34878D82A}">
                    <a16:rowId xmlns:a16="http://schemas.microsoft.com/office/drawing/2014/main" val="3815857320"/>
                  </a:ext>
                </a:extLst>
              </a:tr>
              <a:tr h="536448">
                <a:tc>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Gold </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IN" sz="1000" b="1" dirty="0">
                          <a:solidFill>
                            <a:schemeClr val="accent2"/>
                          </a:solidFill>
                          <a:effectLst/>
                          <a:latin typeface="+mj-lt"/>
                          <a:ea typeface="Calibri" panose="020F0502020204030204" pitchFamily="34" charset="0"/>
                          <a:cs typeface="Times New Roman" panose="02020603050405020304" pitchFamily="18" charset="0"/>
                        </a:rPr>
                        <a:t>Any value</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CRO</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Finance</a:t>
                      </a:r>
                    </a:p>
                  </a:txBody>
                  <a:tcPr marL="68580" marR="68580" marT="0" marB="0" anchor="ctr"/>
                </a:tc>
                <a:extLst>
                  <a:ext uri="{0D108BD9-81ED-4DB2-BD59-A6C34878D82A}">
                    <a16:rowId xmlns:a16="http://schemas.microsoft.com/office/drawing/2014/main" val="2812697183"/>
                  </a:ext>
                </a:extLst>
              </a:tr>
              <a:tr h="536448">
                <a:tc>
                  <a:txBody>
                    <a:bodyPr/>
                    <a:lstStyle/>
                    <a:p>
                      <a:pPr marL="0" marR="0">
                        <a:lnSpc>
                          <a:spcPct val="105000"/>
                        </a:lnSpc>
                        <a:spcBef>
                          <a:spcPts val="600"/>
                        </a:spcBef>
                        <a:spcAft>
                          <a:spcPts val="600"/>
                        </a:spcAft>
                      </a:pPr>
                      <a:r>
                        <a:rPr lang="en-IN" sz="1200" b="1" dirty="0">
                          <a:effectLst/>
                          <a:latin typeface="+mj-lt"/>
                          <a:ea typeface="Calibri" panose="020F0502020204030204" pitchFamily="34" charset="0"/>
                          <a:cs typeface="Times New Roman" panose="02020603050405020304" pitchFamily="18" charset="0"/>
                        </a:rPr>
                        <a:t>Platinum</a:t>
                      </a:r>
                      <a:endParaRPr lang="en-IN" sz="12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5000"/>
                        </a:lnSpc>
                        <a:spcBef>
                          <a:spcPts val="600"/>
                        </a:spcBef>
                        <a:spcAft>
                          <a:spcPts val="600"/>
                        </a:spcAft>
                      </a:pPr>
                      <a:r>
                        <a:rPr lang="en-IN" sz="1000" b="1" dirty="0">
                          <a:solidFill>
                            <a:schemeClr val="accent2"/>
                          </a:solidFill>
                          <a:effectLst/>
                          <a:latin typeface="+mj-lt"/>
                          <a:ea typeface="Calibri" panose="020F0502020204030204" pitchFamily="34" charset="0"/>
                          <a:cs typeface="Times New Roman" panose="02020603050405020304" pitchFamily="18" charset="0"/>
                        </a:rPr>
                        <a:t>Any value</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CRO</a:t>
                      </a:r>
                    </a:p>
                  </a:txBody>
                  <a:tcPr marL="68580" marR="68580" marT="0" marB="0" anchor="ctr"/>
                </a:tc>
                <a:tc>
                  <a:txBody>
                    <a:bodyPr/>
                    <a:lstStyle/>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VP Finance</a:t>
                      </a:r>
                    </a:p>
                    <a:p>
                      <a:pPr marL="0" marR="0" algn="ctr">
                        <a:lnSpc>
                          <a:spcPct val="105000"/>
                        </a:lnSpc>
                        <a:spcBef>
                          <a:spcPts val="600"/>
                        </a:spcBef>
                        <a:spcAft>
                          <a:spcPts val="600"/>
                        </a:spcAft>
                      </a:pPr>
                      <a:r>
                        <a:rPr lang="en-IN" sz="1000" dirty="0">
                          <a:effectLst/>
                          <a:latin typeface="+mj-lt"/>
                          <a:ea typeface="Calibri" panose="020F0502020204030204" pitchFamily="34" charset="0"/>
                          <a:cs typeface="Times New Roman" panose="02020603050405020304" pitchFamily="18" charset="0"/>
                        </a:rPr>
                        <a:t>CFO</a:t>
                      </a:r>
                    </a:p>
                  </a:txBody>
                  <a:tcPr marL="68580" marR="68580" marT="0" marB="0" anchor="ctr"/>
                </a:tc>
                <a:extLst>
                  <a:ext uri="{0D108BD9-81ED-4DB2-BD59-A6C34878D82A}">
                    <a16:rowId xmlns:a16="http://schemas.microsoft.com/office/drawing/2014/main" val="819976806"/>
                  </a:ext>
                </a:extLst>
              </a:tr>
            </a:tbl>
          </a:graphicData>
        </a:graphic>
      </p:graphicFrame>
      <p:sp>
        <p:nvSpPr>
          <p:cNvPr id="20" name="TextBox 19"/>
          <p:cNvSpPr txBox="1"/>
          <p:nvPr/>
        </p:nvSpPr>
        <p:spPr>
          <a:xfrm>
            <a:off x="6500031" y="2109840"/>
            <a:ext cx="5185064" cy="523220"/>
          </a:xfrm>
          <a:prstGeom prst="rect">
            <a:avLst/>
          </a:prstGeom>
          <a:noFill/>
        </p:spPr>
        <p:txBody>
          <a:bodyPr wrap="square" rtlCol="0">
            <a:spAutoFit/>
          </a:bodyPr>
          <a:lstStyle/>
          <a:p>
            <a:r>
              <a:rPr lang="en-IN" sz="1400" b="1" dirty="0"/>
              <a:t>If any line contains </a:t>
            </a:r>
            <a:r>
              <a:rPr lang="en-IN" sz="1400" b="1" dirty="0">
                <a:solidFill>
                  <a:schemeClr val="accent2"/>
                </a:solidFill>
              </a:rPr>
              <a:t>off-net or near-net </a:t>
            </a:r>
            <a:r>
              <a:rPr lang="en-IN" sz="1400" b="1" dirty="0" smtClean="0"/>
              <a:t>connection, </a:t>
            </a:r>
            <a:r>
              <a:rPr lang="en-IN" sz="1400" b="1" dirty="0"/>
              <a:t>the following thresholds should apply instead:</a:t>
            </a:r>
          </a:p>
        </p:txBody>
      </p:sp>
      <p:sp>
        <p:nvSpPr>
          <p:cNvPr id="4" name="Left Brace 3"/>
          <p:cNvSpPr/>
          <p:nvPr/>
        </p:nvSpPr>
        <p:spPr>
          <a:xfrm rot="5400000">
            <a:off x="5738106" y="-4069983"/>
            <a:ext cx="510998" cy="11270096"/>
          </a:xfrm>
          <a:prstGeom prst="leftBrace">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6" name="Straight Connector 5"/>
          <p:cNvCxnSpPr/>
          <p:nvPr/>
        </p:nvCxnSpPr>
        <p:spPr>
          <a:xfrm>
            <a:off x="5993605" y="2109840"/>
            <a:ext cx="0" cy="3793355"/>
          </a:xfrm>
          <a:prstGeom prst="line">
            <a:avLst/>
          </a:prstGeom>
          <a:ln>
            <a:solidFill>
              <a:srgbClr val="FFE600"/>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86629" y="6192471"/>
            <a:ext cx="9613951" cy="461665"/>
          </a:xfrm>
          <a:prstGeom prst="rect">
            <a:avLst/>
          </a:prstGeom>
          <a:noFill/>
        </p:spPr>
        <p:txBody>
          <a:bodyPr wrap="square" rtlCol="0">
            <a:spAutoFit/>
          </a:bodyPr>
          <a:lstStyle/>
          <a:p>
            <a:pPr lvl="0"/>
            <a:r>
              <a:rPr lang="en-US" sz="1200" b="1" dirty="0"/>
              <a:t>Exception: If the quote is raised by a US Sales User, then the approvals are always routed to the “US Finance Approver” user (“</a:t>
            </a:r>
            <a:r>
              <a:rPr lang="en-US" sz="1200" b="1" dirty="0" err="1"/>
              <a:t>Herve</a:t>
            </a:r>
            <a:r>
              <a:rPr lang="en-US" sz="1200" b="1" dirty="0"/>
              <a:t> </a:t>
            </a:r>
            <a:r>
              <a:rPr lang="en-US" sz="1200" b="1" dirty="0" err="1"/>
              <a:t>Jost</a:t>
            </a:r>
            <a:r>
              <a:rPr lang="en-US" sz="1200" b="1" dirty="0"/>
              <a:t>”) and do not follow the above hierarchy</a:t>
            </a:r>
          </a:p>
        </p:txBody>
      </p:sp>
      <p:sp>
        <p:nvSpPr>
          <p:cNvPr id="5" name="Slide Number Placeholder 4"/>
          <p:cNvSpPr>
            <a:spLocks noGrp="1"/>
          </p:cNvSpPr>
          <p:nvPr>
            <p:ph type="sldNum" sz="quarter" idx="12"/>
          </p:nvPr>
        </p:nvSpPr>
        <p:spPr/>
        <p:txBody>
          <a:bodyPr/>
          <a:lstStyle/>
          <a:p>
            <a:fld id="{7AD0FE45-509C-4BDF-9EDE-64426F8DF3D2}" type="slidenum">
              <a:rPr lang="nl-NL" smtClean="0">
                <a:solidFill>
                  <a:srgbClr val="008C83"/>
                </a:solidFill>
              </a:rPr>
              <a:pPr/>
              <a:t>12</a:t>
            </a:fld>
            <a:endParaRPr lang="nl-NL">
              <a:solidFill>
                <a:srgbClr val="008C83"/>
              </a:solidFill>
            </a:endParaRPr>
          </a:p>
        </p:txBody>
      </p:sp>
      <p:sp>
        <p:nvSpPr>
          <p:cNvPr id="2" name="TextBox 1"/>
          <p:cNvSpPr txBox="1"/>
          <p:nvPr/>
        </p:nvSpPr>
        <p:spPr>
          <a:xfrm>
            <a:off x="665931" y="1774737"/>
            <a:ext cx="4456270" cy="369332"/>
          </a:xfrm>
          <a:prstGeom prst="rect">
            <a:avLst/>
          </a:prstGeom>
          <a:noFill/>
        </p:spPr>
        <p:txBody>
          <a:bodyPr wrap="square" rtlCol="0">
            <a:spAutoFit/>
          </a:bodyPr>
          <a:lstStyle/>
          <a:p>
            <a:r>
              <a:rPr lang="en-GB" b="1" u="sng" dirty="0"/>
              <a:t>Data(On-net</a:t>
            </a:r>
            <a:r>
              <a:rPr lang="en-GB" b="1" u="sng" dirty="0" smtClean="0"/>
              <a:t>)</a:t>
            </a:r>
            <a:endParaRPr lang="en-US" b="1" u="sng" dirty="0"/>
          </a:p>
        </p:txBody>
      </p:sp>
      <p:sp>
        <p:nvSpPr>
          <p:cNvPr id="15" name="TextBox 14"/>
          <p:cNvSpPr txBox="1"/>
          <p:nvPr/>
        </p:nvSpPr>
        <p:spPr>
          <a:xfrm>
            <a:off x="7572368" y="1772107"/>
            <a:ext cx="3454791" cy="369332"/>
          </a:xfrm>
          <a:prstGeom prst="rect">
            <a:avLst/>
          </a:prstGeom>
          <a:noFill/>
        </p:spPr>
        <p:txBody>
          <a:bodyPr wrap="square" rtlCol="0">
            <a:spAutoFit/>
          </a:bodyPr>
          <a:lstStyle/>
          <a:p>
            <a:r>
              <a:rPr lang="en-GB" b="1" u="sng" dirty="0"/>
              <a:t>Data(Off-net/</a:t>
            </a:r>
            <a:r>
              <a:rPr lang="en-GB" b="1" u="sng" dirty="0" err="1"/>
              <a:t>NearNet</a:t>
            </a:r>
            <a:r>
              <a:rPr lang="en-GB" b="1" u="sng" dirty="0" smtClean="0"/>
              <a:t>)</a:t>
            </a:r>
            <a:endParaRPr lang="en-US" b="1" u="sng" dirty="0"/>
          </a:p>
        </p:txBody>
      </p:sp>
      <p:sp>
        <p:nvSpPr>
          <p:cNvPr id="8" name="Rectangle 7"/>
          <p:cNvSpPr/>
          <p:nvPr/>
        </p:nvSpPr>
        <p:spPr>
          <a:xfrm>
            <a:off x="8506326" y="159235"/>
            <a:ext cx="1383632" cy="2911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Change</a:t>
            </a:r>
            <a:endParaRPr lang="en-US" dirty="0"/>
          </a:p>
        </p:txBody>
      </p:sp>
    </p:spTree>
    <p:extLst>
      <p:ext uri="{BB962C8B-B14F-4D97-AF65-F5344CB8AC3E}">
        <p14:creationId xmlns:p14="http://schemas.microsoft.com/office/powerpoint/2010/main" val="112336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13</a:t>
            </a:fld>
            <a:endParaRPr lang="nl-NL"/>
          </a:p>
        </p:txBody>
      </p:sp>
      <p:sp>
        <p:nvSpPr>
          <p:cNvPr id="4" name="Title 3"/>
          <p:cNvSpPr>
            <a:spLocks noGrp="1"/>
          </p:cNvSpPr>
          <p:nvPr>
            <p:ph type="title"/>
          </p:nvPr>
        </p:nvSpPr>
        <p:spPr/>
        <p:txBody>
          <a:bodyPr/>
          <a:lstStyle/>
          <a:p>
            <a:r>
              <a:rPr lang="en-US" sz="1400" dirty="0" smtClean="0"/>
              <a:t>CPQ Asia: BMO Discounting </a:t>
            </a:r>
            <a:endParaRPr lang="en-US" sz="1400" dirty="0"/>
          </a:p>
        </p:txBody>
      </p:sp>
      <p:sp>
        <p:nvSpPr>
          <p:cNvPr id="6" name="Rectangle 5"/>
          <p:cNvSpPr/>
          <p:nvPr/>
        </p:nvSpPr>
        <p:spPr>
          <a:xfrm>
            <a:off x="8325853" y="109482"/>
            <a:ext cx="1235242" cy="4477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Update</a:t>
            </a:r>
            <a:endParaRPr lang="en-US" dirty="0"/>
          </a:p>
        </p:txBody>
      </p:sp>
      <p:pic>
        <p:nvPicPr>
          <p:cNvPr id="8" name="Picture 7"/>
          <p:cNvPicPr>
            <a:picLocks noChangeAspect="1"/>
          </p:cNvPicPr>
          <p:nvPr/>
        </p:nvPicPr>
        <p:blipFill>
          <a:blip r:embed="rId2"/>
          <a:stretch>
            <a:fillRect/>
          </a:stretch>
        </p:blipFill>
        <p:spPr>
          <a:xfrm>
            <a:off x="0" y="557275"/>
            <a:ext cx="9277140" cy="3004072"/>
          </a:xfrm>
          <a:prstGeom prst="rect">
            <a:avLst/>
          </a:prstGeom>
        </p:spPr>
      </p:pic>
      <p:pic>
        <p:nvPicPr>
          <p:cNvPr id="7" name="Picture 6"/>
          <p:cNvPicPr>
            <a:picLocks noChangeAspect="1"/>
          </p:cNvPicPr>
          <p:nvPr/>
        </p:nvPicPr>
        <p:blipFill>
          <a:blip r:embed="rId3"/>
          <a:stretch>
            <a:fillRect/>
          </a:stretch>
        </p:blipFill>
        <p:spPr>
          <a:xfrm>
            <a:off x="1" y="3561348"/>
            <a:ext cx="9277140" cy="3296652"/>
          </a:xfrm>
          <a:prstGeom prst="rect">
            <a:avLst/>
          </a:prstGeom>
        </p:spPr>
      </p:pic>
      <p:sp>
        <p:nvSpPr>
          <p:cNvPr id="9" name="Vertical Text Placeholder 1"/>
          <p:cNvSpPr>
            <a:spLocks noGrp="1"/>
          </p:cNvSpPr>
          <p:nvPr>
            <p:ph type="body" orient="vert" idx="1"/>
          </p:nvPr>
        </p:nvSpPr>
        <p:spPr>
          <a:xfrm>
            <a:off x="9561095" y="1035112"/>
            <a:ext cx="2470484" cy="4665600"/>
          </a:xfrm>
        </p:spPr>
        <p:txBody>
          <a:bodyPr/>
          <a:lstStyle/>
          <a:p>
            <a:r>
              <a:rPr lang="en-GB" dirty="0" smtClean="0"/>
              <a:t>Sales user should not be able to discount the BMO charges </a:t>
            </a:r>
          </a:p>
          <a:p>
            <a:r>
              <a:rPr lang="en-GB" dirty="0" smtClean="0"/>
              <a:t>The discounting option would be disabled during the discounting journey</a:t>
            </a:r>
          </a:p>
          <a:p>
            <a:r>
              <a:rPr lang="en-GB" dirty="0" smtClean="0"/>
              <a:t>The net and gross values should be shown same to user for BMO charges</a:t>
            </a:r>
            <a:endParaRPr lang="en-US" dirty="0"/>
          </a:p>
        </p:txBody>
      </p:sp>
      <p:sp>
        <p:nvSpPr>
          <p:cNvPr id="10" name="Rectangle 9"/>
          <p:cNvSpPr/>
          <p:nvPr/>
        </p:nvSpPr>
        <p:spPr>
          <a:xfrm>
            <a:off x="1187225" y="3080084"/>
            <a:ext cx="3451345" cy="287828"/>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3983" y="6518486"/>
            <a:ext cx="4050522" cy="339513"/>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31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solidFill>
                  <a:srgbClr val="008C83"/>
                </a:solidFill>
              </a:rPr>
              <a:pPr/>
              <a:t>14</a:t>
            </a:fld>
            <a:endParaRPr lang="nl-NL">
              <a:solidFill>
                <a:srgbClr val="008C83"/>
              </a:solidFill>
            </a:endParaRPr>
          </a:p>
        </p:txBody>
      </p:sp>
      <p:sp>
        <p:nvSpPr>
          <p:cNvPr id="3" name="Title 2"/>
          <p:cNvSpPr>
            <a:spLocks noGrp="1"/>
          </p:cNvSpPr>
          <p:nvPr>
            <p:ph type="title"/>
          </p:nvPr>
        </p:nvSpPr>
        <p:spPr/>
        <p:txBody>
          <a:bodyPr/>
          <a:lstStyle/>
          <a:p>
            <a:r>
              <a:rPr lang="en-GB" sz="1400" dirty="0"/>
              <a:t>CPQ Asia :  SE Engagement scenarios for Asia</a:t>
            </a: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772076808"/>
              </p:ext>
            </p:extLst>
          </p:nvPr>
        </p:nvGraphicFramePr>
        <p:xfrm>
          <a:off x="215535" y="452772"/>
          <a:ext cx="11760925" cy="6497320"/>
        </p:xfrm>
        <a:graphic>
          <a:graphicData uri="http://schemas.openxmlformats.org/drawingml/2006/table">
            <a:tbl>
              <a:tblPr firstRow="1" bandRow="1">
                <a:tableStyleId>{5C22544A-7EE6-4342-B048-85BDC9FD1C3A}</a:tableStyleId>
              </a:tblPr>
              <a:tblGrid>
                <a:gridCol w="1737364">
                  <a:extLst>
                    <a:ext uri="{9D8B030D-6E8A-4147-A177-3AD203B41FA5}">
                      <a16:colId xmlns:a16="http://schemas.microsoft.com/office/drawing/2014/main" val="1260483408"/>
                    </a:ext>
                  </a:extLst>
                </a:gridCol>
                <a:gridCol w="1600198">
                  <a:extLst>
                    <a:ext uri="{9D8B030D-6E8A-4147-A177-3AD203B41FA5}">
                      <a16:colId xmlns:a16="http://schemas.microsoft.com/office/drawing/2014/main" val="258440625"/>
                    </a:ext>
                  </a:extLst>
                </a:gridCol>
                <a:gridCol w="5212080">
                  <a:extLst>
                    <a:ext uri="{9D8B030D-6E8A-4147-A177-3AD203B41FA5}">
                      <a16:colId xmlns:a16="http://schemas.microsoft.com/office/drawing/2014/main" val="124503855"/>
                    </a:ext>
                  </a:extLst>
                </a:gridCol>
                <a:gridCol w="1449977">
                  <a:extLst>
                    <a:ext uri="{9D8B030D-6E8A-4147-A177-3AD203B41FA5}">
                      <a16:colId xmlns:a16="http://schemas.microsoft.com/office/drawing/2014/main" val="3761357036"/>
                    </a:ext>
                  </a:extLst>
                </a:gridCol>
                <a:gridCol w="1761306">
                  <a:extLst>
                    <a:ext uri="{9D8B030D-6E8A-4147-A177-3AD203B41FA5}">
                      <a16:colId xmlns:a16="http://schemas.microsoft.com/office/drawing/2014/main" val="964827224"/>
                    </a:ext>
                  </a:extLst>
                </a:gridCol>
              </a:tblGrid>
              <a:tr h="209658">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Product Specific / Generic</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SE Journey / Bespoke</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Scenario</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dirty="0">
                          <a:solidFill>
                            <a:srgbClr val="000000"/>
                          </a:solidFill>
                          <a:effectLst/>
                          <a:latin typeface="Calibri" panose="020F0502020204030204" pitchFamily="34" charset="0"/>
                          <a:ea typeface="Calibri" panose="020F0502020204030204" pitchFamily="34" charset="0"/>
                        </a:rPr>
                        <a:t>Region (EU/US, Asia, All)</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Mandatory in Config / </a:t>
                      </a:r>
                      <a:br>
                        <a:rPr lang="en-US" sz="1000" b="1">
                          <a:solidFill>
                            <a:srgbClr val="000000"/>
                          </a:solidFill>
                          <a:effectLst/>
                          <a:latin typeface="Calibri" panose="020F0502020204030204" pitchFamily="34" charset="0"/>
                          <a:ea typeface="Calibri" panose="020F0502020204030204" pitchFamily="34" charset="0"/>
                        </a:rPr>
                      </a:br>
                      <a:r>
                        <a:rPr lang="en-US" sz="1000" b="1">
                          <a:solidFill>
                            <a:srgbClr val="000000"/>
                          </a:solidFill>
                          <a:effectLst/>
                          <a:latin typeface="Calibri" panose="020F0502020204030204" pitchFamily="34" charset="0"/>
                          <a:ea typeface="Calibri" panose="020F0502020204030204" pitchFamily="34" charset="0"/>
                        </a:rPr>
                        <a:t>On Need Basis </a:t>
                      </a:r>
                      <a:endParaRPr lang="en-US"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516039445"/>
                  </a:ext>
                </a:extLst>
              </a:tr>
              <a:tr h="370840">
                <a:tc rowSpan="7">
                  <a:txBody>
                    <a:bodyPr/>
                    <a:lstStyle/>
                    <a:p>
                      <a:pPr algn="ctr">
                        <a:spcAft>
                          <a:spcPts val="0"/>
                        </a:spcAft>
                      </a:pPr>
                      <a:r>
                        <a:rPr lang="en-US" sz="1000" dirty="0" smtClean="0">
                          <a:solidFill>
                            <a:srgbClr val="000000"/>
                          </a:solidFill>
                          <a:effectLst/>
                          <a:latin typeface="Calibri" panose="020F0502020204030204" pitchFamily="34" charset="0"/>
                          <a:ea typeface="Calibri" panose="020F0502020204030204" pitchFamily="34" charset="0"/>
                        </a:rPr>
                        <a:t>Wave</a:t>
                      </a:r>
                      <a:endParaRPr lang="en-US" sz="1100" dirty="0">
                        <a:effectLst/>
                        <a:latin typeface="Calibri" panose="020F0502020204030204" pitchFamily="34" charset="0"/>
                        <a:ea typeface="Calibri" panose="020F0502020204030204" pitchFamily="34" charset="0"/>
                      </a:endParaRPr>
                    </a:p>
                  </a:txBody>
                  <a:tcPr marL="68580" marR="68580" marT="0" marB="0" anchor="ctr"/>
                </a:tc>
                <a:tc rowSpan="7">
                  <a:txBody>
                    <a:bodyPr/>
                    <a:lstStyle/>
                    <a:p>
                      <a:pPr algn="ctr">
                        <a:spcAft>
                          <a:spcPts val="0"/>
                        </a:spcAft>
                      </a:pPr>
                      <a:r>
                        <a:rPr lang="en-US" sz="1000" dirty="0">
                          <a:solidFill>
                            <a:srgbClr val="000000"/>
                          </a:solidFill>
                          <a:effectLst/>
                          <a:latin typeface="Calibri" panose="020F0502020204030204" pitchFamily="34" charset="0"/>
                          <a:ea typeface="Calibri" panose="020F0502020204030204" pitchFamily="34" charset="0"/>
                        </a:rPr>
                        <a:t>SE </a:t>
                      </a:r>
                      <a:r>
                        <a:rPr lang="en-US" sz="1000" dirty="0" smtClean="0">
                          <a:solidFill>
                            <a:srgbClr val="000000"/>
                          </a:solidFill>
                          <a:effectLst/>
                          <a:latin typeface="Calibri" panose="020F0502020204030204" pitchFamily="34" charset="0"/>
                          <a:ea typeface="Calibri" panose="020F0502020204030204" pitchFamily="34" charset="0"/>
                        </a:rPr>
                        <a:t>Journey</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Manual near-net is needed</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EU/US, Asia (SGP)</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469477043"/>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dirty="0">
                          <a:solidFill>
                            <a:srgbClr val="000000"/>
                          </a:solidFill>
                          <a:effectLst/>
                          <a:latin typeface="Calibri" panose="020F0502020204030204" pitchFamily="34" charset="0"/>
                          <a:ea typeface="Calibri" panose="020F0502020204030204" pitchFamily="34" charset="0"/>
                        </a:rPr>
                        <a:t>Dual Entry is needed (ULL Fibre, 3rd party leased line)</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307383679"/>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dirty="0">
                          <a:solidFill>
                            <a:srgbClr val="000000"/>
                          </a:solidFill>
                          <a:effectLst/>
                          <a:latin typeface="Calibri" panose="020F0502020204030204" pitchFamily="34" charset="0"/>
                          <a:ea typeface="Calibri" panose="020F0502020204030204" pitchFamily="34" charset="0"/>
                        </a:rPr>
                        <a:t>Manual Off-net (ULL Fibre, 3rd party leased line) is needed</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32573217"/>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Customer Defined Route is required</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517647270"/>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Service Type requested by Customer is not available at the site for DC &amp; RB</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581275555"/>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Diversity feature is required</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dirty="0">
                          <a:solidFill>
                            <a:srgbClr val="000000"/>
                          </a:solidFill>
                          <a:effectLst/>
                          <a:latin typeface="Calibri" panose="020F0502020204030204" pitchFamily="34" charset="0"/>
                          <a:ea typeface="Calibri" panose="020F0502020204030204" pitchFamily="34" charset="0"/>
                        </a:rPr>
                        <a:t>Mandatory in Configuration</a:t>
                      </a:r>
                      <a:endParaRPr lang="en-US" sz="11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564410172"/>
                  </a:ext>
                </a:extLst>
              </a:tr>
              <a:tr h="370840">
                <a:tc vMerge="1">
                  <a:txBody>
                    <a:bodyPr/>
                    <a:lstStyle/>
                    <a:p>
                      <a:pPr algn="ctr">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nchor="ctr"/>
                </a:tc>
                <a:tc vMerge="1">
                  <a:txBody>
                    <a:bodyPr/>
                    <a:lstStyle/>
                    <a:p>
                      <a:pPr algn="ctr">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algn="l" fontAlgn="ctr"/>
                      <a:r>
                        <a:rPr lang="en-US" sz="1000" b="0" i="0" u="none" strike="noStrike" dirty="0">
                          <a:solidFill>
                            <a:srgbClr val="000000"/>
                          </a:solidFill>
                          <a:effectLst/>
                          <a:latin typeface="Calibri" panose="020F0502020204030204" pitchFamily="34" charset="0"/>
                        </a:rPr>
                        <a:t>Protected Resilience is required</a:t>
                      </a:r>
                    </a:p>
                  </a:txBody>
                  <a:tcPr marL="0" marR="0" marT="0" marB="0" anchor="ctr"/>
                </a:tc>
                <a:tc>
                  <a:txBody>
                    <a:bodyPr/>
                    <a:lstStyle/>
                    <a:p>
                      <a:pPr algn="l" fontAlgn="b"/>
                      <a:r>
                        <a:rPr lang="en-US" sz="1000" b="0" i="0" u="none" strike="noStrike" dirty="0">
                          <a:solidFill>
                            <a:srgbClr val="000000"/>
                          </a:solidFill>
                          <a:effectLst/>
                          <a:latin typeface="Calibri" panose="020F0502020204030204" pitchFamily="34" charset="0"/>
                        </a:rPr>
                        <a:t>Asia</a:t>
                      </a:r>
                    </a:p>
                  </a:txBody>
                  <a:tcPr marL="0" marR="0" marT="0" marB="0" anchor="b"/>
                </a:tc>
                <a:tc>
                  <a:txBody>
                    <a:bodyPr/>
                    <a:lstStyle/>
                    <a:p>
                      <a:pPr algn="l" fontAlgn="b"/>
                      <a:r>
                        <a:rPr lang="en-US" sz="1000" b="0" i="0" u="none" strike="noStrike" dirty="0">
                          <a:solidFill>
                            <a:srgbClr val="000000"/>
                          </a:solidFill>
                          <a:effectLst/>
                          <a:latin typeface="Calibri" panose="020F0502020204030204" pitchFamily="34" charset="0"/>
                        </a:rPr>
                        <a:t>On Need Basis </a:t>
                      </a:r>
                    </a:p>
                  </a:txBody>
                  <a:tcPr marL="0" marR="0" marT="0" marB="0" anchor="b"/>
                </a:tc>
                <a:extLst>
                  <a:ext uri="{0D108BD9-81ED-4DB2-BD59-A6C34878D82A}">
                    <a16:rowId xmlns:a16="http://schemas.microsoft.com/office/drawing/2014/main" val="2346273623"/>
                  </a:ext>
                </a:extLst>
              </a:tr>
              <a:tr h="370840">
                <a:tc rowSpan="3">
                  <a:txBody>
                    <a:bodyPr/>
                    <a:lstStyle/>
                    <a:p>
                      <a:pPr algn="ctr">
                        <a:spcAft>
                          <a:spcPts val="0"/>
                        </a:spcAft>
                      </a:pPr>
                      <a:r>
                        <a:rPr lang="en-US" sz="1000" dirty="0">
                          <a:solidFill>
                            <a:srgbClr val="000000"/>
                          </a:solidFill>
                          <a:effectLst/>
                          <a:latin typeface="Calibri" panose="020F0502020204030204" pitchFamily="34" charset="0"/>
                          <a:ea typeface="Calibri" panose="020F0502020204030204" pitchFamily="34" charset="0"/>
                        </a:rPr>
                        <a:t>IP Access</a:t>
                      </a:r>
                      <a:endParaRPr lang="en-US" sz="1100" dirty="0">
                        <a:effectLst/>
                        <a:latin typeface="Calibri" panose="020F0502020204030204" pitchFamily="34" charset="0"/>
                        <a:ea typeface="Calibri" panose="020F0502020204030204" pitchFamily="34" charset="0"/>
                      </a:endParaRPr>
                    </a:p>
                  </a:txBody>
                  <a:tcPr marL="68580" marR="68580" marT="0" marB="0" anchor="ctr"/>
                </a:tc>
                <a:tc rowSpan="3">
                  <a:txBody>
                    <a:bodyPr/>
                    <a:lstStyle/>
                    <a:p>
                      <a:pPr algn="ctr">
                        <a:spcAft>
                          <a:spcPts val="0"/>
                        </a:spcAft>
                      </a:pPr>
                      <a:r>
                        <a:rPr lang="en-US" sz="1000">
                          <a:solidFill>
                            <a:srgbClr val="000000"/>
                          </a:solidFill>
                          <a:effectLst/>
                          <a:latin typeface="Calibri" panose="020F0502020204030204" pitchFamily="34" charset="0"/>
                          <a:ea typeface="Calibri" panose="020F0502020204030204" pitchFamily="34" charset="0"/>
                        </a:rPr>
                        <a:t>SE Journey</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If the Diversity is requested by the customer the Sales User must engage an SE</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dirty="0">
                          <a:solidFill>
                            <a:srgbClr val="000000"/>
                          </a:solidFill>
                          <a:effectLst/>
                          <a:latin typeface="Calibri" panose="020F0502020204030204" pitchFamily="34" charset="0"/>
                          <a:ea typeface="Calibri" panose="020F0502020204030204" pitchFamily="34" charset="0"/>
                        </a:rPr>
                        <a:t>Mandatory in Configuration</a:t>
                      </a:r>
                      <a:endParaRPr lang="en-US" sz="11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489555624"/>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When Customer Requires a “Specific Managed COLT Router” or “Specific Unmanaged COLT Router” _ This is not a mandatory SE engagement. Sales only engages SE, if support is required to fill the required information which are:</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a. Contractually Agreed Router?</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b. Router LAN Interface Type</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c. COLT CPE ID </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d. CPE Cost Currency </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e. Cost of CPE</a:t>
                      </a:r>
                      <a:br>
                        <a:rPr lang="en-US" sz="1000">
                          <a:solidFill>
                            <a:srgbClr val="000000"/>
                          </a:solidFill>
                          <a:effectLst/>
                          <a:latin typeface="Calibri" panose="020F0502020204030204" pitchFamily="34" charset="0"/>
                          <a:ea typeface="Calibri" panose="020F0502020204030204" pitchFamily="34" charset="0"/>
                        </a:rPr>
                      </a:br>
                      <a:r>
                        <a:rPr lang="en-US" sz="1000">
                          <a:solidFill>
                            <a:srgbClr val="000000"/>
                          </a:solidFill>
                          <a:effectLst/>
                          <a:latin typeface="Calibri" panose="020F0502020204030204" pitchFamily="34" charset="0"/>
                          <a:ea typeface="Calibri" panose="020F0502020204030204" pitchFamily="34" charset="0"/>
                        </a:rPr>
                        <a:t>f. Router Model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On Need Basis </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753372231"/>
                  </a:ext>
                </a:extLst>
              </a:tr>
              <a:tr h="370840">
                <a:tc vMerge="1">
                  <a:txBody>
                    <a:bodyPr/>
                    <a:lstStyle/>
                    <a:p>
                      <a:endParaRPr lang="en-US"/>
                    </a:p>
                  </a:txBody>
                  <a:tcPr/>
                </a:tc>
                <a:tc vMerge="1">
                  <a:txBody>
                    <a:bodyPr/>
                    <a:lstStyle/>
                    <a:p>
                      <a:endParaRPr lang="en-US"/>
                    </a:p>
                  </a:txBody>
                  <a:tcP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When the Manual Engagement response for a Non Colt Country back from ONQT team has access type = “3rd Party Leased Line”.</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676652976"/>
                  </a:ext>
                </a:extLst>
              </a:tr>
              <a:tr h="370840">
                <a:tc>
                  <a:txBody>
                    <a:bodyPr/>
                    <a:lstStyle/>
                    <a:p>
                      <a:pPr algn="ctr">
                        <a:spcAft>
                          <a:spcPts val="0"/>
                        </a:spcAft>
                      </a:pPr>
                      <a:r>
                        <a:rPr lang="en-US" sz="1000" dirty="0">
                          <a:solidFill>
                            <a:srgbClr val="FF0000"/>
                          </a:solidFill>
                          <a:effectLst/>
                          <a:latin typeface="Calibri" panose="020F0502020204030204" pitchFamily="34" charset="0"/>
                          <a:ea typeface="Calibri" panose="020F0502020204030204" pitchFamily="34" charset="0"/>
                        </a:rPr>
                        <a:t>All Products (Ethernet, Wave, IP Access)</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dirty="0">
                          <a:solidFill>
                            <a:srgbClr val="FF0000"/>
                          </a:solidFill>
                          <a:effectLst/>
                          <a:latin typeface="Calibri" panose="020F0502020204030204" pitchFamily="34" charset="0"/>
                          <a:ea typeface="Calibri" panose="020F0502020204030204" pitchFamily="34" charset="0"/>
                        </a:rPr>
                        <a:t>SE Journey</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dirty="0">
                          <a:solidFill>
                            <a:srgbClr val="FF0000"/>
                          </a:solidFill>
                          <a:effectLst/>
                          <a:latin typeface="Calibri" panose="020F0502020204030204" pitchFamily="34" charset="0"/>
                          <a:ea typeface="Calibri" panose="020F0502020204030204" pitchFamily="34" charset="0"/>
                        </a:rPr>
                        <a:t>For Japan, when Access type = 'Colt Fibre'</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dirty="0">
                          <a:solidFill>
                            <a:srgbClr val="FF0000"/>
                          </a:solidFill>
                          <a:effectLst/>
                          <a:latin typeface="Calibri" panose="020F0502020204030204" pitchFamily="34" charset="0"/>
                          <a:ea typeface="Calibri" panose="020F0502020204030204" pitchFamily="34" charset="0"/>
                        </a:rPr>
                        <a:t>Asia (JP)</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dirty="0">
                          <a:solidFill>
                            <a:srgbClr val="FF0000"/>
                          </a:solidFill>
                          <a:effectLst/>
                          <a:latin typeface="Calibri" panose="020F0502020204030204" pitchFamily="34" charset="0"/>
                          <a:ea typeface="Calibri" panose="020F0502020204030204" pitchFamily="34" charset="0"/>
                        </a:rPr>
                        <a:t>Mandatory in Configuration</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592200380"/>
                  </a:ext>
                </a:extLst>
              </a:tr>
              <a:tr h="370840">
                <a:tc>
                  <a:txBody>
                    <a:bodyPr/>
                    <a:lstStyle/>
                    <a:p>
                      <a:pPr algn="ctr">
                        <a:spcAft>
                          <a:spcPts val="0"/>
                        </a:spcAft>
                      </a:pPr>
                      <a:r>
                        <a:rPr lang="en-US" sz="1000" dirty="0">
                          <a:solidFill>
                            <a:srgbClr val="FF0000"/>
                          </a:solidFill>
                          <a:effectLst/>
                          <a:latin typeface="Calibri" panose="020F0502020204030204" pitchFamily="34" charset="0"/>
                          <a:ea typeface="Calibri" panose="020F0502020204030204" pitchFamily="34" charset="0"/>
                        </a:rPr>
                        <a:t>All Products (Ethernet, Wave, IP Access)</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dirty="0">
                          <a:solidFill>
                            <a:srgbClr val="FF0000"/>
                          </a:solidFill>
                          <a:effectLst/>
                          <a:latin typeface="Calibri" panose="020F0502020204030204" pitchFamily="34" charset="0"/>
                          <a:ea typeface="Calibri" panose="020F0502020204030204" pitchFamily="34" charset="0"/>
                        </a:rPr>
                        <a:t>SE Journey</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GB" sz="1100" dirty="0" smtClean="0">
                          <a:solidFill>
                            <a:srgbClr val="FF0000"/>
                          </a:solidFill>
                          <a:effectLst/>
                          <a:latin typeface="Calibri" panose="020F0502020204030204" pitchFamily="34" charset="0"/>
                          <a:ea typeface="Calibri" panose="020F0502020204030204" pitchFamily="34" charset="0"/>
                        </a:rPr>
                        <a:t>For Japan, when NTT data coverage result is NG (Not Good)</a:t>
                      </a: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ctr"/>
                </a:tc>
                <a:tc>
                  <a:txBody>
                    <a:bodyPr/>
                    <a:lstStyle/>
                    <a:p>
                      <a:pPr algn="l" fontAlgn="b"/>
                      <a:r>
                        <a:rPr lang="en-US" sz="1000" b="0" i="0" u="none" strike="noStrike" dirty="0">
                          <a:solidFill>
                            <a:srgbClr val="000000"/>
                          </a:solidFill>
                          <a:effectLst/>
                          <a:latin typeface="Calibri" panose="020F0502020204030204" pitchFamily="34" charset="0"/>
                        </a:rPr>
                        <a:t>Asia (JP)</a:t>
                      </a:r>
                    </a:p>
                  </a:txBody>
                  <a:tcPr marL="0" marR="0" marT="0" marB="0" anchor="b"/>
                </a:tc>
                <a:tc>
                  <a:txBody>
                    <a:bodyPr/>
                    <a:lstStyle/>
                    <a:p>
                      <a:pPr marL="0" marR="0" indent="0" algn="l" defTabSz="913943"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effectLst/>
                          <a:latin typeface="Calibri" panose="020F0502020204030204" pitchFamily="34" charset="0"/>
                          <a:ea typeface="Calibri" panose="020F0502020204030204" pitchFamily="34" charset="0"/>
                        </a:rPr>
                        <a:t>Mandatory in Configuration</a:t>
                      </a:r>
                      <a:endParaRPr lang="en-US" sz="1400" dirty="0" smtClean="0">
                        <a:solidFill>
                          <a:srgbClr val="FF0000"/>
                        </a:solidFill>
                        <a:effectLst/>
                        <a:latin typeface="Calibri" panose="020F0502020204030204" pitchFamily="34" charset="0"/>
                        <a:ea typeface="Calibri" panose="020F0502020204030204" pitchFamily="34" charset="0"/>
                      </a:endParaRPr>
                    </a:p>
                    <a:p>
                      <a:pPr>
                        <a:spcAft>
                          <a:spcPts val="0"/>
                        </a:spcAft>
                      </a:pPr>
                      <a:endParaRPr lang="en-US" sz="1100" dirty="0">
                        <a:solidFill>
                          <a:srgbClr val="FF0000"/>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071697800"/>
                  </a:ext>
                </a:extLst>
              </a:tr>
              <a:tr h="370840">
                <a:tc>
                  <a:txBody>
                    <a:bodyPr/>
                    <a:lstStyle/>
                    <a:p>
                      <a:pPr algn="ctr">
                        <a:spcAft>
                          <a:spcPts val="0"/>
                        </a:spcAft>
                      </a:pPr>
                      <a:r>
                        <a:rPr lang="en-US" sz="1000">
                          <a:solidFill>
                            <a:srgbClr val="000000"/>
                          </a:solidFill>
                          <a:effectLst/>
                          <a:latin typeface="Calibri" panose="020F0502020204030204" pitchFamily="34" charset="0"/>
                          <a:ea typeface="Calibri" panose="020F0502020204030204" pitchFamily="34" charset="0"/>
                        </a:rPr>
                        <a:t>All Products (Ethernet, Wave, IP Access)</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a:solidFill>
                            <a:srgbClr val="000000"/>
                          </a:solidFill>
                          <a:effectLst/>
                          <a:latin typeface="Calibri" panose="020F0502020204030204" pitchFamily="34" charset="0"/>
                          <a:ea typeface="Calibri" panose="020F0502020204030204" pitchFamily="34" charset="0"/>
                        </a:rPr>
                        <a:t>Bespoke</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Any scenario not covered by standard or SE journey</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All</a:t>
                      </a:r>
                      <a:endParaRPr lang="en-US" sz="1100">
                        <a:effectLst/>
                        <a:latin typeface="Calibri" panose="020F0502020204030204" pitchFamily="34" charset="0"/>
                        <a:ea typeface="Calibri" panose="020F0502020204030204" pitchFamily="34" charset="0"/>
                      </a:endParaRPr>
                    </a:p>
                  </a:txBody>
                  <a:tcPr marL="68580" marR="68580" marT="0" marB="0" anchor="b"/>
                </a:tc>
                <a:tc>
                  <a:txBody>
                    <a:bodyPr/>
                    <a:lstStyle/>
                    <a:p>
                      <a:pPr>
                        <a:spcAft>
                          <a:spcPts val="0"/>
                        </a:spcAft>
                      </a:pPr>
                      <a:r>
                        <a:rPr lang="en-US" sz="1000">
                          <a:solidFill>
                            <a:srgbClr val="000000"/>
                          </a:solidFill>
                          <a:effectLst/>
                          <a:latin typeface="Calibri" panose="020F0502020204030204" pitchFamily="34" charset="0"/>
                          <a:ea typeface="Calibri" panose="020F0502020204030204" pitchFamily="34" charset="0"/>
                        </a:rPr>
                        <a:t>Mandatory in Configuration</a:t>
                      </a:r>
                      <a:endParaRPr lang="en-US"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156497746"/>
                  </a:ext>
                </a:extLst>
              </a:tr>
              <a:tr h="370840">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Product Specific / Generic</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SE Journey / Bespoke</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Scenario</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a:solidFill>
                            <a:srgbClr val="000000"/>
                          </a:solidFill>
                          <a:effectLst/>
                          <a:latin typeface="Calibri" panose="020F0502020204030204" pitchFamily="34" charset="0"/>
                          <a:ea typeface="Calibri" panose="020F0502020204030204" pitchFamily="34" charset="0"/>
                        </a:rPr>
                        <a:t>Region (EU/US, Asia, All)</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spcAft>
                          <a:spcPts val="0"/>
                        </a:spcAft>
                      </a:pPr>
                      <a:r>
                        <a:rPr lang="en-US" sz="1000" b="1" dirty="0">
                          <a:solidFill>
                            <a:srgbClr val="000000"/>
                          </a:solidFill>
                          <a:effectLst/>
                          <a:latin typeface="Calibri" panose="020F0502020204030204" pitchFamily="34" charset="0"/>
                          <a:ea typeface="Calibri" panose="020F0502020204030204" pitchFamily="34" charset="0"/>
                        </a:rPr>
                        <a:t>Mandatory in </a:t>
                      </a:r>
                      <a:r>
                        <a:rPr lang="en-US" sz="1000" b="1" dirty="0" err="1">
                          <a:solidFill>
                            <a:srgbClr val="000000"/>
                          </a:solidFill>
                          <a:effectLst/>
                          <a:latin typeface="Calibri" panose="020F0502020204030204" pitchFamily="34" charset="0"/>
                          <a:ea typeface="Calibri" panose="020F0502020204030204" pitchFamily="34" charset="0"/>
                        </a:rPr>
                        <a:t>Config</a:t>
                      </a:r>
                      <a:r>
                        <a:rPr lang="en-US" sz="1000" b="1" dirty="0">
                          <a:solidFill>
                            <a:srgbClr val="000000"/>
                          </a:solidFill>
                          <a:effectLst/>
                          <a:latin typeface="Calibri" panose="020F0502020204030204" pitchFamily="34" charset="0"/>
                          <a:ea typeface="Calibri" panose="020F0502020204030204" pitchFamily="34" charset="0"/>
                        </a:rPr>
                        <a:t> / </a:t>
                      </a:r>
                      <a:br>
                        <a:rPr lang="en-US" sz="1000" b="1" dirty="0">
                          <a:solidFill>
                            <a:srgbClr val="000000"/>
                          </a:solidFill>
                          <a:effectLst/>
                          <a:latin typeface="Calibri" panose="020F0502020204030204" pitchFamily="34" charset="0"/>
                          <a:ea typeface="Calibri" panose="020F0502020204030204" pitchFamily="34" charset="0"/>
                        </a:rPr>
                      </a:br>
                      <a:r>
                        <a:rPr lang="en-US" sz="1000" b="1" dirty="0">
                          <a:solidFill>
                            <a:srgbClr val="000000"/>
                          </a:solidFill>
                          <a:effectLst/>
                          <a:latin typeface="Calibri" panose="020F0502020204030204" pitchFamily="34" charset="0"/>
                          <a:ea typeface="Calibri" panose="020F0502020204030204" pitchFamily="34" charset="0"/>
                        </a:rPr>
                        <a:t>On Need Basis </a:t>
                      </a:r>
                      <a:endParaRPr lang="en-US" sz="11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505888614"/>
                  </a:ext>
                </a:extLst>
              </a:tr>
            </a:tbl>
          </a:graphicData>
        </a:graphic>
      </p:graphicFrame>
    </p:spTree>
    <p:extLst>
      <p:ext uri="{BB962C8B-B14F-4D97-AF65-F5344CB8AC3E}">
        <p14:creationId xmlns:p14="http://schemas.microsoft.com/office/powerpoint/2010/main" val="406348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15</a:t>
            </a:fld>
            <a:endParaRPr lang="nl-NL"/>
          </a:p>
        </p:txBody>
      </p:sp>
      <p:sp>
        <p:nvSpPr>
          <p:cNvPr id="4" name="Title 3"/>
          <p:cNvSpPr>
            <a:spLocks noGrp="1"/>
          </p:cNvSpPr>
          <p:nvPr>
            <p:ph type="title"/>
          </p:nvPr>
        </p:nvSpPr>
        <p:spPr/>
        <p:txBody>
          <a:bodyPr/>
          <a:lstStyle/>
          <a:p>
            <a:r>
              <a:rPr lang="en-GB" sz="1400" dirty="0"/>
              <a:t>CPQ Asia </a:t>
            </a:r>
            <a:r>
              <a:rPr lang="en-GB" sz="1400" dirty="0" smtClean="0"/>
              <a:t>: Colt Fibre Configuration in Japan</a:t>
            </a:r>
            <a:endParaRPr lang="en-US" sz="1400" dirty="0"/>
          </a:p>
        </p:txBody>
      </p:sp>
      <p:sp>
        <p:nvSpPr>
          <p:cNvPr id="13" name="TextBox 12"/>
          <p:cNvSpPr txBox="1"/>
          <p:nvPr/>
        </p:nvSpPr>
        <p:spPr>
          <a:xfrm>
            <a:off x="8806799" y="1286671"/>
            <a:ext cx="2491894" cy="4585871"/>
          </a:xfrm>
          <a:prstGeom prst="rect">
            <a:avLst/>
          </a:prstGeom>
          <a:noFill/>
        </p:spPr>
        <p:txBody>
          <a:bodyPr wrap="square" rtlCol="0">
            <a:spAutoFit/>
          </a:bodyPr>
          <a:lstStyle/>
          <a:p>
            <a:pPr marL="171450" lvl="0" indent="-171450" algn="just">
              <a:buFont typeface="Arial" panose="020B0604020202020204" pitchFamily="34" charset="0"/>
              <a:buChar char="•"/>
            </a:pPr>
            <a:r>
              <a:rPr lang="en-US" sz="1400" dirty="0" smtClean="0"/>
              <a:t>Whenever sales user selects the Colt Fibre response for Japan, </a:t>
            </a:r>
            <a:r>
              <a:rPr lang="en-US" sz="1400" dirty="0"/>
              <a:t>he will see a message on the screen “</a:t>
            </a:r>
            <a:r>
              <a:rPr lang="en-GB" sz="1400" i="1" dirty="0"/>
              <a:t>Please engage with Sales Engineer for Colt Fibre in </a:t>
            </a:r>
            <a:r>
              <a:rPr lang="en-GB" sz="1400" i="1" dirty="0" smtClean="0"/>
              <a:t>Japan”</a:t>
            </a:r>
          </a:p>
          <a:p>
            <a:pPr lvl="0" algn="just"/>
            <a:endParaRPr lang="en-GB" sz="1400" i="1" dirty="0" smtClean="0"/>
          </a:p>
          <a:p>
            <a:pPr marL="171450" indent="-171450" algn="just">
              <a:buFont typeface="Arial" panose="020B0604020202020204" pitchFamily="34" charset="0"/>
              <a:buChar char="•"/>
            </a:pPr>
            <a:r>
              <a:rPr lang="en-US" sz="1400" dirty="0" smtClean="0"/>
              <a:t>Sales </a:t>
            </a:r>
            <a:r>
              <a:rPr lang="en-US" sz="1400" dirty="0"/>
              <a:t>user will then partially save and engage SE to complete Colt </a:t>
            </a:r>
            <a:r>
              <a:rPr lang="en-US" sz="1400" dirty="0" smtClean="0"/>
              <a:t>Fiber </a:t>
            </a:r>
            <a:r>
              <a:rPr lang="en-US" sz="1400" dirty="0"/>
              <a:t>configuration in </a:t>
            </a:r>
            <a:r>
              <a:rPr lang="en-US" sz="1400" dirty="0" smtClean="0"/>
              <a:t>Japan.</a:t>
            </a:r>
          </a:p>
          <a:p>
            <a:pPr marL="171450" indent="-171450" algn="just">
              <a:buFont typeface="Arial" panose="020B0604020202020204" pitchFamily="34" charset="0"/>
              <a:buChar char="•"/>
            </a:pPr>
            <a:endParaRPr lang="en-IN" sz="1400" dirty="0"/>
          </a:p>
          <a:p>
            <a:pPr marL="171450" indent="-171450" algn="just">
              <a:buFont typeface="Arial" panose="020B0604020202020204" pitchFamily="34" charset="0"/>
              <a:buChar char="•"/>
            </a:pPr>
            <a:r>
              <a:rPr lang="en-US" sz="1400" dirty="0" smtClean="0"/>
              <a:t>Quote </a:t>
            </a:r>
            <a:r>
              <a:rPr lang="en-US" sz="1400" dirty="0"/>
              <a:t>line-item stage will remain “</a:t>
            </a:r>
            <a:r>
              <a:rPr lang="en-US" sz="1400" dirty="0" smtClean="0"/>
              <a:t>Created”</a:t>
            </a:r>
          </a:p>
          <a:p>
            <a:pPr marL="171450" indent="-171450" algn="just">
              <a:buFont typeface="Arial" panose="020B0604020202020204" pitchFamily="34" charset="0"/>
              <a:buChar char="•"/>
            </a:pPr>
            <a:endParaRPr lang="en-IN" sz="1400" dirty="0"/>
          </a:p>
          <a:p>
            <a:pPr marL="171450" indent="-171450" algn="just">
              <a:buFont typeface="Arial" panose="020B0604020202020204" pitchFamily="34" charset="0"/>
              <a:buChar char="•"/>
            </a:pPr>
            <a:r>
              <a:rPr lang="en-US" sz="1400" dirty="0" smtClean="0"/>
              <a:t>Existing </a:t>
            </a:r>
            <a:r>
              <a:rPr lang="en-US" sz="1400" dirty="0"/>
              <a:t>EU process for Sales to engage SE will be used in Asia too</a:t>
            </a:r>
            <a:r>
              <a:rPr lang="en-US" sz="1400" dirty="0" smtClean="0"/>
              <a:t>.</a:t>
            </a:r>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endParaRPr lang="en-IN" sz="1200" dirty="0"/>
          </a:p>
        </p:txBody>
      </p:sp>
      <p:sp>
        <p:nvSpPr>
          <p:cNvPr id="16" name="TextBox 15"/>
          <p:cNvSpPr txBox="1"/>
          <p:nvPr/>
        </p:nvSpPr>
        <p:spPr>
          <a:xfrm>
            <a:off x="10184522" y="709655"/>
            <a:ext cx="1608083"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User</a:t>
            </a:r>
            <a:endParaRPr lang="en-IN" b="1" dirty="0">
              <a:solidFill>
                <a:schemeClr val="bg1"/>
              </a:solidFill>
            </a:endParaRPr>
          </a:p>
        </p:txBody>
      </p:sp>
      <p:pic>
        <p:nvPicPr>
          <p:cNvPr id="4301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65" y="1282861"/>
            <a:ext cx="8020051"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08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04949" y="588167"/>
            <a:ext cx="10048875" cy="2924175"/>
          </a:xfrm>
          <a:prstGeom prst="rect">
            <a:avLst/>
          </a:prstGeom>
        </p:spPr>
      </p:pic>
      <p:sp>
        <p:nvSpPr>
          <p:cNvPr id="3" name="Slide Number Placeholder 2"/>
          <p:cNvSpPr>
            <a:spLocks noGrp="1"/>
          </p:cNvSpPr>
          <p:nvPr>
            <p:ph type="sldNum" sz="quarter" idx="12"/>
          </p:nvPr>
        </p:nvSpPr>
        <p:spPr/>
        <p:txBody>
          <a:bodyPr/>
          <a:lstStyle/>
          <a:p>
            <a:fld id="{7AD0FE45-509C-4BDF-9EDE-64426F8DF3D2}" type="slidenum">
              <a:rPr lang="nl-NL" smtClean="0"/>
              <a:t>16</a:t>
            </a:fld>
            <a:endParaRPr lang="nl-NL"/>
          </a:p>
        </p:txBody>
      </p:sp>
      <p:sp>
        <p:nvSpPr>
          <p:cNvPr id="4" name="Title 3"/>
          <p:cNvSpPr>
            <a:spLocks noGrp="1"/>
          </p:cNvSpPr>
          <p:nvPr>
            <p:ph type="title"/>
          </p:nvPr>
        </p:nvSpPr>
        <p:spPr/>
        <p:txBody>
          <a:bodyPr/>
          <a:lstStyle/>
          <a:p>
            <a:r>
              <a:rPr lang="en-GB" sz="1400" dirty="0"/>
              <a:t>CPQ Asia </a:t>
            </a:r>
            <a:r>
              <a:rPr lang="en-GB" sz="1400" dirty="0" smtClean="0"/>
              <a:t>: Colt Fibre Configuration in Japan</a:t>
            </a:r>
            <a:endParaRPr lang="en-US" sz="1400" dirty="0"/>
          </a:p>
        </p:txBody>
      </p:sp>
      <p:sp>
        <p:nvSpPr>
          <p:cNvPr id="13" name="TextBox 12"/>
          <p:cNvSpPr txBox="1"/>
          <p:nvPr/>
        </p:nvSpPr>
        <p:spPr>
          <a:xfrm>
            <a:off x="223655" y="4119993"/>
            <a:ext cx="11272345" cy="2862322"/>
          </a:xfrm>
          <a:prstGeom prst="rect">
            <a:avLst/>
          </a:prstGeom>
          <a:noFill/>
        </p:spPr>
        <p:txBody>
          <a:bodyPr wrap="square" rtlCol="0">
            <a:spAutoFit/>
          </a:bodyPr>
          <a:lstStyle/>
          <a:p>
            <a:pPr marL="285750" lvl="0" indent="-285750">
              <a:buFont typeface="Arial" panose="020B0604020202020204" pitchFamily="34" charset="0"/>
              <a:buChar char="•"/>
            </a:pPr>
            <a:r>
              <a:rPr lang="en-IN" sz="1400" dirty="0" smtClean="0"/>
              <a:t>SE will see a section for Colt Fibre Additional Charges . This section has Capex , </a:t>
            </a:r>
            <a:r>
              <a:rPr lang="en-IN" sz="1400" dirty="0" err="1" smtClean="0"/>
              <a:t>Opex</a:t>
            </a:r>
            <a:r>
              <a:rPr lang="en-IN" sz="1400" dirty="0" smtClean="0"/>
              <a:t> , One time </a:t>
            </a:r>
            <a:r>
              <a:rPr lang="en-IN" sz="1400" dirty="0" err="1" smtClean="0"/>
              <a:t>opex</a:t>
            </a:r>
            <a:r>
              <a:rPr lang="en-IN" sz="1400" dirty="0" smtClean="0"/>
              <a:t> and indicative lead time fields presented to the SE</a:t>
            </a:r>
          </a:p>
          <a:p>
            <a:pPr marL="285750" lvl="0" indent="-285750">
              <a:buFont typeface="Arial" panose="020B0604020202020204" pitchFamily="34" charset="0"/>
              <a:buChar char="•"/>
            </a:pPr>
            <a:r>
              <a:rPr lang="en-IN" sz="1400" dirty="0" smtClean="0"/>
              <a:t>Introduction of one time </a:t>
            </a:r>
            <a:r>
              <a:rPr lang="en-IN" sz="1400" dirty="0" err="1" smtClean="0"/>
              <a:t>opex</a:t>
            </a:r>
            <a:r>
              <a:rPr lang="en-IN" sz="1400" dirty="0" smtClean="0"/>
              <a:t> has to be done across all the SE journeys. It should not have Incremental/ Replacement and Frequency columns</a:t>
            </a:r>
          </a:p>
          <a:p>
            <a:pPr marL="285750" indent="-285750">
              <a:buFont typeface="Arial" panose="020B0604020202020204" pitchFamily="34" charset="0"/>
              <a:buChar char="•"/>
            </a:pPr>
            <a:r>
              <a:rPr lang="en-GB" sz="1400" dirty="0"/>
              <a:t>SE works with Network planning team offline to get the info- cost, capacity check</a:t>
            </a:r>
            <a:r>
              <a:rPr lang="en-GB" sz="1400" dirty="0" smtClean="0"/>
              <a:t>, indicative </a:t>
            </a:r>
            <a:r>
              <a:rPr lang="en-GB" sz="1400" dirty="0"/>
              <a:t>lead </a:t>
            </a:r>
            <a:r>
              <a:rPr lang="en-GB" sz="1400" dirty="0" smtClean="0"/>
              <a:t>time.</a:t>
            </a:r>
          </a:p>
          <a:p>
            <a:pPr marL="285750" indent="-285750">
              <a:buFont typeface="Arial" panose="020B0604020202020204" pitchFamily="34" charset="0"/>
              <a:buChar char="•"/>
            </a:pPr>
            <a:r>
              <a:rPr lang="en-GB" sz="1400" dirty="0" smtClean="0"/>
              <a:t>SE will work closely will sales in case the Colt Fibre option is not available for the request raised. The alternatives will discussed and accordingly SE can configure the ULL Fibre option </a:t>
            </a:r>
          </a:p>
          <a:p>
            <a:pPr marL="285750" indent="-285750">
              <a:buFont typeface="Arial" panose="020B0604020202020204" pitchFamily="34" charset="0"/>
              <a:buChar char="•"/>
            </a:pPr>
            <a:r>
              <a:rPr lang="en-GB" sz="1400" dirty="0"/>
              <a:t>If additional cost is entered by SE, the line-item will change to “Additional cost required” stage and will be sent to </a:t>
            </a:r>
            <a:r>
              <a:rPr lang="en-GB" sz="1400" dirty="0" smtClean="0"/>
              <a:t>deal pricing</a:t>
            </a:r>
          </a:p>
          <a:p>
            <a:pPr marL="285750" indent="-285750">
              <a:buFont typeface="Arial" panose="020B0604020202020204" pitchFamily="34" charset="0"/>
              <a:buChar char="•"/>
            </a:pPr>
            <a:r>
              <a:rPr lang="en-GB" sz="1400" dirty="0" smtClean="0"/>
              <a:t>If </a:t>
            </a:r>
            <a:r>
              <a:rPr lang="en-GB" sz="1400" dirty="0"/>
              <a:t>there is no additional cost added by SE and there are no other line-items requiring deal pricing approval, quote can be self approved by </a:t>
            </a:r>
            <a:r>
              <a:rPr lang="en-GB" sz="1400" dirty="0" smtClean="0"/>
              <a:t>Sales.</a:t>
            </a:r>
          </a:p>
          <a:p>
            <a:pPr marL="285750" indent="-285750">
              <a:buFont typeface="Arial" panose="020B0604020202020204" pitchFamily="34" charset="0"/>
              <a:buChar char="•"/>
            </a:pPr>
            <a:r>
              <a:rPr lang="en-IN" sz="1400" dirty="0" smtClean="0"/>
              <a:t>When </a:t>
            </a:r>
            <a:r>
              <a:rPr lang="en-IN" sz="1400" dirty="0"/>
              <a:t>quote is saved and sent back to Sales, fields are visible to Sales </a:t>
            </a:r>
            <a:r>
              <a:rPr lang="en-IN" sz="1400" dirty="0" smtClean="0"/>
              <a:t>users in line-item grid </a:t>
            </a:r>
            <a:r>
              <a:rPr lang="en-IN" sz="1400" dirty="0"/>
              <a:t>but as read only.</a:t>
            </a:r>
          </a:p>
          <a:p>
            <a:pPr lvl="0" algn="just"/>
            <a:endParaRPr lang="en-IN" sz="1400" dirty="0"/>
          </a:p>
          <a:p>
            <a:pPr marL="171450" indent="-171450">
              <a:buFont typeface="Arial" panose="020B0604020202020204" pitchFamily="34" charset="0"/>
              <a:buChar char="•"/>
            </a:pPr>
            <a:endParaRPr lang="en-IN" sz="1200" dirty="0"/>
          </a:p>
        </p:txBody>
      </p:sp>
      <p:sp>
        <p:nvSpPr>
          <p:cNvPr id="16" name="TextBox 15"/>
          <p:cNvSpPr txBox="1"/>
          <p:nvPr/>
        </p:nvSpPr>
        <p:spPr>
          <a:xfrm>
            <a:off x="9695794" y="709655"/>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Engineer</a:t>
            </a:r>
            <a:endParaRPr lang="en-IN" b="1" dirty="0">
              <a:solidFill>
                <a:schemeClr val="bg1"/>
              </a:solidFill>
            </a:endParaRPr>
          </a:p>
        </p:txBody>
      </p:sp>
      <p:sp>
        <p:nvSpPr>
          <p:cNvPr id="6" name="Rectangle 5"/>
          <p:cNvSpPr/>
          <p:nvPr/>
        </p:nvSpPr>
        <p:spPr>
          <a:xfrm>
            <a:off x="404948" y="2416629"/>
            <a:ext cx="10267819" cy="11234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4949" y="2416629"/>
            <a:ext cx="3553097" cy="276999"/>
          </a:xfrm>
          <a:prstGeom prst="rect">
            <a:avLst/>
          </a:prstGeom>
          <a:noFill/>
        </p:spPr>
        <p:txBody>
          <a:bodyPr wrap="square" rtlCol="0">
            <a:spAutoFit/>
          </a:bodyPr>
          <a:lstStyle/>
          <a:p>
            <a:r>
              <a:rPr lang="en-GB" sz="1200" dirty="0" smtClean="0"/>
              <a:t>Colt Fibre Additional Charges</a:t>
            </a:r>
            <a:endParaRPr lang="en-US" sz="1200" dirty="0"/>
          </a:p>
        </p:txBody>
      </p:sp>
      <p:pic>
        <p:nvPicPr>
          <p:cNvPr id="10" name="Picture 9"/>
          <p:cNvPicPr>
            <a:picLocks noChangeAspect="1"/>
          </p:cNvPicPr>
          <p:nvPr/>
        </p:nvPicPr>
        <p:blipFill>
          <a:blip r:embed="rId3"/>
          <a:stretch>
            <a:fillRect/>
          </a:stretch>
        </p:blipFill>
        <p:spPr>
          <a:xfrm>
            <a:off x="9112250" y="2927941"/>
            <a:ext cx="114300" cy="123825"/>
          </a:xfrm>
          <a:prstGeom prst="rect">
            <a:avLst/>
          </a:prstGeom>
        </p:spPr>
      </p:pic>
      <p:sp>
        <p:nvSpPr>
          <p:cNvPr id="17" name="Rectangle 16"/>
          <p:cNvSpPr/>
          <p:nvPr/>
        </p:nvSpPr>
        <p:spPr>
          <a:xfrm>
            <a:off x="295475" y="2279921"/>
            <a:ext cx="10486764" cy="1384801"/>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4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17</a:t>
            </a:fld>
            <a:endParaRPr lang="nl-NL"/>
          </a:p>
        </p:txBody>
      </p:sp>
      <p:sp>
        <p:nvSpPr>
          <p:cNvPr id="3" name="Title 2"/>
          <p:cNvSpPr>
            <a:spLocks noGrp="1"/>
          </p:cNvSpPr>
          <p:nvPr>
            <p:ph type="title"/>
          </p:nvPr>
        </p:nvSpPr>
        <p:spPr/>
        <p:txBody>
          <a:bodyPr/>
          <a:lstStyle/>
          <a:p>
            <a:r>
              <a:rPr lang="en-GB" sz="1400" dirty="0"/>
              <a:t>CPQ Asia : Colt Fibre Configuration in Japan</a:t>
            </a:r>
            <a:endParaRPr lang="en-US" sz="1400" dirty="0"/>
          </a:p>
        </p:txBody>
      </p:sp>
      <p:pic>
        <p:nvPicPr>
          <p:cNvPr id="4" name="Picture 3"/>
          <p:cNvPicPr>
            <a:picLocks noChangeAspect="1"/>
          </p:cNvPicPr>
          <p:nvPr/>
        </p:nvPicPr>
        <p:blipFill>
          <a:blip r:embed="rId2"/>
          <a:stretch>
            <a:fillRect/>
          </a:stretch>
        </p:blipFill>
        <p:spPr>
          <a:xfrm>
            <a:off x="123324" y="1353552"/>
            <a:ext cx="8106276" cy="3733800"/>
          </a:xfrm>
          <a:prstGeom prst="rect">
            <a:avLst/>
          </a:prstGeom>
        </p:spPr>
      </p:pic>
      <p:sp>
        <p:nvSpPr>
          <p:cNvPr id="5" name="TextBox 4"/>
          <p:cNvSpPr txBox="1"/>
          <p:nvPr/>
        </p:nvSpPr>
        <p:spPr>
          <a:xfrm>
            <a:off x="9695794" y="709655"/>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Engineer</a:t>
            </a:r>
            <a:endParaRPr lang="en-IN" b="1" dirty="0">
              <a:solidFill>
                <a:schemeClr val="bg1"/>
              </a:solidFill>
            </a:endParaRPr>
          </a:p>
        </p:txBody>
      </p:sp>
      <p:sp>
        <p:nvSpPr>
          <p:cNvPr id="6" name="TextBox 5"/>
          <p:cNvSpPr txBox="1"/>
          <p:nvPr/>
        </p:nvSpPr>
        <p:spPr>
          <a:xfrm>
            <a:off x="8807116" y="1412855"/>
            <a:ext cx="2688884" cy="2000548"/>
          </a:xfrm>
          <a:prstGeom prst="rect">
            <a:avLst/>
          </a:prstGeom>
          <a:noFill/>
        </p:spPr>
        <p:txBody>
          <a:bodyPr wrap="square" rtlCol="0">
            <a:spAutoFit/>
          </a:bodyPr>
          <a:lstStyle/>
          <a:p>
            <a:pPr marL="285750" lvl="0" indent="-285750">
              <a:buFont typeface="Arial" panose="020B0604020202020204" pitchFamily="34" charset="0"/>
              <a:buChar char="•"/>
            </a:pPr>
            <a:r>
              <a:rPr lang="en-GB" sz="1400" dirty="0" smtClean="0"/>
              <a:t>Once SE complete the configuration, he will have to click on the ‘Complete Configuration. Send to Sales’ button. This will send the </a:t>
            </a:r>
            <a:r>
              <a:rPr lang="en-GB" sz="1400" dirty="0" err="1" smtClean="0"/>
              <a:t>Opex</a:t>
            </a:r>
            <a:r>
              <a:rPr lang="en-GB" sz="1400" dirty="0" smtClean="0"/>
              <a:t> and Capex details to sales</a:t>
            </a:r>
            <a:endParaRPr lang="en-IN" sz="1400" dirty="0"/>
          </a:p>
          <a:p>
            <a:pPr lvl="0" algn="just"/>
            <a:endParaRPr lang="en-IN" sz="1400" dirty="0"/>
          </a:p>
          <a:p>
            <a:pPr marL="171450" indent="-171450">
              <a:buFont typeface="Arial" panose="020B0604020202020204" pitchFamily="34" charset="0"/>
              <a:buChar char="•"/>
            </a:pPr>
            <a:endParaRPr lang="en-IN" sz="1200" dirty="0"/>
          </a:p>
        </p:txBody>
      </p:sp>
      <p:sp>
        <p:nvSpPr>
          <p:cNvPr id="7" name="Rectangle 6"/>
          <p:cNvSpPr/>
          <p:nvPr/>
        </p:nvSpPr>
        <p:spPr>
          <a:xfrm>
            <a:off x="6247255" y="2851528"/>
            <a:ext cx="1982345" cy="228557"/>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774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18</a:t>
            </a:fld>
            <a:endParaRPr lang="nl-NL"/>
          </a:p>
        </p:txBody>
      </p:sp>
      <p:sp>
        <p:nvSpPr>
          <p:cNvPr id="3" name="Title 2"/>
          <p:cNvSpPr>
            <a:spLocks noGrp="1"/>
          </p:cNvSpPr>
          <p:nvPr>
            <p:ph type="title"/>
          </p:nvPr>
        </p:nvSpPr>
        <p:spPr/>
        <p:txBody>
          <a:bodyPr/>
          <a:lstStyle/>
          <a:p>
            <a:r>
              <a:rPr lang="en-GB" sz="1400" dirty="0"/>
              <a:t>CPQ Asia : </a:t>
            </a:r>
            <a:r>
              <a:rPr lang="en-GB" sz="1400" dirty="0" smtClean="0"/>
              <a:t>Colt Fibre Configuration in Japan</a:t>
            </a:r>
            <a:endParaRPr lang="en-US" sz="1400" dirty="0"/>
          </a:p>
        </p:txBody>
      </p:sp>
      <p:sp>
        <p:nvSpPr>
          <p:cNvPr id="5" name="TextBox 4"/>
          <p:cNvSpPr txBox="1"/>
          <p:nvPr/>
        </p:nvSpPr>
        <p:spPr>
          <a:xfrm>
            <a:off x="9695794" y="709655"/>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a:t>
            </a:r>
            <a:endParaRPr lang="en-IN" b="1" dirty="0">
              <a:solidFill>
                <a:schemeClr val="bg1"/>
              </a:solidFill>
            </a:endParaRPr>
          </a:p>
        </p:txBody>
      </p:sp>
      <p:sp>
        <p:nvSpPr>
          <p:cNvPr id="6" name="TextBox 5"/>
          <p:cNvSpPr txBox="1"/>
          <p:nvPr/>
        </p:nvSpPr>
        <p:spPr>
          <a:xfrm>
            <a:off x="9236606" y="1522253"/>
            <a:ext cx="2688884" cy="1969770"/>
          </a:xfrm>
          <a:prstGeom prst="rect">
            <a:avLst/>
          </a:prstGeom>
          <a:noFill/>
        </p:spPr>
        <p:txBody>
          <a:bodyPr wrap="square" rtlCol="0">
            <a:spAutoFit/>
          </a:bodyPr>
          <a:lstStyle/>
          <a:p>
            <a:pPr marL="285750" lvl="0" indent="-285750">
              <a:buFont typeface="Arial" panose="020B0604020202020204" pitchFamily="34" charset="0"/>
              <a:buChar char="•"/>
            </a:pPr>
            <a:r>
              <a:rPr lang="en-GB" sz="1600" dirty="0" smtClean="0"/>
              <a:t>Once SE send back the quote to Sales then Sales will see the see the Capex and </a:t>
            </a:r>
            <a:r>
              <a:rPr lang="en-GB" sz="1600" dirty="0" err="1" smtClean="0"/>
              <a:t>Opex</a:t>
            </a:r>
            <a:r>
              <a:rPr lang="en-GB" sz="1600" dirty="0" smtClean="0"/>
              <a:t> vales  entered by SE in the read only mode </a:t>
            </a:r>
            <a:endParaRPr lang="en-IN" sz="1600" dirty="0"/>
          </a:p>
          <a:p>
            <a:pPr lvl="0" algn="just"/>
            <a:endParaRPr lang="en-IN" sz="1400" dirty="0"/>
          </a:p>
          <a:p>
            <a:pPr marL="171450" indent="-171450">
              <a:buFont typeface="Arial" panose="020B0604020202020204" pitchFamily="34" charset="0"/>
              <a:buChar char="•"/>
            </a:pPr>
            <a:endParaRPr lang="en-IN" sz="1200" dirty="0"/>
          </a:p>
        </p:txBody>
      </p:sp>
      <p:pic>
        <p:nvPicPr>
          <p:cNvPr id="8" name="Picture 7"/>
          <p:cNvPicPr>
            <a:picLocks noChangeAspect="1"/>
          </p:cNvPicPr>
          <p:nvPr/>
        </p:nvPicPr>
        <p:blipFill>
          <a:blip r:embed="rId2"/>
          <a:stretch>
            <a:fillRect/>
          </a:stretch>
        </p:blipFill>
        <p:spPr>
          <a:xfrm>
            <a:off x="650468" y="995671"/>
            <a:ext cx="8648700" cy="4200525"/>
          </a:xfrm>
          <a:prstGeom prst="rect">
            <a:avLst/>
          </a:prstGeom>
        </p:spPr>
      </p:pic>
      <p:sp>
        <p:nvSpPr>
          <p:cNvPr id="9" name="Rectangle 8"/>
          <p:cNvSpPr/>
          <p:nvPr/>
        </p:nvSpPr>
        <p:spPr>
          <a:xfrm>
            <a:off x="455519" y="4297491"/>
            <a:ext cx="9285592" cy="11234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50468" y="4301387"/>
            <a:ext cx="3553097" cy="276999"/>
          </a:xfrm>
          <a:prstGeom prst="rect">
            <a:avLst/>
          </a:prstGeom>
          <a:noFill/>
        </p:spPr>
        <p:txBody>
          <a:bodyPr wrap="square" rtlCol="0">
            <a:spAutoFit/>
          </a:bodyPr>
          <a:lstStyle/>
          <a:p>
            <a:r>
              <a:rPr lang="en-GB" sz="1200" dirty="0" smtClean="0"/>
              <a:t>Colt Fibre Additional Charges</a:t>
            </a:r>
            <a:endParaRPr lang="en-US" sz="1200" dirty="0"/>
          </a:p>
        </p:txBody>
      </p:sp>
      <p:sp>
        <p:nvSpPr>
          <p:cNvPr id="11" name="Rectangle 10"/>
          <p:cNvSpPr/>
          <p:nvPr/>
        </p:nvSpPr>
        <p:spPr>
          <a:xfrm>
            <a:off x="362245" y="4208360"/>
            <a:ext cx="9472139" cy="1384801"/>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618469" y="4486854"/>
            <a:ext cx="9077325" cy="523875"/>
          </a:xfrm>
          <a:prstGeom prst="rect">
            <a:avLst/>
          </a:prstGeom>
        </p:spPr>
      </p:pic>
    </p:spTree>
    <p:extLst>
      <p:ext uri="{BB962C8B-B14F-4D97-AF65-F5344CB8AC3E}">
        <p14:creationId xmlns:p14="http://schemas.microsoft.com/office/powerpoint/2010/main" val="96307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19</a:t>
            </a:fld>
            <a:endParaRPr lang="nl-NL"/>
          </a:p>
        </p:txBody>
      </p:sp>
      <p:sp>
        <p:nvSpPr>
          <p:cNvPr id="3" name="Title 2"/>
          <p:cNvSpPr>
            <a:spLocks noGrp="1"/>
          </p:cNvSpPr>
          <p:nvPr>
            <p:ph type="title"/>
          </p:nvPr>
        </p:nvSpPr>
        <p:spPr/>
        <p:txBody>
          <a:bodyPr/>
          <a:lstStyle/>
          <a:p>
            <a:r>
              <a:rPr lang="en-GB" sz="1400" dirty="0"/>
              <a:t>CPQ Asia : </a:t>
            </a:r>
            <a:r>
              <a:rPr lang="en-GB" sz="1400" dirty="0" smtClean="0"/>
              <a:t>ULL Connectivity in Japan</a:t>
            </a:r>
            <a:endParaRPr lang="en-US" sz="1400" dirty="0"/>
          </a:p>
        </p:txBody>
      </p:sp>
      <p:sp>
        <p:nvSpPr>
          <p:cNvPr id="6" name="TextBox 5"/>
          <p:cNvSpPr txBox="1"/>
          <p:nvPr/>
        </p:nvSpPr>
        <p:spPr>
          <a:xfrm>
            <a:off x="9103722" y="1304073"/>
            <a:ext cx="2688884" cy="4616648"/>
          </a:xfrm>
          <a:prstGeom prst="rect">
            <a:avLst/>
          </a:prstGeom>
          <a:noFill/>
        </p:spPr>
        <p:txBody>
          <a:bodyPr wrap="square" rtlCol="0">
            <a:spAutoFit/>
          </a:bodyPr>
          <a:lstStyle/>
          <a:p>
            <a:pPr lvl="0"/>
            <a:endParaRPr lang="en-US" sz="1400" dirty="0"/>
          </a:p>
          <a:p>
            <a:pPr marL="171450" lvl="0" indent="-171450" algn="just">
              <a:buFont typeface="Arial" panose="020B0604020202020204" pitchFamily="34" charset="0"/>
              <a:buChar char="•"/>
            </a:pPr>
            <a:r>
              <a:rPr lang="en-US" sz="1400" dirty="0" smtClean="0"/>
              <a:t>In </a:t>
            </a:r>
            <a:r>
              <a:rPr lang="en-US" sz="1400" dirty="0"/>
              <a:t>case the selected ULL Fiber record is marked as ‘NG’ in the NTT Dataset then CPQ will provide a message to the user </a:t>
            </a:r>
            <a:r>
              <a:rPr lang="en-US" sz="1400"/>
              <a:t>that </a:t>
            </a:r>
            <a:r>
              <a:rPr lang="en-US" sz="1400" smtClean="0"/>
              <a:t>‘</a:t>
            </a:r>
            <a:r>
              <a:rPr lang="en-US" sz="1400" dirty="0" smtClean="0"/>
              <a:t>Please engage SE as the selected  site is indicated as a Not Good (NG) by the supplier’</a:t>
            </a:r>
            <a:endParaRPr lang="en-US" sz="1400" dirty="0" smtClean="0"/>
          </a:p>
          <a:p>
            <a:pPr marL="171450" lvl="0" indent="-171450" algn="just">
              <a:buFont typeface="Arial" panose="020B0604020202020204" pitchFamily="34" charset="0"/>
              <a:buChar char="•"/>
            </a:pPr>
            <a:endParaRPr lang="en-US" sz="1400" dirty="0"/>
          </a:p>
          <a:p>
            <a:pPr marL="171450" indent="-171450" algn="just">
              <a:buFont typeface="Arial" panose="020B0604020202020204" pitchFamily="34" charset="0"/>
              <a:buChar char="•"/>
            </a:pPr>
            <a:r>
              <a:rPr lang="en-US" sz="1400" dirty="0"/>
              <a:t>Sales user will then partially save and engage SE to complete </a:t>
            </a:r>
            <a:r>
              <a:rPr lang="en-US" sz="1400" dirty="0" smtClean="0"/>
              <a:t>ULL </a:t>
            </a:r>
            <a:r>
              <a:rPr lang="en-US" sz="1400" dirty="0"/>
              <a:t>Fiber configuration in Japan</a:t>
            </a:r>
            <a:r>
              <a:rPr lang="en-US" sz="1400" dirty="0" smtClean="0"/>
              <a:t>.</a:t>
            </a:r>
            <a:endParaRPr lang="en-US" sz="1400" dirty="0"/>
          </a:p>
          <a:p>
            <a:pPr marL="171450" indent="-171450" algn="just">
              <a:buFont typeface="Arial" panose="020B0604020202020204" pitchFamily="34" charset="0"/>
              <a:buChar char="•"/>
            </a:pPr>
            <a:endParaRPr lang="en-IN" sz="1400" dirty="0"/>
          </a:p>
          <a:p>
            <a:pPr marL="171450" indent="-171450" algn="just">
              <a:buFont typeface="Arial" panose="020B0604020202020204" pitchFamily="34" charset="0"/>
              <a:buChar char="•"/>
            </a:pPr>
            <a:r>
              <a:rPr lang="en-US" sz="1400" dirty="0"/>
              <a:t>Quote line-item stage will remain “Created”</a:t>
            </a:r>
          </a:p>
          <a:p>
            <a:pPr marL="171450" indent="-171450" algn="just">
              <a:buFont typeface="Arial" panose="020B0604020202020204" pitchFamily="34" charset="0"/>
              <a:buChar char="•"/>
            </a:pPr>
            <a:endParaRPr lang="en-IN" sz="1400" dirty="0"/>
          </a:p>
          <a:p>
            <a:pPr lvl="0"/>
            <a:endParaRPr lang="en-IN" sz="1600" dirty="0"/>
          </a:p>
          <a:p>
            <a:pPr lvl="0" algn="just"/>
            <a:endParaRPr lang="en-IN" sz="1400" dirty="0"/>
          </a:p>
          <a:p>
            <a:pPr marL="171450" indent="-171450">
              <a:buFont typeface="Arial" panose="020B0604020202020204" pitchFamily="34" charset="0"/>
              <a:buChar char="•"/>
            </a:pPr>
            <a:endParaRPr lang="en-IN" sz="1200" dirty="0"/>
          </a:p>
        </p:txBody>
      </p:sp>
      <p:sp>
        <p:nvSpPr>
          <p:cNvPr id="7" name="TextBox 6"/>
          <p:cNvSpPr txBox="1"/>
          <p:nvPr/>
        </p:nvSpPr>
        <p:spPr>
          <a:xfrm>
            <a:off x="457199" y="5697461"/>
            <a:ext cx="7667897" cy="246221"/>
          </a:xfrm>
          <a:prstGeom prst="rect">
            <a:avLst/>
          </a:prstGeom>
          <a:noFill/>
        </p:spPr>
        <p:txBody>
          <a:bodyPr wrap="square" rtlCol="0">
            <a:spAutoFit/>
          </a:bodyPr>
          <a:lstStyle/>
          <a:p>
            <a:r>
              <a:rPr lang="en-US" sz="1000" dirty="0">
                <a:solidFill>
                  <a:srgbClr val="FF0000"/>
                </a:solidFill>
              </a:rPr>
              <a:t>Please engage SE as the selected  site is indicated as a Not Good (NG) by the supplier</a:t>
            </a:r>
            <a:endParaRPr lang="en-US" sz="1000" dirty="0">
              <a:solidFill>
                <a:srgbClr val="FF0000"/>
              </a:solidFill>
            </a:endParaRPr>
          </a:p>
        </p:txBody>
      </p:sp>
      <p:pic>
        <p:nvPicPr>
          <p:cNvPr id="21" name="Picture 20"/>
          <p:cNvPicPr>
            <a:picLocks noChangeAspect="1"/>
          </p:cNvPicPr>
          <p:nvPr/>
        </p:nvPicPr>
        <p:blipFill>
          <a:blip r:embed="rId2"/>
          <a:stretch>
            <a:fillRect/>
          </a:stretch>
        </p:blipFill>
        <p:spPr>
          <a:xfrm>
            <a:off x="100147" y="1744586"/>
            <a:ext cx="8382000" cy="3952875"/>
          </a:xfrm>
          <a:prstGeom prst="rect">
            <a:avLst/>
          </a:prstGeom>
        </p:spPr>
      </p:pic>
      <p:sp>
        <p:nvSpPr>
          <p:cNvPr id="23" name="TextBox 22"/>
          <p:cNvSpPr txBox="1"/>
          <p:nvPr/>
        </p:nvSpPr>
        <p:spPr>
          <a:xfrm>
            <a:off x="9399758" y="725929"/>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a:t>
            </a:r>
            <a:endParaRPr lang="en-IN" b="1" dirty="0">
              <a:solidFill>
                <a:schemeClr val="bg1"/>
              </a:solidFill>
            </a:endParaRPr>
          </a:p>
        </p:txBody>
      </p:sp>
      <p:pic>
        <p:nvPicPr>
          <p:cNvPr id="24" name="Picture 23"/>
          <p:cNvPicPr>
            <a:picLocks noChangeAspect="1"/>
          </p:cNvPicPr>
          <p:nvPr/>
        </p:nvPicPr>
        <p:blipFill>
          <a:blip r:embed="rId3"/>
          <a:stretch>
            <a:fillRect/>
          </a:stretch>
        </p:blipFill>
        <p:spPr>
          <a:xfrm>
            <a:off x="100147" y="557275"/>
            <a:ext cx="8382000" cy="1187311"/>
          </a:xfrm>
          <a:prstGeom prst="rect">
            <a:avLst/>
          </a:prstGeom>
        </p:spPr>
      </p:pic>
    </p:spTree>
    <p:extLst>
      <p:ext uri="{BB962C8B-B14F-4D97-AF65-F5344CB8AC3E}">
        <p14:creationId xmlns:p14="http://schemas.microsoft.com/office/powerpoint/2010/main" val="97752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solidFill>
                  <a:srgbClr val="008C83"/>
                </a:solidFill>
              </a:rPr>
              <a:pPr/>
              <a:t>2</a:t>
            </a:fld>
            <a:endParaRPr lang="nl-NL">
              <a:solidFill>
                <a:srgbClr val="008C83"/>
              </a:solidFill>
            </a:endParaRPr>
          </a:p>
        </p:txBody>
      </p:sp>
      <p:sp>
        <p:nvSpPr>
          <p:cNvPr id="3" name="Title 2"/>
          <p:cNvSpPr>
            <a:spLocks noGrp="1"/>
          </p:cNvSpPr>
          <p:nvPr>
            <p:ph type="title"/>
          </p:nvPr>
        </p:nvSpPr>
        <p:spPr/>
        <p:txBody>
          <a:bodyPr/>
          <a:lstStyle/>
          <a:p>
            <a:r>
              <a:rPr lang="en-IN" sz="1600" dirty="0"/>
              <a:t>Document Release and Change Log Details</a:t>
            </a:r>
          </a:p>
        </p:txBody>
      </p:sp>
      <p:pic>
        <p:nvPicPr>
          <p:cNvPr id="4" name="Picture 3">
            <a:extLst>
              <a:ext uri="{FF2B5EF4-FFF2-40B4-BE49-F238E27FC236}">
                <a16:creationId xmlns:a16="http://schemas.microsoft.com/office/drawing/2014/main" id="{FBB64409-D290-CF41-BBB8-CE39251E0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graphicFrame>
        <p:nvGraphicFramePr>
          <p:cNvPr id="5" name="Group 3"/>
          <p:cNvGraphicFramePr>
            <a:graphicFrameLocks noGrp="1"/>
          </p:cNvGraphicFramePr>
          <p:nvPr>
            <p:extLst>
              <p:ext uri="{D42A27DB-BD31-4B8C-83A1-F6EECF244321}">
                <p14:modId xmlns:p14="http://schemas.microsoft.com/office/powerpoint/2010/main" val="688042271"/>
              </p:ext>
            </p:extLst>
          </p:nvPr>
        </p:nvGraphicFramePr>
        <p:xfrm>
          <a:off x="381217" y="620204"/>
          <a:ext cx="11429562" cy="1990191"/>
        </p:xfrm>
        <a:graphic>
          <a:graphicData uri="http://schemas.openxmlformats.org/drawingml/2006/table">
            <a:tbl>
              <a:tblPr/>
              <a:tblGrid>
                <a:gridCol w="1632433">
                  <a:extLst>
                    <a:ext uri="{9D8B030D-6E8A-4147-A177-3AD203B41FA5}">
                      <a16:colId xmlns:a16="http://schemas.microsoft.com/office/drawing/2014/main" val="20000"/>
                    </a:ext>
                  </a:extLst>
                </a:gridCol>
                <a:gridCol w="9797129">
                  <a:extLst>
                    <a:ext uri="{9D8B030D-6E8A-4147-A177-3AD203B41FA5}">
                      <a16:colId xmlns:a16="http://schemas.microsoft.com/office/drawing/2014/main" val="20001"/>
                    </a:ext>
                  </a:extLst>
                </a:gridCol>
              </a:tblGrid>
              <a:tr h="344393">
                <a:tc gridSpan="2">
                  <a:txBody>
                    <a:bodyPr/>
                    <a:lstStyle/>
                    <a:p>
                      <a:pPr marL="0" marR="0" lvl="0" indent="0" algn="ctr"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200" b="1" i="0" u="none" strike="noStrike" cap="none" normalizeH="0" baseline="0" dirty="0" smtClean="0">
                          <a:ln>
                            <a:noFill/>
                          </a:ln>
                          <a:solidFill>
                            <a:schemeClr val="bg1"/>
                          </a:solidFill>
                          <a:effectLst/>
                          <a:latin typeface="+mj-lt"/>
                        </a:rPr>
                        <a:t>CPQ Asia</a:t>
                      </a:r>
                      <a:endParaRPr kumimoji="0" lang="en-US" sz="1200" b="1" i="0" u="none" strike="noStrike" cap="none" normalizeH="0" baseline="0" dirty="0">
                        <a:ln>
                          <a:noFill/>
                        </a:ln>
                        <a:solidFill>
                          <a:schemeClr val="bg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3235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Version Number</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0" i="0" u="none" strike="noStrike" cap="none" normalizeH="0" baseline="0" dirty="0" smtClean="0">
                          <a:ln>
                            <a:noFill/>
                          </a:ln>
                          <a:solidFill>
                            <a:schemeClr val="tx1"/>
                          </a:solidFill>
                          <a:effectLst/>
                          <a:latin typeface="+mj-lt"/>
                        </a:rPr>
                        <a:t>0.3</a:t>
                      </a:r>
                      <a:endParaRPr kumimoji="0" lang="en-US" sz="1400" b="0" i="0" u="none" strike="noStrike" cap="none" normalizeH="0" baseline="0" dirty="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560">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Date </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r>
                        <a:rPr lang="en-GB" sz="1400" baseline="0" dirty="0" smtClean="0">
                          <a:latin typeface="+mj-lt"/>
                        </a:rPr>
                        <a:t>26th Nov, </a:t>
                      </a:r>
                      <a:r>
                        <a:rPr lang="en-GB" sz="1400" baseline="0" dirty="0">
                          <a:latin typeface="+mj-lt"/>
                        </a:rPr>
                        <a:t>2019</a:t>
                      </a:r>
                      <a:endParaRPr lang="en-GB" sz="1400" dirty="0">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30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Change log</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Discounting and deal governance</a:t>
                      </a:r>
                    </a:p>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SE Engagement scenarios</a:t>
                      </a:r>
                    </a:p>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Slide updates after internal review</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286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20</a:t>
            </a:fld>
            <a:endParaRPr lang="nl-NL"/>
          </a:p>
        </p:txBody>
      </p:sp>
      <p:sp>
        <p:nvSpPr>
          <p:cNvPr id="3" name="Title 2"/>
          <p:cNvSpPr>
            <a:spLocks noGrp="1"/>
          </p:cNvSpPr>
          <p:nvPr>
            <p:ph type="title"/>
          </p:nvPr>
        </p:nvSpPr>
        <p:spPr/>
        <p:txBody>
          <a:bodyPr/>
          <a:lstStyle/>
          <a:p>
            <a:r>
              <a:rPr lang="en-GB" sz="1400" dirty="0"/>
              <a:t>CPQ Asia : </a:t>
            </a:r>
            <a:r>
              <a:rPr lang="en-GB" sz="1400" dirty="0" smtClean="0"/>
              <a:t>ULL Connectivity in Japan</a:t>
            </a:r>
            <a:endParaRPr lang="en-US" sz="1400" dirty="0"/>
          </a:p>
        </p:txBody>
      </p:sp>
      <p:sp>
        <p:nvSpPr>
          <p:cNvPr id="6" name="TextBox 5"/>
          <p:cNvSpPr txBox="1"/>
          <p:nvPr/>
        </p:nvSpPr>
        <p:spPr>
          <a:xfrm>
            <a:off x="9103722" y="1304073"/>
            <a:ext cx="2688884" cy="1969770"/>
          </a:xfrm>
          <a:prstGeom prst="rect">
            <a:avLst/>
          </a:prstGeom>
          <a:noFill/>
        </p:spPr>
        <p:txBody>
          <a:bodyPr wrap="square" rtlCol="0">
            <a:spAutoFit/>
          </a:bodyPr>
          <a:lstStyle/>
          <a:p>
            <a:pPr marL="285750" lvl="0" indent="-285750">
              <a:buFont typeface="Arial" panose="020B0604020202020204" pitchFamily="34" charset="0"/>
              <a:buChar char="•"/>
            </a:pPr>
            <a:r>
              <a:rPr lang="en-US" sz="1600" dirty="0" smtClean="0"/>
              <a:t>SE will use the bespoke section to select the ‘Custom Feature-Bespoke’ drop value from the Bespoke Feature Column</a:t>
            </a:r>
            <a:endParaRPr lang="en-IN" sz="1600" dirty="0"/>
          </a:p>
          <a:p>
            <a:pPr lvl="0" algn="just"/>
            <a:endParaRPr lang="en-IN" sz="1400" dirty="0"/>
          </a:p>
          <a:p>
            <a:pPr marL="171450" indent="-171450">
              <a:buFont typeface="Arial" panose="020B0604020202020204" pitchFamily="34" charset="0"/>
              <a:buChar char="•"/>
            </a:pPr>
            <a:endParaRPr lang="en-IN" sz="1200" dirty="0"/>
          </a:p>
        </p:txBody>
      </p:sp>
      <p:sp>
        <p:nvSpPr>
          <p:cNvPr id="23" name="TextBox 22"/>
          <p:cNvSpPr txBox="1"/>
          <p:nvPr/>
        </p:nvSpPr>
        <p:spPr>
          <a:xfrm>
            <a:off x="9399758" y="725929"/>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Engineer </a:t>
            </a:r>
            <a:endParaRPr lang="en-IN" b="1" dirty="0">
              <a:solidFill>
                <a:schemeClr val="bg1"/>
              </a:solidFill>
            </a:endParaRPr>
          </a:p>
        </p:txBody>
      </p:sp>
      <p:pic>
        <p:nvPicPr>
          <p:cNvPr id="10" name="Picture 9"/>
          <p:cNvPicPr>
            <a:picLocks noChangeAspect="1"/>
          </p:cNvPicPr>
          <p:nvPr/>
        </p:nvPicPr>
        <p:blipFill>
          <a:blip r:embed="rId2"/>
          <a:stretch>
            <a:fillRect/>
          </a:stretch>
        </p:blipFill>
        <p:spPr>
          <a:xfrm>
            <a:off x="275988" y="910595"/>
            <a:ext cx="8358838" cy="4680308"/>
          </a:xfrm>
          <a:prstGeom prst="rect">
            <a:avLst/>
          </a:prstGeom>
        </p:spPr>
      </p:pic>
      <p:sp>
        <p:nvSpPr>
          <p:cNvPr id="11" name="Rectangle 10"/>
          <p:cNvSpPr/>
          <p:nvPr/>
        </p:nvSpPr>
        <p:spPr>
          <a:xfrm>
            <a:off x="696457" y="2288955"/>
            <a:ext cx="1026696" cy="260272"/>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99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21</a:t>
            </a:fld>
            <a:endParaRPr lang="nl-NL"/>
          </a:p>
        </p:txBody>
      </p:sp>
      <p:sp>
        <p:nvSpPr>
          <p:cNvPr id="3" name="Title 2"/>
          <p:cNvSpPr>
            <a:spLocks noGrp="1"/>
          </p:cNvSpPr>
          <p:nvPr>
            <p:ph type="title"/>
          </p:nvPr>
        </p:nvSpPr>
        <p:spPr/>
        <p:txBody>
          <a:bodyPr/>
          <a:lstStyle/>
          <a:p>
            <a:r>
              <a:rPr lang="en-GB" sz="1400" dirty="0"/>
              <a:t>CPQ Asia : </a:t>
            </a:r>
            <a:r>
              <a:rPr lang="en-GB" sz="1400" dirty="0" smtClean="0"/>
              <a:t>ULL Connectivity in Japan</a:t>
            </a:r>
            <a:endParaRPr lang="en-US" sz="1400" dirty="0"/>
          </a:p>
        </p:txBody>
      </p:sp>
      <p:sp>
        <p:nvSpPr>
          <p:cNvPr id="6" name="TextBox 5"/>
          <p:cNvSpPr txBox="1"/>
          <p:nvPr/>
        </p:nvSpPr>
        <p:spPr>
          <a:xfrm>
            <a:off x="9103722" y="1304073"/>
            <a:ext cx="2688884" cy="5016758"/>
          </a:xfrm>
          <a:prstGeom prst="rect">
            <a:avLst/>
          </a:prstGeom>
          <a:noFill/>
        </p:spPr>
        <p:txBody>
          <a:bodyPr wrap="square" rtlCol="0">
            <a:spAutoFit/>
          </a:bodyPr>
          <a:lstStyle/>
          <a:p>
            <a:pPr marL="285750" lvl="0" indent="-285750">
              <a:buFont typeface="Arial" panose="020B0604020202020204" pitchFamily="34" charset="0"/>
              <a:buChar char="•"/>
            </a:pPr>
            <a:r>
              <a:rPr lang="en-US" sz="1600" dirty="0" smtClean="0"/>
              <a:t>SE </a:t>
            </a:r>
            <a:r>
              <a:rPr lang="en-GB" sz="1600" dirty="0" smtClean="0"/>
              <a:t>can enter the component requirement in the Feature column. Feature Column is free text. </a:t>
            </a:r>
          </a:p>
          <a:p>
            <a:pPr marL="285750" lvl="0" indent="-285750">
              <a:buFont typeface="Arial" panose="020B0604020202020204" pitchFamily="34" charset="0"/>
              <a:buChar char="•"/>
            </a:pPr>
            <a:endParaRPr lang="en-GB" sz="1600" dirty="0" smtClean="0"/>
          </a:p>
          <a:p>
            <a:pPr marL="285750" lvl="0" indent="-285750">
              <a:buFont typeface="Arial" panose="020B0604020202020204" pitchFamily="34" charset="0"/>
              <a:buChar char="•"/>
            </a:pPr>
            <a:r>
              <a:rPr lang="en-GB" sz="1600" dirty="0" smtClean="0"/>
              <a:t>SE can enter the </a:t>
            </a:r>
            <a:r>
              <a:rPr lang="en-GB" sz="1600" dirty="0" err="1" smtClean="0"/>
              <a:t>Opex</a:t>
            </a:r>
            <a:r>
              <a:rPr lang="en-GB" sz="1600" dirty="0" smtClean="0"/>
              <a:t> and </a:t>
            </a:r>
            <a:r>
              <a:rPr lang="en-GB" sz="1600" dirty="0" smtClean="0"/>
              <a:t>capex (for Asia SE can indicate a dummy value to trigger Commer</a:t>
            </a:r>
            <a:r>
              <a:rPr lang="en-GB" sz="1600" dirty="0" smtClean="0"/>
              <a:t>cial Operation for Price calculation)</a:t>
            </a:r>
            <a:endParaRPr lang="en-GB" sz="1600" dirty="0" smtClean="0"/>
          </a:p>
          <a:p>
            <a:pPr marL="285750" lvl="0" indent="-285750">
              <a:buFont typeface="Arial" panose="020B0604020202020204" pitchFamily="34" charset="0"/>
              <a:buChar char="•"/>
            </a:pPr>
            <a:endParaRPr lang="en-GB" sz="1600" dirty="0" smtClean="0"/>
          </a:p>
          <a:p>
            <a:pPr marL="285750" lvl="0" indent="-285750">
              <a:buFont typeface="Arial" panose="020B0604020202020204" pitchFamily="34" charset="0"/>
              <a:buChar char="•"/>
            </a:pPr>
            <a:r>
              <a:rPr lang="en-GB" sz="1600" dirty="0" smtClean="0"/>
              <a:t>This will trigger the deal pricing workflow where ‘Commercial Operations’ will get the appropriate charges for the ULL Fibre ‘NG’ scenarios.</a:t>
            </a:r>
          </a:p>
          <a:p>
            <a:pPr lvl="0"/>
            <a:endParaRPr lang="en-GB" sz="1600" dirty="0"/>
          </a:p>
        </p:txBody>
      </p:sp>
      <p:sp>
        <p:nvSpPr>
          <p:cNvPr id="23" name="TextBox 22"/>
          <p:cNvSpPr txBox="1"/>
          <p:nvPr/>
        </p:nvSpPr>
        <p:spPr>
          <a:xfrm>
            <a:off x="9399758" y="725929"/>
            <a:ext cx="2096812" cy="369332"/>
          </a:xfrm>
          <a:prstGeom prst="rect">
            <a:avLst/>
          </a:prstGeom>
          <a:solidFill>
            <a:schemeClr val="accent4">
              <a:lumMod val="60000"/>
              <a:lumOff val="40000"/>
            </a:schemeClr>
          </a:solidFill>
        </p:spPr>
        <p:txBody>
          <a:bodyPr wrap="square" rtlCol="0">
            <a:spAutoFit/>
          </a:bodyPr>
          <a:lstStyle/>
          <a:p>
            <a:r>
              <a:rPr lang="en-IN" b="1" dirty="0" smtClean="0">
                <a:solidFill>
                  <a:schemeClr val="bg1"/>
                </a:solidFill>
              </a:rPr>
              <a:t>Sales Engineer </a:t>
            </a:r>
            <a:endParaRPr lang="en-IN" b="1" dirty="0">
              <a:solidFill>
                <a:schemeClr val="bg1"/>
              </a:solidFill>
            </a:endParaRPr>
          </a:p>
        </p:txBody>
      </p:sp>
      <p:pic>
        <p:nvPicPr>
          <p:cNvPr id="11" name="Picture 10"/>
          <p:cNvPicPr>
            <a:picLocks noChangeAspect="1"/>
          </p:cNvPicPr>
          <p:nvPr/>
        </p:nvPicPr>
        <p:blipFill>
          <a:blip r:embed="rId2"/>
          <a:stretch>
            <a:fillRect/>
          </a:stretch>
        </p:blipFill>
        <p:spPr>
          <a:xfrm>
            <a:off x="236628" y="1332172"/>
            <a:ext cx="8296275" cy="2390742"/>
          </a:xfrm>
          <a:prstGeom prst="rect">
            <a:avLst/>
          </a:prstGeom>
        </p:spPr>
      </p:pic>
    </p:spTree>
    <p:extLst>
      <p:ext uri="{BB962C8B-B14F-4D97-AF65-F5344CB8AC3E}">
        <p14:creationId xmlns:p14="http://schemas.microsoft.com/office/powerpoint/2010/main" val="318461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p:cNvSpPr>
            <a:spLocks noGrp="1"/>
          </p:cNvSpPr>
          <p:nvPr>
            <p:ph type="body" orient="vert" idx="1"/>
          </p:nvPr>
        </p:nvSpPr>
        <p:spPr>
          <a:xfrm>
            <a:off x="8925637" y="1374837"/>
            <a:ext cx="2570362" cy="4665600"/>
          </a:xfrm>
        </p:spPr>
        <p:txBody>
          <a:bodyPr/>
          <a:lstStyle/>
          <a:p>
            <a:r>
              <a:rPr lang="en-US" dirty="0" smtClean="0"/>
              <a:t>One time </a:t>
            </a:r>
            <a:r>
              <a:rPr lang="en-US" dirty="0" err="1" smtClean="0"/>
              <a:t>opex</a:t>
            </a:r>
            <a:r>
              <a:rPr lang="en-US" dirty="0" smtClean="0"/>
              <a:t> field to be added in the bespoke journey</a:t>
            </a:r>
          </a:p>
          <a:p>
            <a:endParaRPr lang="en-US" dirty="0"/>
          </a:p>
          <a:p>
            <a:endParaRPr lang="en-US" dirty="0" smtClean="0"/>
          </a:p>
          <a:p>
            <a:endParaRPr lang="en-US" dirty="0"/>
          </a:p>
          <a:p>
            <a:pPr lvl="0"/>
            <a:r>
              <a:rPr lang="en-IN" sz="1600" dirty="0" smtClean="0">
                <a:solidFill>
                  <a:schemeClr val="tx1"/>
                </a:solidFill>
              </a:rPr>
              <a:t>Please note: Introduction </a:t>
            </a:r>
            <a:r>
              <a:rPr lang="en-IN" sz="1600" dirty="0">
                <a:solidFill>
                  <a:schemeClr val="tx1"/>
                </a:solidFill>
              </a:rPr>
              <a:t>of one time </a:t>
            </a:r>
            <a:r>
              <a:rPr lang="en-IN" sz="1600" dirty="0" err="1">
                <a:solidFill>
                  <a:schemeClr val="tx1"/>
                </a:solidFill>
              </a:rPr>
              <a:t>opex</a:t>
            </a:r>
            <a:r>
              <a:rPr lang="en-IN" sz="1600" dirty="0">
                <a:solidFill>
                  <a:schemeClr val="tx1"/>
                </a:solidFill>
              </a:rPr>
              <a:t> has to be done across all the SE journeys. It should not have Incremental/ Replacement and Frequency columns</a:t>
            </a:r>
          </a:p>
          <a:p>
            <a:endParaRPr lang="en-US" dirty="0"/>
          </a:p>
        </p:txBody>
      </p:sp>
      <p:sp>
        <p:nvSpPr>
          <p:cNvPr id="3" name="Slide Number Placeholder 2"/>
          <p:cNvSpPr>
            <a:spLocks noGrp="1"/>
          </p:cNvSpPr>
          <p:nvPr>
            <p:ph type="sldNum" sz="quarter" idx="12"/>
          </p:nvPr>
        </p:nvSpPr>
        <p:spPr/>
        <p:txBody>
          <a:bodyPr/>
          <a:lstStyle/>
          <a:p>
            <a:fld id="{7AD0FE45-509C-4BDF-9EDE-64426F8DF3D2}" type="slidenum">
              <a:rPr lang="nl-NL" smtClean="0"/>
              <a:t>22</a:t>
            </a:fld>
            <a:endParaRPr lang="nl-NL"/>
          </a:p>
        </p:txBody>
      </p:sp>
      <p:sp>
        <p:nvSpPr>
          <p:cNvPr id="4" name="Title 3"/>
          <p:cNvSpPr>
            <a:spLocks noGrp="1"/>
          </p:cNvSpPr>
          <p:nvPr>
            <p:ph type="title"/>
          </p:nvPr>
        </p:nvSpPr>
        <p:spPr/>
        <p:txBody>
          <a:bodyPr/>
          <a:lstStyle/>
          <a:p>
            <a:r>
              <a:rPr lang="en-US" sz="1400" dirty="0" smtClean="0"/>
              <a:t>CPQ Asia: Bespoke : One time </a:t>
            </a:r>
            <a:r>
              <a:rPr lang="en-US" sz="1400" dirty="0" err="1" smtClean="0"/>
              <a:t>Opex</a:t>
            </a:r>
            <a:endParaRPr lang="en-US" sz="1400" dirty="0">
              <a:solidFill>
                <a:srgbClr val="FF0000"/>
              </a:solidFill>
            </a:endParaRPr>
          </a:p>
        </p:txBody>
      </p:sp>
      <p:pic>
        <p:nvPicPr>
          <p:cNvPr id="6" name="Picture 5"/>
          <p:cNvPicPr>
            <a:picLocks noChangeAspect="1"/>
          </p:cNvPicPr>
          <p:nvPr/>
        </p:nvPicPr>
        <p:blipFill>
          <a:blip r:embed="rId2"/>
          <a:stretch>
            <a:fillRect/>
          </a:stretch>
        </p:blipFill>
        <p:spPr>
          <a:xfrm>
            <a:off x="498057" y="1092869"/>
            <a:ext cx="8358838" cy="4184984"/>
          </a:xfrm>
          <a:prstGeom prst="rect">
            <a:avLst/>
          </a:prstGeom>
        </p:spPr>
      </p:pic>
      <p:sp>
        <p:nvSpPr>
          <p:cNvPr id="8" name="Rectangle 7"/>
          <p:cNvSpPr/>
          <p:nvPr/>
        </p:nvSpPr>
        <p:spPr>
          <a:xfrm>
            <a:off x="6352674" y="3368163"/>
            <a:ext cx="1026696" cy="931122"/>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74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8362" y="1074420"/>
            <a:ext cx="5715000" cy="2857500"/>
          </a:xfrm>
          <a:prstGeom prst="rect">
            <a:avLst/>
          </a:prstGeom>
        </p:spPr>
      </p:pic>
      <p:sp>
        <p:nvSpPr>
          <p:cNvPr id="8" name="Rectangle 7"/>
          <p:cNvSpPr/>
          <p:nvPr/>
        </p:nvSpPr>
        <p:spPr>
          <a:xfrm>
            <a:off x="5069302" y="2287601"/>
            <a:ext cx="1026696" cy="215569"/>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ext Placeholder 1"/>
          <p:cNvSpPr>
            <a:spLocks noGrp="1"/>
          </p:cNvSpPr>
          <p:nvPr>
            <p:ph type="body" orient="vert" idx="1"/>
          </p:nvPr>
        </p:nvSpPr>
        <p:spPr>
          <a:xfrm>
            <a:off x="8636891" y="800100"/>
            <a:ext cx="2570362" cy="4665600"/>
          </a:xfrm>
        </p:spPr>
        <p:txBody>
          <a:bodyPr/>
          <a:lstStyle/>
          <a:p>
            <a:pPr marL="0" lvl="0" indent="0">
              <a:buNone/>
            </a:pPr>
            <a:endParaRPr lang="en-GB" dirty="0"/>
          </a:p>
          <a:p>
            <a:pPr lvl="0"/>
            <a:r>
              <a:rPr lang="en-US" dirty="0" smtClean="0"/>
              <a:t>The Solution Id reference field for the bespoke journey will be made </a:t>
            </a:r>
            <a:r>
              <a:rPr lang="en-US" dirty="0" smtClean="0"/>
              <a:t>optional across all product </a:t>
            </a:r>
          </a:p>
          <a:p>
            <a:pPr lvl="0"/>
            <a:r>
              <a:rPr lang="en-US" dirty="0" smtClean="0">
                <a:solidFill>
                  <a:srgbClr val="FF0000"/>
                </a:solidFill>
              </a:rPr>
              <a:t>Solution design document should be optional</a:t>
            </a:r>
            <a:endParaRPr lang="en-GB" dirty="0" smtClean="0"/>
          </a:p>
          <a:p>
            <a:r>
              <a:rPr lang="en-US" dirty="0" smtClean="0"/>
              <a:t>Remove </a:t>
            </a:r>
            <a:r>
              <a:rPr lang="en-US" dirty="0"/>
              <a:t>the </a:t>
            </a:r>
            <a:r>
              <a:rPr lang="en-US" dirty="0" smtClean="0"/>
              <a:t>validation  that bespoke journey is only applicable if the  </a:t>
            </a:r>
            <a:r>
              <a:rPr lang="en-US" dirty="0"/>
              <a:t>technical </a:t>
            </a:r>
            <a:r>
              <a:rPr lang="en-US" dirty="0" smtClean="0"/>
              <a:t>complexity is 2 or above. System should allow the user to progress the bespoke journey even when the technical complexity is </a:t>
            </a:r>
            <a:r>
              <a:rPr lang="en-US" dirty="0" smtClean="0"/>
              <a:t>1</a:t>
            </a:r>
          </a:p>
          <a:p>
            <a:r>
              <a:rPr lang="en-GB" dirty="0"/>
              <a:t>The </a:t>
            </a:r>
            <a:r>
              <a:rPr lang="en-GB" dirty="0" smtClean="0"/>
              <a:t>above </a:t>
            </a:r>
            <a:r>
              <a:rPr lang="en-GB" dirty="0"/>
              <a:t>rules should be implemented across all product and geographies</a:t>
            </a:r>
            <a:endParaRPr lang="en-US" dirty="0"/>
          </a:p>
          <a:p>
            <a:endParaRPr lang="en-US" dirty="0"/>
          </a:p>
        </p:txBody>
      </p:sp>
      <p:sp>
        <p:nvSpPr>
          <p:cNvPr id="3" name="Slide Number Placeholder 2"/>
          <p:cNvSpPr>
            <a:spLocks noGrp="1"/>
          </p:cNvSpPr>
          <p:nvPr>
            <p:ph type="sldNum" sz="quarter" idx="12"/>
          </p:nvPr>
        </p:nvSpPr>
        <p:spPr/>
        <p:txBody>
          <a:bodyPr/>
          <a:lstStyle/>
          <a:p>
            <a:fld id="{7AD0FE45-509C-4BDF-9EDE-64426F8DF3D2}" type="slidenum">
              <a:rPr lang="nl-NL" smtClean="0"/>
              <a:t>23</a:t>
            </a:fld>
            <a:endParaRPr lang="nl-NL"/>
          </a:p>
        </p:txBody>
      </p:sp>
      <p:sp>
        <p:nvSpPr>
          <p:cNvPr id="4" name="Title 3"/>
          <p:cNvSpPr>
            <a:spLocks noGrp="1"/>
          </p:cNvSpPr>
          <p:nvPr>
            <p:ph type="title"/>
          </p:nvPr>
        </p:nvSpPr>
        <p:spPr/>
        <p:txBody>
          <a:bodyPr/>
          <a:lstStyle/>
          <a:p>
            <a:r>
              <a:rPr lang="en-US" sz="1400" dirty="0" smtClean="0"/>
              <a:t>CPQ Asia: Bespoke : Rule update</a:t>
            </a:r>
            <a:endParaRPr lang="en-US" sz="1400" dirty="0">
              <a:solidFill>
                <a:srgbClr val="FF0000"/>
              </a:solidFill>
            </a:endParaRPr>
          </a:p>
        </p:txBody>
      </p:sp>
    </p:spTree>
    <p:extLst>
      <p:ext uri="{BB962C8B-B14F-4D97-AF65-F5344CB8AC3E}">
        <p14:creationId xmlns:p14="http://schemas.microsoft.com/office/powerpoint/2010/main" val="204109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71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3</a:t>
            </a:fld>
            <a:endParaRPr lang="nl-NL"/>
          </a:p>
        </p:txBody>
      </p:sp>
      <p:sp>
        <p:nvSpPr>
          <p:cNvPr id="4" name="Title 3"/>
          <p:cNvSpPr>
            <a:spLocks noGrp="1"/>
          </p:cNvSpPr>
          <p:nvPr>
            <p:ph type="title"/>
          </p:nvPr>
        </p:nvSpPr>
        <p:spPr/>
        <p:txBody>
          <a:bodyPr/>
          <a:lstStyle/>
          <a:p>
            <a:r>
              <a:rPr lang="en-GB" sz="1400" dirty="0"/>
              <a:t>CPQ Asia : </a:t>
            </a:r>
            <a:r>
              <a:rPr lang="en-GB" sz="1400" dirty="0" smtClean="0"/>
              <a:t> Discounting and Deal Governance</a:t>
            </a:r>
            <a:endParaRPr lang="en-US" sz="1400" dirty="0"/>
          </a:p>
        </p:txBody>
      </p:sp>
      <p:sp>
        <p:nvSpPr>
          <p:cNvPr id="7" name="Vertical Text Placeholder 6"/>
          <p:cNvSpPr>
            <a:spLocks noGrp="1"/>
          </p:cNvSpPr>
          <p:nvPr>
            <p:ph type="body" orient="vert" idx="1"/>
          </p:nvPr>
        </p:nvSpPr>
        <p:spPr>
          <a:xfrm>
            <a:off x="696000" y="1173689"/>
            <a:ext cx="10800000" cy="4665600"/>
          </a:xfrm>
        </p:spPr>
        <p:txBody>
          <a:bodyPr/>
          <a:lstStyle/>
          <a:p>
            <a:r>
              <a:rPr lang="en-IN" dirty="0" smtClean="0"/>
              <a:t>Email notifications to commercial operations team Asia based on the Colt Org </a:t>
            </a:r>
            <a:r>
              <a:rPr lang="en-IN" dirty="0"/>
              <a:t>Country (JP,HK,SG,SK)- </a:t>
            </a:r>
            <a:endParaRPr lang="en-IN" dirty="0" smtClean="0"/>
          </a:p>
          <a:p>
            <a:r>
              <a:rPr lang="en-IN" dirty="0" smtClean="0"/>
              <a:t>Separate views for commercial operations team  Asia and deal pricing team Europe in Transaction manager in CPQ</a:t>
            </a:r>
          </a:p>
          <a:p>
            <a:pPr marL="0" indent="0">
              <a:buNone/>
            </a:pPr>
            <a:endParaRPr lang="en-US" dirty="0"/>
          </a:p>
          <a:p>
            <a:endParaRPr lang="en-IN" dirty="0" smtClean="0"/>
          </a:p>
          <a:p>
            <a:pPr marL="0" indent="0">
              <a:buNone/>
            </a:pPr>
            <a:endParaRPr lang="en-IN" dirty="0"/>
          </a:p>
        </p:txBody>
      </p:sp>
    </p:spTree>
    <p:extLst>
      <p:ext uri="{BB962C8B-B14F-4D97-AF65-F5344CB8AC3E}">
        <p14:creationId xmlns:p14="http://schemas.microsoft.com/office/powerpoint/2010/main" val="327146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a:t>
            </a:fld>
            <a:endParaRPr lang="nl-NL"/>
          </a:p>
        </p:txBody>
      </p:sp>
      <p:sp>
        <p:nvSpPr>
          <p:cNvPr id="4" name="Title 3"/>
          <p:cNvSpPr>
            <a:spLocks noGrp="1"/>
          </p:cNvSpPr>
          <p:nvPr>
            <p:ph type="title"/>
          </p:nvPr>
        </p:nvSpPr>
        <p:spPr/>
        <p:txBody>
          <a:bodyPr/>
          <a:lstStyle/>
          <a:p>
            <a:r>
              <a:rPr lang="en-GB" sz="1400" dirty="0"/>
              <a:t>CPQ Asia </a:t>
            </a:r>
            <a:r>
              <a:rPr lang="en-GB" sz="1400" dirty="0" smtClean="0"/>
              <a:t>: Email notifications</a:t>
            </a:r>
            <a:endParaRPr lang="en-US" sz="1400" dirty="0"/>
          </a:p>
        </p:txBody>
      </p:sp>
      <p:sp>
        <p:nvSpPr>
          <p:cNvPr id="6" name="Vertical Text Placeholder 5"/>
          <p:cNvSpPr>
            <a:spLocks noGrp="1"/>
          </p:cNvSpPr>
          <p:nvPr>
            <p:ph type="body" orient="vert" idx="1"/>
          </p:nvPr>
        </p:nvSpPr>
        <p:spPr>
          <a:xfrm>
            <a:off x="7104843" y="1173689"/>
            <a:ext cx="4701062" cy="4665600"/>
          </a:xfrm>
        </p:spPr>
        <p:txBody>
          <a:bodyPr/>
          <a:lstStyle/>
          <a:p>
            <a:r>
              <a:rPr lang="en-IN" dirty="0" smtClean="0"/>
              <a:t>Deal pricing email notifications to be triggered to appropriate team based on the Colt Org Countries</a:t>
            </a:r>
          </a:p>
          <a:p>
            <a:pPr marL="263525" lvl="1" indent="-263525">
              <a:buClr>
                <a:schemeClr val="accent1"/>
              </a:buClr>
            </a:pPr>
            <a:r>
              <a:rPr lang="en-IN" dirty="0"/>
              <a:t>Deal pricing email </a:t>
            </a:r>
            <a:r>
              <a:rPr lang="en-IN" dirty="0" smtClean="0"/>
              <a:t>notification for Asia </a:t>
            </a:r>
            <a:r>
              <a:rPr lang="en-IN" dirty="0"/>
              <a:t>will go to </a:t>
            </a:r>
            <a:r>
              <a:rPr lang="en-IN" dirty="0">
                <a:solidFill>
                  <a:srgbClr val="FF0000"/>
                </a:solidFill>
              </a:rPr>
              <a:t>‘</a:t>
            </a:r>
            <a:r>
              <a:rPr lang="en-US" altLang="en-US" sz="1600" dirty="0">
                <a:solidFill>
                  <a:srgbClr val="FF0000"/>
                </a:solidFill>
                <a:latin typeface="Segoe UI" panose="020B0502040204020203" pitchFamily="34" charset="0"/>
                <a:cs typeface="Segoe UI" panose="020B0502040204020203" pitchFamily="34" charset="0"/>
              </a:rPr>
              <a:t>GS-Pricing@colt.net</a:t>
            </a:r>
            <a:r>
              <a:rPr lang="en-US" altLang="en-US" sz="1600" dirty="0" smtClean="0">
                <a:solidFill>
                  <a:srgbClr val="FF0000"/>
                </a:solidFill>
                <a:latin typeface="Segoe UI" panose="020B0502040204020203" pitchFamily="34" charset="0"/>
                <a:cs typeface="Segoe UI" panose="020B0502040204020203" pitchFamily="34" charset="0"/>
              </a:rPr>
              <a:t>’</a:t>
            </a:r>
            <a:endParaRPr lang="en-IN" dirty="0" smtClean="0"/>
          </a:p>
          <a:p>
            <a:pPr marL="263525" lvl="1" indent="0" algn="just">
              <a:buNone/>
            </a:pPr>
            <a:endParaRPr lang="en-IN" dirty="0" smtClean="0"/>
          </a:p>
          <a:p>
            <a:pPr lvl="1" algn="just"/>
            <a:endParaRPr lang="en-IN" dirty="0" smtClean="0"/>
          </a:p>
        </p:txBody>
      </p:sp>
      <p:sp>
        <p:nvSpPr>
          <p:cNvPr id="7" name="TextBox 6"/>
          <p:cNvSpPr txBox="1"/>
          <p:nvPr/>
        </p:nvSpPr>
        <p:spPr>
          <a:xfrm>
            <a:off x="678755" y="602856"/>
            <a:ext cx="3389069" cy="307777"/>
          </a:xfrm>
          <a:prstGeom prst="rect">
            <a:avLst/>
          </a:prstGeom>
          <a:noFill/>
        </p:spPr>
        <p:txBody>
          <a:bodyPr wrap="none" rtlCol="0">
            <a:spAutoFit/>
          </a:bodyPr>
          <a:lstStyle/>
          <a:p>
            <a:r>
              <a:rPr lang="en-IN" sz="1400" dirty="0" smtClean="0"/>
              <a:t>Sample Notification to deal pricing team </a:t>
            </a:r>
            <a:endParaRPr lang="en-IN" sz="1400" dirty="0"/>
          </a:p>
        </p:txBody>
      </p:sp>
      <p:pic>
        <p:nvPicPr>
          <p:cNvPr id="1946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33" y="1387092"/>
            <a:ext cx="6399962" cy="2746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29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a:t>
            </a:fld>
            <a:endParaRPr lang="nl-NL"/>
          </a:p>
        </p:txBody>
      </p:sp>
      <p:sp>
        <p:nvSpPr>
          <p:cNvPr id="4" name="Title 3"/>
          <p:cNvSpPr>
            <a:spLocks noGrp="1"/>
          </p:cNvSpPr>
          <p:nvPr>
            <p:ph type="title"/>
          </p:nvPr>
        </p:nvSpPr>
        <p:spPr/>
        <p:txBody>
          <a:bodyPr/>
          <a:lstStyle/>
          <a:p>
            <a:r>
              <a:rPr lang="en-GB" sz="1400" dirty="0"/>
              <a:t>CPQ Asia </a:t>
            </a:r>
            <a:r>
              <a:rPr lang="en-GB" sz="1400" dirty="0" smtClean="0"/>
              <a:t>: Transaction Manager View</a:t>
            </a:r>
            <a:endParaRPr lang="en-US" sz="1400" dirty="0"/>
          </a:p>
        </p:txBody>
      </p:sp>
      <p:sp>
        <p:nvSpPr>
          <p:cNvPr id="13" name="Vertical Text Placeholder 12"/>
          <p:cNvSpPr>
            <a:spLocks noGrp="1"/>
          </p:cNvSpPr>
          <p:nvPr>
            <p:ph type="body" orient="vert" idx="1"/>
          </p:nvPr>
        </p:nvSpPr>
        <p:spPr>
          <a:xfrm>
            <a:off x="159124" y="412896"/>
            <a:ext cx="11336876" cy="1896057"/>
          </a:xfrm>
        </p:spPr>
        <p:txBody>
          <a:bodyPr/>
          <a:lstStyle/>
          <a:p>
            <a:pPr marL="0" indent="0" algn="just">
              <a:buNone/>
            </a:pPr>
            <a:endParaRPr lang="en-IN" dirty="0" smtClean="0"/>
          </a:p>
          <a:p>
            <a:pPr algn="just"/>
            <a:r>
              <a:rPr lang="en-IN" dirty="0" smtClean="0"/>
              <a:t>All deal pricing requests for the quotes where colt org country is Asia (JP,HK,SG,SK) will be sent to commercial operations team</a:t>
            </a:r>
          </a:p>
          <a:p>
            <a:pPr algn="just"/>
            <a:r>
              <a:rPr lang="en-IN" dirty="0" smtClean="0"/>
              <a:t>A separate  transaction manager view will be created for commercial operations team based on the Colt Org country</a:t>
            </a:r>
          </a:p>
          <a:p>
            <a:pPr algn="just"/>
            <a:r>
              <a:rPr lang="en-IN" dirty="0" smtClean="0"/>
              <a:t>Name of the View will ‘Deal Pricing Asia’. The existing deal pricing view would be renamed to </a:t>
            </a:r>
            <a:r>
              <a:rPr lang="en-IN" dirty="0" smtClean="0">
                <a:solidFill>
                  <a:srgbClr val="FF0000"/>
                </a:solidFill>
              </a:rPr>
              <a:t>‘</a:t>
            </a:r>
            <a:r>
              <a:rPr lang="en-IN" dirty="0" smtClean="0">
                <a:solidFill>
                  <a:schemeClr val="tx1"/>
                </a:solidFill>
              </a:rPr>
              <a:t>Deal Pricing EU’. </a:t>
            </a:r>
            <a:r>
              <a:rPr lang="en-IN" dirty="0" smtClean="0"/>
              <a:t>Column required for ‘Deal Pricing Asia’ would exactly the same as the existing Deal Pricing Asia view.</a:t>
            </a:r>
          </a:p>
          <a:p>
            <a:pPr algn="just"/>
            <a:r>
              <a:rPr lang="en-IN" dirty="0" smtClean="0"/>
              <a:t>All deal pricing users will have access to both Asia and EU views</a:t>
            </a:r>
          </a:p>
        </p:txBody>
      </p:sp>
      <p:pic>
        <p:nvPicPr>
          <p:cNvPr id="4198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5" y="2778185"/>
            <a:ext cx="116300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501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6</a:t>
            </a:fld>
            <a:endParaRPr lang="nl-NL"/>
          </a:p>
        </p:txBody>
      </p:sp>
      <p:sp>
        <p:nvSpPr>
          <p:cNvPr id="4" name="Title 3"/>
          <p:cNvSpPr>
            <a:spLocks noGrp="1"/>
          </p:cNvSpPr>
          <p:nvPr>
            <p:ph type="title"/>
          </p:nvPr>
        </p:nvSpPr>
        <p:spPr/>
        <p:txBody>
          <a:bodyPr/>
          <a:lstStyle/>
          <a:p>
            <a:r>
              <a:rPr lang="en-GB" sz="1400" dirty="0"/>
              <a:t>CPQ Asia </a:t>
            </a:r>
            <a:r>
              <a:rPr lang="en-GB" sz="1400" dirty="0" smtClean="0"/>
              <a:t>: MMT Changes</a:t>
            </a:r>
            <a:endParaRPr lang="en-US" sz="1400" dirty="0"/>
          </a:p>
        </p:txBody>
      </p:sp>
      <p:sp>
        <p:nvSpPr>
          <p:cNvPr id="2" name="TextBox 1"/>
          <p:cNvSpPr txBox="1"/>
          <p:nvPr/>
        </p:nvSpPr>
        <p:spPr>
          <a:xfrm>
            <a:off x="789175" y="1037822"/>
            <a:ext cx="10155457" cy="3970318"/>
          </a:xfrm>
          <a:prstGeom prst="rect">
            <a:avLst/>
          </a:prstGeom>
          <a:noFill/>
        </p:spPr>
        <p:txBody>
          <a:bodyPr wrap="square" rtlCol="0">
            <a:spAutoFit/>
          </a:bodyPr>
          <a:lstStyle/>
          <a:p>
            <a:r>
              <a:rPr lang="en-IN" dirty="0" smtClean="0"/>
              <a:t>Areas where MMT changes are required for Asia requirements. All the below requirements are product agnostic .</a:t>
            </a:r>
          </a:p>
          <a:p>
            <a:pPr marL="285750" indent="-285750">
              <a:buFont typeface="Arial" panose="020B0604020202020204" pitchFamily="34" charset="0"/>
              <a:buChar char="•"/>
            </a:pPr>
            <a:r>
              <a:rPr lang="en-IN" dirty="0" smtClean="0"/>
              <a:t>BMO Charges for Hong Kong</a:t>
            </a:r>
          </a:p>
          <a:p>
            <a:pPr marL="285750" indent="-285750">
              <a:buFont typeface="Arial" panose="020B0604020202020204" pitchFamily="34" charset="0"/>
              <a:buChar char="•"/>
            </a:pPr>
            <a:r>
              <a:rPr lang="en-IN" dirty="0"/>
              <a:t>One time </a:t>
            </a:r>
            <a:r>
              <a:rPr lang="en-IN" dirty="0" err="1"/>
              <a:t>Opex</a:t>
            </a:r>
            <a:r>
              <a:rPr lang="en-IN" dirty="0"/>
              <a:t> </a:t>
            </a:r>
            <a:r>
              <a:rPr lang="en-IN" dirty="0" smtClean="0"/>
              <a:t> </a:t>
            </a:r>
            <a:r>
              <a:rPr lang="en-IN" dirty="0"/>
              <a:t>– CPQ/MMT currently supports recurring </a:t>
            </a:r>
            <a:r>
              <a:rPr lang="en-IN" dirty="0" err="1"/>
              <a:t>Opex</a:t>
            </a:r>
            <a:endParaRPr lang="en-IN" dirty="0"/>
          </a:p>
          <a:p>
            <a:endParaRPr lang="en-IN" dirty="0" smtClean="0"/>
          </a:p>
          <a:p>
            <a:pPr marL="285750" indent="-285750">
              <a:buFont typeface="Arial" panose="020B0604020202020204" pitchFamily="34" charset="0"/>
              <a:buChar char="•"/>
            </a:pPr>
            <a:endParaRPr lang="en-IN" dirty="0"/>
          </a:p>
          <a:p>
            <a:r>
              <a:rPr lang="en-IN" dirty="0" smtClean="0"/>
              <a:t>MMT Export Impact only:</a:t>
            </a:r>
          </a:p>
          <a:p>
            <a:pPr marL="285750" indent="-285750">
              <a:buFont typeface="Arial" panose="020B0604020202020204" pitchFamily="34" charset="0"/>
              <a:buChar char="•"/>
            </a:pPr>
            <a:r>
              <a:rPr lang="en-IN" dirty="0" smtClean="0"/>
              <a:t>Supplier Surcharge  for Hong Kong  – A flag to indicate that the base prices are elevated  </a:t>
            </a:r>
          </a:p>
          <a:p>
            <a:pPr marL="285750" indent="-285750">
              <a:buFont typeface="Arial" panose="020B0604020202020204" pitchFamily="34" charset="0"/>
              <a:buChar char="•"/>
            </a:pPr>
            <a:r>
              <a:rPr lang="en-IN" dirty="0" smtClean="0"/>
              <a:t>If the Access Type = ULL Fibre , then CPQ should translate it to Colt Fibre in the Pricing export. While importing back the sheet from MMT into CPQ the Access Type column does not come back in the import sheet  , hence no change .</a:t>
            </a:r>
          </a:p>
          <a:p>
            <a:pPr marL="285750" indent="-285750">
              <a:buFont typeface="Arial" panose="020B0604020202020204" pitchFamily="34" charset="0"/>
              <a:buChar char="•"/>
            </a:pPr>
            <a:r>
              <a:rPr lang="en-IN" dirty="0" smtClean="0"/>
              <a:t>Colt Fibre – Additional Charge </a:t>
            </a:r>
            <a:r>
              <a:rPr lang="en-IN" dirty="0" err="1" smtClean="0"/>
              <a:t>Opex</a:t>
            </a:r>
            <a:r>
              <a:rPr lang="en-IN" dirty="0" smtClean="0"/>
              <a:t> and Capex might get added. These will be mapped to base bespoke cost </a:t>
            </a:r>
          </a:p>
          <a:p>
            <a:endParaRPr lang="en-IN" dirty="0" smtClean="0"/>
          </a:p>
        </p:txBody>
      </p:sp>
    </p:spTree>
    <p:extLst>
      <p:ext uri="{BB962C8B-B14F-4D97-AF65-F5344CB8AC3E}">
        <p14:creationId xmlns:p14="http://schemas.microsoft.com/office/powerpoint/2010/main" val="272629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7</a:t>
            </a:fld>
            <a:endParaRPr lang="nl-NL"/>
          </a:p>
        </p:txBody>
      </p:sp>
      <p:sp>
        <p:nvSpPr>
          <p:cNvPr id="4" name="Title 3"/>
          <p:cNvSpPr>
            <a:spLocks noGrp="1"/>
          </p:cNvSpPr>
          <p:nvPr>
            <p:ph type="title"/>
          </p:nvPr>
        </p:nvSpPr>
        <p:spPr/>
        <p:txBody>
          <a:bodyPr/>
          <a:lstStyle/>
          <a:p>
            <a:r>
              <a:rPr lang="en-GB" sz="1400" dirty="0"/>
              <a:t>CPQ Asia </a:t>
            </a:r>
            <a:r>
              <a:rPr lang="en-GB" sz="1400" dirty="0" smtClean="0"/>
              <a:t>: MMT Changes-BMO</a:t>
            </a:r>
            <a:endParaRPr lang="en-US" sz="1400" dirty="0"/>
          </a:p>
        </p:txBody>
      </p:sp>
      <p:pic>
        <p:nvPicPr>
          <p:cNvPr id="593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1" y="3339138"/>
            <a:ext cx="1193482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57407" y="849549"/>
            <a:ext cx="11477181" cy="2369880"/>
          </a:xfrm>
          <a:prstGeom prst="rect">
            <a:avLst/>
          </a:prstGeom>
          <a:noFill/>
        </p:spPr>
        <p:txBody>
          <a:bodyPr wrap="none" rtlCol="0">
            <a:spAutoFit/>
          </a:bodyPr>
          <a:lstStyle/>
          <a:p>
            <a:r>
              <a:rPr lang="en-IN" dirty="0" smtClean="0"/>
              <a:t>BMO charges </a:t>
            </a:r>
          </a:p>
          <a:p>
            <a:pPr marL="285750" indent="-285750">
              <a:buFont typeface="Arial" panose="020B0604020202020204" pitchFamily="34" charset="0"/>
              <a:buChar char="•"/>
            </a:pPr>
            <a:r>
              <a:rPr lang="en-IN" sz="1600" dirty="0"/>
              <a:t> </a:t>
            </a:r>
            <a:r>
              <a:rPr lang="en-IN" sz="1600" dirty="0" smtClean="0"/>
              <a:t>New columns for BMO charges will be added in the pricing export templates for Ethernet Line, H&amp;S, wave and IP Access</a:t>
            </a:r>
          </a:p>
          <a:p>
            <a:pPr marL="285750" indent="-285750">
              <a:buFont typeface="Arial" panose="020B0604020202020204" pitchFamily="34" charset="0"/>
              <a:buChar char="•"/>
            </a:pPr>
            <a:r>
              <a:rPr lang="en-IN" sz="1600" dirty="0" smtClean="0"/>
              <a:t>Charges will be at site-level. </a:t>
            </a:r>
          </a:p>
          <a:p>
            <a:pPr marL="285750" indent="-285750">
              <a:buFont typeface="Arial" panose="020B0604020202020204" pitchFamily="34" charset="0"/>
              <a:buChar char="•"/>
            </a:pPr>
            <a:r>
              <a:rPr lang="en-IN" sz="1600" dirty="0" smtClean="0"/>
              <a:t>No additional logic to be written in MMT to make these fields Asia specific</a:t>
            </a:r>
          </a:p>
          <a:p>
            <a:pPr marL="285750" indent="-285750">
              <a:buFont typeface="Arial" panose="020B0604020202020204" pitchFamily="34" charset="0"/>
              <a:buChar char="•"/>
            </a:pPr>
            <a:r>
              <a:rPr lang="en-IN" sz="1600" dirty="0" smtClean="0"/>
              <a:t>MMT should able to consume the BMO charges</a:t>
            </a:r>
          </a:p>
          <a:p>
            <a:pPr marL="285750" indent="-285750">
              <a:buFont typeface="Arial" panose="020B0604020202020204" pitchFamily="34" charset="0"/>
              <a:buChar char="•"/>
            </a:pPr>
            <a:r>
              <a:rPr lang="en-IN" sz="1600" dirty="0" smtClean="0"/>
              <a:t>Import from MMT into CPQ should have BMO charges </a:t>
            </a:r>
          </a:p>
          <a:p>
            <a:pPr marL="285750" indent="-285750">
              <a:buFont typeface="Arial" panose="020B0604020202020204" pitchFamily="34" charset="0"/>
              <a:buChar char="•"/>
            </a:pPr>
            <a:r>
              <a:rPr lang="en-IN" sz="1600" dirty="0" smtClean="0"/>
              <a:t>Deal pricing team should not discount the BMO charges (Process) </a:t>
            </a:r>
          </a:p>
          <a:p>
            <a:endParaRPr lang="en-IN" sz="1600" dirty="0" smtClean="0"/>
          </a:p>
          <a:p>
            <a:endParaRPr lang="en-IN" dirty="0"/>
          </a:p>
        </p:txBody>
      </p:sp>
    </p:spTree>
    <p:extLst>
      <p:ext uri="{BB962C8B-B14F-4D97-AF65-F5344CB8AC3E}">
        <p14:creationId xmlns:p14="http://schemas.microsoft.com/office/powerpoint/2010/main" val="299444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8</a:t>
            </a:fld>
            <a:endParaRPr lang="nl-NL"/>
          </a:p>
        </p:txBody>
      </p:sp>
      <p:sp>
        <p:nvSpPr>
          <p:cNvPr id="3" name="Title 2"/>
          <p:cNvSpPr>
            <a:spLocks noGrp="1"/>
          </p:cNvSpPr>
          <p:nvPr>
            <p:ph type="title"/>
          </p:nvPr>
        </p:nvSpPr>
        <p:spPr/>
        <p:txBody>
          <a:bodyPr/>
          <a:lstStyle/>
          <a:p>
            <a:r>
              <a:rPr lang="en-GB" sz="1400" dirty="0"/>
              <a:t>CPQ Asia : MMT </a:t>
            </a:r>
            <a:r>
              <a:rPr lang="en-GB" sz="1400" dirty="0" smtClean="0"/>
              <a:t>Changes: </a:t>
            </a:r>
            <a:r>
              <a:rPr lang="en-IN" sz="1400" dirty="0" smtClean="0"/>
              <a:t>Supplier </a:t>
            </a:r>
            <a:r>
              <a:rPr lang="en-IN" sz="1400" dirty="0"/>
              <a:t>Surcharge  for Hong Kong</a:t>
            </a:r>
            <a:endParaRPr lang="en-US" sz="1400" dirty="0"/>
          </a:p>
        </p:txBody>
      </p:sp>
      <p:sp>
        <p:nvSpPr>
          <p:cNvPr id="5" name="TextBox 4"/>
          <p:cNvSpPr txBox="1"/>
          <p:nvPr/>
        </p:nvSpPr>
        <p:spPr>
          <a:xfrm>
            <a:off x="199193" y="811651"/>
            <a:ext cx="9645076" cy="2616101"/>
          </a:xfrm>
          <a:prstGeom prst="rect">
            <a:avLst/>
          </a:prstGeom>
          <a:noFill/>
        </p:spPr>
        <p:txBody>
          <a:bodyPr wrap="none" rtlCol="0">
            <a:spAutoFit/>
          </a:bodyPr>
          <a:lstStyle/>
          <a:p>
            <a:r>
              <a:rPr lang="en-IN" dirty="0" smtClean="0"/>
              <a:t>Supplier Surcharge</a:t>
            </a:r>
          </a:p>
          <a:p>
            <a:pPr marL="285750" indent="-285750">
              <a:buFont typeface="Arial" panose="020B0604020202020204" pitchFamily="34" charset="0"/>
              <a:buChar char="•"/>
            </a:pPr>
            <a:r>
              <a:rPr lang="en-IN" sz="1600" dirty="0"/>
              <a:t> </a:t>
            </a:r>
            <a:r>
              <a:rPr lang="en-IN" sz="1600" dirty="0" smtClean="0"/>
              <a:t>In case system applies supplier surcharge for Hong Kong sites then a flag should be send to MMT</a:t>
            </a:r>
          </a:p>
          <a:p>
            <a:pPr marL="285750" indent="-285750">
              <a:buFont typeface="Arial" panose="020B0604020202020204" pitchFamily="34" charset="0"/>
              <a:buChar char="•"/>
            </a:pPr>
            <a:r>
              <a:rPr lang="en-IN" sz="1600" dirty="0" smtClean="0"/>
              <a:t>This flag will indicate to the </a:t>
            </a:r>
            <a:r>
              <a:rPr lang="en-IN" sz="1600" dirty="0"/>
              <a:t>Deal pricing team</a:t>
            </a:r>
            <a:r>
              <a:rPr lang="en-IN" sz="1600" dirty="0" smtClean="0"/>
              <a:t> the reason for elevated base charge</a:t>
            </a:r>
          </a:p>
          <a:p>
            <a:pPr marL="285750" indent="-285750">
              <a:buFont typeface="Arial" panose="020B0604020202020204" pitchFamily="34" charset="0"/>
              <a:buChar char="•"/>
            </a:pPr>
            <a:r>
              <a:rPr lang="en-IN" sz="1600" dirty="0" smtClean="0"/>
              <a:t>The name of the flag should be ‘HK Supplier Surcharge’</a:t>
            </a:r>
          </a:p>
          <a:p>
            <a:pPr marL="285750" indent="-285750">
              <a:buFont typeface="Arial" panose="020B0604020202020204" pitchFamily="34" charset="0"/>
              <a:buChar char="•"/>
            </a:pPr>
            <a:r>
              <a:rPr lang="en-IN" sz="1600" dirty="0" smtClean="0"/>
              <a:t>Charges will be at site-level. </a:t>
            </a:r>
          </a:p>
          <a:p>
            <a:pPr marL="285750" indent="-285750">
              <a:buFont typeface="Arial" panose="020B0604020202020204" pitchFamily="34" charset="0"/>
              <a:buChar char="•"/>
            </a:pPr>
            <a:r>
              <a:rPr lang="en-IN" sz="1600" dirty="0" smtClean="0"/>
              <a:t>MMT export sheet should be enhanced to accommodate this flag</a:t>
            </a:r>
          </a:p>
          <a:p>
            <a:pPr marL="285750" indent="-285750">
              <a:buFont typeface="Arial" panose="020B0604020202020204" pitchFamily="34" charset="0"/>
              <a:buChar char="•"/>
            </a:pPr>
            <a:r>
              <a:rPr lang="en-IN" sz="1600" dirty="0" smtClean="0"/>
              <a:t>MMT will not consume this flag</a:t>
            </a:r>
          </a:p>
          <a:p>
            <a:pPr marL="285750" indent="-285750">
              <a:buFont typeface="Arial" panose="020B0604020202020204" pitchFamily="34" charset="0"/>
              <a:buChar char="•"/>
            </a:pPr>
            <a:r>
              <a:rPr lang="en-IN" sz="1600" dirty="0"/>
              <a:t>While importing back the sheet from MMT into CPQ </a:t>
            </a:r>
            <a:r>
              <a:rPr lang="en-IN" sz="1600" dirty="0" smtClean="0"/>
              <a:t>this Flag will not </a:t>
            </a:r>
            <a:r>
              <a:rPr lang="en-IN" sz="1600" dirty="0"/>
              <a:t>come back in the </a:t>
            </a:r>
            <a:r>
              <a:rPr lang="en-IN" sz="1600" dirty="0" smtClean="0"/>
              <a:t>import </a:t>
            </a:r>
            <a:r>
              <a:rPr lang="en-IN" sz="1600" dirty="0"/>
              <a:t>sheet  </a:t>
            </a:r>
            <a:r>
              <a:rPr lang="en-IN" sz="1600" dirty="0" smtClean="0"/>
              <a:t>,</a:t>
            </a:r>
          </a:p>
          <a:p>
            <a:r>
              <a:rPr lang="en-IN" sz="1600" dirty="0" smtClean="0"/>
              <a:t>     hence </a:t>
            </a:r>
            <a:r>
              <a:rPr lang="en-IN" sz="1600" dirty="0"/>
              <a:t>no change .</a:t>
            </a:r>
            <a:endParaRPr lang="en-IN" sz="1600" dirty="0" smtClean="0"/>
          </a:p>
          <a:p>
            <a:endParaRPr lang="en-IN" dirty="0"/>
          </a:p>
        </p:txBody>
      </p:sp>
      <p:pic>
        <p:nvPicPr>
          <p:cNvPr id="40962"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43" y="3682128"/>
            <a:ext cx="91725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149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9</a:t>
            </a:fld>
            <a:endParaRPr lang="nl-NL"/>
          </a:p>
        </p:txBody>
      </p:sp>
      <p:sp>
        <p:nvSpPr>
          <p:cNvPr id="3" name="Title 2"/>
          <p:cNvSpPr>
            <a:spLocks noGrp="1"/>
          </p:cNvSpPr>
          <p:nvPr>
            <p:ph type="title"/>
          </p:nvPr>
        </p:nvSpPr>
        <p:spPr/>
        <p:txBody>
          <a:bodyPr/>
          <a:lstStyle/>
          <a:p>
            <a:r>
              <a:rPr lang="en-IN" sz="1400" dirty="0" smtClean="0"/>
              <a:t>CPQ Asia: MMT: Access Type = ULL Fibre</a:t>
            </a:r>
            <a:endParaRPr lang="en-US" sz="1400" dirty="0"/>
          </a:p>
        </p:txBody>
      </p:sp>
      <p:sp>
        <p:nvSpPr>
          <p:cNvPr id="5" name="TextBox 4"/>
          <p:cNvSpPr txBox="1"/>
          <p:nvPr/>
        </p:nvSpPr>
        <p:spPr>
          <a:xfrm>
            <a:off x="422832" y="848381"/>
            <a:ext cx="11414535" cy="1723549"/>
          </a:xfrm>
          <a:prstGeom prst="rect">
            <a:avLst/>
          </a:prstGeom>
          <a:noFill/>
        </p:spPr>
        <p:txBody>
          <a:bodyPr wrap="none" rtlCol="0">
            <a:spAutoFit/>
          </a:bodyPr>
          <a:lstStyle/>
          <a:p>
            <a:pPr marL="285750" indent="-285750">
              <a:buFont typeface="Arial" panose="020B0604020202020204" pitchFamily="34" charset="0"/>
              <a:buChar char="•"/>
            </a:pPr>
            <a:r>
              <a:rPr lang="en-IN" dirty="0"/>
              <a:t>If the Access Type = ULL </a:t>
            </a:r>
            <a:r>
              <a:rPr lang="en-IN" dirty="0" smtClean="0"/>
              <a:t>Fibre, </a:t>
            </a:r>
            <a:r>
              <a:rPr lang="en-IN" dirty="0"/>
              <a:t>then CPQ should translate </a:t>
            </a:r>
            <a:r>
              <a:rPr lang="en-IN" dirty="0" smtClean="0"/>
              <a:t>the access type to </a:t>
            </a:r>
            <a:r>
              <a:rPr lang="en-IN" dirty="0"/>
              <a:t>Colt Fibre in the MMT export</a:t>
            </a:r>
            <a:r>
              <a:rPr lang="en-IN" dirty="0" smtClean="0"/>
              <a:t>.</a:t>
            </a:r>
          </a:p>
          <a:p>
            <a:pPr marL="285750" indent="-285750">
              <a:buFont typeface="Arial" panose="020B0604020202020204" pitchFamily="34" charset="0"/>
              <a:buChar char="•"/>
            </a:pPr>
            <a:r>
              <a:rPr lang="en-IN" dirty="0" smtClean="0"/>
              <a:t>This change is required for Ethernet Line, Ethernet Hub, Ethernet Spoke, Wave &amp; </a:t>
            </a:r>
            <a:r>
              <a:rPr lang="en-IN" dirty="0" err="1" smtClean="0"/>
              <a:t>IPAccess</a:t>
            </a:r>
            <a:r>
              <a:rPr lang="en-IN" dirty="0" smtClean="0"/>
              <a:t> </a:t>
            </a:r>
          </a:p>
          <a:p>
            <a:pPr marL="285750" indent="-285750">
              <a:buFont typeface="Arial" panose="020B0604020202020204" pitchFamily="34" charset="0"/>
              <a:buChar char="•"/>
            </a:pPr>
            <a:r>
              <a:rPr lang="en-IN" dirty="0"/>
              <a:t>While importing back the sheet from MMT into CPQ the Access Type column does not come back in </a:t>
            </a:r>
            <a:r>
              <a:rPr lang="en-IN" dirty="0" smtClean="0"/>
              <a:t>the</a:t>
            </a:r>
          </a:p>
          <a:p>
            <a:r>
              <a:rPr lang="en-IN" dirty="0" smtClean="0"/>
              <a:t> </a:t>
            </a:r>
            <a:r>
              <a:rPr lang="en-IN" dirty="0"/>
              <a:t>import sheet  , hence no change . </a:t>
            </a:r>
          </a:p>
          <a:p>
            <a:endParaRPr lang="en-IN" sz="1600" dirty="0" smtClean="0"/>
          </a:p>
          <a:p>
            <a:endParaRPr lang="en-IN" dirty="0"/>
          </a:p>
        </p:txBody>
      </p:sp>
      <p:sp>
        <p:nvSpPr>
          <p:cNvPr id="7" name="Rectangle 6"/>
          <p:cNvSpPr/>
          <p:nvPr/>
        </p:nvSpPr>
        <p:spPr>
          <a:xfrm>
            <a:off x="7206915" y="160233"/>
            <a:ext cx="3164305" cy="3970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city </a:t>
            </a:r>
            <a:endParaRPr lang="en-US" dirty="0"/>
          </a:p>
        </p:txBody>
      </p:sp>
      <p:pic>
        <p:nvPicPr>
          <p:cNvPr id="8" name="Picture 7"/>
          <p:cNvPicPr>
            <a:picLocks noChangeAspect="1"/>
          </p:cNvPicPr>
          <p:nvPr/>
        </p:nvPicPr>
        <p:blipFill>
          <a:blip r:embed="rId2"/>
          <a:stretch>
            <a:fillRect/>
          </a:stretch>
        </p:blipFill>
        <p:spPr>
          <a:xfrm>
            <a:off x="235917" y="2841753"/>
            <a:ext cx="11601450" cy="1628775"/>
          </a:xfrm>
          <a:prstGeom prst="rect">
            <a:avLst/>
          </a:prstGeom>
        </p:spPr>
      </p:pic>
      <p:sp>
        <p:nvSpPr>
          <p:cNvPr id="6" name="Rectangle 5"/>
          <p:cNvSpPr/>
          <p:nvPr/>
        </p:nvSpPr>
        <p:spPr>
          <a:xfrm>
            <a:off x="5878286" y="2770496"/>
            <a:ext cx="1567543" cy="1501466"/>
          </a:xfrm>
          <a:prstGeom prst="rect">
            <a:avLst/>
          </a:prstGeom>
          <a:solidFill>
            <a:schemeClr val="accent1">
              <a:alpha val="0"/>
            </a:schemeClr>
          </a:solidFill>
          <a:ln>
            <a:solidFill>
              <a:srgbClr val="F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08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PRESENTER" val="e9cc7383647667dc69f467bf66165341547376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3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1C6D3D9588334DBADF6A4394F92A1A" ma:contentTypeVersion="915" ma:contentTypeDescription="Create a new document." ma:contentTypeScope="" ma:versionID="7654ba59b25d4f121c231d8ce332aa67">
  <xsd:schema xmlns:xsd="http://www.w3.org/2001/XMLSchema" xmlns:xs="http://www.w3.org/2001/XMLSchema" xmlns:p="http://schemas.microsoft.com/office/2006/metadata/properties" xmlns:ns2="450c2c13-7744-47da-b0b3-ec9a261364d9" xmlns:ns3="bfb1d42a-be00-49d6-98c3-ab38162f85f2" targetNamespace="http://schemas.microsoft.com/office/2006/metadata/properties" ma:root="true" ma:fieldsID="7de171cb582de5035ab811f51f095a2c" ns2:_="" ns3:_="">
    <xsd:import namespace="450c2c13-7744-47da-b0b3-ec9a261364d9"/>
    <xsd:import namespace="bfb1d42a-be00-49d6-98c3-ab38162f85f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0c2c13-7744-47da-b0b3-ec9a261364d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b1d42a-be00-49d6-98c3-ab38162f85f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AA5CDB-7378-4466-A2B9-A562C894DA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0c2c13-7744-47da-b0b3-ec9a261364d9"/>
    <ds:schemaRef ds:uri="bfb1d42a-be00-49d6-98c3-ab38162f85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C88762-EEDD-41FB-BA7D-5E8AE275B68B}">
  <ds:schemaRefs>
    <ds:schemaRef ds:uri="http://schemas.microsoft.com/sharepoint/v3/contenttype/forms"/>
  </ds:schemaRefs>
</ds:datastoreItem>
</file>

<file path=customXml/itemProps3.xml><?xml version="1.0" encoding="utf-8"?>
<ds:datastoreItem xmlns:ds="http://schemas.openxmlformats.org/officeDocument/2006/customXml" ds:itemID="{45E1DB8E-2D0C-47C9-815F-AB87B4A90E2B}">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450c2c13-7744-47da-b0b3-ec9a261364d9"/>
    <ds:schemaRef ds:uri="bfb1d42a-be00-49d6-98c3-ab38162f85f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34196</TotalTime>
  <Words>2040</Words>
  <Application>Microsoft Office PowerPoint</Application>
  <PresentationFormat>Widescreen</PresentationFormat>
  <Paragraphs>274</Paragraphs>
  <Slides>24</Slides>
  <Notes>0</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24</vt:i4>
      </vt:variant>
    </vt:vector>
  </HeadingPairs>
  <TitlesOfParts>
    <vt:vector size="39" baseType="lpstr">
      <vt:lpstr>Arial</vt:lpstr>
      <vt:lpstr>Calibri</vt:lpstr>
      <vt:lpstr>Courier New</vt:lpstr>
      <vt:lpstr>GothamBlack</vt:lpstr>
      <vt:lpstr>Open Sans</vt:lpstr>
      <vt:lpstr>Oswald</vt:lpstr>
      <vt:lpstr>Segoe UI</vt:lpstr>
      <vt:lpstr>Segoe UI Light</vt:lpstr>
      <vt:lpstr>Times New Roman</vt:lpstr>
      <vt:lpstr>Wingdings</vt:lpstr>
      <vt:lpstr>Corporate template-set COLT</vt:lpstr>
      <vt:lpstr>1_Corporate template-set COLT</vt:lpstr>
      <vt:lpstr>2_Corporate template-set COLT</vt:lpstr>
      <vt:lpstr>3_Corporate template-set COLT</vt:lpstr>
      <vt:lpstr>think-cell Slide</vt:lpstr>
      <vt:lpstr>CPQ – Asia Alignment  Design and Mock Up Nov ‘19</vt:lpstr>
      <vt:lpstr>Document Release and Change Log Details</vt:lpstr>
      <vt:lpstr>CPQ Asia :  Discounting and Deal Governance</vt:lpstr>
      <vt:lpstr>CPQ Asia : Email notifications</vt:lpstr>
      <vt:lpstr>CPQ Asia : Transaction Manager View</vt:lpstr>
      <vt:lpstr>CPQ Asia : MMT Changes</vt:lpstr>
      <vt:lpstr>CPQ Asia : MMT Changes-BMO</vt:lpstr>
      <vt:lpstr>CPQ Asia : MMT Changes: Supplier Surcharge  for Hong Kong</vt:lpstr>
      <vt:lpstr>CPQ Asia: MMT: Access Type = ULL Fibre</vt:lpstr>
      <vt:lpstr>CPQ Asia : MMT Changes-Colt Fibre</vt:lpstr>
      <vt:lpstr>CPQ Asia : MMT Changes: One Time Opex</vt:lpstr>
      <vt:lpstr>CPQ Asia: Governance Hierarchy post Deal Pricing Review</vt:lpstr>
      <vt:lpstr>CPQ Asia: BMO Discounting </vt:lpstr>
      <vt:lpstr>CPQ Asia :  SE Engagement scenarios for Asia</vt:lpstr>
      <vt:lpstr>CPQ Asia : Colt Fibre Configuration in Japan</vt:lpstr>
      <vt:lpstr>CPQ Asia : Colt Fibre Configuration in Japan</vt:lpstr>
      <vt:lpstr>CPQ Asia : Colt Fibre Configuration in Japan</vt:lpstr>
      <vt:lpstr>CPQ Asia : Colt Fibre Configuration in Japan</vt:lpstr>
      <vt:lpstr>CPQ Asia : ULL Connectivity in Japan</vt:lpstr>
      <vt:lpstr>CPQ Asia : ULL Connectivity in Japan</vt:lpstr>
      <vt:lpstr>CPQ Asia : ULL Connectivity in Japan</vt:lpstr>
      <vt:lpstr>CPQ Asia: Bespoke : One time Opex</vt:lpstr>
      <vt:lpstr>CPQ Asia: Bespoke : Rule update</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Colt Template-set</dc:title>
  <dc:creator>Colt Technology Services</dc:creator>
  <cp:lastModifiedBy>Upadhyay, Saurabh</cp:lastModifiedBy>
  <cp:revision>1756</cp:revision>
  <dcterms:created xsi:type="dcterms:W3CDTF">2017-08-30T16:21:34Z</dcterms:created>
  <dcterms:modified xsi:type="dcterms:W3CDTF">2019-12-06T02:49:06Z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TECHMAHINDRA\PR00623017</vt:lpwstr>
  </property>
  <property fmtid="{D5CDD505-2E9C-101B-9397-08002B2CF9AE}" pid="4" name="DLPManualFileClassificationLastModificationDate">
    <vt:lpwstr>1567770010</vt:lpwstr>
  </property>
  <property fmtid="{D5CDD505-2E9C-101B-9397-08002B2CF9AE}" pid="5" name="DLPManualFileClassificationVersion">
    <vt:lpwstr>11.1.0.61</vt:lpwstr>
  </property>
  <property fmtid="{D5CDD505-2E9C-101B-9397-08002B2CF9AE}" pid="6" name="ContentTypeId">
    <vt:lpwstr>0x010100A11C6D3D9588334DBADF6A4394F92A1A</vt:lpwstr>
  </property>
</Properties>
</file>