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0" r:id="rId5"/>
    <p:sldMasterId id="2147483710" r:id="rId6"/>
    <p:sldMasterId id="2147483728" r:id="rId7"/>
  </p:sldMasterIdLst>
  <p:notesMasterIdLst>
    <p:notesMasterId r:id="rId67"/>
  </p:notesMasterIdLst>
  <p:handoutMasterIdLst>
    <p:handoutMasterId r:id="rId68"/>
  </p:handoutMasterIdLst>
  <p:sldIdLst>
    <p:sldId id="421" r:id="rId8"/>
    <p:sldId id="616" r:id="rId9"/>
    <p:sldId id="721" r:id="rId10"/>
    <p:sldId id="690" r:id="rId11"/>
    <p:sldId id="766" r:id="rId12"/>
    <p:sldId id="619" r:id="rId13"/>
    <p:sldId id="681" r:id="rId14"/>
    <p:sldId id="682" r:id="rId15"/>
    <p:sldId id="683" r:id="rId16"/>
    <p:sldId id="767" r:id="rId17"/>
    <p:sldId id="644" r:id="rId18"/>
    <p:sldId id="645" r:id="rId19"/>
    <p:sldId id="702" r:id="rId20"/>
    <p:sldId id="754" r:id="rId21"/>
    <p:sldId id="755" r:id="rId22"/>
    <p:sldId id="768" r:id="rId23"/>
    <p:sldId id="733" r:id="rId24"/>
    <p:sldId id="769" r:id="rId25"/>
    <p:sldId id="770" r:id="rId26"/>
    <p:sldId id="734" r:id="rId27"/>
    <p:sldId id="740" r:id="rId28"/>
    <p:sldId id="761" r:id="rId29"/>
    <p:sldId id="762" r:id="rId30"/>
    <p:sldId id="774" r:id="rId31"/>
    <p:sldId id="743" r:id="rId32"/>
    <p:sldId id="775" r:id="rId33"/>
    <p:sldId id="776" r:id="rId34"/>
    <p:sldId id="777" r:id="rId35"/>
    <p:sldId id="779" r:id="rId36"/>
    <p:sldId id="778" r:id="rId37"/>
    <p:sldId id="745" r:id="rId38"/>
    <p:sldId id="763" r:id="rId39"/>
    <p:sldId id="780" r:id="rId40"/>
    <p:sldId id="781" r:id="rId41"/>
    <p:sldId id="782" r:id="rId42"/>
    <p:sldId id="783" r:id="rId43"/>
    <p:sldId id="784" r:id="rId44"/>
    <p:sldId id="785" r:id="rId45"/>
    <p:sldId id="804" r:id="rId46"/>
    <p:sldId id="786" r:id="rId47"/>
    <p:sldId id="787" r:id="rId48"/>
    <p:sldId id="788" r:id="rId49"/>
    <p:sldId id="789" r:id="rId50"/>
    <p:sldId id="790" r:id="rId51"/>
    <p:sldId id="791" r:id="rId52"/>
    <p:sldId id="792" r:id="rId53"/>
    <p:sldId id="793" r:id="rId54"/>
    <p:sldId id="794" r:id="rId55"/>
    <p:sldId id="795" r:id="rId56"/>
    <p:sldId id="796" r:id="rId57"/>
    <p:sldId id="805" r:id="rId58"/>
    <p:sldId id="797" r:id="rId59"/>
    <p:sldId id="798" r:id="rId60"/>
    <p:sldId id="799" r:id="rId61"/>
    <p:sldId id="800" r:id="rId62"/>
    <p:sldId id="801" r:id="rId63"/>
    <p:sldId id="802" r:id="rId64"/>
    <p:sldId id="803" r:id="rId65"/>
    <p:sldId id="584" r:id="rId66"/>
  </p:sldIdLst>
  <p:sldSz cx="12192000" cy="6858000"/>
  <p:notesSz cx="6858000" cy="9144000"/>
  <p:custDataLst>
    <p:tags r:id="rId6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thi1" initials="PR" lastIdx="1" clrIdx="4">
    <p:extLst/>
  </p:cmAuthor>
  <p:cmAuthor id="2" name="Vertika Rai" initials="VR" lastIdx="22" clrIdx="1">
    <p:extLst/>
  </p:cmAuthor>
  <p:cmAuthor id="3" name="Karan Ashara" initials="KA" lastIdx="34" clrIdx="2">
    <p:extLst/>
  </p:cmAuthor>
  <p:cmAuthor id="4" name="Parkar, Mandar (C)" initials="PM(" lastIdx="3" clrIdx="3">
    <p:extLst/>
  </p:cmAuthor>
  <p:cmAuthor id="5" name="Upadhyay, Saurabh" initials="US"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9B"/>
    <a:srgbClr val="FE0000"/>
    <a:srgbClr val="FFFFFF"/>
    <a:srgbClr val="BAFFFB"/>
    <a:srgbClr val="F2F2F2"/>
    <a:srgbClr val="E9E9E9"/>
    <a:srgbClr val="00B4A7"/>
    <a:srgbClr val="C00000"/>
    <a:srgbClr val="00ABEB"/>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65" autoAdjust="0"/>
    <p:restoredTop sz="93883" autoAdjust="0"/>
  </p:normalViewPr>
  <p:slideViewPr>
    <p:cSldViewPr snapToGrid="0">
      <p:cViewPr varScale="1">
        <p:scale>
          <a:sx n="79" d="100"/>
          <a:sy n="79" d="100"/>
        </p:scale>
        <p:origin x="1392" y="90"/>
      </p:cViewPr>
      <p:guideLst>
        <p:guide pos="3840"/>
        <p:guide orient="horz" pos="2160"/>
      </p:guideLst>
    </p:cSldViewPr>
  </p:slideViewPr>
  <p:notesTextViewPr>
    <p:cViewPr>
      <p:scale>
        <a:sx n="3" d="2"/>
        <a:sy n="3" d="2"/>
      </p:scale>
      <p:origin x="0" y="0"/>
    </p:cViewPr>
  </p:notesTextViewPr>
  <p:sorterViewPr>
    <p:cViewPr>
      <p:scale>
        <a:sx n="100" d="100"/>
        <a:sy n="100" d="100"/>
      </p:scale>
      <p:origin x="0" y="-702"/>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handoutMaster" Target="handoutMasters/handoutMaster1.xml"/><Relationship Id="rId7" Type="http://schemas.openxmlformats.org/officeDocument/2006/relationships/slideMaster" Target="slideMasters/slideMaster4.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ags" Target="tags/tag1.xml"/><Relationship Id="rId77" Type="http://schemas.microsoft.com/office/2016/11/relationships/changesInfo" Target="changesInfos/changesInfo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mani, Piyush" userId="91dfb68c-a53b-45d5-89c2-8a27f1bf496d" providerId="ADAL" clId="{504F251D-0489-4F31-91AF-ACDC7C3FDAB4}"/>
    <pc:docChg chg="undo custSel modSld sldOrd">
      <pc:chgData name="Virmani, Piyush" userId="91dfb68c-a53b-45d5-89c2-8a27f1bf496d" providerId="ADAL" clId="{504F251D-0489-4F31-91AF-ACDC7C3FDAB4}" dt="2019-11-26T11:07:46.258" v="578"/>
      <pc:docMkLst>
        <pc:docMk/>
      </pc:docMkLst>
      <pc:sldChg chg="addSp delSp modSp">
        <pc:chgData name="Virmani, Piyush" userId="91dfb68c-a53b-45d5-89c2-8a27f1bf496d" providerId="ADAL" clId="{504F251D-0489-4F31-91AF-ACDC7C3FDAB4}" dt="2019-11-26T11:06:39.566" v="576" actId="2166"/>
        <pc:sldMkLst>
          <pc:docMk/>
          <pc:sldMk cId="495036122" sldId="714"/>
        </pc:sldMkLst>
        <pc:graphicFrameChg chg="add del modGraphic">
          <ac:chgData name="Virmani, Piyush" userId="91dfb68c-a53b-45d5-89c2-8a27f1bf496d" providerId="ADAL" clId="{504F251D-0489-4F31-91AF-ACDC7C3FDAB4}" dt="2019-11-26T11:06:39.566" v="576" actId="2166"/>
          <ac:graphicFrameMkLst>
            <pc:docMk/>
            <pc:sldMk cId="495036122" sldId="714"/>
            <ac:graphicFrameMk id="5" creationId="{00000000-0000-0000-0000-000000000000}"/>
          </ac:graphicFrameMkLst>
        </pc:graphicFrameChg>
      </pc:sldChg>
      <pc:sldChg chg="modSp">
        <pc:chgData name="Virmani, Piyush" userId="91dfb68c-a53b-45d5-89c2-8a27f1bf496d" providerId="ADAL" clId="{504F251D-0489-4F31-91AF-ACDC7C3FDAB4}" dt="2019-11-26T11:00:10.151" v="572" actId="20577"/>
        <pc:sldMkLst>
          <pc:docMk/>
          <pc:sldMk cId="2805419115" sldId="721"/>
        </pc:sldMkLst>
        <pc:spChg chg="mod">
          <ac:chgData name="Virmani, Piyush" userId="91dfb68c-a53b-45d5-89c2-8a27f1bf496d" providerId="ADAL" clId="{504F251D-0489-4F31-91AF-ACDC7C3FDAB4}" dt="2019-11-26T11:00:10.151" v="572" actId="20577"/>
          <ac:spMkLst>
            <pc:docMk/>
            <pc:sldMk cId="2805419115" sldId="721"/>
            <ac:spMk id="2" creationId="{00000000-0000-0000-0000-000000000000}"/>
          </ac:spMkLst>
        </pc:spChg>
      </pc:sldChg>
      <pc:sldChg chg="modSp">
        <pc:chgData name="Virmani, Piyush" userId="91dfb68c-a53b-45d5-89c2-8a27f1bf496d" providerId="ADAL" clId="{504F251D-0489-4F31-91AF-ACDC7C3FDAB4}" dt="2019-11-26T10:48:21.679" v="570" actId="20577"/>
        <pc:sldMkLst>
          <pc:docMk/>
          <pc:sldMk cId="869626483" sldId="722"/>
        </pc:sldMkLst>
        <pc:spChg chg="mod">
          <ac:chgData name="Virmani, Piyush" userId="91dfb68c-a53b-45d5-89c2-8a27f1bf496d" providerId="ADAL" clId="{504F251D-0489-4F31-91AF-ACDC7C3FDAB4}" dt="2019-11-26T10:48:21.679" v="570" actId="20577"/>
          <ac:spMkLst>
            <pc:docMk/>
            <pc:sldMk cId="869626483" sldId="722"/>
            <ac:spMk id="17" creationId="{00000000-0000-0000-0000-000000000000}"/>
          </ac:spMkLst>
        </pc:spChg>
      </pc:sldChg>
      <pc:sldChg chg="ord">
        <pc:chgData name="Virmani, Piyush" userId="91dfb68c-a53b-45d5-89c2-8a27f1bf496d" providerId="ADAL" clId="{504F251D-0489-4F31-91AF-ACDC7C3FDAB4}" dt="2019-11-26T11:07:46.258" v="578"/>
        <pc:sldMkLst>
          <pc:docMk/>
          <pc:sldMk cId="1661960821" sldId="723"/>
        </pc:sldMkLst>
      </pc:sldChg>
      <pc:sldChg chg="ord">
        <pc:chgData name="Virmani, Piyush" userId="91dfb68c-a53b-45d5-89c2-8a27f1bf496d" providerId="ADAL" clId="{504F251D-0489-4F31-91AF-ACDC7C3FDAB4}" dt="2019-11-26T11:07:40.719" v="577"/>
        <pc:sldMkLst>
          <pc:docMk/>
          <pc:sldMk cId="3015220778" sldId="765"/>
        </pc:sldMkLst>
      </pc:sldChg>
    </pc:docChg>
  </pc:docChgLst>
  <pc:docChgLst>
    <pc:chgData name="Wenzel, Valerie" userId="50d88579-4309-489a-8dc4-35fa18d321fe" providerId="ADAL" clId="{F064F36D-B00A-4B31-94DB-4731837AEC3A}"/>
    <pc:docChg chg="custSel modSld">
      <pc:chgData name="Wenzel, Valerie" userId="50d88579-4309-489a-8dc4-35fa18d321fe" providerId="ADAL" clId="{F064F36D-B00A-4B31-94DB-4731837AEC3A}" dt="2019-11-27T13:36:21.046" v="1036" actId="478"/>
      <pc:docMkLst>
        <pc:docMk/>
      </pc:docMkLst>
      <pc:sldChg chg="delSp">
        <pc:chgData name="Wenzel, Valerie" userId="50d88579-4309-489a-8dc4-35fa18d321fe" providerId="ADAL" clId="{F064F36D-B00A-4B31-94DB-4731837AEC3A}" dt="2019-11-27T13:36:21.046" v="1036" actId="478"/>
        <pc:sldMkLst>
          <pc:docMk/>
          <pc:sldMk cId="869626483" sldId="722"/>
        </pc:sldMkLst>
        <pc:spChg chg="del">
          <ac:chgData name="Wenzel, Valerie" userId="50d88579-4309-489a-8dc4-35fa18d321fe" providerId="ADAL" clId="{F064F36D-B00A-4B31-94DB-4731837AEC3A}" dt="2019-11-27T13:36:17.843" v="1035" actId="478"/>
          <ac:spMkLst>
            <pc:docMk/>
            <pc:sldMk cId="869626483" sldId="722"/>
            <ac:spMk id="7" creationId="{1B3EADDE-6D84-461B-8661-617A3AA1BE3E}"/>
          </ac:spMkLst>
        </pc:spChg>
        <pc:spChg chg="del">
          <ac:chgData name="Wenzel, Valerie" userId="50d88579-4309-489a-8dc4-35fa18d321fe" providerId="ADAL" clId="{F064F36D-B00A-4B31-94DB-4731837AEC3A}" dt="2019-11-27T13:36:15.087" v="1034" actId="478"/>
          <ac:spMkLst>
            <pc:docMk/>
            <pc:sldMk cId="869626483" sldId="722"/>
            <ac:spMk id="9" creationId="{1E44B7E8-E116-4716-807A-42C8FAA32E9A}"/>
          </ac:spMkLst>
        </pc:spChg>
        <pc:spChg chg="del">
          <ac:chgData name="Wenzel, Valerie" userId="50d88579-4309-489a-8dc4-35fa18d321fe" providerId="ADAL" clId="{F064F36D-B00A-4B31-94DB-4731837AEC3A}" dt="2019-11-27T13:36:21.046" v="1036" actId="478"/>
          <ac:spMkLst>
            <pc:docMk/>
            <pc:sldMk cId="869626483" sldId="722"/>
            <ac:spMk id="10" creationId="{DCF313FC-7CD5-4B17-913A-8129F23DF840}"/>
          </ac:spMkLst>
        </pc:spChg>
      </pc:sldChg>
      <pc:sldChg chg="modSp">
        <pc:chgData name="Wenzel, Valerie" userId="50d88579-4309-489a-8dc4-35fa18d321fe" providerId="ADAL" clId="{F064F36D-B00A-4B31-94DB-4731837AEC3A}" dt="2019-11-27T13:35:36.604" v="1033" actId="20577"/>
        <pc:sldMkLst>
          <pc:docMk/>
          <pc:sldMk cId="2288033941" sldId="726"/>
        </pc:sldMkLst>
        <pc:spChg chg="mod">
          <ac:chgData name="Wenzel, Valerie" userId="50d88579-4309-489a-8dc4-35fa18d321fe" providerId="ADAL" clId="{F064F36D-B00A-4B31-94DB-4731837AEC3A}" dt="2019-11-27T13:35:36.604" v="1033" actId="20577"/>
          <ac:spMkLst>
            <pc:docMk/>
            <pc:sldMk cId="2288033941" sldId="726"/>
            <ac:spMk id="7" creationId="{1B3EADDE-6D84-461B-8661-617A3AA1BE3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748AD-20D0-48BF-85DB-C85D0450A899}" type="datetimeFigureOut">
              <a:rPr lang="nl-NL" smtClean="0"/>
              <a:t>9-12-2019</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514EA9-FA1C-4658-9A7A-FB9F0BC059FE}" type="slidenum">
              <a:rPr lang="nl-NL" smtClean="0"/>
              <a:t>‹#›</a:t>
            </a:fld>
            <a:endParaRPr lang="nl-NL"/>
          </a:p>
        </p:txBody>
      </p:sp>
    </p:spTree>
    <p:extLst>
      <p:ext uri="{BB962C8B-B14F-4D97-AF65-F5344CB8AC3E}">
        <p14:creationId xmlns:p14="http://schemas.microsoft.com/office/powerpoint/2010/main" val="2486006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9-12-2019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1.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2.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3.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0.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4.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93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527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043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16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35063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4"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54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235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8827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23381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chemeClr val="bg1"/>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pPr algn="l"/>
            <a:r>
              <a:rPr lang="en-GB" sz="6349" b="1" dirty="0">
                <a:solidFill>
                  <a:schemeClr val="bg1"/>
                </a:solidFill>
              </a:rPr>
              <a:t>Thank you</a:t>
            </a:r>
          </a:p>
        </p:txBody>
      </p:sp>
    </p:spTree>
    <p:extLst>
      <p:ext uri="{BB962C8B-B14F-4D97-AF65-F5344CB8AC3E}">
        <p14:creationId xmlns:p14="http://schemas.microsoft.com/office/powerpoint/2010/main" val="27169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1361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8445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fill="hold" nodeType="withEffect">
                                  <p:stCondLst>
                                    <p:cond delay="0"/>
                                  </p:stCondLst>
                                  <p:childTnLst>
                                    <p:animMotion origin="layout" path="M 2.08333E-7 -2.22045E-16 L 0.76367 -0.3669 " pathEditMode="fixed" rAng="0" ptsTypes="AA">
                                      <p:cBhvr>
                                        <p:cTn id="6" dur="4000" spd="-100000" fill="hold"/>
                                        <p:tgtEl>
                                          <p:spTgt spid="121"/>
                                        </p:tgtEl>
                                        <p:attrNameLst>
                                          <p:attrName>ppt_x</p:attrName>
                                          <p:attrName>ppt_y</p:attrName>
                                        </p:attrNameLst>
                                      </p:cBhvr>
                                      <p:rCtr x="38177" y="-18356"/>
                                    </p:animMotion>
                                  </p:childTnLst>
                                </p:cTn>
                              </p:par>
                              <p:par>
                                <p:cTn id="7" presetID="63" presetClass="path" presetSubtype="0" repeatCount="indefinite" fill="hold" nodeType="withEffect">
                                  <p:stCondLst>
                                    <p:cond delay="1000"/>
                                  </p:stCondLst>
                                  <p:childTnLst>
                                    <p:animMotion origin="layout" path="M 3.125E-6 -1.85185E-5 L 0.76367 -0.36692 " pathEditMode="fixed" rAng="0" ptsTypes="AA">
                                      <p:cBhvr>
                                        <p:cTn id="8" dur="4000" spd="-100000" fill="hold"/>
                                        <p:tgtEl>
                                          <p:spTgt spid="122"/>
                                        </p:tgtEl>
                                        <p:attrNameLst>
                                          <p:attrName>ppt_x</p:attrName>
                                          <p:attrName>ppt_y</p:attrName>
                                        </p:attrNameLst>
                                      </p:cBhvr>
                                      <p:rCtr x="38177" y="-18356"/>
                                    </p:animMotion>
                                  </p:childTnLst>
                                </p:cTn>
                              </p:par>
                              <p:par>
                                <p:cTn id="9" presetID="63" presetClass="path" presetSubtype="0" repeatCount="indefinite" fill="hold" nodeType="withEffect">
                                  <p:stCondLst>
                                    <p:cond delay="2000"/>
                                  </p:stCondLst>
                                  <p:childTnLst>
                                    <p:animMotion origin="layout" path="M -2.70833E-6 7.40741E-7 L 0.76367 -0.3669 " pathEditMode="fixed" rAng="0" ptsTypes="AA">
                                      <p:cBhvr>
                                        <p:cTn id="10" dur="4000" spd="-100000" fill="hold"/>
                                        <p:tgtEl>
                                          <p:spTgt spid="123"/>
                                        </p:tgtEl>
                                        <p:attrNameLst>
                                          <p:attrName>ppt_x</p:attrName>
                                          <p:attrName>ppt_y</p:attrName>
                                        </p:attrNameLst>
                                      </p:cBhvr>
                                      <p:rCtr x="38177" y="-18356"/>
                                    </p:animMotion>
                                  </p:childTnLst>
                                </p:cTn>
                              </p:par>
                              <p:par>
                                <p:cTn id="11" presetID="63" presetClass="path" presetSubtype="0" repeatCount="indefinite" fill="hold" nodeType="withEffect">
                                  <p:stCondLst>
                                    <p:cond delay="3000"/>
                                  </p:stCondLst>
                                  <p:childTnLst>
                                    <p:animMotion origin="layout" path="M 3.125E-6 -8.51852E-6 L 0.76367 -0.36692 " pathEditMode="fixed" rAng="0" ptsTypes="AA">
                                      <p:cBhvr>
                                        <p:cTn id="12" dur="4000" spd="-100000" fill="hold"/>
                                        <p:tgtEl>
                                          <p:spTgt spid="124"/>
                                        </p:tgtEl>
                                        <p:attrNameLst>
                                          <p:attrName>ppt_x</p:attrName>
                                          <p:attrName>ppt_y</p:attrName>
                                        </p:attrNameLst>
                                      </p:cBhvr>
                                      <p:rCtr x="38177" y="-18356"/>
                                    </p:animMotion>
                                  </p:childTnLst>
                                </p:cTn>
                              </p:par>
                              <p:par>
                                <p:cTn id="13" presetID="6" presetClass="emph" presetSubtype="0" repeatCount="indefinite" accel="49000" decel="51000" autoRev="1" fill="hold" grpId="0" nodeType="withEffect">
                                  <p:stCondLst>
                                    <p:cond delay="0"/>
                                  </p:stCondLst>
                                  <p:childTnLst>
                                    <p:animScale>
                                      <p:cBhvr>
                                        <p:cTn id="14" dur="2750" fill="hold"/>
                                        <p:tgtEl>
                                          <p:spTgt spid="120"/>
                                        </p:tgtEl>
                                      </p:cBhvr>
                                      <p:by x="98000" y="98000"/>
                                    </p:animScale>
                                  </p:childTnLst>
                                </p:cTn>
                              </p:par>
                              <p:par>
                                <p:cTn id="15" presetID="6" presetClass="emph" presetSubtype="0" repeatCount="indefinite" accel="49000" decel="51000" autoRev="1" fill="hold" nodeType="withEffect">
                                  <p:stCondLst>
                                    <p:cond delay="0"/>
                                  </p:stCondLst>
                                  <p:childTnLst>
                                    <p:animScale>
                                      <p:cBhvr>
                                        <p:cTn id="16" dur="3000" fill="hold"/>
                                        <p:tgtEl>
                                          <p:spTgt spid="119"/>
                                        </p:tgtEl>
                                      </p:cBhvr>
                                      <p:by x="103000" y="10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001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8"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2FF8A430-EE4C-2848-AD20-B209CACB60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036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52"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6" name="Instruction">
            <a:extLst>
              <a:ext uri="{FF2B5EF4-FFF2-40B4-BE49-F238E27FC236}">
                <a16:creationId xmlns:a16="http://schemas.microsoft.com/office/drawing/2014/main" id="{70A268BB-71F9-4A07-9E07-A46DD28F6423}"/>
              </a:ext>
            </a:extLst>
          </p:cNvPr>
          <p:cNvGrpSpPr/>
          <p:nvPr userDrawn="1"/>
        </p:nvGrpSpPr>
        <p:grpSpPr>
          <a:xfrm>
            <a:off x="-3437547" y="1434"/>
            <a:ext cx="3201327" cy="6001164"/>
            <a:chOff x="-3437547" y="1434"/>
            <a:chExt cx="3201327" cy="6001164"/>
          </a:xfrm>
        </p:grpSpPr>
        <p:cxnSp>
          <p:nvCxnSpPr>
            <p:cNvPr id="347" name="Rechte verbindingslijn 346">
              <a:extLst>
                <a:ext uri="{FF2B5EF4-FFF2-40B4-BE49-F238E27FC236}">
                  <a16:creationId xmlns:a16="http://schemas.microsoft.com/office/drawing/2014/main" id="{DC5563DA-6B0D-49A8-A089-610C9272C2D0}"/>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348" name="Ovaal 347">
              <a:extLst>
                <a:ext uri="{FF2B5EF4-FFF2-40B4-BE49-F238E27FC236}">
                  <a16:creationId xmlns:a16="http://schemas.microsoft.com/office/drawing/2014/main" id="{BC413B1A-996F-4346-971C-4FC426296E8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49" name="Rechthoek 348">
              <a:extLst>
                <a:ext uri="{FF2B5EF4-FFF2-40B4-BE49-F238E27FC236}">
                  <a16:creationId xmlns:a16="http://schemas.microsoft.com/office/drawing/2014/main" id="{8A125F9D-438D-4CA3-B4FA-2115385CFF55}"/>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350" name="Ovaal 349">
              <a:extLst>
                <a:ext uri="{FF2B5EF4-FFF2-40B4-BE49-F238E27FC236}">
                  <a16:creationId xmlns:a16="http://schemas.microsoft.com/office/drawing/2014/main" id="{42FAA548-0C6B-444F-888A-901A1AEDF72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1" name="Rechthoek 350">
              <a:extLst>
                <a:ext uri="{FF2B5EF4-FFF2-40B4-BE49-F238E27FC236}">
                  <a16:creationId xmlns:a16="http://schemas.microsoft.com/office/drawing/2014/main" id="{1AAE07A2-3795-43F6-9C96-4455F31B241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352" name="Ovaal 351">
              <a:extLst>
                <a:ext uri="{FF2B5EF4-FFF2-40B4-BE49-F238E27FC236}">
                  <a16:creationId xmlns:a16="http://schemas.microsoft.com/office/drawing/2014/main" id="{02D7A3CE-BF4B-44E3-B49D-500CE1E6EAF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D8445EF2-152E-4EAA-9AD6-AC91D9014A0B}"/>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7E3E2BBD-4BE2-4E19-AF70-316A7DDD3F6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355" name="Meer informatie">
              <a:extLst>
                <a:ext uri="{FF2B5EF4-FFF2-40B4-BE49-F238E27FC236}">
                  <a16:creationId xmlns:a16="http://schemas.microsoft.com/office/drawing/2014/main" id="{6F34A629-E5FA-4D58-865C-D697CD5D5993}"/>
                </a:ext>
              </a:extLst>
            </p:cNvPr>
            <p:cNvGrpSpPr/>
            <p:nvPr userDrawn="1"/>
          </p:nvGrpSpPr>
          <p:grpSpPr>
            <a:xfrm>
              <a:off x="-3421298" y="5206936"/>
              <a:ext cx="3178515" cy="795662"/>
              <a:chOff x="-3741486" y="3387723"/>
              <a:chExt cx="3178515" cy="795662"/>
            </a:xfrm>
          </p:grpSpPr>
          <p:sp>
            <p:nvSpPr>
              <p:cNvPr id="424" name="Freeform 101">
                <a:extLst>
                  <a:ext uri="{FF2B5EF4-FFF2-40B4-BE49-F238E27FC236}">
                    <a16:creationId xmlns:a16="http://schemas.microsoft.com/office/drawing/2014/main" id="{6EB49E95-74AF-4252-8064-EEC51EF3876E}"/>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25" name="Rechthoek 424">
                <a:extLst>
                  <a:ext uri="{FF2B5EF4-FFF2-40B4-BE49-F238E27FC236}">
                    <a16:creationId xmlns:a16="http://schemas.microsoft.com/office/drawing/2014/main" id="{EFBCF8C0-EB6D-4539-AA90-959A9AB5258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26" name="Rechte verbindingslijn 425">
                <a:extLst>
                  <a:ext uri="{FF2B5EF4-FFF2-40B4-BE49-F238E27FC236}">
                    <a16:creationId xmlns:a16="http://schemas.microsoft.com/office/drawing/2014/main" id="{507F1059-DE65-439B-BFE2-40BDC0E720A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356" name="Rechthoek 355">
              <a:extLst>
                <a:ext uri="{FF2B5EF4-FFF2-40B4-BE49-F238E27FC236}">
                  <a16:creationId xmlns:a16="http://schemas.microsoft.com/office/drawing/2014/main" id="{A8CD3BF9-DDF2-422F-A7FF-CF0322D1032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357" name="Ovaal 356">
              <a:extLst>
                <a:ext uri="{FF2B5EF4-FFF2-40B4-BE49-F238E27FC236}">
                  <a16:creationId xmlns:a16="http://schemas.microsoft.com/office/drawing/2014/main" id="{CB6AF5B5-B00E-4729-AB72-00F967397B1E}"/>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8" name="Rechte verbindingslijn 357">
              <a:extLst>
                <a:ext uri="{FF2B5EF4-FFF2-40B4-BE49-F238E27FC236}">
                  <a16:creationId xmlns:a16="http://schemas.microsoft.com/office/drawing/2014/main" id="{5137A51A-622D-4EE4-A7A3-45F216B5AFF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359" name="Groep 358">
              <a:extLst>
                <a:ext uri="{FF2B5EF4-FFF2-40B4-BE49-F238E27FC236}">
                  <a16:creationId xmlns:a16="http://schemas.microsoft.com/office/drawing/2014/main" id="{540FFBEE-40DD-49BC-9018-A27D9669CBFC}"/>
                </a:ext>
              </a:extLst>
            </p:cNvPr>
            <p:cNvGrpSpPr/>
            <p:nvPr userDrawn="1"/>
          </p:nvGrpSpPr>
          <p:grpSpPr>
            <a:xfrm>
              <a:off x="-3437547" y="349413"/>
              <a:ext cx="2933825" cy="558875"/>
              <a:chOff x="-3419346" y="368233"/>
              <a:chExt cx="3904920" cy="743862"/>
            </a:xfrm>
          </p:grpSpPr>
          <p:sp>
            <p:nvSpPr>
              <p:cNvPr id="372" name="Rechthoek 371">
                <a:extLst>
                  <a:ext uri="{FF2B5EF4-FFF2-40B4-BE49-F238E27FC236}">
                    <a16:creationId xmlns:a16="http://schemas.microsoft.com/office/drawing/2014/main" id="{EFF0071E-6287-4EC9-B78D-ED3637DAEB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373" name="Rechte verbindingslijn 372">
                <a:extLst>
                  <a:ext uri="{FF2B5EF4-FFF2-40B4-BE49-F238E27FC236}">
                    <a16:creationId xmlns:a16="http://schemas.microsoft.com/office/drawing/2014/main" id="{42BA162A-7E47-45E2-8F86-639F076BBA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E174665C-7F9A-475B-8281-0E9B5F7B9EC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5" name="Rechthoek 374">
                <a:extLst>
                  <a:ext uri="{FF2B5EF4-FFF2-40B4-BE49-F238E27FC236}">
                    <a16:creationId xmlns:a16="http://schemas.microsoft.com/office/drawing/2014/main" id="{36EFBD28-8969-4B26-9D67-E2142606FB9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6" name="Groep 375">
                <a:extLst>
                  <a:ext uri="{FF2B5EF4-FFF2-40B4-BE49-F238E27FC236}">
                    <a16:creationId xmlns:a16="http://schemas.microsoft.com/office/drawing/2014/main" id="{C0341FBB-F509-4B9C-AAF9-C9783E32E012}"/>
                  </a:ext>
                </a:extLst>
              </p:cNvPr>
              <p:cNvGrpSpPr/>
              <p:nvPr userDrawn="1"/>
            </p:nvGrpSpPr>
            <p:grpSpPr>
              <a:xfrm>
                <a:off x="-3002834" y="720303"/>
                <a:ext cx="182598" cy="143759"/>
                <a:chOff x="-3310843" y="700986"/>
                <a:chExt cx="182598" cy="143759"/>
              </a:xfrm>
            </p:grpSpPr>
            <p:grpSp>
              <p:nvGrpSpPr>
                <p:cNvPr id="415" name="Groep 414">
                  <a:extLst>
                    <a:ext uri="{FF2B5EF4-FFF2-40B4-BE49-F238E27FC236}">
                      <a16:creationId xmlns:a16="http://schemas.microsoft.com/office/drawing/2014/main" id="{E2960F29-D895-4483-A546-48FF4CDC2A17}"/>
                    </a:ext>
                  </a:extLst>
                </p:cNvPr>
                <p:cNvGrpSpPr/>
                <p:nvPr userDrawn="1"/>
              </p:nvGrpSpPr>
              <p:grpSpPr>
                <a:xfrm>
                  <a:off x="-3310843" y="700986"/>
                  <a:ext cx="182598" cy="143759"/>
                  <a:chOff x="-3310843" y="700986"/>
                  <a:chExt cx="182598" cy="143759"/>
                </a:xfrm>
              </p:grpSpPr>
              <p:cxnSp>
                <p:nvCxnSpPr>
                  <p:cNvPr id="419" name="Rechte verbindingslijn 418">
                    <a:extLst>
                      <a:ext uri="{FF2B5EF4-FFF2-40B4-BE49-F238E27FC236}">
                        <a16:creationId xmlns:a16="http://schemas.microsoft.com/office/drawing/2014/main" id="{855FAD84-6659-4889-A6E4-92195CE8F99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0" name="Rechte verbindingslijn 419">
                    <a:extLst>
                      <a:ext uri="{FF2B5EF4-FFF2-40B4-BE49-F238E27FC236}">
                        <a16:creationId xmlns:a16="http://schemas.microsoft.com/office/drawing/2014/main" id="{C6B07E46-90B5-45AE-A09D-CE3EEECC2F0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D82CEE50-218E-49BE-889E-8FEBE66668D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228D52DA-9E09-41F9-9C16-98784C443B4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F70863-F4A8-4AAF-9551-8447B5B17A8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16" name="Groep 415">
                  <a:extLst>
                    <a:ext uri="{FF2B5EF4-FFF2-40B4-BE49-F238E27FC236}">
                      <a16:creationId xmlns:a16="http://schemas.microsoft.com/office/drawing/2014/main" id="{8FC52B58-470F-46DB-B7B3-E6B2BF0013FE}"/>
                    </a:ext>
                  </a:extLst>
                </p:cNvPr>
                <p:cNvGrpSpPr/>
                <p:nvPr userDrawn="1"/>
              </p:nvGrpSpPr>
              <p:grpSpPr>
                <a:xfrm flipH="1">
                  <a:off x="-3310774" y="735854"/>
                  <a:ext cx="88801" cy="72568"/>
                  <a:chOff x="-2091059" y="1395403"/>
                  <a:chExt cx="157316" cy="128558"/>
                </a:xfrm>
              </p:grpSpPr>
              <p:sp>
                <p:nvSpPr>
                  <p:cNvPr id="417" name="Rechthoek 416">
                    <a:extLst>
                      <a:ext uri="{FF2B5EF4-FFF2-40B4-BE49-F238E27FC236}">
                        <a16:creationId xmlns:a16="http://schemas.microsoft.com/office/drawing/2014/main" id="{6B194F8A-224C-4CED-AA41-378EDDBC1E5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18" name="Pijl: punthaak 417">
                    <a:extLst>
                      <a:ext uri="{FF2B5EF4-FFF2-40B4-BE49-F238E27FC236}">
                        <a16:creationId xmlns:a16="http://schemas.microsoft.com/office/drawing/2014/main" id="{0E79CDFB-AF1A-4AA4-9CE2-54D78B2381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77" name="Groep 376">
                <a:extLst>
                  <a:ext uri="{FF2B5EF4-FFF2-40B4-BE49-F238E27FC236}">
                    <a16:creationId xmlns:a16="http://schemas.microsoft.com/office/drawing/2014/main" id="{1978AA4F-EB78-4EC1-9FF7-30E7740F9574}"/>
                  </a:ext>
                </a:extLst>
              </p:cNvPr>
              <p:cNvGrpSpPr/>
              <p:nvPr userDrawn="1"/>
            </p:nvGrpSpPr>
            <p:grpSpPr>
              <a:xfrm>
                <a:off x="-3326107" y="720303"/>
                <a:ext cx="182598" cy="143759"/>
                <a:chOff x="-3634116" y="700986"/>
                <a:chExt cx="182598" cy="143759"/>
              </a:xfrm>
            </p:grpSpPr>
            <p:grpSp>
              <p:nvGrpSpPr>
                <p:cNvPr id="406" name="Groep 405">
                  <a:extLst>
                    <a:ext uri="{FF2B5EF4-FFF2-40B4-BE49-F238E27FC236}">
                      <a16:creationId xmlns:a16="http://schemas.microsoft.com/office/drawing/2014/main" id="{01FA87F0-90F1-4C89-9D3B-2B2A95D9A432}"/>
                    </a:ext>
                  </a:extLst>
                </p:cNvPr>
                <p:cNvGrpSpPr/>
                <p:nvPr userDrawn="1"/>
              </p:nvGrpSpPr>
              <p:grpSpPr>
                <a:xfrm>
                  <a:off x="-3634116" y="700986"/>
                  <a:ext cx="182598" cy="143759"/>
                  <a:chOff x="-3634116" y="700986"/>
                  <a:chExt cx="182598" cy="143759"/>
                </a:xfrm>
              </p:grpSpPr>
              <p:cxnSp>
                <p:nvCxnSpPr>
                  <p:cNvPr id="410" name="Rechte verbindingslijn 409">
                    <a:extLst>
                      <a:ext uri="{FF2B5EF4-FFF2-40B4-BE49-F238E27FC236}">
                        <a16:creationId xmlns:a16="http://schemas.microsoft.com/office/drawing/2014/main" id="{8A31EF7B-F8AA-4437-A3D0-D5EC28C7B0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94A94E66-3ED1-4778-AB27-121B27BF61F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66747C93-8976-4149-A8D3-D77E603BE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FB1C91EC-57AB-485B-9651-EC8A376842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BFDE2386-5F9B-4439-91DB-AECC3161798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07" name="Groep 406">
                  <a:extLst>
                    <a:ext uri="{FF2B5EF4-FFF2-40B4-BE49-F238E27FC236}">
                      <a16:creationId xmlns:a16="http://schemas.microsoft.com/office/drawing/2014/main" id="{DE151DE2-BCD9-4956-89CB-2E9C7F969D78}"/>
                    </a:ext>
                  </a:extLst>
                </p:cNvPr>
                <p:cNvGrpSpPr/>
                <p:nvPr userDrawn="1"/>
              </p:nvGrpSpPr>
              <p:grpSpPr>
                <a:xfrm>
                  <a:off x="-3634047" y="735854"/>
                  <a:ext cx="88801" cy="72568"/>
                  <a:chOff x="-2091059" y="1395403"/>
                  <a:chExt cx="157316" cy="128558"/>
                </a:xfrm>
              </p:grpSpPr>
              <p:sp>
                <p:nvSpPr>
                  <p:cNvPr id="408" name="Rechthoek 407">
                    <a:extLst>
                      <a:ext uri="{FF2B5EF4-FFF2-40B4-BE49-F238E27FC236}">
                        <a16:creationId xmlns:a16="http://schemas.microsoft.com/office/drawing/2014/main" id="{08FD1DE5-7886-4BEA-A1BA-F0D42047883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9" name="Pijl: punthaak 408">
                    <a:extLst>
                      <a:ext uri="{FF2B5EF4-FFF2-40B4-BE49-F238E27FC236}">
                        <a16:creationId xmlns:a16="http://schemas.microsoft.com/office/drawing/2014/main" id="{FE580F88-8F13-4D97-BBF1-26B9368008A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78" name="Rechte verbindingslijn 377">
                <a:extLst>
                  <a:ext uri="{FF2B5EF4-FFF2-40B4-BE49-F238E27FC236}">
                    <a16:creationId xmlns:a16="http://schemas.microsoft.com/office/drawing/2014/main" id="{15724A31-0102-4EC4-B8E7-97B3E278872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79" name="Rechte verbindingslijn 378">
                <a:extLst>
                  <a:ext uri="{FF2B5EF4-FFF2-40B4-BE49-F238E27FC236}">
                    <a16:creationId xmlns:a16="http://schemas.microsoft.com/office/drawing/2014/main" id="{A73B00A8-985D-4DD1-A08B-38D0F991C1B1}"/>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0" name="Groep 379">
                <a:extLst>
                  <a:ext uri="{FF2B5EF4-FFF2-40B4-BE49-F238E27FC236}">
                    <a16:creationId xmlns:a16="http://schemas.microsoft.com/office/drawing/2014/main" id="{4A725ED0-7FC1-4B33-9D0B-986FB19D7516}"/>
                  </a:ext>
                </a:extLst>
              </p:cNvPr>
              <p:cNvGrpSpPr/>
              <p:nvPr userDrawn="1"/>
            </p:nvGrpSpPr>
            <p:grpSpPr>
              <a:xfrm>
                <a:off x="-2425037" y="370226"/>
                <a:ext cx="357690" cy="330595"/>
                <a:chOff x="-2721817" y="347336"/>
                <a:chExt cx="432805" cy="400021"/>
              </a:xfrm>
            </p:grpSpPr>
            <p:sp>
              <p:nvSpPr>
                <p:cNvPr id="395" name="Rechthoek 394">
                  <a:extLst>
                    <a:ext uri="{FF2B5EF4-FFF2-40B4-BE49-F238E27FC236}">
                      <a16:creationId xmlns:a16="http://schemas.microsoft.com/office/drawing/2014/main" id="{D88D6562-8823-4D4D-AF8C-5F5687611CB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96" name="Groep 395">
                  <a:extLst>
                    <a:ext uri="{FF2B5EF4-FFF2-40B4-BE49-F238E27FC236}">
                      <a16:creationId xmlns:a16="http://schemas.microsoft.com/office/drawing/2014/main" id="{180ACA83-0493-41BE-BAD3-9A744B677EDD}"/>
                    </a:ext>
                  </a:extLst>
                </p:cNvPr>
                <p:cNvGrpSpPr/>
                <p:nvPr userDrawn="1"/>
              </p:nvGrpSpPr>
              <p:grpSpPr>
                <a:xfrm>
                  <a:off x="-2652453" y="431583"/>
                  <a:ext cx="294076" cy="231526"/>
                  <a:chOff x="-3634116" y="700986"/>
                  <a:chExt cx="182598" cy="143759"/>
                </a:xfrm>
              </p:grpSpPr>
              <p:grpSp>
                <p:nvGrpSpPr>
                  <p:cNvPr id="397" name="Groep 396">
                    <a:extLst>
                      <a:ext uri="{FF2B5EF4-FFF2-40B4-BE49-F238E27FC236}">
                        <a16:creationId xmlns:a16="http://schemas.microsoft.com/office/drawing/2014/main" id="{95804D31-6320-4B9A-B1F4-C0D5A4CDE44F}"/>
                      </a:ext>
                    </a:extLst>
                  </p:cNvPr>
                  <p:cNvGrpSpPr/>
                  <p:nvPr userDrawn="1"/>
                </p:nvGrpSpPr>
                <p:grpSpPr>
                  <a:xfrm>
                    <a:off x="-3634116" y="700986"/>
                    <a:ext cx="182598" cy="143759"/>
                    <a:chOff x="-3634116" y="700986"/>
                    <a:chExt cx="182598" cy="143759"/>
                  </a:xfrm>
                </p:grpSpPr>
                <p:cxnSp>
                  <p:nvCxnSpPr>
                    <p:cNvPr id="401" name="Rechte verbindingslijn 400">
                      <a:extLst>
                        <a:ext uri="{FF2B5EF4-FFF2-40B4-BE49-F238E27FC236}">
                          <a16:creationId xmlns:a16="http://schemas.microsoft.com/office/drawing/2014/main" id="{E8A1023E-2913-4C85-A3D7-4AAC40DFC9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252DF5D0-F032-450C-8E15-94C3CB126ED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4481252-1653-4314-914E-0E4DDEDCE8C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35A0DF64-30E9-4613-8FE0-A68759F209B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05" name="Rechte verbindingslijn 404">
                      <a:extLst>
                        <a:ext uri="{FF2B5EF4-FFF2-40B4-BE49-F238E27FC236}">
                          <a16:creationId xmlns:a16="http://schemas.microsoft.com/office/drawing/2014/main" id="{557907A3-44B0-4F62-B44D-653C50A2DB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98" name="Groep 397">
                    <a:extLst>
                      <a:ext uri="{FF2B5EF4-FFF2-40B4-BE49-F238E27FC236}">
                        <a16:creationId xmlns:a16="http://schemas.microsoft.com/office/drawing/2014/main" id="{B7150B38-50DD-4D9D-A3B8-19DCDDC8B4BF}"/>
                      </a:ext>
                    </a:extLst>
                  </p:cNvPr>
                  <p:cNvGrpSpPr/>
                  <p:nvPr userDrawn="1"/>
                </p:nvGrpSpPr>
                <p:grpSpPr>
                  <a:xfrm>
                    <a:off x="-3634047" y="735854"/>
                    <a:ext cx="88801" cy="72568"/>
                    <a:chOff x="-2091059" y="1395403"/>
                    <a:chExt cx="157316" cy="128558"/>
                  </a:xfrm>
                </p:grpSpPr>
                <p:sp>
                  <p:nvSpPr>
                    <p:cNvPr id="399" name="Rechthoek 398">
                      <a:extLst>
                        <a:ext uri="{FF2B5EF4-FFF2-40B4-BE49-F238E27FC236}">
                          <a16:creationId xmlns:a16="http://schemas.microsoft.com/office/drawing/2014/main" id="{2481425D-47F5-45F5-9A0D-7EB39A0877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0" name="Pijl: punthaak 399">
                      <a:extLst>
                        <a:ext uri="{FF2B5EF4-FFF2-40B4-BE49-F238E27FC236}">
                          <a16:creationId xmlns:a16="http://schemas.microsoft.com/office/drawing/2014/main" id="{7006318A-F2A9-4AF6-AEC7-1AB9E4F13F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81" name="Groep 380">
                <a:extLst>
                  <a:ext uri="{FF2B5EF4-FFF2-40B4-BE49-F238E27FC236}">
                    <a16:creationId xmlns:a16="http://schemas.microsoft.com/office/drawing/2014/main" id="{79DEFD54-339D-4E8F-82F1-2835BDA49B98}"/>
                  </a:ext>
                </a:extLst>
              </p:cNvPr>
              <p:cNvGrpSpPr/>
              <p:nvPr userDrawn="1"/>
            </p:nvGrpSpPr>
            <p:grpSpPr>
              <a:xfrm>
                <a:off x="-2425037" y="781500"/>
                <a:ext cx="357690" cy="330595"/>
                <a:chOff x="-2721817" y="782525"/>
                <a:chExt cx="432805" cy="400021"/>
              </a:xfrm>
            </p:grpSpPr>
            <p:sp>
              <p:nvSpPr>
                <p:cNvPr id="384" name="Rechthoek 383">
                  <a:extLst>
                    <a:ext uri="{FF2B5EF4-FFF2-40B4-BE49-F238E27FC236}">
                      <a16:creationId xmlns:a16="http://schemas.microsoft.com/office/drawing/2014/main" id="{FD183CA8-2CCE-4EC7-A6AD-D4D24CD53D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85" name="Groep 384">
                  <a:extLst>
                    <a:ext uri="{FF2B5EF4-FFF2-40B4-BE49-F238E27FC236}">
                      <a16:creationId xmlns:a16="http://schemas.microsoft.com/office/drawing/2014/main" id="{BF5666DB-8798-4D01-B79E-9686FA49C922}"/>
                    </a:ext>
                  </a:extLst>
                </p:cNvPr>
                <p:cNvGrpSpPr/>
                <p:nvPr userDrawn="1"/>
              </p:nvGrpSpPr>
              <p:grpSpPr>
                <a:xfrm>
                  <a:off x="-2652453" y="866772"/>
                  <a:ext cx="294076" cy="231526"/>
                  <a:chOff x="-3310843" y="700986"/>
                  <a:chExt cx="182598" cy="143759"/>
                </a:xfrm>
              </p:grpSpPr>
              <p:grpSp>
                <p:nvGrpSpPr>
                  <p:cNvPr id="386" name="Groep 385">
                    <a:extLst>
                      <a:ext uri="{FF2B5EF4-FFF2-40B4-BE49-F238E27FC236}">
                        <a16:creationId xmlns:a16="http://schemas.microsoft.com/office/drawing/2014/main" id="{ACD0518E-56DE-4FD1-AF55-932C315EE117}"/>
                      </a:ext>
                    </a:extLst>
                  </p:cNvPr>
                  <p:cNvGrpSpPr/>
                  <p:nvPr userDrawn="1"/>
                </p:nvGrpSpPr>
                <p:grpSpPr>
                  <a:xfrm>
                    <a:off x="-3310843" y="700986"/>
                    <a:ext cx="182598" cy="143759"/>
                    <a:chOff x="-3310843" y="700986"/>
                    <a:chExt cx="182598" cy="143759"/>
                  </a:xfrm>
                </p:grpSpPr>
                <p:cxnSp>
                  <p:nvCxnSpPr>
                    <p:cNvPr id="390" name="Rechte verbindingslijn 389">
                      <a:extLst>
                        <a:ext uri="{FF2B5EF4-FFF2-40B4-BE49-F238E27FC236}">
                          <a16:creationId xmlns:a16="http://schemas.microsoft.com/office/drawing/2014/main" id="{E57C667F-9FB1-4FEC-9A93-4C4655D18BF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1" name="Rechte verbindingslijn 390">
                      <a:extLst>
                        <a:ext uri="{FF2B5EF4-FFF2-40B4-BE49-F238E27FC236}">
                          <a16:creationId xmlns:a16="http://schemas.microsoft.com/office/drawing/2014/main" id="{49AF391F-44D6-4104-A1DE-5D426313AE6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D97537AF-50E3-491D-A9EA-220D6D7742C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A0D1F37C-1128-44AC-8709-E47296FADAB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492186AE-4804-496B-BA47-BABA8B3198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87" name="Groep 386">
                    <a:extLst>
                      <a:ext uri="{FF2B5EF4-FFF2-40B4-BE49-F238E27FC236}">
                        <a16:creationId xmlns:a16="http://schemas.microsoft.com/office/drawing/2014/main" id="{17871997-8D0B-4D69-A456-A7BE4F47B464}"/>
                      </a:ext>
                    </a:extLst>
                  </p:cNvPr>
                  <p:cNvGrpSpPr/>
                  <p:nvPr userDrawn="1"/>
                </p:nvGrpSpPr>
                <p:grpSpPr>
                  <a:xfrm flipH="1">
                    <a:off x="-3310774" y="735854"/>
                    <a:ext cx="88801" cy="72568"/>
                    <a:chOff x="-2091059" y="1395403"/>
                    <a:chExt cx="157316" cy="128558"/>
                  </a:xfrm>
                </p:grpSpPr>
                <p:sp>
                  <p:nvSpPr>
                    <p:cNvPr id="388" name="Rechthoek 387">
                      <a:extLst>
                        <a:ext uri="{FF2B5EF4-FFF2-40B4-BE49-F238E27FC236}">
                          <a16:creationId xmlns:a16="http://schemas.microsoft.com/office/drawing/2014/main" id="{D8BD631E-EEA0-4CF5-9F09-98319C02A86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9" name="Pijl: punthaak 388">
                      <a:extLst>
                        <a:ext uri="{FF2B5EF4-FFF2-40B4-BE49-F238E27FC236}">
                          <a16:creationId xmlns:a16="http://schemas.microsoft.com/office/drawing/2014/main" id="{E0369151-D8B9-4ED1-8280-7D4C17BA1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82" name="Rechthoek 381">
                <a:extLst>
                  <a:ext uri="{FF2B5EF4-FFF2-40B4-BE49-F238E27FC236}">
                    <a16:creationId xmlns:a16="http://schemas.microsoft.com/office/drawing/2014/main" id="{C944D00D-8A67-4418-A69D-C3437B2BB81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3" name="Rechthoek 382">
                <a:extLst>
                  <a:ext uri="{FF2B5EF4-FFF2-40B4-BE49-F238E27FC236}">
                    <a16:creationId xmlns:a16="http://schemas.microsoft.com/office/drawing/2014/main" id="{EA35FB6A-8931-40A3-832E-FA24A0622A6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360" name="Rechte verbindingslijn 359">
              <a:extLst>
                <a:ext uri="{FF2B5EF4-FFF2-40B4-BE49-F238E27FC236}">
                  <a16:creationId xmlns:a16="http://schemas.microsoft.com/office/drawing/2014/main" id="{2B50C0B0-59D7-4E9E-A863-02F6A7AD4F4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361" name="Rechthoek 360">
              <a:extLst>
                <a:ext uri="{FF2B5EF4-FFF2-40B4-BE49-F238E27FC236}">
                  <a16:creationId xmlns:a16="http://schemas.microsoft.com/office/drawing/2014/main" id="{7ABAA06A-0941-4785-805B-304FB9CD546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2" name="Ovaal 361">
              <a:extLst>
                <a:ext uri="{FF2B5EF4-FFF2-40B4-BE49-F238E27FC236}">
                  <a16:creationId xmlns:a16="http://schemas.microsoft.com/office/drawing/2014/main" id="{8B23A8C8-9CCC-414E-AB8F-C50BA080E5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3" name="Rechthoek 362">
              <a:extLst>
                <a:ext uri="{FF2B5EF4-FFF2-40B4-BE49-F238E27FC236}">
                  <a16:creationId xmlns:a16="http://schemas.microsoft.com/office/drawing/2014/main" id="{ED9A6DE3-F56F-4872-92B1-8BABDD24E92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4" name="Ovaal 363">
              <a:extLst>
                <a:ext uri="{FF2B5EF4-FFF2-40B4-BE49-F238E27FC236}">
                  <a16:creationId xmlns:a16="http://schemas.microsoft.com/office/drawing/2014/main" id="{EFEA06D8-C136-4E26-8BBE-8E15D8D13C5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5" name="Rechthoek 364">
              <a:extLst>
                <a:ext uri="{FF2B5EF4-FFF2-40B4-BE49-F238E27FC236}">
                  <a16:creationId xmlns:a16="http://schemas.microsoft.com/office/drawing/2014/main" id="{A3D253A5-0D93-4D02-AA4F-A64B05D382F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6" name="Ovaal 365">
              <a:extLst>
                <a:ext uri="{FF2B5EF4-FFF2-40B4-BE49-F238E27FC236}">
                  <a16:creationId xmlns:a16="http://schemas.microsoft.com/office/drawing/2014/main" id="{B687F63A-1672-4E81-81E4-715EF181FE9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7" name="Rechthoek 366">
              <a:extLst>
                <a:ext uri="{FF2B5EF4-FFF2-40B4-BE49-F238E27FC236}">
                  <a16:creationId xmlns:a16="http://schemas.microsoft.com/office/drawing/2014/main" id="{5F41CA01-CB85-4AE6-B408-75061F8CD51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368" name="Ovaal 367">
              <a:extLst>
                <a:ext uri="{FF2B5EF4-FFF2-40B4-BE49-F238E27FC236}">
                  <a16:creationId xmlns:a16="http://schemas.microsoft.com/office/drawing/2014/main" id="{4790EBAF-3659-4EC9-9956-0F9587578A4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9" name="Rechthoek 368">
              <a:extLst>
                <a:ext uri="{FF2B5EF4-FFF2-40B4-BE49-F238E27FC236}">
                  <a16:creationId xmlns:a16="http://schemas.microsoft.com/office/drawing/2014/main" id="{80E3DC63-EE69-4D95-8639-89F39482F6F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370" name="Rechthoek 369">
              <a:extLst>
                <a:ext uri="{FF2B5EF4-FFF2-40B4-BE49-F238E27FC236}">
                  <a16:creationId xmlns:a16="http://schemas.microsoft.com/office/drawing/2014/main" id="{801F010B-47C1-47EE-9721-10052A2DE44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371" name="Rechthoek 370">
              <a:extLst>
                <a:ext uri="{FF2B5EF4-FFF2-40B4-BE49-F238E27FC236}">
                  <a16:creationId xmlns:a16="http://schemas.microsoft.com/office/drawing/2014/main" id="{A562444D-C8EE-486E-AF27-30BE6CAC553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97" name="Picture 96">
            <a:extLst>
              <a:ext uri="{FF2B5EF4-FFF2-40B4-BE49-F238E27FC236}">
                <a16:creationId xmlns:a16="http://schemas.microsoft.com/office/drawing/2014/main" id="{3D692B12-F662-9B4F-8D09-C3D29821485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371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58" name="Instruction">
            <a:extLst>
              <a:ext uri="{FF2B5EF4-FFF2-40B4-BE49-F238E27FC236}">
                <a16:creationId xmlns:a16="http://schemas.microsoft.com/office/drawing/2014/main" id="{D840D5A1-B04B-4FFD-9765-0412EC0D1FC2}"/>
              </a:ext>
            </a:extLst>
          </p:cNvPr>
          <p:cNvGrpSpPr/>
          <p:nvPr userDrawn="1"/>
        </p:nvGrpSpPr>
        <p:grpSpPr>
          <a:xfrm>
            <a:off x="-3437547" y="1434"/>
            <a:ext cx="3201327" cy="6001164"/>
            <a:chOff x="-3437547" y="1434"/>
            <a:chExt cx="3201327" cy="6001164"/>
          </a:xfrm>
        </p:grpSpPr>
        <p:cxnSp>
          <p:nvCxnSpPr>
            <p:cNvPr id="159" name="Rechte verbindingslijn 158">
              <a:extLst>
                <a:ext uri="{FF2B5EF4-FFF2-40B4-BE49-F238E27FC236}">
                  <a16:creationId xmlns:a16="http://schemas.microsoft.com/office/drawing/2014/main" id="{7C39FDE8-6F8F-4304-BD60-A3BE7155BB9B}"/>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159">
              <a:extLst>
                <a:ext uri="{FF2B5EF4-FFF2-40B4-BE49-F238E27FC236}">
                  <a16:creationId xmlns:a16="http://schemas.microsoft.com/office/drawing/2014/main" id="{980B8615-4EAD-41FA-8ECC-32CD8E995BE9}"/>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160">
              <a:extLst>
                <a:ext uri="{FF2B5EF4-FFF2-40B4-BE49-F238E27FC236}">
                  <a16:creationId xmlns:a16="http://schemas.microsoft.com/office/drawing/2014/main" id="{ED7A2A1C-A3FB-4ADC-9E81-568AB40401C1}"/>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161">
              <a:extLst>
                <a:ext uri="{FF2B5EF4-FFF2-40B4-BE49-F238E27FC236}">
                  <a16:creationId xmlns:a16="http://schemas.microsoft.com/office/drawing/2014/main" id="{4D630EE2-3754-4B53-B2BB-2325626263D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4" name="Rechthoek 163">
              <a:extLst>
                <a:ext uri="{FF2B5EF4-FFF2-40B4-BE49-F238E27FC236}">
                  <a16:creationId xmlns:a16="http://schemas.microsoft.com/office/drawing/2014/main" id="{779CDB5E-2C3D-4CD7-859E-5CB4D019E1F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5" name="Ovaal 164">
              <a:extLst>
                <a:ext uri="{FF2B5EF4-FFF2-40B4-BE49-F238E27FC236}">
                  <a16:creationId xmlns:a16="http://schemas.microsoft.com/office/drawing/2014/main" id="{341E0B9A-FA20-4190-A730-673B103CCBEA}"/>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6" name="Ovaal 165">
              <a:extLst>
                <a:ext uri="{FF2B5EF4-FFF2-40B4-BE49-F238E27FC236}">
                  <a16:creationId xmlns:a16="http://schemas.microsoft.com/office/drawing/2014/main" id="{73255892-1048-4166-8B42-DC0C698AC79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7" name="Rechthoek 166">
              <a:extLst>
                <a:ext uri="{FF2B5EF4-FFF2-40B4-BE49-F238E27FC236}">
                  <a16:creationId xmlns:a16="http://schemas.microsoft.com/office/drawing/2014/main" id="{16296915-4A24-4D04-A299-83D79A3640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8" name="Meer informatie">
              <a:extLst>
                <a:ext uri="{FF2B5EF4-FFF2-40B4-BE49-F238E27FC236}">
                  <a16:creationId xmlns:a16="http://schemas.microsoft.com/office/drawing/2014/main" id="{5BF48141-5C05-40C6-AC8B-A367818E1654}"/>
                </a:ext>
              </a:extLst>
            </p:cNvPr>
            <p:cNvGrpSpPr/>
            <p:nvPr userDrawn="1"/>
          </p:nvGrpSpPr>
          <p:grpSpPr>
            <a:xfrm>
              <a:off x="-3421298" y="5206936"/>
              <a:ext cx="3178515" cy="795662"/>
              <a:chOff x="-3741486" y="3387723"/>
              <a:chExt cx="3178515" cy="795662"/>
            </a:xfrm>
          </p:grpSpPr>
          <p:sp>
            <p:nvSpPr>
              <p:cNvPr id="359" name="Freeform 101">
                <a:extLst>
                  <a:ext uri="{FF2B5EF4-FFF2-40B4-BE49-F238E27FC236}">
                    <a16:creationId xmlns:a16="http://schemas.microsoft.com/office/drawing/2014/main" id="{0DBA5E57-2253-4AF4-9EFC-ABFEA7CCABB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60" name="Rechthoek 359">
                <a:extLst>
                  <a:ext uri="{FF2B5EF4-FFF2-40B4-BE49-F238E27FC236}">
                    <a16:creationId xmlns:a16="http://schemas.microsoft.com/office/drawing/2014/main" id="{51B21977-D3ED-43F6-83F6-8A03E2573DB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61" name="Rechte verbindingslijn 360">
                <a:extLst>
                  <a:ext uri="{FF2B5EF4-FFF2-40B4-BE49-F238E27FC236}">
                    <a16:creationId xmlns:a16="http://schemas.microsoft.com/office/drawing/2014/main" id="{9D121030-2ECE-4D4C-ABE2-86020B9A7F24}"/>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9" name="Rechthoek 168">
              <a:extLst>
                <a:ext uri="{FF2B5EF4-FFF2-40B4-BE49-F238E27FC236}">
                  <a16:creationId xmlns:a16="http://schemas.microsoft.com/office/drawing/2014/main" id="{688DA884-72E3-4560-BB6B-75FD4A012E6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70" name="Ovaal 169">
              <a:extLst>
                <a:ext uri="{FF2B5EF4-FFF2-40B4-BE49-F238E27FC236}">
                  <a16:creationId xmlns:a16="http://schemas.microsoft.com/office/drawing/2014/main" id="{76CB4BFE-9692-4375-AD45-841F7CD6A8A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1" name="Rechte verbindingslijn 170">
              <a:extLst>
                <a:ext uri="{FF2B5EF4-FFF2-40B4-BE49-F238E27FC236}">
                  <a16:creationId xmlns:a16="http://schemas.microsoft.com/office/drawing/2014/main" id="{AD3F5013-E27C-430C-A596-7989219FDF54}"/>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2" name="Groep 171">
              <a:extLst>
                <a:ext uri="{FF2B5EF4-FFF2-40B4-BE49-F238E27FC236}">
                  <a16:creationId xmlns:a16="http://schemas.microsoft.com/office/drawing/2014/main" id="{7821D87C-4FEA-4E3C-AAB1-FFD61FF24485}"/>
                </a:ext>
              </a:extLst>
            </p:cNvPr>
            <p:cNvGrpSpPr/>
            <p:nvPr userDrawn="1"/>
          </p:nvGrpSpPr>
          <p:grpSpPr>
            <a:xfrm>
              <a:off x="-3437547" y="349413"/>
              <a:ext cx="2933825" cy="558875"/>
              <a:chOff x="-3419346" y="368233"/>
              <a:chExt cx="3904920" cy="743862"/>
            </a:xfrm>
          </p:grpSpPr>
          <p:sp>
            <p:nvSpPr>
              <p:cNvPr id="185" name="Rechthoek 184">
                <a:extLst>
                  <a:ext uri="{FF2B5EF4-FFF2-40B4-BE49-F238E27FC236}">
                    <a16:creationId xmlns:a16="http://schemas.microsoft.com/office/drawing/2014/main" id="{E1B6488E-9772-43E5-92AB-C6AB080B2C6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6" name="Rechte verbindingslijn 185">
                <a:extLst>
                  <a:ext uri="{FF2B5EF4-FFF2-40B4-BE49-F238E27FC236}">
                    <a16:creationId xmlns:a16="http://schemas.microsoft.com/office/drawing/2014/main" id="{39C96A05-26FF-4779-8C5F-732A176D3CC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Rechte verbindingslijn 186">
                <a:extLst>
                  <a:ext uri="{FF2B5EF4-FFF2-40B4-BE49-F238E27FC236}">
                    <a16:creationId xmlns:a16="http://schemas.microsoft.com/office/drawing/2014/main" id="{0E0C73D8-E1BD-475D-8C40-28FA5444B3E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hthoek 187">
                <a:extLst>
                  <a:ext uri="{FF2B5EF4-FFF2-40B4-BE49-F238E27FC236}">
                    <a16:creationId xmlns:a16="http://schemas.microsoft.com/office/drawing/2014/main" id="{36F09B99-4B4E-408D-9B3A-485BCF579A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9" name="Groep 188">
                <a:extLst>
                  <a:ext uri="{FF2B5EF4-FFF2-40B4-BE49-F238E27FC236}">
                    <a16:creationId xmlns:a16="http://schemas.microsoft.com/office/drawing/2014/main" id="{63031AFF-5692-41B0-9750-40968B23640E}"/>
                  </a:ext>
                </a:extLst>
              </p:cNvPr>
              <p:cNvGrpSpPr/>
              <p:nvPr userDrawn="1"/>
            </p:nvGrpSpPr>
            <p:grpSpPr>
              <a:xfrm>
                <a:off x="-3002834" y="720303"/>
                <a:ext cx="182598" cy="143759"/>
                <a:chOff x="-3310843" y="700986"/>
                <a:chExt cx="182598" cy="143759"/>
              </a:xfrm>
            </p:grpSpPr>
            <p:grpSp>
              <p:nvGrpSpPr>
                <p:cNvPr id="350" name="Groep 349">
                  <a:extLst>
                    <a:ext uri="{FF2B5EF4-FFF2-40B4-BE49-F238E27FC236}">
                      <a16:creationId xmlns:a16="http://schemas.microsoft.com/office/drawing/2014/main" id="{E4FFEE0C-F910-44F7-8574-A9408BB699E1}"/>
                    </a:ext>
                  </a:extLst>
                </p:cNvPr>
                <p:cNvGrpSpPr/>
                <p:nvPr userDrawn="1"/>
              </p:nvGrpSpPr>
              <p:grpSpPr>
                <a:xfrm>
                  <a:off x="-3310843" y="700986"/>
                  <a:ext cx="182598" cy="143759"/>
                  <a:chOff x="-3310843" y="700986"/>
                  <a:chExt cx="182598" cy="143759"/>
                </a:xfrm>
              </p:grpSpPr>
              <p:cxnSp>
                <p:nvCxnSpPr>
                  <p:cNvPr id="354" name="Rechte verbindingslijn 353">
                    <a:extLst>
                      <a:ext uri="{FF2B5EF4-FFF2-40B4-BE49-F238E27FC236}">
                        <a16:creationId xmlns:a16="http://schemas.microsoft.com/office/drawing/2014/main" id="{7DEF41FC-1FC7-4487-8460-D94189C3539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75883484-E287-4A07-8509-39C9455CB92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7C59E14A-3B3F-417F-BAB6-3DBEEC77AA1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63E86D6A-ED43-49B6-ACF1-D2120B3798D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0540D61-E781-4BEB-916C-5E0E5ADC2E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1" name="Groep 350">
                  <a:extLst>
                    <a:ext uri="{FF2B5EF4-FFF2-40B4-BE49-F238E27FC236}">
                      <a16:creationId xmlns:a16="http://schemas.microsoft.com/office/drawing/2014/main" id="{6038D33B-E5B7-48AE-B362-98D21ACBD60A}"/>
                    </a:ext>
                  </a:extLst>
                </p:cNvPr>
                <p:cNvGrpSpPr/>
                <p:nvPr userDrawn="1"/>
              </p:nvGrpSpPr>
              <p:grpSpPr>
                <a:xfrm flipH="1">
                  <a:off x="-3310774" y="735854"/>
                  <a:ext cx="88801" cy="72568"/>
                  <a:chOff x="-2091059" y="1395403"/>
                  <a:chExt cx="157316" cy="128558"/>
                </a:xfrm>
              </p:grpSpPr>
              <p:sp>
                <p:nvSpPr>
                  <p:cNvPr id="352" name="Rechthoek 351">
                    <a:extLst>
                      <a:ext uri="{FF2B5EF4-FFF2-40B4-BE49-F238E27FC236}">
                        <a16:creationId xmlns:a16="http://schemas.microsoft.com/office/drawing/2014/main" id="{61EC0CC2-0CEF-4E29-8CF0-817CC3B318A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53" name="Pijl: punthaak 352">
                    <a:extLst>
                      <a:ext uri="{FF2B5EF4-FFF2-40B4-BE49-F238E27FC236}">
                        <a16:creationId xmlns:a16="http://schemas.microsoft.com/office/drawing/2014/main" id="{10DA006B-702D-41DA-B551-89E8008DC0C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90" name="Groep 189">
                <a:extLst>
                  <a:ext uri="{FF2B5EF4-FFF2-40B4-BE49-F238E27FC236}">
                    <a16:creationId xmlns:a16="http://schemas.microsoft.com/office/drawing/2014/main" id="{A9A5B658-1A36-4273-9F0B-97032344973D}"/>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E1CBA4ED-CD30-42CB-92A9-F8184304C80C}"/>
                    </a:ext>
                  </a:extLst>
                </p:cNvPr>
                <p:cNvGrpSpPr/>
                <p:nvPr userDrawn="1"/>
              </p:nvGrpSpPr>
              <p:grpSpPr>
                <a:xfrm>
                  <a:off x="-3634116" y="700986"/>
                  <a:ext cx="182598" cy="143759"/>
                  <a:chOff x="-3634116" y="700986"/>
                  <a:chExt cx="182598" cy="143759"/>
                </a:xfrm>
              </p:grpSpPr>
              <p:cxnSp>
                <p:nvCxnSpPr>
                  <p:cNvPr id="345" name="Rechte verbindingslijn 344">
                    <a:extLst>
                      <a:ext uri="{FF2B5EF4-FFF2-40B4-BE49-F238E27FC236}">
                        <a16:creationId xmlns:a16="http://schemas.microsoft.com/office/drawing/2014/main" id="{14010C9D-B894-4768-AD4E-791FD685895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886082FA-4361-470B-8B6A-31BE5131685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A73F3C8A-6F04-4307-866F-D698AF8052D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6243B99-A823-48D0-9AD7-F89E843A57B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D2FEAFE9-14D7-463A-A569-706F8009D5F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774802FB-5A34-4C1D-B35B-07E759DAE24C}"/>
                    </a:ext>
                  </a:extLst>
                </p:cNvPr>
                <p:cNvGrpSpPr/>
                <p:nvPr userDrawn="1"/>
              </p:nvGrpSpPr>
              <p:grpSpPr>
                <a:xfrm>
                  <a:off x="-3634047" y="735854"/>
                  <a:ext cx="88801" cy="72568"/>
                  <a:chOff x="-2091059" y="1395403"/>
                  <a:chExt cx="157316" cy="128558"/>
                </a:xfrm>
              </p:grpSpPr>
              <p:sp>
                <p:nvSpPr>
                  <p:cNvPr id="343" name="Rechthoek 342">
                    <a:extLst>
                      <a:ext uri="{FF2B5EF4-FFF2-40B4-BE49-F238E27FC236}">
                        <a16:creationId xmlns:a16="http://schemas.microsoft.com/office/drawing/2014/main" id="{ADA64E00-7F70-49D6-BED8-5BB6E91585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4" name="Pijl: punthaak 343">
                    <a:extLst>
                      <a:ext uri="{FF2B5EF4-FFF2-40B4-BE49-F238E27FC236}">
                        <a16:creationId xmlns:a16="http://schemas.microsoft.com/office/drawing/2014/main" id="{F420E0AA-BDFF-423C-B883-82BFA0559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1" name="Rechte verbindingslijn 190">
                <a:extLst>
                  <a:ext uri="{FF2B5EF4-FFF2-40B4-BE49-F238E27FC236}">
                    <a16:creationId xmlns:a16="http://schemas.microsoft.com/office/drawing/2014/main" id="{0D2AD2DF-3093-4516-814C-BF220B574A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2" name="Rechte verbindingslijn 191">
                <a:extLst>
                  <a:ext uri="{FF2B5EF4-FFF2-40B4-BE49-F238E27FC236}">
                    <a16:creationId xmlns:a16="http://schemas.microsoft.com/office/drawing/2014/main" id="{B4D9E318-B074-4AE0-B102-4DD0D9A230B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3" name="Groep 192">
                <a:extLst>
                  <a:ext uri="{FF2B5EF4-FFF2-40B4-BE49-F238E27FC236}">
                    <a16:creationId xmlns:a16="http://schemas.microsoft.com/office/drawing/2014/main" id="{56CABC28-DC59-4218-9112-4E6C9C8799DB}"/>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9260AAD9-035D-4BC8-8B23-9C46DDA063F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1350F65E-01B3-4177-8A32-D60C02C8C159}"/>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ADA8F15B-5A71-4352-BEDE-CD0DFCC9A6E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76F1877-A358-438E-BA6B-D61F7945D2A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A8784FDE-21AF-4249-9493-19AF0307B7D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F5DA052-B4E1-4D08-8798-4FFC804766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64E4E58F-9666-4B1E-B8AD-C17347544C1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648BA17-FA17-4460-8A42-B2ED1DC9C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DF95EEA-0087-4795-AD5A-DA02EA67D62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1C107B4-B514-456D-9BB4-DB714968DC4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4" name="Pijl: punthaak 333">
                      <a:extLst>
                        <a:ext uri="{FF2B5EF4-FFF2-40B4-BE49-F238E27FC236}">
                          <a16:creationId xmlns:a16="http://schemas.microsoft.com/office/drawing/2014/main" id="{95561A70-A3E9-4570-8397-51F563A629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4" name="Groep 193">
                <a:extLst>
                  <a:ext uri="{FF2B5EF4-FFF2-40B4-BE49-F238E27FC236}">
                    <a16:creationId xmlns:a16="http://schemas.microsoft.com/office/drawing/2014/main" id="{3711024C-80E8-4915-999E-544298707EAD}"/>
                  </a:ext>
                </a:extLst>
              </p:cNvPr>
              <p:cNvGrpSpPr/>
              <p:nvPr userDrawn="1"/>
            </p:nvGrpSpPr>
            <p:grpSpPr>
              <a:xfrm>
                <a:off x="-2425037" y="781500"/>
                <a:ext cx="357690" cy="330595"/>
                <a:chOff x="-2721817" y="782525"/>
                <a:chExt cx="432805" cy="400021"/>
              </a:xfrm>
            </p:grpSpPr>
            <p:sp>
              <p:nvSpPr>
                <p:cNvPr id="197" name="Rechthoek 196">
                  <a:extLst>
                    <a:ext uri="{FF2B5EF4-FFF2-40B4-BE49-F238E27FC236}">
                      <a16:creationId xmlns:a16="http://schemas.microsoft.com/office/drawing/2014/main" id="{D2C06CC2-E3AA-475C-94FA-9E0D14BBC6F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8" name="Groep 197">
                  <a:extLst>
                    <a:ext uri="{FF2B5EF4-FFF2-40B4-BE49-F238E27FC236}">
                      <a16:creationId xmlns:a16="http://schemas.microsoft.com/office/drawing/2014/main" id="{7E003FC5-65E0-47A2-A08E-930CD2E1792F}"/>
                    </a:ext>
                  </a:extLst>
                </p:cNvPr>
                <p:cNvGrpSpPr/>
                <p:nvPr userDrawn="1"/>
              </p:nvGrpSpPr>
              <p:grpSpPr>
                <a:xfrm>
                  <a:off x="-2652453" y="866772"/>
                  <a:ext cx="294076" cy="231526"/>
                  <a:chOff x="-3310843" y="700986"/>
                  <a:chExt cx="182598" cy="143759"/>
                </a:xfrm>
              </p:grpSpPr>
              <p:grpSp>
                <p:nvGrpSpPr>
                  <p:cNvPr id="199" name="Groep 198">
                    <a:extLst>
                      <a:ext uri="{FF2B5EF4-FFF2-40B4-BE49-F238E27FC236}">
                        <a16:creationId xmlns:a16="http://schemas.microsoft.com/office/drawing/2014/main" id="{C9769968-6BF5-462D-BE22-FBD9A8B6973A}"/>
                      </a:ext>
                    </a:extLst>
                  </p:cNvPr>
                  <p:cNvGrpSpPr/>
                  <p:nvPr userDrawn="1"/>
                </p:nvGrpSpPr>
                <p:grpSpPr>
                  <a:xfrm>
                    <a:off x="-3310843" y="700986"/>
                    <a:ext cx="182598" cy="143759"/>
                    <a:chOff x="-3310843" y="700986"/>
                    <a:chExt cx="182598" cy="143759"/>
                  </a:xfrm>
                </p:grpSpPr>
                <p:cxnSp>
                  <p:nvCxnSpPr>
                    <p:cNvPr id="203" name="Rechte verbindingslijn 202">
                      <a:extLst>
                        <a:ext uri="{FF2B5EF4-FFF2-40B4-BE49-F238E27FC236}">
                          <a16:creationId xmlns:a16="http://schemas.microsoft.com/office/drawing/2014/main" id="{E5B2D236-9D24-4376-8165-27C8341DF31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4" name="Rechte verbindingslijn 203">
                      <a:extLst>
                        <a:ext uri="{FF2B5EF4-FFF2-40B4-BE49-F238E27FC236}">
                          <a16:creationId xmlns:a16="http://schemas.microsoft.com/office/drawing/2014/main" id="{0264A152-BB95-4EA0-8AD5-01BFBF636F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5" name="Rechte verbindingslijn 204">
                      <a:extLst>
                        <a:ext uri="{FF2B5EF4-FFF2-40B4-BE49-F238E27FC236}">
                          <a16:creationId xmlns:a16="http://schemas.microsoft.com/office/drawing/2014/main" id="{8EFA35A7-B909-419B-B94D-117D3ED2672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0B3F2A3C-7CA6-4BEF-8A3D-45B43BE9506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CDE2A86-E7C5-4D3D-9E0F-1551E77BFE5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0" name="Groep 199">
                    <a:extLst>
                      <a:ext uri="{FF2B5EF4-FFF2-40B4-BE49-F238E27FC236}">
                        <a16:creationId xmlns:a16="http://schemas.microsoft.com/office/drawing/2014/main" id="{D759C3D4-F255-4C08-9D8B-C2B121355942}"/>
                      </a:ext>
                    </a:extLst>
                  </p:cNvPr>
                  <p:cNvGrpSpPr/>
                  <p:nvPr userDrawn="1"/>
                </p:nvGrpSpPr>
                <p:grpSpPr>
                  <a:xfrm flipH="1">
                    <a:off x="-3310774" y="735854"/>
                    <a:ext cx="88801" cy="72568"/>
                    <a:chOff x="-2091059" y="1395403"/>
                    <a:chExt cx="157316" cy="128558"/>
                  </a:xfrm>
                </p:grpSpPr>
                <p:sp>
                  <p:nvSpPr>
                    <p:cNvPr id="201" name="Rechthoek 200">
                      <a:extLst>
                        <a:ext uri="{FF2B5EF4-FFF2-40B4-BE49-F238E27FC236}">
                          <a16:creationId xmlns:a16="http://schemas.microsoft.com/office/drawing/2014/main" id="{C6F77134-1F4E-4C36-B91B-3792956DFA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2" name="Pijl: punthaak 201">
                      <a:extLst>
                        <a:ext uri="{FF2B5EF4-FFF2-40B4-BE49-F238E27FC236}">
                          <a16:creationId xmlns:a16="http://schemas.microsoft.com/office/drawing/2014/main" id="{0436977A-B77E-4969-B7DB-87ED4AB14F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5" name="Rechthoek 194">
                <a:extLst>
                  <a:ext uri="{FF2B5EF4-FFF2-40B4-BE49-F238E27FC236}">
                    <a16:creationId xmlns:a16="http://schemas.microsoft.com/office/drawing/2014/main" id="{7D636EC7-A51B-484A-8117-BB5A71561FAD}"/>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6" name="Rechthoek 195">
                <a:extLst>
                  <a:ext uri="{FF2B5EF4-FFF2-40B4-BE49-F238E27FC236}">
                    <a16:creationId xmlns:a16="http://schemas.microsoft.com/office/drawing/2014/main" id="{AE531964-D83B-466A-96C4-CD539985498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3" name="Rechte verbindingslijn 172">
              <a:extLst>
                <a:ext uri="{FF2B5EF4-FFF2-40B4-BE49-F238E27FC236}">
                  <a16:creationId xmlns:a16="http://schemas.microsoft.com/office/drawing/2014/main" id="{F71541A0-2764-4BC5-9835-3CB7C327BFAF}"/>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4" name="Rechthoek 173">
              <a:extLst>
                <a:ext uri="{FF2B5EF4-FFF2-40B4-BE49-F238E27FC236}">
                  <a16:creationId xmlns:a16="http://schemas.microsoft.com/office/drawing/2014/main" id="{2C2D244E-A08D-422A-BBB6-CC74A3906F8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5" name="Ovaal 174">
              <a:extLst>
                <a:ext uri="{FF2B5EF4-FFF2-40B4-BE49-F238E27FC236}">
                  <a16:creationId xmlns:a16="http://schemas.microsoft.com/office/drawing/2014/main" id="{EFB90977-D423-42C2-B1CE-387781D7457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Rechthoek 175">
              <a:extLst>
                <a:ext uri="{FF2B5EF4-FFF2-40B4-BE49-F238E27FC236}">
                  <a16:creationId xmlns:a16="http://schemas.microsoft.com/office/drawing/2014/main" id="{7B6D88E9-21A9-4C3F-AD98-3E72EAF0DB35}"/>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7" name="Ovaal 176">
              <a:extLst>
                <a:ext uri="{FF2B5EF4-FFF2-40B4-BE49-F238E27FC236}">
                  <a16:creationId xmlns:a16="http://schemas.microsoft.com/office/drawing/2014/main" id="{0DEA9C30-439D-46CF-9EBE-9E1FEC13F92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8" name="Rechthoek 177">
              <a:extLst>
                <a:ext uri="{FF2B5EF4-FFF2-40B4-BE49-F238E27FC236}">
                  <a16:creationId xmlns:a16="http://schemas.microsoft.com/office/drawing/2014/main" id="{9AF5C067-C5B0-4C9E-8572-BC89FCB84DD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9" name="Ovaal 178">
              <a:extLst>
                <a:ext uri="{FF2B5EF4-FFF2-40B4-BE49-F238E27FC236}">
                  <a16:creationId xmlns:a16="http://schemas.microsoft.com/office/drawing/2014/main" id="{893F5688-E42C-41DB-BF30-4305978DF66F}"/>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Rechthoek 179">
              <a:extLst>
                <a:ext uri="{FF2B5EF4-FFF2-40B4-BE49-F238E27FC236}">
                  <a16:creationId xmlns:a16="http://schemas.microsoft.com/office/drawing/2014/main" id="{B2851C73-56BF-415B-A2F0-4032F4B101F3}"/>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1" name="Ovaal 180">
              <a:extLst>
                <a:ext uri="{FF2B5EF4-FFF2-40B4-BE49-F238E27FC236}">
                  <a16:creationId xmlns:a16="http://schemas.microsoft.com/office/drawing/2014/main" id="{C1EA6D07-6961-400D-A722-1E42B13965B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2" name="Rechthoek 181">
              <a:extLst>
                <a:ext uri="{FF2B5EF4-FFF2-40B4-BE49-F238E27FC236}">
                  <a16:creationId xmlns:a16="http://schemas.microsoft.com/office/drawing/2014/main" id="{240C516A-F11F-4200-B9FA-00607065A879}"/>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3" name="Rechthoek 182">
              <a:extLst>
                <a:ext uri="{FF2B5EF4-FFF2-40B4-BE49-F238E27FC236}">
                  <a16:creationId xmlns:a16="http://schemas.microsoft.com/office/drawing/2014/main" id="{D9E2C0B7-0492-448D-AE16-753C331F2D8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4" name="Rechthoek 183">
              <a:extLst>
                <a:ext uri="{FF2B5EF4-FFF2-40B4-BE49-F238E27FC236}">
                  <a16:creationId xmlns:a16="http://schemas.microsoft.com/office/drawing/2014/main" id="{7069D1FC-2C17-45EC-A376-3B3D78420F00}"/>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B08CB03A-C53D-964B-B189-40DBE7118F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898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23EC911B-205F-474C-A530-FD326AC323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452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pic>
        <p:nvPicPr>
          <p:cNvPr id="208" name="Picture 207">
            <a:extLst>
              <a:ext uri="{FF2B5EF4-FFF2-40B4-BE49-F238E27FC236}">
                <a16:creationId xmlns:a16="http://schemas.microsoft.com/office/drawing/2014/main" id="{35EC9263-05FE-974A-966F-B443C1285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49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4" name="Instruction">
            <a:extLst>
              <a:ext uri="{FF2B5EF4-FFF2-40B4-BE49-F238E27FC236}">
                <a16:creationId xmlns:a16="http://schemas.microsoft.com/office/drawing/2014/main" id="{7B7DCC7C-1B95-4A64-8332-D819A1E0A272}"/>
              </a:ext>
            </a:extLst>
          </p:cNvPr>
          <p:cNvGrpSpPr/>
          <p:nvPr userDrawn="1"/>
        </p:nvGrpSpPr>
        <p:grpSpPr>
          <a:xfrm>
            <a:off x="-3437547" y="1434"/>
            <a:ext cx="3201327" cy="6001164"/>
            <a:chOff x="-3437547" y="1434"/>
            <a:chExt cx="3201327" cy="6001164"/>
          </a:xfrm>
        </p:grpSpPr>
        <p:cxnSp>
          <p:nvCxnSpPr>
            <p:cNvPr id="145" name="Rechte verbindingslijn 144">
              <a:extLst>
                <a:ext uri="{FF2B5EF4-FFF2-40B4-BE49-F238E27FC236}">
                  <a16:creationId xmlns:a16="http://schemas.microsoft.com/office/drawing/2014/main" id="{A602F16E-9D17-4B8A-9431-D8C86DBAB05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6" name="Ovaal 145">
              <a:extLst>
                <a:ext uri="{FF2B5EF4-FFF2-40B4-BE49-F238E27FC236}">
                  <a16:creationId xmlns:a16="http://schemas.microsoft.com/office/drawing/2014/main" id="{665E8FC2-E6A6-47FB-A15D-784C1D55326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7" name="Rechthoek 146">
              <a:extLst>
                <a:ext uri="{FF2B5EF4-FFF2-40B4-BE49-F238E27FC236}">
                  <a16:creationId xmlns:a16="http://schemas.microsoft.com/office/drawing/2014/main" id="{EAA1DC4D-1E98-4D3A-9F1D-A10BBE4EF0A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8" name="Ovaal 147">
              <a:extLst>
                <a:ext uri="{FF2B5EF4-FFF2-40B4-BE49-F238E27FC236}">
                  <a16:creationId xmlns:a16="http://schemas.microsoft.com/office/drawing/2014/main" id="{82409702-8B18-41D5-9B6C-8129C704E71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9" name="Rechthoek 148">
              <a:extLst>
                <a:ext uri="{FF2B5EF4-FFF2-40B4-BE49-F238E27FC236}">
                  <a16:creationId xmlns:a16="http://schemas.microsoft.com/office/drawing/2014/main" id="{15E2E583-A7DA-4954-8065-4773502E6547}"/>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50" name="Ovaal 149">
              <a:extLst>
                <a:ext uri="{FF2B5EF4-FFF2-40B4-BE49-F238E27FC236}">
                  <a16:creationId xmlns:a16="http://schemas.microsoft.com/office/drawing/2014/main" id="{1B16F43D-79F3-476F-8CF8-545D2FF119E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51" name="Ovaal 150">
              <a:extLst>
                <a:ext uri="{FF2B5EF4-FFF2-40B4-BE49-F238E27FC236}">
                  <a16:creationId xmlns:a16="http://schemas.microsoft.com/office/drawing/2014/main" id="{1E31EC0E-C66C-4469-AC5F-039FDE9A8E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52" name="Rechthoek 151">
              <a:extLst>
                <a:ext uri="{FF2B5EF4-FFF2-40B4-BE49-F238E27FC236}">
                  <a16:creationId xmlns:a16="http://schemas.microsoft.com/office/drawing/2014/main" id="{9FC56BAA-AFFB-4E34-B92B-AE72469AF4E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3" name="Meer informatie">
              <a:extLst>
                <a:ext uri="{FF2B5EF4-FFF2-40B4-BE49-F238E27FC236}">
                  <a16:creationId xmlns:a16="http://schemas.microsoft.com/office/drawing/2014/main" id="{B9560B2F-05D8-4B2D-959E-45FE4792EE0D}"/>
                </a:ext>
              </a:extLst>
            </p:cNvPr>
            <p:cNvGrpSpPr/>
            <p:nvPr userDrawn="1"/>
          </p:nvGrpSpPr>
          <p:grpSpPr>
            <a:xfrm>
              <a:off x="-3421298" y="5206936"/>
              <a:ext cx="3178515" cy="795662"/>
              <a:chOff x="-3741486" y="3387723"/>
              <a:chExt cx="3178515" cy="795662"/>
            </a:xfrm>
          </p:grpSpPr>
          <p:sp>
            <p:nvSpPr>
              <p:cNvPr id="345" name="Freeform 101">
                <a:extLst>
                  <a:ext uri="{FF2B5EF4-FFF2-40B4-BE49-F238E27FC236}">
                    <a16:creationId xmlns:a16="http://schemas.microsoft.com/office/drawing/2014/main" id="{8823686B-63E7-4DE6-868A-9C087A2CB3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6" name="Rechthoek 345">
                <a:extLst>
                  <a:ext uri="{FF2B5EF4-FFF2-40B4-BE49-F238E27FC236}">
                    <a16:creationId xmlns:a16="http://schemas.microsoft.com/office/drawing/2014/main" id="{D83D254F-EA36-49C8-9726-5584FE2AB42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7" name="Rechte verbindingslijn 346">
                <a:extLst>
                  <a:ext uri="{FF2B5EF4-FFF2-40B4-BE49-F238E27FC236}">
                    <a16:creationId xmlns:a16="http://schemas.microsoft.com/office/drawing/2014/main" id="{D564AE70-6D34-404E-9E98-FC0B713BA2C3}"/>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4" name="Rechthoek 153">
              <a:extLst>
                <a:ext uri="{FF2B5EF4-FFF2-40B4-BE49-F238E27FC236}">
                  <a16:creationId xmlns:a16="http://schemas.microsoft.com/office/drawing/2014/main" id="{55EB4FD2-A240-4FDA-866D-F6FC2CD37798}"/>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5" name="Ovaal 154">
              <a:extLst>
                <a:ext uri="{FF2B5EF4-FFF2-40B4-BE49-F238E27FC236}">
                  <a16:creationId xmlns:a16="http://schemas.microsoft.com/office/drawing/2014/main" id="{598C3D55-86F9-4397-8F8F-A8F1E81B5C1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6" name="Rechte verbindingslijn 155">
              <a:extLst>
                <a:ext uri="{FF2B5EF4-FFF2-40B4-BE49-F238E27FC236}">
                  <a16:creationId xmlns:a16="http://schemas.microsoft.com/office/drawing/2014/main" id="{663BA782-CBF3-41CB-8C84-22D52F76EEC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7" name="Groep 156">
              <a:extLst>
                <a:ext uri="{FF2B5EF4-FFF2-40B4-BE49-F238E27FC236}">
                  <a16:creationId xmlns:a16="http://schemas.microsoft.com/office/drawing/2014/main" id="{85F4EE0F-17B9-48D1-B877-17CF181FA8E3}"/>
                </a:ext>
              </a:extLst>
            </p:cNvPr>
            <p:cNvGrpSpPr/>
            <p:nvPr userDrawn="1"/>
          </p:nvGrpSpPr>
          <p:grpSpPr>
            <a:xfrm>
              <a:off x="-3437547" y="349413"/>
              <a:ext cx="2933825" cy="558875"/>
              <a:chOff x="-3419346" y="368233"/>
              <a:chExt cx="3904920" cy="743862"/>
            </a:xfrm>
          </p:grpSpPr>
          <p:sp>
            <p:nvSpPr>
              <p:cNvPr id="170" name="Rechthoek 169">
                <a:extLst>
                  <a:ext uri="{FF2B5EF4-FFF2-40B4-BE49-F238E27FC236}">
                    <a16:creationId xmlns:a16="http://schemas.microsoft.com/office/drawing/2014/main" id="{094F8792-9B31-4FA7-863E-1329B099F7B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71" name="Rechte verbindingslijn 170">
                <a:extLst>
                  <a:ext uri="{FF2B5EF4-FFF2-40B4-BE49-F238E27FC236}">
                    <a16:creationId xmlns:a16="http://schemas.microsoft.com/office/drawing/2014/main" id="{C12D8802-0B29-4EA9-8161-67A74B9E15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171">
                <a:extLst>
                  <a:ext uri="{FF2B5EF4-FFF2-40B4-BE49-F238E27FC236}">
                    <a16:creationId xmlns:a16="http://schemas.microsoft.com/office/drawing/2014/main" id="{3EB41366-8868-4314-8FBB-6681FED8F54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Rechthoek 172">
                <a:extLst>
                  <a:ext uri="{FF2B5EF4-FFF2-40B4-BE49-F238E27FC236}">
                    <a16:creationId xmlns:a16="http://schemas.microsoft.com/office/drawing/2014/main" id="{D6B48F4A-02C2-4586-AC81-6D6AE9FFDCD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4" name="Groep 173">
                <a:extLst>
                  <a:ext uri="{FF2B5EF4-FFF2-40B4-BE49-F238E27FC236}">
                    <a16:creationId xmlns:a16="http://schemas.microsoft.com/office/drawing/2014/main" id="{674D3C2E-4B32-4D76-A564-994BC9821794}"/>
                  </a:ext>
                </a:extLst>
              </p:cNvPr>
              <p:cNvGrpSpPr/>
              <p:nvPr userDrawn="1"/>
            </p:nvGrpSpPr>
            <p:grpSpPr>
              <a:xfrm>
                <a:off x="-3002834" y="720303"/>
                <a:ext cx="182598" cy="143759"/>
                <a:chOff x="-3310843" y="700986"/>
                <a:chExt cx="182598" cy="143759"/>
              </a:xfrm>
            </p:grpSpPr>
            <p:grpSp>
              <p:nvGrpSpPr>
                <p:cNvPr id="335" name="Groep 334">
                  <a:extLst>
                    <a:ext uri="{FF2B5EF4-FFF2-40B4-BE49-F238E27FC236}">
                      <a16:creationId xmlns:a16="http://schemas.microsoft.com/office/drawing/2014/main" id="{770BD771-624F-4EA1-8941-A0D1FD59CDE9}"/>
                    </a:ext>
                  </a:extLst>
                </p:cNvPr>
                <p:cNvGrpSpPr/>
                <p:nvPr userDrawn="1"/>
              </p:nvGrpSpPr>
              <p:grpSpPr>
                <a:xfrm>
                  <a:off x="-3310843" y="700986"/>
                  <a:ext cx="182598" cy="143759"/>
                  <a:chOff x="-3310843" y="700986"/>
                  <a:chExt cx="182598" cy="143759"/>
                </a:xfrm>
              </p:grpSpPr>
              <p:cxnSp>
                <p:nvCxnSpPr>
                  <p:cNvPr id="339" name="Rechte verbindingslijn 338">
                    <a:extLst>
                      <a:ext uri="{FF2B5EF4-FFF2-40B4-BE49-F238E27FC236}">
                        <a16:creationId xmlns:a16="http://schemas.microsoft.com/office/drawing/2014/main" id="{C8A758BD-4A98-430F-8135-E066FFF94A1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6A4B66F1-5A25-473F-812E-67F040779D3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FCF0A6BC-4901-42DE-A8B2-32C63A3AD8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870E2BE5-FCA8-484F-B146-A60BAD65A3A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EEF4D6D0-001B-4C2A-B4E8-E0DC20D827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23F129A6-6E30-4E01-8AB9-B0E08732EA66}"/>
                    </a:ext>
                  </a:extLst>
                </p:cNvPr>
                <p:cNvGrpSpPr/>
                <p:nvPr userDrawn="1"/>
              </p:nvGrpSpPr>
              <p:grpSpPr>
                <a:xfrm flipH="1">
                  <a:off x="-3310774" y="735854"/>
                  <a:ext cx="88801" cy="72568"/>
                  <a:chOff x="-2091059" y="1395403"/>
                  <a:chExt cx="157316" cy="128558"/>
                </a:xfrm>
              </p:grpSpPr>
              <p:sp>
                <p:nvSpPr>
                  <p:cNvPr id="337" name="Rechthoek 336">
                    <a:extLst>
                      <a:ext uri="{FF2B5EF4-FFF2-40B4-BE49-F238E27FC236}">
                        <a16:creationId xmlns:a16="http://schemas.microsoft.com/office/drawing/2014/main" id="{4E69EAA3-2790-41CB-B0C9-6EB9FA0A35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0B9FBE1C-1961-4299-A842-8E73FDECDFD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5" name="Groep 174">
                <a:extLst>
                  <a:ext uri="{FF2B5EF4-FFF2-40B4-BE49-F238E27FC236}">
                    <a16:creationId xmlns:a16="http://schemas.microsoft.com/office/drawing/2014/main" id="{A92FAB2B-BEB6-4CF2-9DDD-2494785A35DF}"/>
                  </a:ext>
                </a:extLst>
              </p:cNvPr>
              <p:cNvGrpSpPr/>
              <p:nvPr userDrawn="1"/>
            </p:nvGrpSpPr>
            <p:grpSpPr>
              <a:xfrm>
                <a:off x="-3326107" y="720303"/>
                <a:ext cx="182598" cy="143759"/>
                <a:chOff x="-3634116" y="700986"/>
                <a:chExt cx="182598" cy="143759"/>
              </a:xfrm>
            </p:grpSpPr>
            <p:grpSp>
              <p:nvGrpSpPr>
                <p:cNvPr id="204" name="Groep 203">
                  <a:extLst>
                    <a:ext uri="{FF2B5EF4-FFF2-40B4-BE49-F238E27FC236}">
                      <a16:creationId xmlns:a16="http://schemas.microsoft.com/office/drawing/2014/main" id="{516E7F5C-561F-4605-A45E-A4D591BA855E}"/>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6B2D7C8D-5B3C-4629-987C-E569E1C57C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BF067A92-1725-4CAB-B90C-6E1CEC0C186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F3F6E339-3A1F-443E-A125-E8CDA1E0CA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4D8ADFF3-2D76-41F7-A9F7-1CDBA005475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7A238F97-627B-472A-8E4E-DACE346229A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354BE020-C930-4CEE-863C-25AFBE91F5F8}"/>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813D7C92-473D-447A-B852-1C8AD9CA924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Pijl: punthaak 206">
                    <a:extLst>
                      <a:ext uri="{FF2B5EF4-FFF2-40B4-BE49-F238E27FC236}">
                        <a16:creationId xmlns:a16="http://schemas.microsoft.com/office/drawing/2014/main" id="{3B1F3A25-C3D2-4303-9ADD-2E70C5A1E8C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6" name="Rechte verbindingslijn 175">
                <a:extLst>
                  <a:ext uri="{FF2B5EF4-FFF2-40B4-BE49-F238E27FC236}">
                    <a16:creationId xmlns:a16="http://schemas.microsoft.com/office/drawing/2014/main" id="{357B9439-C450-451A-945A-92463F8551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7" name="Rechte verbindingslijn 176">
                <a:extLst>
                  <a:ext uri="{FF2B5EF4-FFF2-40B4-BE49-F238E27FC236}">
                    <a16:creationId xmlns:a16="http://schemas.microsoft.com/office/drawing/2014/main" id="{8FA39722-A8FE-454C-8E62-9F18B67FE83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8" name="Groep 177">
                <a:extLst>
                  <a:ext uri="{FF2B5EF4-FFF2-40B4-BE49-F238E27FC236}">
                    <a16:creationId xmlns:a16="http://schemas.microsoft.com/office/drawing/2014/main" id="{225DFBB4-565A-42DE-944B-41214DC4565E}"/>
                  </a:ext>
                </a:extLst>
              </p:cNvPr>
              <p:cNvGrpSpPr/>
              <p:nvPr userDrawn="1"/>
            </p:nvGrpSpPr>
            <p:grpSpPr>
              <a:xfrm>
                <a:off x="-2425037" y="370226"/>
                <a:ext cx="357690" cy="330595"/>
                <a:chOff x="-2721817" y="347336"/>
                <a:chExt cx="432805" cy="400021"/>
              </a:xfrm>
            </p:grpSpPr>
            <p:sp>
              <p:nvSpPr>
                <p:cNvPr id="193" name="Rechthoek 192">
                  <a:extLst>
                    <a:ext uri="{FF2B5EF4-FFF2-40B4-BE49-F238E27FC236}">
                      <a16:creationId xmlns:a16="http://schemas.microsoft.com/office/drawing/2014/main" id="{E916EA06-C734-456E-9CD5-A41CF58291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4" name="Groep 193">
                  <a:extLst>
                    <a:ext uri="{FF2B5EF4-FFF2-40B4-BE49-F238E27FC236}">
                      <a16:creationId xmlns:a16="http://schemas.microsoft.com/office/drawing/2014/main" id="{AAD9418E-0888-4AE0-B034-0F457715C033}"/>
                    </a:ext>
                  </a:extLst>
                </p:cNvPr>
                <p:cNvGrpSpPr/>
                <p:nvPr userDrawn="1"/>
              </p:nvGrpSpPr>
              <p:grpSpPr>
                <a:xfrm>
                  <a:off x="-2652453" y="431583"/>
                  <a:ext cx="294076" cy="231526"/>
                  <a:chOff x="-3634116" y="700986"/>
                  <a:chExt cx="182598" cy="143759"/>
                </a:xfrm>
              </p:grpSpPr>
              <p:grpSp>
                <p:nvGrpSpPr>
                  <p:cNvPr id="195" name="Groep 194">
                    <a:extLst>
                      <a:ext uri="{FF2B5EF4-FFF2-40B4-BE49-F238E27FC236}">
                        <a16:creationId xmlns:a16="http://schemas.microsoft.com/office/drawing/2014/main" id="{336BE7D7-D21C-4366-BC84-A9DCD18EABC9}"/>
                      </a:ext>
                    </a:extLst>
                  </p:cNvPr>
                  <p:cNvGrpSpPr/>
                  <p:nvPr userDrawn="1"/>
                </p:nvGrpSpPr>
                <p:grpSpPr>
                  <a:xfrm>
                    <a:off x="-3634116" y="700986"/>
                    <a:ext cx="182598" cy="143759"/>
                    <a:chOff x="-3634116" y="700986"/>
                    <a:chExt cx="182598" cy="143759"/>
                  </a:xfrm>
                </p:grpSpPr>
                <p:cxnSp>
                  <p:nvCxnSpPr>
                    <p:cNvPr id="199" name="Rechte verbindingslijn 198">
                      <a:extLst>
                        <a:ext uri="{FF2B5EF4-FFF2-40B4-BE49-F238E27FC236}">
                          <a16:creationId xmlns:a16="http://schemas.microsoft.com/office/drawing/2014/main" id="{08D50F77-04D4-4A4F-B5D3-3E7FB74E096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21F9D157-4996-4224-9670-7FFEA0C2277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D941E973-F32D-44BD-B09E-C8A117924E9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2" name="Rechte verbindingslijn 201">
                      <a:extLst>
                        <a:ext uri="{FF2B5EF4-FFF2-40B4-BE49-F238E27FC236}">
                          <a16:creationId xmlns:a16="http://schemas.microsoft.com/office/drawing/2014/main" id="{531E8A19-42F9-491B-986B-0105A109F4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9631D670-1EE1-4A53-853F-0595D1F362A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6" name="Groep 195">
                    <a:extLst>
                      <a:ext uri="{FF2B5EF4-FFF2-40B4-BE49-F238E27FC236}">
                        <a16:creationId xmlns:a16="http://schemas.microsoft.com/office/drawing/2014/main" id="{775440D2-0456-41A1-BCE9-0910BCB96D12}"/>
                      </a:ext>
                    </a:extLst>
                  </p:cNvPr>
                  <p:cNvGrpSpPr/>
                  <p:nvPr userDrawn="1"/>
                </p:nvGrpSpPr>
                <p:grpSpPr>
                  <a:xfrm>
                    <a:off x="-3634047" y="735854"/>
                    <a:ext cx="88801" cy="72568"/>
                    <a:chOff x="-2091059" y="1395403"/>
                    <a:chExt cx="157316" cy="128558"/>
                  </a:xfrm>
                </p:grpSpPr>
                <p:sp>
                  <p:nvSpPr>
                    <p:cNvPr id="197" name="Rechthoek 196">
                      <a:extLst>
                        <a:ext uri="{FF2B5EF4-FFF2-40B4-BE49-F238E27FC236}">
                          <a16:creationId xmlns:a16="http://schemas.microsoft.com/office/drawing/2014/main" id="{7C73D8B7-009A-4FB2-A331-90008F852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197">
                      <a:extLst>
                        <a:ext uri="{FF2B5EF4-FFF2-40B4-BE49-F238E27FC236}">
                          <a16:creationId xmlns:a16="http://schemas.microsoft.com/office/drawing/2014/main" id="{EDC6ABC0-EF0F-4EFD-96B7-BBDB09FE65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9" name="Groep 178">
                <a:extLst>
                  <a:ext uri="{FF2B5EF4-FFF2-40B4-BE49-F238E27FC236}">
                    <a16:creationId xmlns:a16="http://schemas.microsoft.com/office/drawing/2014/main" id="{64FB7E26-CD83-4E92-A414-53096A945F0C}"/>
                  </a:ext>
                </a:extLst>
              </p:cNvPr>
              <p:cNvGrpSpPr/>
              <p:nvPr userDrawn="1"/>
            </p:nvGrpSpPr>
            <p:grpSpPr>
              <a:xfrm>
                <a:off x="-2425037" y="781500"/>
                <a:ext cx="357690" cy="330595"/>
                <a:chOff x="-2721817" y="782525"/>
                <a:chExt cx="432805" cy="400021"/>
              </a:xfrm>
            </p:grpSpPr>
            <p:sp>
              <p:nvSpPr>
                <p:cNvPr id="182" name="Rechthoek 181">
                  <a:extLst>
                    <a:ext uri="{FF2B5EF4-FFF2-40B4-BE49-F238E27FC236}">
                      <a16:creationId xmlns:a16="http://schemas.microsoft.com/office/drawing/2014/main" id="{50FDAAD8-61FC-46CA-9BCE-1B2365F21A9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3" name="Groep 182">
                  <a:extLst>
                    <a:ext uri="{FF2B5EF4-FFF2-40B4-BE49-F238E27FC236}">
                      <a16:creationId xmlns:a16="http://schemas.microsoft.com/office/drawing/2014/main" id="{FDB6CA5F-2A24-40C1-B009-B0C40499B865}"/>
                    </a:ext>
                  </a:extLst>
                </p:cNvPr>
                <p:cNvGrpSpPr/>
                <p:nvPr userDrawn="1"/>
              </p:nvGrpSpPr>
              <p:grpSpPr>
                <a:xfrm>
                  <a:off x="-2652453" y="866772"/>
                  <a:ext cx="294076" cy="231526"/>
                  <a:chOff x="-3310843" y="700986"/>
                  <a:chExt cx="182598" cy="143759"/>
                </a:xfrm>
              </p:grpSpPr>
              <p:grpSp>
                <p:nvGrpSpPr>
                  <p:cNvPr id="184" name="Groep 183">
                    <a:extLst>
                      <a:ext uri="{FF2B5EF4-FFF2-40B4-BE49-F238E27FC236}">
                        <a16:creationId xmlns:a16="http://schemas.microsoft.com/office/drawing/2014/main" id="{06A7AA6C-EC0D-4A90-9136-C76299B11C05}"/>
                      </a:ext>
                    </a:extLst>
                  </p:cNvPr>
                  <p:cNvGrpSpPr/>
                  <p:nvPr userDrawn="1"/>
                </p:nvGrpSpPr>
                <p:grpSpPr>
                  <a:xfrm>
                    <a:off x="-3310843" y="700986"/>
                    <a:ext cx="182598" cy="143759"/>
                    <a:chOff x="-3310843" y="700986"/>
                    <a:chExt cx="182598" cy="143759"/>
                  </a:xfrm>
                </p:grpSpPr>
                <p:cxnSp>
                  <p:nvCxnSpPr>
                    <p:cNvPr id="188" name="Rechte verbindingslijn 187">
                      <a:extLst>
                        <a:ext uri="{FF2B5EF4-FFF2-40B4-BE49-F238E27FC236}">
                          <a16:creationId xmlns:a16="http://schemas.microsoft.com/office/drawing/2014/main" id="{8EAAF81F-F76D-4C6F-840E-AB814E89C55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01CB0893-9B63-4EEF-9089-070B49E783C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0" name="Rechte verbindingslijn 189">
                      <a:extLst>
                        <a:ext uri="{FF2B5EF4-FFF2-40B4-BE49-F238E27FC236}">
                          <a16:creationId xmlns:a16="http://schemas.microsoft.com/office/drawing/2014/main" id="{CAA92B63-91D9-40B4-8B96-5DA0573ECE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1" name="Rechte verbindingslijn 190">
                      <a:extLst>
                        <a:ext uri="{FF2B5EF4-FFF2-40B4-BE49-F238E27FC236}">
                          <a16:creationId xmlns:a16="http://schemas.microsoft.com/office/drawing/2014/main" id="{20E7DDF7-CB61-4CC3-AE98-A58FF8BCDB7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E43FB3F2-055D-4FB8-AA3A-DA87176D6DE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5" name="Groep 184">
                    <a:extLst>
                      <a:ext uri="{FF2B5EF4-FFF2-40B4-BE49-F238E27FC236}">
                        <a16:creationId xmlns:a16="http://schemas.microsoft.com/office/drawing/2014/main" id="{382F61B2-D529-4959-9AD7-9A79EE86FE41}"/>
                      </a:ext>
                    </a:extLst>
                  </p:cNvPr>
                  <p:cNvGrpSpPr/>
                  <p:nvPr userDrawn="1"/>
                </p:nvGrpSpPr>
                <p:grpSpPr>
                  <a:xfrm flipH="1">
                    <a:off x="-3310774" y="735854"/>
                    <a:ext cx="88801" cy="72568"/>
                    <a:chOff x="-2091059" y="1395403"/>
                    <a:chExt cx="157316" cy="128558"/>
                  </a:xfrm>
                </p:grpSpPr>
                <p:sp>
                  <p:nvSpPr>
                    <p:cNvPr id="186" name="Rechthoek 185">
                      <a:extLst>
                        <a:ext uri="{FF2B5EF4-FFF2-40B4-BE49-F238E27FC236}">
                          <a16:creationId xmlns:a16="http://schemas.microsoft.com/office/drawing/2014/main" id="{3CA70A1B-9417-4D87-9D57-1D4FF6C4EFB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7" name="Pijl: punthaak 186">
                      <a:extLst>
                        <a:ext uri="{FF2B5EF4-FFF2-40B4-BE49-F238E27FC236}">
                          <a16:creationId xmlns:a16="http://schemas.microsoft.com/office/drawing/2014/main" id="{E20B1E82-1E43-4466-A10E-BD82FAB579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0" name="Rechthoek 179">
                <a:extLst>
                  <a:ext uri="{FF2B5EF4-FFF2-40B4-BE49-F238E27FC236}">
                    <a16:creationId xmlns:a16="http://schemas.microsoft.com/office/drawing/2014/main" id="{CCDC6697-375C-4F2B-BF07-A8181F4975A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81" name="Rechthoek 180">
                <a:extLst>
                  <a:ext uri="{FF2B5EF4-FFF2-40B4-BE49-F238E27FC236}">
                    <a16:creationId xmlns:a16="http://schemas.microsoft.com/office/drawing/2014/main" id="{EB76A1BC-2812-4971-87D6-FCBDDC6652A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8" name="Rechte verbindingslijn 157">
              <a:extLst>
                <a:ext uri="{FF2B5EF4-FFF2-40B4-BE49-F238E27FC236}">
                  <a16:creationId xmlns:a16="http://schemas.microsoft.com/office/drawing/2014/main" id="{9D572673-4577-4600-9683-9C405886C0F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CC96A2C-4E3D-448B-95AE-3FC952CD773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0" name="Ovaal 159">
              <a:extLst>
                <a:ext uri="{FF2B5EF4-FFF2-40B4-BE49-F238E27FC236}">
                  <a16:creationId xmlns:a16="http://schemas.microsoft.com/office/drawing/2014/main" id="{D0091602-AE7C-47EF-86BA-5EC9A1CC948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BC847390-2290-4C4E-8A1D-0F2C5152541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2" name="Ovaal 161">
              <a:extLst>
                <a:ext uri="{FF2B5EF4-FFF2-40B4-BE49-F238E27FC236}">
                  <a16:creationId xmlns:a16="http://schemas.microsoft.com/office/drawing/2014/main" id="{050637C0-F4C5-48BA-BD73-F5D90688EBF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D6FA1299-134C-4827-9DF9-F74778100D1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4" name="Ovaal 163">
              <a:extLst>
                <a:ext uri="{FF2B5EF4-FFF2-40B4-BE49-F238E27FC236}">
                  <a16:creationId xmlns:a16="http://schemas.microsoft.com/office/drawing/2014/main" id="{E037A85B-B50E-46AA-894B-E72F335F8B2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79FA229A-C548-46F7-9BFF-446FEE864B1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6" name="Ovaal 165">
              <a:extLst>
                <a:ext uri="{FF2B5EF4-FFF2-40B4-BE49-F238E27FC236}">
                  <a16:creationId xmlns:a16="http://schemas.microsoft.com/office/drawing/2014/main" id="{1655342B-C23C-47B8-962D-4B4DFAD0478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Rechthoek 166">
              <a:extLst>
                <a:ext uri="{FF2B5EF4-FFF2-40B4-BE49-F238E27FC236}">
                  <a16:creationId xmlns:a16="http://schemas.microsoft.com/office/drawing/2014/main" id="{E07DDBD2-3445-4263-8108-AC4017A3ADA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8" name="Rechthoek 167">
              <a:extLst>
                <a:ext uri="{FF2B5EF4-FFF2-40B4-BE49-F238E27FC236}">
                  <a16:creationId xmlns:a16="http://schemas.microsoft.com/office/drawing/2014/main" id="{33170E9A-5327-4B76-8B9C-ACD8FB1C5A4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9" name="Rechthoek 168">
              <a:extLst>
                <a:ext uri="{FF2B5EF4-FFF2-40B4-BE49-F238E27FC236}">
                  <a16:creationId xmlns:a16="http://schemas.microsoft.com/office/drawing/2014/main" id="{EA36C72B-BA7A-435E-85F6-5EB4B8EE8003}"/>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CED649BD-DB40-E54C-ABC7-908D9CFD6E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751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2" name="Picture 51">
            <a:extLst>
              <a:ext uri="{FF2B5EF4-FFF2-40B4-BE49-F238E27FC236}">
                <a16:creationId xmlns:a16="http://schemas.microsoft.com/office/drawing/2014/main" id="{8EE10980-3753-4247-9631-58E97A27A9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912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74643C32-BB0E-FF4D-B698-C2329D76178C}"/>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30CC2084-1AE5-3144-9321-8549FA17351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F7BC63FB-E4E0-E648-88AC-08C04C4331CC}"/>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DBE2EF9B-DA29-C148-A903-C895E3D13B0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F141E088-4B8C-A94D-9758-D69354E7D52D}"/>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79A72F5F-7892-FC46-89EE-CFD76E603A5C}"/>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7D95BBB6-8B9D-3F4A-94AA-2F093478C0B9}"/>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626CF0B9-7D1C-B545-B4E4-02D0C7EAAA2C}"/>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2AF1141E-21FA-F34F-8239-7000CA54FF4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79E70D0C-029E-2640-BE4C-69E0D1D1DE57}"/>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544A59AC-C376-7A44-909E-BFA3E0D28F89}"/>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884259A0-289F-E84C-9F25-07364251A29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63F5F4E9-A84E-4E4D-8266-8E67AE6A04A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75F75717-8935-E440-AE63-C10BB0E2D12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B347AE30-F719-D34E-A50B-27B37CA8090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7D8D35AD-3BE4-2543-ACD5-A00850F82117}"/>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719EA699-31E3-344C-B3DC-8C3B02147F26}"/>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F1583D8F-CBCE-0B4C-95E4-755300B199D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4A4DD9EB-1D1F-3242-9ACB-D6558DEDF0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932356BA-8A81-3444-9E75-567D98A33AA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35CDADA3-5EC9-8E4E-80FA-C4DB56E48BE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0C58B437-1B40-904F-8E5C-DB4D7AE945D1}"/>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531F0A8-2D65-E648-8F96-B7B739C1BC7C}"/>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F692AD53-A15A-8045-B662-4EB6B0F48F1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6C2BC021-D60B-2648-850A-3B16259FC1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C3CB6175-06F9-9149-B729-EC2A541CCC9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232145E9-AE86-FB40-A463-55E045248DE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257C5185-0A16-3F41-A9E6-C519A2650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B46DB9C2-FCAB-5C45-A79A-58AE055C932D}"/>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1D4256CA-1764-BC48-AA7F-E137F5753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CF206D90-6824-D548-B1E7-59BFD7B71C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4CB888BB-9FFF-4B4E-B48B-39585E702218}"/>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85C5F77F-46C0-0840-A9DA-1B55F96318FF}"/>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01BD00C4-1C9B-804F-872F-CAECF83011E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936ECE6-1DEF-0944-9245-0772BAC50B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268462EE-CBEA-0C4A-8A87-57BA69EFA0E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D77E1954-56AD-EF46-9C6C-3F769836338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0F64C460-E6E0-E247-8F7C-57E6D29C44E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6A341A5D-0C63-6348-85C3-4F02623B9C1C}"/>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10607BE8-DCAA-7047-B89F-FC8ACE162FF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6D8E75E6-80AF-F04D-963C-DDD8FBF9185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FA0A0261-0A86-AE48-A0A2-E49C390FAF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D25D05E3-7547-EA43-A01D-7C86502C9C8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A59E58ED-E59A-7443-92A9-A8AEE47412D8}"/>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FCF7E82C-55A6-544C-92DD-6E478AA36C6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6D73F93C-EE2C-804B-BC73-CBFEDC4418F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F7CE2F5-190E-4649-84BD-552F56033D32}"/>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C220AFE-5E81-4E42-ACF6-46310364619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7A7580EC-487A-EC4A-9095-B61D183C028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D4D2B55B-3B48-054A-8A35-96B63E16382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ADADC572-FD33-8746-B133-4EB449080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4B7F4CBE-95F0-4A4C-BF7F-0CB73E92D6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FE9F3888-66DD-3A40-BA7C-33CFB27D14DE}"/>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D865FBBC-B616-2946-9559-DD3BD5A8A1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81F43BEF-8F43-9448-AA0C-36D47E886F6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96B7B7DA-C9F6-4648-AC34-55F5BF89FBD6}"/>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E1361D30-1B77-D041-BE93-0C70A95BD0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116573E0-D9B0-5147-9829-2FE9B8DADBDA}"/>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8EC40F7B-A016-B74A-BB0F-FFB742877C27}"/>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77391821-028E-CC4F-89D4-BEEFCF3AB69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2F4C5616-C994-5A43-B4FD-AA1A4A228BA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A76FA402-39D8-8A46-B563-FC96177D84C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3FE70465-9749-2E42-A957-B44B032BF97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C9329B38-1576-EF41-8998-98076C38013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53445BB8-2F3C-4A4E-9BCE-CC4668B509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B1FAA86E-5505-464C-91A2-DD1BACBAA76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6EFCD2C2-D3AB-174B-BB7B-08B04090CF5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AA370A1B-B3A2-834D-A915-1569539987C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F322C0C9-2131-3246-895F-C635EBA6AD4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C734474C-0F9B-3C4C-B603-9872AEC4668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679FEC5E-6C3F-D045-BA27-DC55FFF9B4FA}"/>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EEBFFF57-0975-A049-BE1A-C902CF7957C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5F90B6D2-EB08-FC42-8E84-E4782422DB5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2E8FD947-069F-8D4B-8361-816D32D37003}"/>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E90125A3-E577-A147-96CF-1FDBA1178A75}"/>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2B22E2EF-B62D-B24C-97FA-A41060D54A8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F4AE193B-32D6-6741-BF3B-5C45BBC4063F}"/>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0A0AA0EB-3219-C248-ABBA-B2C550DDFD7A}"/>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DC5495A6-1904-1D4C-A70A-398883F083C2}"/>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069A1EDF-F93D-B94F-B602-6765448B1F7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D4D89956-F383-A246-9AF3-8588B4361EE6}"/>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E4C83E28-5C75-E746-AA0B-073FE1F496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42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412B22FA-5D72-1D48-B381-094AD08C4E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459FCA92-E17A-764F-9DCA-2E5DF42E45A3}"/>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1CA235A7-1015-094E-97D6-D21C9506FF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525E0E00-34B1-D442-AEDC-3C18837F824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DC068F43-6D40-E346-ABFA-94284EC02FA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0249D06D-2FE8-3E48-BC9E-5E95645BC9E7}"/>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EAA0991A-0939-4044-939B-D79D2D5C9B0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D3C51696-28F7-8A4E-81D9-7049096C1C9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464A58A9-E051-9245-ABC0-93BDA7087F34}"/>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69BFEFA1-AFB5-7C47-B8AC-6CCC52A7C27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58D96C79-C1DE-074A-983F-29C722B8E1C6}"/>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A8AACF60-3266-3047-B56D-DCC9DC9BAE4F}"/>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E6A402F2-50E4-7A46-9385-1E578ED34DF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1FAD5285-1FA2-6445-B668-CEF1F0CF732A}"/>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86F009C0-4016-7546-83AC-E322299BE34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523148CE-8322-0142-8982-BCC9716471D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2ECFA8F5-DF81-F74A-8BC9-7ED013D320B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42DBBD36-711F-EE4B-B45D-ABAFE31AB651}"/>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3CFA5902-CBD4-D34C-BDB1-F3A7D77789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1A08BA6D-4FA9-DE4D-BAFD-98835AAB52F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41940C84-FE9E-2E46-897E-22DC2EEF275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7203857-88EE-624C-8AB7-7D2EA8F0DD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435E69FB-FB22-6A42-952E-6E6A3836504E}"/>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43D17DF0-D6A7-D448-9899-26C55FB56F45}"/>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CF253F4E-7D93-A84A-BBC4-0C4585B5DD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4FF395B0-C2CF-1C4E-B442-4A6F8F5681D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14AA49EE-DB27-AE44-9B8D-B32B249385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4465BB2D-5EBA-974A-9205-EE9DF41F1A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1D328FBC-C785-5641-A98A-42055DB7F6B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0A3D3AEF-7AE6-CA45-99A9-056EDDBE18F5}"/>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049101CB-35D3-8943-9F8A-BE5899CC76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D85D9CEE-D7A1-FA48-9CB4-A837686F1A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77640847-7C34-1446-817B-88ACCBFDFBD0}"/>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34A25EA0-189B-BD42-B0CD-D6F83D2764FA}"/>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FB3B3B67-7ADE-4542-B2F9-CF8B8178A22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0CB47A6D-A75C-CA40-B2AF-B8BB105753C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3E52EEC1-AF1D-E648-8AB2-2284BD832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6D5B5FF4-C91C-5C43-9141-D5DE5598FE1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43F92DEC-C754-ED4A-AB45-76A481C6510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F01A1FFA-E105-1B40-98CE-80E4A203A041}"/>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90141BD7-A856-F04F-B2DA-1142B25FB7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CA424381-8EFF-8944-9852-FD9401B0831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5A2095AB-BC34-B842-B818-04B19228406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B873F543-CA86-4C44-A3B3-5286180D1F3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2E44A334-DA98-3E46-855F-CD7A85D4F1B7}"/>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E93967CB-E1A7-5F46-BDAB-1E8C16F0D9F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96648E87-9D66-294F-9B8D-128D6F777D33}"/>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A31A2F4D-8158-084F-9378-620C10B13362}"/>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4D6EBC6F-B804-DA4B-AD8B-5EE659878FC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C2E47244-2786-384C-BC7F-CC9E7873E5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DC02F036-41AA-5E49-95C9-F4949CC519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30F03B3C-09A7-5D4B-9706-F6B2D6D6754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2F128662-C4A2-F144-8EEB-E32861671D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9206606-03A9-1C4C-AA5A-3F8ADC890254}"/>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103673F3-7E56-F849-AC31-12F72EEB68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BBEDF93E-F3FC-FB4F-AA13-9D72C4A88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CC1A414E-D77F-6C49-9F68-828EFEEB9BBC}"/>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EC90EA06-36A0-4643-8404-AAC563F1CAE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F322B0D8-8082-5944-8099-74DD8B594D23}"/>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9D5A502F-6247-134B-B6EF-3C1613D06488}"/>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88D564B7-4F75-FF43-941C-2E952175AF2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545244AF-95A0-304D-812D-F5D17D45811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53ED8D7C-FBA6-9B4D-BE0B-D3D454668BD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53FF22A0-7B76-3647-9D39-F08F65FF69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647A2803-C936-0448-94B0-38DE6EB83D3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438C9209-0DE5-6A4C-B013-88A65F266E8F}"/>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974F55E2-D357-4943-A072-A029E32E621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5799594A-60C8-C34C-B130-F4B97816E1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E4F12738-C87D-A54D-A96D-FD31564BFD90}"/>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9AFBE29E-0C2C-254E-8A2B-091F12A9B47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780A7C7-AC53-AD42-986E-39DE2A35C294}"/>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DC5FA6AB-50EE-BF45-BA15-7CB2CB0231D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75CCB1FD-44C0-7D42-BA0B-C4121117A8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C02F6A63-9431-7E48-A379-9F8EF1E5D303}"/>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A006089E-AC9A-1449-BE28-35FBD4F26C3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C4DC5F60-144E-4547-97B4-73FFEB42757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487AF84E-344B-C549-B72F-07EC2CB35DD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33E61FDE-81BB-774C-AAA0-8DD7FFFBAFA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7609E7B9-BB1D-7B40-8C81-749CCB92285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5C6D6D0-DA49-C64E-9C19-ED9374A0EBE4}"/>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42A6D069-08A9-8548-97E3-C38F6898B131}"/>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C33889A5-DACB-8B48-9D50-9A17DA7681B2}"/>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15D33934-134F-404D-AB42-A6782E264E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09311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2378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6"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939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76"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D8B61E59-195F-6C41-B1EB-6C66E12AB0E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3855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8CD50949-089D-FC4D-9B64-D0BE34E13F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3227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E8C8550D-B4B1-8445-B6FA-847F145704A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18169F83-4916-8142-91EB-DC6A18B6E410}"/>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4251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5515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208786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08341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00"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11885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67084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4"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9425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6861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655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0655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0"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731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8440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0825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8432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685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1275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88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23549979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48"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5946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407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3768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15786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46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224999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44435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971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640476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2"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3139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88076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96"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247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064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674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603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1172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661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5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7976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46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614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18908934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20"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4307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76483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342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247219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73078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001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882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943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1.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06992741"/>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3" r:id="rId3"/>
    <p:sldLayoutId id="2147483686" r:id="rId4"/>
    <p:sldLayoutId id="2147483660" r:id="rId5"/>
    <p:sldLayoutId id="2147483661" r:id="rId6"/>
    <p:sldLayoutId id="2147483689" r:id="rId7"/>
    <p:sldLayoutId id="2147483662" r:id="rId8"/>
    <p:sldLayoutId id="2147483684" r:id="rId9"/>
    <p:sldLayoutId id="2147483665" r:id="rId10"/>
    <p:sldLayoutId id="2147483666" r:id="rId11"/>
    <p:sldLayoutId id="2147483667" r:id="rId12"/>
    <p:sldLayoutId id="2147483668" r:id="rId13"/>
    <p:sldLayoutId id="2147483669" r:id="rId14"/>
    <p:sldLayoutId id="2147483670" r:id="rId15"/>
    <p:sldLayoutId id="2147483676" r:id="rId16"/>
    <p:sldLayoutId id="21474837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dirty="0"/>
              <a:t>3th 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714F811A-9E0C-564B-8B13-170DB7E4F8C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2700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2241456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27911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coltinternal.sharepoint.com/:x:/r/sites/isu/Quote%20to%20Bill%20Programme/Quote/DocCollaboration/Shared%20Documents/CPQ%20Asia/Design/HLD/WAVE%20Asia%20Service%20Type_BW%20availability.xlsx?d=wca22a0f913d945e394837d6eb51d74d0&amp;csf=1&amp;e=0woH4O" TargetMode="Externa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529DDD94-DE2F-4AA8-88E1-1B4BB698131E}"/>
              </a:ext>
            </a:extLst>
          </p:cNvPr>
          <p:cNvSpPr/>
          <p:nvPr/>
        </p:nvSpPr>
        <p:spPr>
          <a:xfrm>
            <a:off x="0" y="0"/>
            <a:ext cx="12192000" cy="11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1" name="Afbeelding 70">
            <a:extLst>
              <a:ext uri="{FF2B5EF4-FFF2-40B4-BE49-F238E27FC236}">
                <a16:creationId xmlns:a16="http://schemas.microsoft.com/office/drawing/2014/main" id="{E1CA85DC-4DEF-47F2-9E6D-EB718A85D9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72" name="Rechthoek 71">
            <a:extLst>
              <a:ext uri="{FF2B5EF4-FFF2-40B4-BE49-F238E27FC236}">
                <a16:creationId xmlns:a16="http://schemas.microsoft.com/office/drawing/2014/main" id="{32160439-F406-4D6E-8C00-6C6E651235AD}"/>
              </a:ext>
            </a:extLst>
          </p:cNvPr>
          <p:cNvSpPr/>
          <p:nvPr/>
        </p:nvSpPr>
        <p:spPr>
          <a:xfrm rot="10800000" flipV="1">
            <a:off x="0" y="-216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Tijdelijke aanduiding voor tekst 27">
            <a:extLst>
              <a:ext uri="{FF2B5EF4-FFF2-40B4-BE49-F238E27FC236}">
                <a16:creationId xmlns:a16="http://schemas.microsoft.com/office/drawing/2014/main" id="{45368125-8D6E-4328-929D-2ACE1A29C8DC}"/>
              </a:ext>
            </a:extLst>
          </p:cNvPr>
          <p:cNvSpPr>
            <a:spLocks noGrp="1"/>
          </p:cNvSpPr>
          <p:nvPr>
            <p:ph type="body" sz="quarter" idx="22"/>
          </p:nvPr>
        </p:nvSpPr>
        <p:spPr>
          <a:xfrm>
            <a:off x="0" y="1159174"/>
            <a:ext cx="8797839" cy="5698826"/>
          </a:xfrm>
        </p:spPr>
        <p:txBody>
          <a:bodyPr/>
          <a:lstStyle/>
          <a:p>
            <a:endParaRPr lang="en-GB" dirty="0">
              <a:noFill/>
            </a:endParaRPr>
          </a:p>
        </p:txBody>
      </p:sp>
      <p:sp>
        <p:nvSpPr>
          <p:cNvPr id="21" name="Titel 20">
            <a:extLst>
              <a:ext uri="{FF2B5EF4-FFF2-40B4-BE49-F238E27FC236}">
                <a16:creationId xmlns:a16="http://schemas.microsoft.com/office/drawing/2014/main" id="{B436DF22-24B8-475A-8692-C184ED83CA22}"/>
              </a:ext>
            </a:extLst>
          </p:cNvPr>
          <p:cNvSpPr>
            <a:spLocks noGrp="1"/>
          </p:cNvSpPr>
          <p:nvPr>
            <p:ph type="title"/>
          </p:nvPr>
        </p:nvSpPr>
        <p:spPr>
          <a:xfrm>
            <a:off x="662181" y="1951725"/>
            <a:ext cx="6844406" cy="1263618"/>
          </a:xfrm>
        </p:spPr>
        <p:txBody>
          <a:bodyPr/>
          <a:lstStyle/>
          <a:p>
            <a:r>
              <a:rPr lang="en-GB" dirty="0">
                <a:latin typeface="GothamBlack" charset="0"/>
              </a:rPr>
              <a:t>CPQ – Asia </a:t>
            </a:r>
            <a:r>
              <a:rPr lang="en-GB" dirty="0" smtClean="0">
                <a:latin typeface="GothamBlack" charset="0"/>
              </a:rPr>
              <a:t/>
            </a:r>
            <a:br>
              <a:rPr lang="en-GB" dirty="0" smtClean="0">
                <a:latin typeface="GothamBlack" charset="0"/>
              </a:rPr>
            </a:br>
            <a:r>
              <a:rPr lang="en-GB" dirty="0" smtClean="0">
                <a:latin typeface="GothamBlack" charset="0"/>
              </a:rPr>
              <a:t>Product Variation </a:t>
            </a:r>
            <a:br>
              <a:rPr lang="en-GB" dirty="0" smtClean="0">
                <a:latin typeface="GothamBlack" charset="0"/>
              </a:rPr>
            </a:br>
            <a:r>
              <a:rPr lang="en-GB" dirty="0">
                <a:latin typeface="GothamBlack" charset="0"/>
              </a:rPr>
              <a:t/>
            </a:r>
            <a:br>
              <a:rPr lang="en-GB" dirty="0">
                <a:latin typeface="GothamBlack" charset="0"/>
              </a:rPr>
            </a:br>
            <a:r>
              <a:rPr lang="en-GB" sz="2800" i="1" dirty="0">
                <a:latin typeface="GothamBlack" charset="0"/>
              </a:rPr>
              <a:t>Design and Mock Up</a:t>
            </a:r>
            <a:r>
              <a:rPr lang="en-GB" sz="2800" i="1">
                <a:latin typeface="GothamBlack" charset="0"/>
              </a:rPr>
              <a:t/>
            </a:r>
            <a:br>
              <a:rPr lang="en-GB" sz="2800" i="1">
                <a:latin typeface="GothamBlack" charset="0"/>
              </a:rPr>
            </a:br>
            <a:r>
              <a:rPr lang="en-GB" sz="2800" i="1" smtClean="0">
                <a:latin typeface="GothamBlack" charset="0"/>
              </a:rPr>
              <a:t>Dec </a:t>
            </a:r>
            <a:r>
              <a:rPr lang="en-GB" sz="2800" i="1" dirty="0">
                <a:latin typeface="GothamBlack" charset="0"/>
              </a:rPr>
              <a:t>‘19</a:t>
            </a:r>
            <a:endParaRPr lang="en-GB" dirty="0"/>
          </a:p>
        </p:txBody>
      </p:sp>
      <p:sp>
        <p:nvSpPr>
          <p:cNvPr id="29" name="Tijdelijke aanduiding voor tekst 28">
            <a:extLst>
              <a:ext uri="{FF2B5EF4-FFF2-40B4-BE49-F238E27FC236}">
                <a16:creationId xmlns:a16="http://schemas.microsoft.com/office/drawing/2014/main" id="{9268398B-03CD-446A-A535-ED5D1462F9D3}"/>
              </a:ext>
            </a:extLst>
          </p:cNvPr>
          <p:cNvSpPr>
            <a:spLocks noGrp="1"/>
          </p:cNvSpPr>
          <p:nvPr>
            <p:ph type="body" sz="quarter" idx="51"/>
          </p:nvPr>
        </p:nvSpPr>
        <p:spPr/>
        <p:txBody>
          <a:bodyPr/>
          <a:lstStyle/>
          <a:p>
            <a:endParaRPr lang="en-GB" dirty="0"/>
          </a:p>
        </p:txBody>
      </p:sp>
      <p:sp>
        <p:nvSpPr>
          <p:cNvPr id="3" name="Rechthoek 2">
            <a:extLst>
              <a:ext uri="{FF2B5EF4-FFF2-40B4-BE49-F238E27FC236}">
                <a16:creationId xmlns:a16="http://schemas.microsoft.com/office/drawing/2014/main" id="{0AFBD613-E4E9-4EE8-B1CB-1F6B50F72820}"/>
              </a:ext>
            </a:extLst>
          </p:cNvPr>
          <p:cNvSpPr/>
          <p:nvPr/>
        </p:nvSpPr>
        <p:spPr>
          <a:xfrm>
            <a:off x="10894100" y="71407"/>
            <a:ext cx="1287532"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82D2D"/>
                </a:solidFill>
                <a:effectLst/>
                <a:uLnTx/>
                <a:uFillTx/>
                <a:latin typeface="Arial"/>
                <a:ea typeface="+mn-ea"/>
                <a:cs typeface="+mn-cs"/>
              </a:rPr>
              <a:t>Colt confidential</a:t>
            </a:r>
          </a:p>
        </p:txBody>
      </p:sp>
    </p:spTree>
    <p:extLst>
      <p:ext uri="{BB962C8B-B14F-4D97-AF65-F5344CB8AC3E}">
        <p14:creationId xmlns:p14="http://schemas.microsoft.com/office/powerpoint/2010/main" val="7042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10</a:t>
            </a:fld>
            <a:endParaRPr lang="nl-NL"/>
          </a:p>
        </p:txBody>
      </p:sp>
      <p:sp>
        <p:nvSpPr>
          <p:cNvPr id="4" name="Title 3"/>
          <p:cNvSpPr>
            <a:spLocks noGrp="1"/>
          </p:cNvSpPr>
          <p:nvPr>
            <p:ph type="title"/>
          </p:nvPr>
        </p:nvSpPr>
        <p:spPr/>
        <p:txBody>
          <a:bodyPr/>
          <a:lstStyle/>
          <a:p>
            <a:r>
              <a:rPr lang="en-GB" dirty="0"/>
              <a:t>CPQ Asia : Ethernet Line-Dual customer Power Source</a:t>
            </a:r>
            <a:endParaRPr lang="en-US" dirty="0"/>
          </a:p>
        </p:txBody>
      </p:sp>
      <p:sp>
        <p:nvSpPr>
          <p:cNvPr id="7" name="TextBox 6"/>
          <p:cNvSpPr txBox="1"/>
          <p:nvPr/>
        </p:nvSpPr>
        <p:spPr>
          <a:xfrm>
            <a:off x="213776" y="683237"/>
            <a:ext cx="1139008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Dual Customer Power Source to be removed from CPQ  for selection in Ethernet Line journey for both EU and Asia</a:t>
            </a:r>
          </a:p>
          <a:p>
            <a:pPr marL="285750" indent="-285750">
              <a:buFont typeface="Arial" panose="020B0604020202020204" pitchFamily="34" charset="0"/>
              <a:buChar char="•"/>
            </a:pPr>
            <a:r>
              <a:rPr lang="en-IN" sz="1400" dirty="0"/>
              <a:t>CPQ should send the ‘Dual Customer Power Source’ as ‘No’ to Siebel in Manage Order </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68" y="1664555"/>
            <a:ext cx="10868025" cy="213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82639" y="1332419"/>
            <a:ext cx="2101755" cy="369332"/>
          </a:xfrm>
          <a:prstGeom prst="rect">
            <a:avLst/>
          </a:prstGeom>
          <a:noFill/>
        </p:spPr>
        <p:txBody>
          <a:bodyPr wrap="square" rtlCol="0">
            <a:spAutoFit/>
          </a:bodyPr>
          <a:lstStyle/>
          <a:p>
            <a:r>
              <a:rPr lang="en-GB" b="1" u="sng" dirty="0"/>
              <a:t>As –is UI </a:t>
            </a:r>
            <a:endParaRPr lang="en-US" b="1" u="sng" dirty="0"/>
          </a:p>
        </p:txBody>
      </p:sp>
      <p:sp>
        <p:nvSpPr>
          <p:cNvPr id="9" name="TextBox 8"/>
          <p:cNvSpPr txBox="1"/>
          <p:nvPr/>
        </p:nvSpPr>
        <p:spPr>
          <a:xfrm>
            <a:off x="430668" y="3864183"/>
            <a:ext cx="8167422" cy="369332"/>
          </a:xfrm>
          <a:prstGeom prst="rect">
            <a:avLst/>
          </a:prstGeom>
          <a:noFill/>
        </p:spPr>
        <p:txBody>
          <a:bodyPr wrap="square" rtlCol="0">
            <a:spAutoFit/>
          </a:bodyPr>
          <a:lstStyle/>
          <a:p>
            <a:r>
              <a:rPr lang="en-GB" b="1" u="sng" dirty="0"/>
              <a:t>Proposed UI – Dual Customer Power Source Removed </a:t>
            </a:r>
            <a:endParaRPr lang="en-US" b="1" u="sng" dirty="0"/>
          </a:p>
        </p:txBody>
      </p:sp>
      <p:pic>
        <p:nvPicPr>
          <p:cNvPr id="6" name="Picture 5"/>
          <p:cNvPicPr>
            <a:picLocks noChangeAspect="1"/>
          </p:cNvPicPr>
          <p:nvPr/>
        </p:nvPicPr>
        <p:blipFill>
          <a:blip r:embed="rId3"/>
          <a:stretch>
            <a:fillRect/>
          </a:stretch>
        </p:blipFill>
        <p:spPr>
          <a:xfrm>
            <a:off x="213776" y="4233515"/>
            <a:ext cx="10839450" cy="2533650"/>
          </a:xfrm>
          <a:prstGeom prst="rect">
            <a:avLst/>
          </a:prstGeom>
        </p:spPr>
      </p:pic>
    </p:spTree>
    <p:extLst>
      <p:ext uri="{BB962C8B-B14F-4D97-AF65-F5344CB8AC3E}">
        <p14:creationId xmlns:p14="http://schemas.microsoft.com/office/powerpoint/2010/main" val="289395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11</a:t>
            </a:fld>
            <a:endParaRPr lang="nl-NL"/>
          </a:p>
        </p:txBody>
      </p:sp>
      <p:sp>
        <p:nvSpPr>
          <p:cNvPr id="4" name="Title 3"/>
          <p:cNvSpPr>
            <a:spLocks noGrp="1"/>
          </p:cNvSpPr>
          <p:nvPr>
            <p:ph type="title"/>
          </p:nvPr>
        </p:nvSpPr>
        <p:spPr/>
        <p:txBody>
          <a:bodyPr/>
          <a:lstStyle/>
          <a:p>
            <a:r>
              <a:rPr lang="en-GB" dirty="0"/>
              <a:t>CPQ Asia : Ethernet Line-Class Of Service</a:t>
            </a:r>
            <a:endParaRPr lang="en-US" dirty="0"/>
          </a:p>
        </p:txBody>
      </p:sp>
      <p:sp>
        <p:nvSpPr>
          <p:cNvPr id="6" name="Vertical Text Placeholder 5"/>
          <p:cNvSpPr>
            <a:spLocks noGrp="1"/>
          </p:cNvSpPr>
          <p:nvPr>
            <p:ph type="body" orient="vert" idx="1"/>
          </p:nvPr>
        </p:nvSpPr>
        <p:spPr>
          <a:xfrm>
            <a:off x="826542" y="771427"/>
            <a:ext cx="10029807" cy="809179"/>
          </a:xfrm>
        </p:spPr>
        <p:txBody>
          <a:bodyPr/>
          <a:lstStyle/>
          <a:p>
            <a:pPr algn="just"/>
            <a:r>
              <a:rPr lang="en-IN" dirty="0"/>
              <a:t>Class of service is a service level feature available </a:t>
            </a:r>
          </a:p>
          <a:p>
            <a:pPr algn="just"/>
            <a:r>
              <a:rPr lang="en-IN" dirty="0"/>
              <a:t>When one of the  Site Country is = ‘Japan’, Singapore’,’</a:t>
            </a:r>
            <a:r>
              <a:rPr lang="en-IN" dirty="0" err="1"/>
              <a:t>HongKong</a:t>
            </a:r>
            <a:r>
              <a:rPr lang="en-IN" dirty="0"/>
              <a:t>’ , ‘South Korea’ then this feature has to be disabled</a:t>
            </a:r>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42" y="1679520"/>
            <a:ext cx="97821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12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12</a:t>
            </a:fld>
            <a:endParaRPr lang="nl-NL"/>
          </a:p>
        </p:txBody>
      </p:sp>
      <p:sp>
        <p:nvSpPr>
          <p:cNvPr id="4" name="Title 3"/>
          <p:cNvSpPr>
            <a:spLocks noGrp="1"/>
          </p:cNvSpPr>
          <p:nvPr>
            <p:ph type="title"/>
          </p:nvPr>
        </p:nvSpPr>
        <p:spPr/>
        <p:txBody>
          <a:bodyPr/>
          <a:lstStyle/>
          <a:p>
            <a:r>
              <a:rPr lang="en-GB" dirty="0"/>
              <a:t>CPQ Asia : Ethernet Line-Fast Track</a:t>
            </a:r>
            <a:endParaRPr lang="en-US" dirty="0"/>
          </a:p>
        </p:txBody>
      </p:sp>
      <p:sp>
        <p:nvSpPr>
          <p:cNvPr id="6" name="Vertical Text Placeholder 5"/>
          <p:cNvSpPr>
            <a:spLocks noGrp="1"/>
          </p:cNvSpPr>
          <p:nvPr>
            <p:ph type="body" orient="vert" idx="1"/>
          </p:nvPr>
        </p:nvSpPr>
        <p:spPr>
          <a:xfrm>
            <a:off x="826542" y="954307"/>
            <a:ext cx="10029807" cy="504497"/>
          </a:xfrm>
        </p:spPr>
        <p:txBody>
          <a:bodyPr/>
          <a:lstStyle/>
          <a:p>
            <a:pPr algn="just"/>
            <a:r>
              <a:rPr lang="en-IN" dirty="0"/>
              <a:t>Fast Track is a service level feature </a:t>
            </a:r>
          </a:p>
          <a:p>
            <a:pPr algn="just"/>
            <a:r>
              <a:rPr lang="en-IN" dirty="0"/>
              <a:t>When one of the  Site Country is = ‘Japan’, Singapore’,’</a:t>
            </a:r>
            <a:r>
              <a:rPr lang="en-IN" dirty="0" err="1"/>
              <a:t>HongKong</a:t>
            </a:r>
            <a:r>
              <a:rPr lang="en-IN" dirty="0"/>
              <a:t>’ , ‘South Korea’ then this feature has to be disabled</a:t>
            </a:r>
          </a:p>
          <a:p>
            <a:pPr marL="0" indent="0" algn="just">
              <a:buNone/>
            </a:pPr>
            <a:endParaRPr lang="en-IN" dirty="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737" y="1991509"/>
            <a:ext cx="841057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80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13</a:t>
            </a:fld>
            <a:endParaRPr lang="nl-NL"/>
          </a:p>
        </p:txBody>
      </p:sp>
      <p:sp>
        <p:nvSpPr>
          <p:cNvPr id="4" name="Title 3"/>
          <p:cNvSpPr>
            <a:spLocks noGrp="1"/>
          </p:cNvSpPr>
          <p:nvPr>
            <p:ph type="title"/>
          </p:nvPr>
        </p:nvSpPr>
        <p:spPr/>
        <p:txBody>
          <a:bodyPr/>
          <a:lstStyle/>
          <a:p>
            <a:r>
              <a:rPr lang="en-GB" dirty="0"/>
              <a:t>CPQ Asia : Ethernet Line-Relay Fibre</a:t>
            </a:r>
            <a:endParaRPr lang="en-US" dirty="0"/>
          </a:p>
        </p:txBody>
      </p:sp>
      <p:sp>
        <p:nvSpPr>
          <p:cNvPr id="7" name="TextBox 6"/>
          <p:cNvSpPr txBox="1"/>
          <p:nvPr/>
        </p:nvSpPr>
        <p:spPr>
          <a:xfrm>
            <a:off x="213776" y="683237"/>
            <a:ext cx="11390089" cy="646331"/>
          </a:xfrm>
          <a:prstGeom prst="rect">
            <a:avLst/>
          </a:prstGeom>
          <a:noFill/>
        </p:spPr>
        <p:txBody>
          <a:bodyPr wrap="square" rtlCol="0">
            <a:spAutoFit/>
          </a:bodyPr>
          <a:lstStyle/>
          <a:p>
            <a:pPr marL="285750" indent="-285750">
              <a:buFont typeface="Arial" panose="020B0604020202020204" pitchFamily="34" charset="0"/>
              <a:buChar char="•"/>
            </a:pPr>
            <a:r>
              <a:rPr lang="en-IN" sz="1200" dirty="0"/>
              <a:t>CST will be allowed to optionally select Relay Fibre options (Yes, No, Blank) under additional product data during technical review </a:t>
            </a:r>
            <a:r>
              <a:rPr lang="en-IN" sz="1200" dirty="0" smtClean="0"/>
              <a:t>journey</a:t>
            </a:r>
          </a:p>
          <a:p>
            <a:pPr marL="285750" indent="-285750">
              <a:buFont typeface="Arial" panose="020B0604020202020204" pitchFamily="34" charset="0"/>
              <a:buChar char="•"/>
            </a:pPr>
            <a:r>
              <a:rPr lang="en-US" sz="1200" dirty="0" err="1"/>
              <a:t>Fibre</a:t>
            </a:r>
            <a:r>
              <a:rPr lang="en-US" sz="1200" dirty="0"/>
              <a:t> Relay field will only be enabled in </a:t>
            </a:r>
            <a:r>
              <a:rPr lang="en-US" sz="1200" dirty="0" smtClean="0"/>
              <a:t>CPQ </a:t>
            </a:r>
            <a:r>
              <a:rPr lang="en-US" sz="1200" dirty="0"/>
              <a:t>when ULL Suppliers </a:t>
            </a:r>
            <a:r>
              <a:rPr lang="en-US" sz="1200" dirty="0" smtClean="0"/>
              <a:t>for Japan are </a:t>
            </a:r>
            <a:r>
              <a:rPr lang="en-US" sz="1200" dirty="0"/>
              <a:t>NTTEAST(JP) or NTTWEST(JP</a:t>
            </a:r>
            <a:r>
              <a:rPr lang="en-US" sz="1200" dirty="0" smtClean="0"/>
              <a:t>). </a:t>
            </a:r>
            <a:endParaRPr lang="en-IN" sz="1200" dirty="0"/>
          </a:p>
          <a:p>
            <a:pPr marL="285750" indent="-285750">
              <a:buFont typeface="Arial" panose="020B0604020202020204" pitchFamily="34" charset="0"/>
              <a:buChar char="•"/>
            </a:pPr>
            <a:r>
              <a:rPr lang="en-IN" sz="1200" dirty="0"/>
              <a:t>Relay Fibre can be selected at site level.</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61" y="1320690"/>
            <a:ext cx="91059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530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14</a:t>
            </a:fld>
            <a:endParaRPr lang="nl-NL"/>
          </a:p>
        </p:txBody>
      </p:sp>
      <p:sp>
        <p:nvSpPr>
          <p:cNvPr id="4" name="Title 3"/>
          <p:cNvSpPr>
            <a:spLocks noGrp="1"/>
          </p:cNvSpPr>
          <p:nvPr>
            <p:ph type="title"/>
          </p:nvPr>
        </p:nvSpPr>
        <p:spPr/>
        <p:txBody>
          <a:bodyPr/>
          <a:lstStyle/>
          <a:p>
            <a:r>
              <a:rPr lang="en-GB" dirty="0"/>
              <a:t>Productised Products – Ethernet Products (Asia Variation)</a:t>
            </a:r>
          </a:p>
        </p:txBody>
      </p:sp>
      <p:sp>
        <p:nvSpPr>
          <p:cNvPr id="17" name="Vertical Text Placeholder 1"/>
          <p:cNvSpPr txBox="1">
            <a:spLocks/>
          </p:cNvSpPr>
          <p:nvPr/>
        </p:nvSpPr>
        <p:spPr>
          <a:xfrm>
            <a:off x="249320" y="1196268"/>
            <a:ext cx="5846678" cy="5385003"/>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a:spcBef>
                <a:spcPts val="0"/>
              </a:spcBef>
            </a:pPr>
            <a:r>
              <a:rPr lang="en-US" sz="1800" b="1" dirty="0">
                <a:solidFill>
                  <a:schemeClr val="tx1"/>
                </a:solidFill>
                <a:latin typeface="Calibri" panose="020F0502020204030204" pitchFamily="34" charset="0"/>
              </a:rPr>
              <a:t>Hong Kong Supplier Surcharge</a:t>
            </a:r>
          </a:p>
          <a:p>
            <a:pPr marL="274638" lvl="1" indent="0">
              <a:spcBef>
                <a:spcPts val="0"/>
              </a:spcBef>
              <a:buNone/>
            </a:pPr>
            <a:r>
              <a:rPr lang="en-US" sz="1800" dirty="0">
                <a:solidFill>
                  <a:schemeClr val="tx1"/>
                </a:solidFill>
                <a:latin typeface="Calibri" panose="020F0502020204030204" pitchFamily="34" charset="0"/>
              </a:rPr>
              <a:t>Shall be visible if applicable.</a:t>
            </a:r>
          </a:p>
          <a:p>
            <a:pPr marL="0" indent="0">
              <a:spcBef>
                <a:spcPts val="0"/>
              </a:spcBef>
              <a:buNone/>
            </a:pPr>
            <a:r>
              <a:rPr lang="es-ES" sz="1800" dirty="0">
                <a:solidFill>
                  <a:schemeClr val="tx1"/>
                </a:solidFill>
                <a:latin typeface="Calibri" panose="020F0502020204030204" pitchFamily="34" charset="0"/>
              </a:rPr>
              <a:t>	</a:t>
            </a: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Internal Cabling </a:t>
            </a:r>
          </a:p>
          <a:p>
            <a:pPr marL="274638" lvl="1" indent="0">
              <a:spcBef>
                <a:spcPts val="0"/>
              </a:spcBef>
              <a:buNone/>
            </a:pPr>
            <a:r>
              <a:rPr lang="en-US" sz="1800" dirty="0">
                <a:solidFill>
                  <a:schemeClr val="tx1"/>
                </a:solidFill>
                <a:latin typeface="Calibri" panose="020F0502020204030204" pitchFamily="34" charset="0"/>
              </a:rPr>
              <a:t>Shall not be available if Access Type other than Colt Fiber.</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Fast Track</a:t>
            </a:r>
          </a:p>
          <a:p>
            <a:pPr marL="274638" lvl="1" indent="0">
              <a:spcBef>
                <a:spcPts val="0"/>
              </a:spcBef>
              <a:buNone/>
            </a:pPr>
            <a:r>
              <a:rPr lang="en-US" sz="1800" dirty="0">
                <a:solidFill>
                  <a:schemeClr val="tx1"/>
                </a:solidFill>
                <a:latin typeface="Calibri" panose="020F0502020204030204" pitchFamily="34" charset="0"/>
              </a:rPr>
              <a:t>Not available in Asia</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Building Management Owner Charge</a:t>
            </a:r>
          </a:p>
          <a:p>
            <a:pPr marL="274638" lvl="1" indent="0">
              <a:spcBef>
                <a:spcPts val="0"/>
              </a:spcBef>
              <a:buNone/>
            </a:pPr>
            <a:r>
              <a:rPr lang="en-US" sz="1800" dirty="0">
                <a:solidFill>
                  <a:schemeClr val="tx1"/>
                </a:solidFill>
                <a:latin typeface="Calibri" panose="020F0502020204030204" pitchFamily="34" charset="0"/>
              </a:rPr>
              <a:t>Shall be possible to be manually entered if applicable.</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Relay Fiber </a:t>
            </a:r>
          </a:p>
          <a:p>
            <a:pPr marL="274638" lvl="1" indent="0">
              <a:spcBef>
                <a:spcPts val="0"/>
              </a:spcBef>
              <a:buNone/>
            </a:pPr>
            <a:r>
              <a:rPr lang="en-US" sz="1800" dirty="0">
                <a:solidFill>
                  <a:schemeClr val="tx1"/>
                </a:solidFill>
                <a:latin typeface="Calibri" panose="020F0502020204030204" pitchFamily="34" charset="0"/>
              </a:rPr>
              <a:t>New Field required without any rule set as depending on value different workflows will be triggered in SPARK Asia. Interface logic needed to pass ULL Supplier first as only when specific Business rule met in SPARK Interface will allow to pass the value.</a:t>
            </a:r>
            <a:endParaRPr lang="es-ES" sz="1800" dirty="0">
              <a:solidFill>
                <a:schemeClr val="tx1"/>
              </a:solidFill>
              <a:latin typeface="Calibri" panose="020F0502020204030204" pitchFamily="34" charset="0"/>
            </a:endParaRPr>
          </a:p>
        </p:txBody>
      </p:sp>
      <p:sp>
        <p:nvSpPr>
          <p:cNvPr id="8" name="Rectangle 7">
            <a:extLst>
              <a:ext uri="{FF2B5EF4-FFF2-40B4-BE49-F238E27FC236}">
                <a16:creationId xmlns:a16="http://schemas.microsoft.com/office/drawing/2014/main" id="{459B8161-853C-4BCA-BA89-4B86FBD9A2D8}"/>
              </a:ext>
            </a:extLst>
          </p:cNvPr>
          <p:cNvSpPr/>
          <p:nvPr/>
        </p:nvSpPr>
        <p:spPr>
          <a:xfrm>
            <a:off x="232231" y="679468"/>
            <a:ext cx="5863768"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Generic </a:t>
            </a:r>
          </a:p>
        </p:txBody>
      </p:sp>
      <p:sp>
        <p:nvSpPr>
          <p:cNvPr id="2" name="Rectangle 1"/>
          <p:cNvSpPr/>
          <p:nvPr/>
        </p:nvSpPr>
        <p:spPr>
          <a:xfrm>
            <a:off x="6432817" y="1196268"/>
            <a:ext cx="5522622" cy="3139321"/>
          </a:xfrm>
          <a:prstGeom prst="rect">
            <a:avLst/>
          </a:prstGeom>
        </p:spPr>
        <p:txBody>
          <a:bodyPr wrap="square">
            <a:spAutoFit/>
          </a:bodyPr>
          <a:lstStyle/>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Link Aggregation</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Demarcation Device</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Diversity</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Class of Service </a:t>
            </a:r>
          </a:p>
          <a:p>
            <a:pPr>
              <a:spcBef>
                <a:spcPts val="0"/>
              </a:spcBef>
            </a:pPr>
            <a:endParaRPr lang="en-US" b="1" dirty="0">
              <a:latin typeface="Calibri" panose="020F0502020204030204" pitchFamily="34" charset="0"/>
            </a:endParaRPr>
          </a:p>
          <a:p>
            <a:r>
              <a:rPr lang="en-US" dirty="0">
                <a:latin typeface="Calibri" panose="020F0502020204030204" pitchFamily="34" charset="0"/>
              </a:rPr>
              <a:t>Above not applicable in Asia. Pricing and process not available yet and to be investigated. Target alignment date sometime 2020.</a:t>
            </a:r>
          </a:p>
          <a:p>
            <a:endParaRPr lang="es-ES" dirty="0">
              <a:latin typeface="Calibri" panose="020F0502020204030204" pitchFamily="34" charset="0"/>
            </a:endParaRPr>
          </a:p>
          <a:p>
            <a:pPr marL="263525" indent="-263525" defTabSz="913943">
              <a:lnSpc>
                <a:spcPct val="95000"/>
              </a:lnSpc>
              <a:spcBef>
                <a:spcPts val="0"/>
              </a:spcBef>
              <a:buClr>
                <a:schemeClr val="accent1"/>
              </a:buClr>
              <a:buFont typeface="Wingdings" panose="05000000000000000000" pitchFamily="2" charset="2"/>
              <a:buChar char="§"/>
            </a:pPr>
            <a:r>
              <a:rPr lang="en-GB" b="1" dirty="0">
                <a:latin typeface="Calibri" panose="020F0502020204030204" pitchFamily="34" charset="0"/>
              </a:rPr>
              <a:t>Dual Customer Power Source</a:t>
            </a:r>
          </a:p>
          <a:p>
            <a:pPr marL="263525" lvl="1" indent="0">
              <a:spcBef>
                <a:spcPts val="0"/>
              </a:spcBef>
              <a:buNone/>
            </a:pPr>
            <a:r>
              <a:rPr lang="en-GB" dirty="0">
                <a:latin typeface="Calibri" panose="020F0502020204030204" pitchFamily="34" charset="0"/>
              </a:rPr>
              <a:t>Feature to be disabled in EU to align with Asia.</a:t>
            </a:r>
          </a:p>
        </p:txBody>
      </p:sp>
      <p:sp>
        <p:nvSpPr>
          <p:cNvPr id="11" name="Rectangle 10">
            <a:extLst>
              <a:ext uri="{FF2B5EF4-FFF2-40B4-BE49-F238E27FC236}">
                <a16:creationId xmlns:a16="http://schemas.microsoft.com/office/drawing/2014/main" id="{459B8161-853C-4BCA-BA89-4B86FBD9A2D8}"/>
              </a:ext>
            </a:extLst>
          </p:cNvPr>
          <p:cNvSpPr/>
          <p:nvPr/>
        </p:nvSpPr>
        <p:spPr>
          <a:xfrm>
            <a:off x="6328228" y="679468"/>
            <a:ext cx="5863768"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Ethernet Hub</a:t>
            </a:r>
          </a:p>
        </p:txBody>
      </p:sp>
    </p:spTree>
    <p:extLst>
      <p:ext uri="{BB962C8B-B14F-4D97-AF65-F5344CB8AC3E}">
        <p14:creationId xmlns:p14="http://schemas.microsoft.com/office/powerpoint/2010/main" val="18776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15</a:t>
            </a:fld>
            <a:endParaRPr lang="nl-NL"/>
          </a:p>
        </p:txBody>
      </p:sp>
      <p:sp>
        <p:nvSpPr>
          <p:cNvPr id="4" name="Title 3"/>
          <p:cNvSpPr>
            <a:spLocks noGrp="1"/>
          </p:cNvSpPr>
          <p:nvPr>
            <p:ph type="title"/>
          </p:nvPr>
        </p:nvSpPr>
        <p:spPr/>
        <p:txBody>
          <a:bodyPr/>
          <a:lstStyle/>
          <a:p>
            <a:r>
              <a:rPr lang="en-GB" dirty="0"/>
              <a:t>CPQ Asia : Ethernet Hub- Supplier Surcharge for HK </a:t>
            </a:r>
            <a:endParaRPr lang="en-US" dirty="0"/>
          </a:p>
        </p:txBody>
      </p:sp>
      <p:sp>
        <p:nvSpPr>
          <p:cNvPr id="6" name="Vertical Text Placeholder 1"/>
          <p:cNvSpPr>
            <a:spLocks noGrp="1"/>
          </p:cNvSpPr>
          <p:nvPr>
            <p:ph type="body" orient="vert" idx="1"/>
          </p:nvPr>
        </p:nvSpPr>
        <p:spPr>
          <a:xfrm>
            <a:off x="395554" y="658910"/>
            <a:ext cx="3301235" cy="5859577"/>
          </a:xfrm>
        </p:spPr>
        <p:txBody>
          <a:bodyPr/>
          <a:lstStyle/>
          <a:p>
            <a:r>
              <a:rPr lang="en-US" sz="1300" dirty="0"/>
              <a:t>In Hong Kong , while doing the ULL check if the Building Type = ‘Retail Building (Long-Lining)’ then there is surcharge which needs to be added to the based price.</a:t>
            </a:r>
          </a:p>
          <a:p>
            <a:r>
              <a:rPr lang="en-GB" sz="1300" dirty="0"/>
              <a:t>System should a message to user saying ‘A Surcharge has been added to the base price as the site is 10 KM from Central office’</a:t>
            </a:r>
          </a:p>
          <a:p>
            <a:r>
              <a:rPr lang="en-GB" sz="1300" dirty="0"/>
              <a:t>The LL surcharge prices has to be implemented in the system , which is present in PAPIC. LL Surcharge for Hong Kong has to be uploaded in a CPQ data table.</a:t>
            </a:r>
          </a:p>
          <a:p>
            <a:r>
              <a:rPr lang="en-GB" sz="1300" dirty="0"/>
              <a:t>The LL surcharge is not required to be shown on ‘</a:t>
            </a:r>
            <a:r>
              <a:rPr lang="en-GB" sz="1300" dirty="0">
                <a:solidFill>
                  <a:schemeClr val="tx1"/>
                </a:solidFill>
              </a:rPr>
              <a:t>Quote Line Item Grid’, ‘Quote Download Template’ , ‘Proposal’ and ‘Pricing Grid’</a:t>
            </a:r>
          </a:p>
          <a:p>
            <a:r>
              <a:rPr lang="en-GB" sz="1300" dirty="0"/>
              <a:t>This is required across all product (except PS) when the country is Hong Kong</a:t>
            </a:r>
          </a:p>
          <a:p>
            <a:endParaRPr lang="en-GB" sz="1300" dirty="0"/>
          </a:p>
          <a:p>
            <a:endParaRPr lang="en-GB" sz="1300" dirty="0"/>
          </a:p>
        </p:txBody>
      </p:sp>
      <p:sp>
        <p:nvSpPr>
          <p:cNvPr id="7" name="Slide Number Placeholder 2"/>
          <p:cNvSpPr txBox="1">
            <a:spLocks/>
          </p:cNvSpPr>
          <p:nvPr/>
        </p:nvSpPr>
        <p:spPr>
          <a:xfrm>
            <a:off x="11101387" y="6455703"/>
            <a:ext cx="394613" cy="125568"/>
          </a:xfrm>
          <a:prstGeom prst="rect">
            <a:avLst/>
          </a:prstGeom>
        </p:spPr>
        <p:txBody>
          <a:bodyPr vert="horz" lIns="0" tIns="0" rIns="0" bIns="0" rtlCol="0" anchor="ctr"/>
          <a:lstStyle>
            <a:defPPr>
              <a:defRPr lang="nl-NL"/>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D0FE45-509C-4BDF-9EDE-64426F8DF3D2}" type="slidenum">
              <a:rPr lang="nl-NL" smtClean="0"/>
              <a:pPr/>
              <a:t>15</a:t>
            </a:fld>
            <a:endParaRPr lang="nl-NL"/>
          </a:p>
        </p:txBody>
      </p:sp>
      <p:pic>
        <p:nvPicPr>
          <p:cNvPr id="8" name="Picture 7"/>
          <p:cNvPicPr>
            <a:picLocks noChangeAspect="1"/>
          </p:cNvPicPr>
          <p:nvPr/>
        </p:nvPicPr>
        <p:blipFill>
          <a:blip r:embed="rId2"/>
          <a:stretch>
            <a:fillRect/>
          </a:stretch>
        </p:blipFill>
        <p:spPr>
          <a:xfrm>
            <a:off x="3838571" y="919605"/>
            <a:ext cx="8353425" cy="4295775"/>
          </a:xfrm>
          <a:prstGeom prst="rect">
            <a:avLst/>
          </a:prstGeom>
        </p:spPr>
      </p:pic>
      <p:sp>
        <p:nvSpPr>
          <p:cNvPr id="9" name="Rectangle 8"/>
          <p:cNvSpPr/>
          <p:nvPr/>
        </p:nvSpPr>
        <p:spPr>
          <a:xfrm>
            <a:off x="6400800" y="1358601"/>
            <a:ext cx="3732028" cy="18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742-748 Cheung </a:t>
            </a:r>
            <a:r>
              <a:rPr lang="en-GB" sz="800" dirty="0" err="1">
                <a:solidFill>
                  <a:schemeClr val="tx1"/>
                </a:solidFill>
              </a:rPr>
              <a:t>Sha</a:t>
            </a:r>
            <a:r>
              <a:rPr lang="en-GB" sz="800" dirty="0">
                <a:solidFill>
                  <a:schemeClr val="tx1"/>
                </a:solidFill>
              </a:rPr>
              <a:t> Wan Road, Cheung </a:t>
            </a:r>
            <a:r>
              <a:rPr lang="en-GB" sz="800" dirty="0" err="1">
                <a:solidFill>
                  <a:schemeClr val="tx1"/>
                </a:solidFill>
              </a:rPr>
              <a:t>Sha</a:t>
            </a:r>
            <a:r>
              <a:rPr lang="en-GB" sz="800" dirty="0">
                <a:solidFill>
                  <a:schemeClr val="tx1"/>
                </a:solidFill>
              </a:rPr>
              <a:t> Wan, Hong Kong</a:t>
            </a:r>
            <a:endParaRPr lang="en-US" sz="800" dirty="0">
              <a:solidFill>
                <a:schemeClr val="tx1"/>
              </a:solidFill>
            </a:endParaRPr>
          </a:p>
        </p:txBody>
      </p:sp>
      <p:pic>
        <p:nvPicPr>
          <p:cNvPr id="10" name="Picture 9"/>
          <p:cNvPicPr>
            <a:picLocks noChangeAspect="1"/>
          </p:cNvPicPr>
          <p:nvPr/>
        </p:nvPicPr>
        <p:blipFill>
          <a:blip r:embed="rId3"/>
          <a:stretch>
            <a:fillRect/>
          </a:stretch>
        </p:blipFill>
        <p:spPr>
          <a:xfrm>
            <a:off x="4338637" y="3588698"/>
            <a:ext cx="6241026" cy="317096"/>
          </a:xfrm>
          <a:prstGeom prst="rect">
            <a:avLst/>
          </a:prstGeom>
        </p:spPr>
      </p:pic>
      <p:pic>
        <p:nvPicPr>
          <p:cNvPr id="12" name="Picture 11"/>
          <p:cNvPicPr>
            <a:picLocks noChangeAspect="1"/>
          </p:cNvPicPr>
          <p:nvPr/>
        </p:nvPicPr>
        <p:blipFill>
          <a:blip r:embed="rId4"/>
          <a:stretch>
            <a:fillRect/>
          </a:stretch>
        </p:blipFill>
        <p:spPr>
          <a:xfrm>
            <a:off x="4464422" y="2607433"/>
            <a:ext cx="7727574" cy="800100"/>
          </a:xfrm>
          <a:prstGeom prst="rect">
            <a:avLst/>
          </a:prstGeom>
        </p:spPr>
      </p:pic>
    </p:spTree>
    <p:extLst>
      <p:ext uri="{BB962C8B-B14F-4D97-AF65-F5344CB8AC3E}">
        <p14:creationId xmlns:p14="http://schemas.microsoft.com/office/powerpoint/2010/main" val="204116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4132" y="635370"/>
            <a:ext cx="6676973" cy="4714875"/>
          </a:xfrm>
          <a:prstGeom prst="rect">
            <a:avLst/>
          </a:prstGeom>
        </p:spPr>
      </p:pic>
      <p:sp>
        <p:nvSpPr>
          <p:cNvPr id="2" name="Vertical Text Placeholder 1"/>
          <p:cNvSpPr>
            <a:spLocks noGrp="1"/>
          </p:cNvSpPr>
          <p:nvPr>
            <p:ph type="body" orient="vert" idx="1"/>
          </p:nvPr>
        </p:nvSpPr>
        <p:spPr>
          <a:xfrm>
            <a:off x="7239723" y="684645"/>
            <a:ext cx="4542206" cy="4665600"/>
          </a:xfrm>
        </p:spPr>
        <p:txBody>
          <a:bodyPr/>
          <a:lstStyle/>
          <a:p>
            <a:pPr lvl="2">
              <a:buClr>
                <a:schemeClr val="accent2"/>
              </a:buClr>
            </a:pPr>
            <a:r>
              <a:rPr lang="en-GB" sz="1200" dirty="0"/>
              <a:t>‘BMO Charge Applicable’ will shown on the Site details page when the ‘Site Country = ‘Hong Kong’’. BMO charge Applicable field would be mandatory for Hong Kong (on Site detail page)</a:t>
            </a:r>
          </a:p>
          <a:p>
            <a:pPr lvl="2">
              <a:buClr>
                <a:schemeClr val="accent2"/>
              </a:buClr>
            </a:pPr>
            <a:r>
              <a:rPr lang="en-GB" sz="1200" dirty="0"/>
              <a:t>‘BMO Charge Applicable’ should be a LOV with a default value as ‘Please Select’ . User can click in the drop down to select ‘Yes’ / ‘No’</a:t>
            </a:r>
          </a:p>
          <a:p>
            <a:pPr lvl="2">
              <a:buClr>
                <a:schemeClr val="accent2"/>
              </a:buClr>
            </a:pPr>
            <a:r>
              <a:rPr lang="en-GB" sz="1200" dirty="0"/>
              <a:t>When the Site country is other then  ‘Hong Kong’  then this field will be hidden. </a:t>
            </a:r>
          </a:p>
          <a:p>
            <a:pPr lvl="2">
              <a:buClr>
                <a:schemeClr val="accent2"/>
              </a:buClr>
            </a:pPr>
            <a:r>
              <a:rPr lang="en-GB" sz="1200" dirty="0"/>
              <a:t>There will be a guidance message appearing on the screen for those user who are not aware </a:t>
            </a:r>
            <a:r>
              <a:rPr lang="en-US" sz="1200" dirty="0"/>
              <a:t> BMO charges</a:t>
            </a:r>
          </a:p>
          <a:p>
            <a:pPr lvl="2">
              <a:buClr>
                <a:schemeClr val="accent2"/>
              </a:buClr>
            </a:pPr>
            <a:r>
              <a:rPr lang="en-GB" sz="1200" dirty="0"/>
              <a:t>Sales can refer the ULL connectivity check table to view the BMO related for guidance. These field are strictly for guidance purpose.</a:t>
            </a:r>
          </a:p>
          <a:p>
            <a:pPr lvl="2">
              <a:buClr>
                <a:schemeClr val="accent2"/>
              </a:buClr>
            </a:pPr>
            <a:r>
              <a:rPr lang="en-GB" sz="1200" dirty="0"/>
              <a:t>If user selects the BMO charges applicable then:</a:t>
            </a:r>
            <a:endParaRPr lang="en-US" sz="1200" dirty="0"/>
          </a:p>
          <a:p>
            <a:pPr lvl="2">
              <a:spcBef>
                <a:spcPts val="0"/>
              </a:spcBef>
            </a:pPr>
            <a:r>
              <a:rPr lang="en-GB" sz="1200" dirty="0"/>
              <a:t>Sales user will be shown two fields to capture NRC and MRC</a:t>
            </a:r>
          </a:p>
          <a:p>
            <a:pPr lvl="2">
              <a:spcBef>
                <a:spcPts val="0"/>
              </a:spcBef>
            </a:pPr>
            <a:r>
              <a:rPr lang="en-GB" sz="1200" dirty="0"/>
              <a:t>Sales are expected to manually enter the charges in HKG</a:t>
            </a:r>
          </a:p>
          <a:p>
            <a:pPr marL="538163" lvl="2" indent="0">
              <a:buNone/>
            </a:pPr>
            <a:endParaRPr lang="en-GB" dirty="0"/>
          </a:p>
        </p:txBody>
      </p:sp>
      <p:sp>
        <p:nvSpPr>
          <p:cNvPr id="3" name="Slide Number Placeholder 2"/>
          <p:cNvSpPr>
            <a:spLocks noGrp="1"/>
          </p:cNvSpPr>
          <p:nvPr>
            <p:ph type="sldNum" sz="quarter" idx="12"/>
          </p:nvPr>
        </p:nvSpPr>
        <p:spPr/>
        <p:txBody>
          <a:bodyPr/>
          <a:lstStyle/>
          <a:p>
            <a:fld id="{7AD0FE45-509C-4BDF-9EDE-64426F8DF3D2}" type="slidenum">
              <a:rPr lang="nl-NL" smtClean="0"/>
              <a:t>16</a:t>
            </a:fld>
            <a:endParaRPr lang="nl-NL"/>
          </a:p>
        </p:txBody>
      </p:sp>
      <p:sp>
        <p:nvSpPr>
          <p:cNvPr id="4" name="Title 3"/>
          <p:cNvSpPr>
            <a:spLocks noGrp="1"/>
          </p:cNvSpPr>
          <p:nvPr>
            <p:ph type="title"/>
          </p:nvPr>
        </p:nvSpPr>
        <p:spPr/>
        <p:txBody>
          <a:bodyPr/>
          <a:lstStyle/>
          <a:p>
            <a:r>
              <a:rPr lang="en-GB" dirty="0"/>
              <a:t>CPQ Asia : CPQ Asia : Ethernet Hub-BMO</a:t>
            </a:r>
            <a:endParaRPr lang="en-US" dirty="0"/>
          </a:p>
        </p:txBody>
      </p:sp>
      <p:sp>
        <p:nvSpPr>
          <p:cNvPr id="9" name="Rectangle 8"/>
          <p:cNvSpPr/>
          <p:nvPr/>
        </p:nvSpPr>
        <p:spPr>
          <a:xfrm>
            <a:off x="154133" y="4748822"/>
            <a:ext cx="3099259" cy="56142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8106" y="5350245"/>
            <a:ext cx="7343775" cy="1419225"/>
          </a:xfrm>
          <a:prstGeom prst="rect">
            <a:avLst/>
          </a:prstGeom>
        </p:spPr>
      </p:pic>
      <p:sp>
        <p:nvSpPr>
          <p:cNvPr id="10" name="Rectangle 9"/>
          <p:cNvSpPr/>
          <p:nvPr/>
        </p:nvSpPr>
        <p:spPr>
          <a:xfrm>
            <a:off x="4464423" y="5683726"/>
            <a:ext cx="1936377" cy="667201"/>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44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17</a:t>
            </a:fld>
            <a:endParaRPr lang="nl-NL"/>
          </a:p>
        </p:txBody>
      </p:sp>
      <p:sp>
        <p:nvSpPr>
          <p:cNvPr id="4" name="Title 3"/>
          <p:cNvSpPr>
            <a:spLocks noGrp="1"/>
          </p:cNvSpPr>
          <p:nvPr>
            <p:ph type="title"/>
          </p:nvPr>
        </p:nvSpPr>
        <p:spPr/>
        <p:txBody>
          <a:bodyPr/>
          <a:lstStyle/>
          <a:p>
            <a:r>
              <a:rPr lang="en-GB" dirty="0"/>
              <a:t>CPQ Asia : Ethernet Hub-Internal cabling</a:t>
            </a:r>
            <a:endParaRPr lang="en-US" dirty="0"/>
          </a:p>
        </p:txBody>
      </p:sp>
      <p:sp>
        <p:nvSpPr>
          <p:cNvPr id="6" name="Vertical Text Placeholder 5"/>
          <p:cNvSpPr>
            <a:spLocks noGrp="1"/>
          </p:cNvSpPr>
          <p:nvPr>
            <p:ph type="body" orient="vert" idx="1"/>
          </p:nvPr>
        </p:nvSpPr>
        <p:spPr>
          <a:xfrm>
            <a:off x="804041" y="763314"/>
            <a:ext cx="10975738" cy="1270438"/>
          </a:xfrm>
        </p:spPr>
        <p:txBody>
          <a:bodyPr/>
          <a:lstStyle/>
          <a:p>
            <a:pPr algn="just"/>
            <a:r>
              <a:rPr lang="en-IN" dirty="0"/>
              <a:t>Internal Cabling is a globally orderable feature at site level when Access type is Colt Fibre. It will be not applicable for any other access type.</a:t>
            </a:r>
          </a:p>
          <a:p>
            <a:pPr algn="just"/>
            <a:r>
              <a:rPr lang="en-IN" dirty="0"/>
              <a:t>Charge for Internal cabling for Asian sites will always be zero when Site Country is = ‘Japan’, </a:t>
            </a:r>
            <a:r>
              <a:rPr lang="en-IN" dirty="0" err="1"/>
              <a:t>Singapore’,’Hong</a:t>
            </a:r>
            <a:r>
              <a:rPr lang="en-IN" dirty="0"/>
              <a:t> Kong’ , ‘South Korea’ . </a:t>
            </a:r>
            <a:endParaRPr lang="en-IN" dirty="0">
              <a:solidFill>
                <a:srgbClr val="FF0000"/>
              </a:solidFill>
            </a:endParaRPr>
          </a:p>
        </p:txBody>
      </p:sp>
      <p:pic>
        <p:nvPicPr>
          <p:cNvPr id="1946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97977"/>
            <a:ext cx="7820485" cy="434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585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18</a:t>
            </a:fld>
            <a:endParaRPr lang="nl-NL"/>
          </a:p>
        </p:txBody>
      </p:sp>
      <p:sp>
        <p:nvSpPr>
          <p:cNvPr id="4" name="Title 3"/>
          <p:cNvSpPr>
            <a:spLocks noGrp="1"/>
          </p:cNvSpPr>
          <p:nvPr>
            <p:ph type="title"/>
          </p:nvPr>
        </p:nvSpPr>
        <p:spPr/>
        <p:txBody>
          <a:bodyPr/>
          <a:lstStyle/>
          <a:p>
            <a:r>
              <a:rPr lang="en-GB" dirty="0"/>
              <a:t>CPQ Asia : Ethernet Hub-Link Aggregation</a:t>
            </a:r>
            <a:endParaRPr lang="en-US" dirty="0"/>
          </a:p>
        </p:txBody>
      </p:sp>
      <p:sp>
        <p:nvSpPr>
          <p:cNvPr id="6" name="Vertical Text Placeholder 5"/>
          <p:cNvSpPr>
            <a:spLocks noGrp="1"/>
          </p:cNvSpPr>
          <p:nvPr>
            <p:ph type="body" orient="vert" idx="1"/>
          </p:nvPr>
        </p:nvSpPr>
        <p:spPr>
          <a:xfrm>
            <a:off x="695459" y="954308"/>
            <a:ext cx="11034086" cy="410854"/>
          </a:xfrm>
        </p:spPr>
        <p:txBody>
          <a:bodyPr/>
          <a:lstStyle/>
          <a:p>
            <a:pPr algn="just"/>
            <a:r>
              <a:rPr lang="en-IN" dirty="0"/>
              <a:t>Link Aggregation is a Site level feature </a:t>
            </a:r>
          </a:p>
          <a:p>
            <a:pPr algn="just"/>
            <a:r>
              <a:rPr lang="en-IN" dirty="0"/>
              <a:t>It will be disabled for selection if site country is in Asia (JP,HK,SK,SG)</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2061013"/>
            <a:ext cx="112299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94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19</a:t>
            </a:fld>
            <a:endParaRPr lang="nl-NL"/>
          </a:p>
        </p:txBody>
      </p:sp>
      <p:sp>
        <p:nvSpPr>
          <p:cNvPr id="4" name="Title 3"/>
          <p:cNvSpPr>
            <a:spLocks noGrp="1"/>
          </p:cNvSpPr>
          <p:nvPr>
            <p:ph type="title"/>
          </p:nvPr>
        </p:nvSpPr>
        <p:spPr/>
        <p:txBody>
          <a:bodyPr/>
          <a:lstStyle/>
          <a:p>
            <a:r>
              <a:rPr lang="en-GB" dirty="0"/>
              <a:t>CPQ Asia : Ethernet Hub-Demarcation Device</a:t>
            </a:r>
            <a:endParaRPr lang="en-US" dirty="0"/>
          </a:p>
        </p:txBody>
      </p:sp>
      <p:sp>
        <p:nvSpPr>
          <p:cNvPr id="7" name="Vertical Text Placeholder 5"/>
          <p:cNvSpPr>
            <a:spLocks noGrp="1"/>
          </p:cNvSpPr>
          <p:nvPr>
            <p:ph type="body" orient="vert" idx="1"/>
          </p:nvPr>
        </p:nvSpPr>
        <p:spPr>
          <a:xfrm>
            <a:off x="695459" y="954307"/>
            <a:ext cx="11034086" cy="712567"/>
          </a:xfrm>
        </p:spPr>
        <p:txBody>
          <a:bodyPr/>
          <a:lstStyle/>
          <a:p>
            <a:pPr algn="just"/>
            <a:r>
              <a:rPr lang="en-IN" dirty="0"/>
              <a:t>Demarcation Device is a Site level feature.</a:t>
            </a:r>
          </a:p>
          <a:p>
            <a:pPr algn="just"/>
            <a:r>
              <a:rPr lang="en-IN" dirty="0"/>
              <a:t>It will be disabled for selection if site country is in Asia( JP,HK,SG,SK)</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 y="2045247"/>
            <a:ext cx="112299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9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2</a:t>
            </a:fld>
            <a:endParaRPr lang="nl-NL">
              <a:solidFill>
                <a:srgbClr val="008C83"/>
              </a:solidFill>
            </a:endParaRPr>
          </a:p>
        </p:txBody>
      </p:sp>
      <p:sp>
        <p:nvSpPr>
          <p:cNvPr id="3" name="Title 2"/>
          <p:cNvSpPr>
            <a:spLocks noGrp="1"/>
          </p:cNvSpPr>
          <p:nvPr>
            <p:ph type="title"/>
          </p:nvPr>
        </p:nvSpPr>
        <p:spPr/>
        <p:txBody>
          <a:bodyPr/>
          <a:lstStyle/>
          <a:p>
            <a:r>
              <a:rPr lang="en-IN" sz="1600" dirty="0"/>
              <a:t>Document Release and Change Log Details</a:t>
            </a:r>
          </a:p>
        </p:txBody>
      </p:sp>
      <p:pic>
        <p:nvPicPr>
          <p:cNvPr id="4" name="Picture 3">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5" name="Group 3"/>
          <p:cNvGraphicFramePr>
            <a:graphicFrameLocks noGrp="1"/>
          </p:cNvGraphicFramePr>
          <p:nvPr>
            <p:extLst>
              <p:ext uri="{D42A27DB-BD31-4B8C-83A1-F6EECF244321}">
                <p14:modId xmlns:p14="http://schemas.microsoft.com/office/powerpoint/2010/main" val="2826097812"/>
              </p:ext>
            </p:extLst>
          </p:nvPr>
        </p:nvGraphicFramePr>
        <p:xfrm>
          <a:off x="381217" y="620204"/>
          <a:ext cx="11429562" cy="5708751"/>
        </p:xfrm>
        <a:graphic>
          <a:graphicData uri="http://schemas.openxmlformats.org/drawingml/2006/table">
            <a:tbl>
              <a:tblPr/>
              <a:tblGrid>
                <a:gridCol w="1632433">
                  <a:extLst>
                    <a:ext uri="{9D8B030D-6E8A-4147-A177-3AD203B41FA5}">
                      <a16:colId xmlns:a16="http://schemas.microsoft.com/office/drawing/2014/main" val="20000"/>
                    </a:ext>
                  </a:extLst>
                </a:gridCol>
                <a:gridCol w="9797129">
                  <a:extLst>
                    <a:ext uri="{9D8B030D-6E8A-4147-A177-3AD203B41FA5}">
                      <a16:colId xmlns:a16="http://schemas.microsoft.com/office/drawing/2014/main" val="20001"/>
                    </a:ext>
                  </a:extLst>
                </a:gridCol>
              </a:tblGrid>
              <a:tr h="344393">
                <a:tc gridSpan="2">
                  <a:txBody>
                    <a:bodyPr/>
                    <a:lstStyle/>
                    <a:p>
                      <a:pPr marL="0" marR="0" lvl="0" indent="0" algn="ctr"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600" b="1" i="0" u="none" strike="noStrike" cap="none" normalizeH="0" baseline="0" dirty="0">
                          <a:ln>
                            <a:noFill/>
                          </a:ln>
                          <a:solidFill>
                            <a:schemeClr val="bg1"/>
                          </a:solidFill>
                          <a:effectLst/>
                          <a:latin typeface="+mj-lt"/>
                        </a:rPr>
                        <a:t>CPQ Asia</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3235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Version Number</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0" i="0" u="none" strike="noStrike" cap="none" normalizeH="0" baseline="0" dirty="0" smtClean="0">
                          <a:ln>
                            <a:noFill/>
                          </a:ln>
                          <a:solidFill>
                            <a:schemeClr val="tx1"/>
                          </a:solidFill>
                          <a:effectLst/>
                          <a:latin typeface="+mj-lt"/>
                        </a:rPr>
                        <a:t>0.9</a:t>
                      </a:r>
                      <a:endParaRPr kumimoji="0" lang="en-US" sz="1400" b="0"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560">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Date </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r>
                        <a:rPr lang="en-GB" sz="1400" baseline="0" dirty="0">
                          <a:latin typeface="+mj-lt"/>
                        </a:rPr>
                        <a:t>25</a:t>
                      </a:r>
                      <a:r>
                        <a:rPr lang="en-GB" sz="1400" baseline="30000" dirty="0">
                          <a:latin typeface="+mj-lt"/>
                        </a:rPr>
                        <a:t>th</a:t>
                      </a:r>
                      <a:r>
                        <a:rPr lang="en-GB" sz="1400" baseline="0" dirty="0">
                          <a:latin typeface="+mj-lt"/>
                        </a:rPr>
                        <a:t> , Nov, 2019</a:t>
                      </a:r>
                      <a:endParaRPr lang="en-GB" sz="1400" dirty="0">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30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Change </a:t>
                      </a:r>
                      <a:r>
                        <a:rPr kumimoji="0" lang="en-US" sz="1400" b="1" i="0" u="none" strike="noStrike" cap="none" normalizeH="0" baseline="0" dirty="0" smtClean="0">
                          <a:ln>
                            <a:noFill/>
                          </a:ln>
                          <a:solidFill>
                            <a:schemeClr val="tx1"/>
                          </a:solidFill>
                          <a:effectLst/>
                          <a:latin typeface="+mj-lt"/>
                        </a:rPr>
                        <a:t>log 0.8</a:t>
                      </a:r>
                      <a:endParaRPr kumimoji="0" lang="en-US" sz="1400" b="1"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cap="none" normalizeH="0" baseline="0" dirty="0" smtClean="0">
                          <a:ln>
                            <a:noFill/>
                          </a:ln>
                          <a:solidFill>
                            <a:schemeClr val="tx1"/>
                          </a:solidFill>
                          <a:effectLst/>
                          <a:latin typeface="+mj-lt"/>
                        </a:rPr>
                        <a:t>Product Variation changes- Ethernet Line</a:t>
                      </a: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cap="none" normalizeH="0" baseline="0" dirty="0" smtClean="0">
                          <a:ln>
                            <a:noFill/>
                          </a:ln>
                          <a:solidFill>
                            <a:schemeClr val="tx1"/>
                          </a:solidFill>
                          <a:effectLst/>
                          <a:latin typeface="+mj-lt"/>
                        </a:rPr>
                        <a:t>Product Variation – Ethernet Hub</a:t>
                      </a: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cap="none" normalizeH="0" baseline="0" dirty="0" smtClean="0">
                          <a:ln>
                            <a:noFill/>
                          </a:ln>
                          <a:solidFill>
                            <a:schemeClr val="tx1"/>
                          </a:solidFill>
                          <a:effectLst/>
                          <a:latin typeface="+mj-lt"/>
                        </a:rPr>
                        <a:t>Product </a:t>
                      </a:r>
                      <a:r>
                        <a:rPr kumimoji="0" lang="en-IN" sz="1400" b="1" i="0" u="none" strike="noStrike" cap="none" normalizeH="0" baseline="0" dirty="0">
                          <a:ln>
                            <a:noFill/>
                          </a:ln>
                          <a:solidFill>
                            <a:schemeClr val="tx1"/>
                          </a:solidFill>
                          <a:effectLst/>
                          <a:latin typeface="+mj-lt"/>
                        </a:rPr>
                        <a:t>Variation – Ethernet Spoke</a:t>
                      </a: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kern="1200" cap="none" normalizeH="0" baseline="0" dirty="0">
                          <a:ln>
                            <a:noFill/>
                          </a:ln>
                          <a:solidFill>
                            <a:schemeClr val="tx1"/>
                          </a:solidFill>
                          <a:effectLst/>
                          <a:latin typeface="+mn-lt"/>
                          <a:ea typeface="+mn-ea"/>
                          <a:cs typeface="+mn-cs"/>
                        </a:rPr>
                        <a:t>Product Variation – IP Access</a:t>
                      </a: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kern="1200" cap="none" normalizeH="0" baseline="0" dirty="0">
                          <a:ln>
                            <a:noFill/>
                          </a:ln>
                          <a:solidFill>
                            <a:schemeClr val="tx1"/>
                          </a:solidFill>
                          <a:effectLst/>
                          <a:latin typeface="+mn-lt"/>
                          <a:ea typeface="+mn-ea"/>
                          <a:cs typeface="+mn-cs"/>
                        </a:rPr>
                        <a:t>Product Variation – Wave</a:t>
                      </a: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kern="1200" cap="none" normalizeH="0" baseline="0" dirty="0">
                          <a:ln>
                            <a:noFill/>
                          </a:ln>
                          <a:solidFill>
                            <a:schemeClr val="tx1"/>
                          </a:solidFill>
                          <a:effectLst/>
                          <a:latin typeface="+mn-lt"/>
                          <a:ea typeface="+mn-ea"/>
                          <a:cs typeface="+mn-cs"/>
                        </a:rPr>
                        <a:t>Product Variation – Professional Services</a:t>
                      </a: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kern="1200" cap="none" normalizeH="0" baseline="0" dirty="0">
                          <a:ln>
                            <a:noFill/>
                          </a:ln>
                          <a:solidFill>
                            <a:schemeClr val="tx1"/>
                          </a:solidFill>
                          <a:effectLst/>
                          <a:latin typeface="+mn-lt"/>
                          <a:ea typeface="+mn-ea"/>
                          <a:cs typeface="+mn-cs"/>
                        </a:rPr>
                        <a:t>Container Journey – Open </a:t>
                      </a:r>
                      <a:r>
                        <a:rPr kumimoji="0" lang="en-IN" sz="1400" b="1" i="0" u="none" strike="noStrike" kern="1200" cap="none" normalizeH="0" baseline="0" dirty="0" smtClean="0">
                          <a:ln>
                            <a:noFill/>
                          </a:ln>
                          <a:solidFill>
                            <a:schemeClr val="tx1"/>
                          </a:solidFill>
                          <a:effectLst/>
                          <a:latin typeface="+mn-lt"/>
                          <a:ea typeface="+mn-ea"/>
                          <a:cs typeface="+mn-cs"/>
                        </a:rPr>
                        <a:t>Items</a:t>
                      </a:r>
                    </a:p>
                    <a:p>
                      <a:pPr marL="0" marR="0" lvl="0" indent="0" algn="l" defTabSz="914400" rtl="0" eaLnBrk="1" fontAlgn="base" latinLnBrk="0" hangingPunct="1">
                        <a:lnSpc>
                          <a:spcPct val="100000"/>
                        </a:lnSpc>
                        <a:spcBef>
                          <a:spcPct val="0"/>
                        </a:spcBef>
                        <a:spcAft>
                          <a:spcPct val="50000"/>
                        </a:spcAft>
                        <a:buClr>
                          <a:srgbClr val="739DC3"/>
                        </a:buClr>
                        <a:buSzTx/>
                        <a:buFont typeface="+mj-lt"/>
                        <a:buNone/>
                        <a:tabLst/>
                        <a:defRPr/>
                      </a:pPr>
                      <a:endParaRPr kumimoji="0" lang="en-IN" sz="1400" b="1" i="0" u="none" strike="noStrike" kern="1200" cap="none" normalizeH="0" baseline="0" dirty="0">
                        <a:ln>
                          <a:noFill/>
                        </a:ln>
                        <a:solidFill>
                          <a:schemeClr val="tx1"/>
                        </a:solidFill>
                        <a:effectLst/>
                        <a:latin typeface="+mn-lt"/>
                        <a:ea typeface="+mn-ea"/>
                        <a:cs typeface="+mn-cs"/>
                      </a:endParaRP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startAt="2"/>
                        <a:tabLst/>
                        <a:defRPr/>
                      </a:pPr>
                      <a:endParaRPr kumimoji="0" lang="en-IN" sz="1400" b="1" i="0" u="none" strike="noStrike" kern="1200" cap="none" normalizeH="0" baseline="0" dirty="0">
                        <a:ln>
                          <a:noFill/>
                        </a:ln>
                        <a:solidFill>
                          <a:schemeClr val="tx1"/>
                        </a:solidFill>
                        <a:effectLst/>
                        <a:latin typeface="+mn-lt"/>
                        <a:ea typeface="+mn-ea"/>
                        <a:cs typeface="+mn-cs"/>
                      </a:endParaRPr>
                    </a:p>
                    <a:p>
                      <a:pPr marL="342900" marR="0" lvl="0" indent="-342900" algn="l" defTabSz="914400" rtl="0" eaLnBrk="1" fontAlgn="base" latinLnBrk="0" hangingPunct="1">
                        <a:lnSpc>
                          <a:spcPct val="100000"/>
                        </a:lnSpc>
                        <a:spcBef>
                          <a:spcPct val="0"/>
                        </a:spcBef>
                        <a:spcAft>
                          <a:spcPct val="50000"/>
                        </a:spcAft>
                        <a:buClr>
                          <a:srgbClr val="739DC3"/>
                        </a:buClr>
                        <a:buSzTx/>
                        <a:buFont typeface="Wingdings" panose="05000000000000000000" pitchFamily="2" charset="2"/>
                        <a:buChar char="Ø"/>
                        <a:tabLst/>
                        <a:defRPr/>
                      </a:pPr>
                      <a:endParaRPr kumimoji="0" lang="en-IN" sz="1400" b="1" i="0" u="none" strike="noStrike" kern="1200" cap="none" normalizeH="0" baseline="0" dirty="0">
                        <a:ln>
                          <a:noFill/>
                        </a:ln>
                        <a:solidFill>
                          <a:schemeClr val="tx1"/>
                        </a:solidFill>
                        <a:effectLst/>
                        <a:latin typeface="+mn-lt"/>
                        <a:ea typeface="+mn-ea"/>
                        <a:cs typeface="+mn-cs"/>
                      </a:endParaRP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startAt="2"/>
                        <a:tabLst/>
                      </a:pPr>
                      <a:endParaRPr kumimoji="0" lang="en-IN" sz="1400" b="1"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630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defRPr/>
                      </a:pPr>
                      <a:r>
                        <a:rPr kumimoji="0" lang="en-US" sz="1400" b="1" i="0" u="none" strike="noStrike" kern="1200" cap="none" normalizeH="0" baseline="0" dirty="0" smtClean="0">
                          <a:ln>
                            <a:noFill/>
                          </a:ln>
                          <a:solidFill>
                            <a:schemeClr val="tx1"/>
                          </a:solidFill>
                          <a:effectLst/>
                          <a:latin typeface="+mn-lt"/>
                          <a:ea typeface="+mn-ea"/>
                          <a:cs typeface="+mn-cs"/>
                        </a:rPr>
                        <a:t>Change log 0.9</a:t>
                      </a:r>
                    </a:p>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endParaRPr kumimoji="0" lang="en-US" sz="1400" b="1"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kern="1200" cap="none" normalizeH="0" baseline="0" dirty="0" smtClean="0">
                          <a:ln>
                            <a:noFill/>
                          </a:ln>
                          <a:solidFill>
                            <a:schemeClr val="tx1"/>
                          </a:solidFill>
                          <a:effectLst/>
                          <a:latin typeface="+mn-lt"/>
                          <a:ea typeface="+mn-ea"/>
                          <a:cs typeface="+mn-cs"/>
                        </a:rPr>
                        <a:t>Updated the slides based upon the product management feedback – ‘</a:t>
                      </a:r>
                      <a:r>
                        <a:rPr kumimoji="0" lang="en-IN" sz="1400" b="1" i="0" u="none" strike="noStrike" kern="1200" cap="none" normalizeH="0" baseline="0" dirty="0" err="1" smtClean="0">
                          <a:ln>
                            <a:noFill/>
                          </a:ln>
                          <a:solidFill>
                            <a:schemeClr val="tx1"/>
                          </a:solidFill>
                          <a:effectLst/>
                          <a:latin typeface="+mn-lt"/>
                          <a:ea typeface="+mn-ea"/>
                          <a:cs typeface="+mn-cs"/>
                        </a:rPr>
                        <a:t>Sonet</a:t>
                      </a:r>
                      <a:r>
                        <a:rPr kumimoji="0" lang="en-IN" sz="1400" b="1" i="0" u="none" strike="noStrike" kern="1200" cap="none" normalizeH="0" baseline="0" dirty="0" smtClean="0">
                          <a:ln>
                            <a:noFill/>
                          </a:ln>
                          <a:solidFill>
                            <a:schemeClr val="tx1"/>
                          </a:solidFill>
                          <a:effectLst/>
                          <a:latin typeface="+mn-lt"/>
                          <a:ea typeface="+mn-ea"/>
                          <a:cs typeface="+mn-cs"/>
                        </a:rPr>
                        <a:t>’</a:t>
                      </a:r>
                    </a:p>
                    <a:p>
                      <a:pPr marL="342900" marR="0" lvl="0" indent="-342900" algn="l" defTabSz="914400" rtl="0" eaLnBrk="1" fontAlgn="base" latinLnBrk="0" hangingPunct="1">
                        <a:lnSpc>
                          <a:spcPct val="100000"/>
                        </a:lnSpc>
                        <a:spcBef>
                          <a:spcPct val="0"/>
                        </a:spcBef>
                        <a:spcAft>
                          <a:spcPct val="50000"/>
                        </a:spcAft>
                        <a:buClr>
                          <a:srgbClr val="739DC3"/>
                        </a:buClr>
                        <a:buSzTx/>
                        <a:buFont typeface="+mj-lt"/>
                        <a:buAutoNum type="arabicPeriod"/>
                        <a:tabLst/>
                      </a:pPr>
                      <a:r>
                        <a:rPr kumimoji="0" lang="en-IN" sz="1400" b="1" i="0" u="none" strike="noStrike" kern="1200" cap="none" normalizeH="0" baseline="0" dirty="0" smtClean="0">
                          <a:ln>
                            <a:noFill/>
                          </a:ln>
                          <a:solidFill>
                            <a:schemeClr val="tx1"/>
                          </a:solidFill>
                          <a:effectLst/>
                          <a:latin typeface="+mn-lt"/>
                          <a:ea typeface="+mn-ea"/>
                          <a:cs typeface="+mn-cs"/>
                        </a:rPr>
                        <a:t>Updated the slide to change the rule based upon the legal country for ‘Type of AS’ and ‘PI Resource </a:t>
                      </a:r>
                      <a:r>
                        <a:rPr kumimoji="0" lang="en-IN" sz="1400" b="1" i="0" u="none" strike="noStrike" kern="1200" cap="none" normalizeH="0" baseline="0" smtClean="0">
                          <a:ln>
                            <a:noFill/>
                          </a:ln>
                          <a:solidFill>
                            <a:schemeClr val="tx1"/>
                          </a:solidFill>
                          <a:effectLst/>
                          <a:latin typeface="+mn-lt"/>
                          <a:ea typeface="+mn-ea"/>
                          <a:cs typeface="+mn-cs"/>
                        </a:rPr>
                        <a:t>Management’’</a:t>
                      </a:r>
                      <a:endParaRPr kumimoji="0" lang="en-IN" sz="1400" b="1" i="0" u="none" strike="noStrike" kern="1200" cap="none" normalizeH="0" baseline="0" dirty="0" smtClean="0">
                        <a:ln>
                          <a:noFill/>
                        </a:ln>
                        <a:solidFill>
                          <a:schemeClr val="tx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50000"/>
                        </a:spcAft>
                        <a:buClr>
                          <a:srgbClr val="739DC3"/>
                        </a:buClr>
                        <a:buSzTx/>
                        <a:buFont typeface="+mj-lt"/>
                        <a:buNone/>
                        <a:tabLst/>
                      </a:pPr>
                      <a:endParaRPr kumimoji="0" lang="en-IN" sz="1400" b="1"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2882711"/>
                  </a:ext>
                </a:extLst>
              </a:tr>
            </a:tbl>
          </a:graphicData>
        </a:graphic>
      </p:graphicFrame>
    </p:spTree>
    <p:extLst>
      <p:ext uri="{BB962C8B-B14F-4D97-AF65-F5344CB8AC3E}">
        <p14:creationId xmlns:p14="http://schemas.microsoft.com/office/powerpoint/2010/main" val="16128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20</a:t>
            </a:fld>
            <a:endParaRPr lang="nl-NL"/>
          </a:p>
        </p:txBody>
      </p:sp>
      <p:sp>
        <p:nvSpPr>
          <p:cNvPr id="4" name="Title 3"/>
          <p:cNvSpPr>
            <a:spLocks noGrp="1"/>
          </p:cNvSpPr>
          <p:nvPr>
            <p:ph type="title"/>
          </p:nvPr>
        </p:nvSpPr>
        <p:spPr/>
        <p:txBody>
          <a:bodyPr/>
          <a:lstStyle/>
          <a:p>
            <a:r>
              <a:rPr lang="en-GB" dirty="0"/>
              <a:t>CPQ Asia : Ethernet Hub-Fast Track</a:t>
            </a:r>
            <a:endParaRPr lang="en-US" dirty="0"/>
          </a:p>
        </p:txBody>
      </p:sp>
      <p:sp>
        <p:nvSpPr>
          <p:cNvPr id="6" name="Vertical Text Placeholder 5"/>
          <p:cNvSpPr>
            <a:spLocks noGrp="1"/>
          </p:cNvSpPr>
          <p:nvPr>
            <p:ph type="body" orient="vert" idx="1"/>
          </p:nvPr>
        </p:nvSpPr>
        <p:spPr>
          <a:xfrm>
            <a:off x="826542" y="954307"/>
            <a:ext cx="10029807" cy="504497"/>
          </a:xfrm>
        </p:spPr>
        <p:txBody>
          <a:bodyPr/>
          <a:lstStyle/>
          <a:p>
            <a:pPr algn="just"/>
            <a:r>
              <a:rPr lang="en-IN" dirty="0"/>
              <a:t>Fast Track is a service level feature </a:t>
            </a:r>
          </a:p>
          <a:p>
            <a:pPr algn="just"/>
            <a:r>
              <a:rPr lang="en-IN" dirty="0"/>
              <a:t>When one of the  Site Country is = ‘Japan’, </a:t>
            </a:r>
            <a:r>
              <a:rPr lang="en-IN" dirty="0" err="1"/>
              <a:t>Singapore’,’Hong</a:t>
            </a:r>
            <a:r>
              <a:rPr lang="en-IN" dirty="0"/>
              <a:t> Kong’ , ‘South Korea’ then this feature has to be disabled</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169" y="2371234"/>
            <a:ext cx="841057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06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21</a:t>
            </a:fld>
            <a:endParaRPr lang="nl-NL"/>
          </a:p>
        </p:txBody>
      </p:sp>
      <p:sp>
        <p:nvSpPr>
          <p:cNvPr id="4" name="Title 3"/>
          <p:cNvSpPr>
            <a:spLocks noGrp="1"/>
          </p:cNvSpPr>
          <p:nvPr>
            <p:ph type="title"/>
          </p:nvPr>
        </p:nvSpPr>
        <p:spPr/>
        <p:txBody>
          <a:bodyPr/>
          <a:lstStyle/>
          <a:p>
            <a:r>
              <a:rPr lang="en-GB" dirty="0"/>
              <a:t>CPQ Asia : Ethernet Hub-Relay Fibre</a:t>
            </a:r>
            <a:endParaRPr lang="en-US" dirty="0"/>
          </a:p>
        </p:txBody>
      </p:sp>
      <p:sp>
        <p:nvSpPr>
          <p:cNvPr id="7" name="TextBox 6"/>
          <p:cNvSpPr txBox="1"/>
          <p:nvPr/>
        </p:nvSpPr>
        <p:spPr>
          <a:xfrm>
            <a:off x="213776" y="683237"/>
            <a:ext cx="11390089"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CST will be allowed to optionally select Relay Fibre options (Yes, No, Blank) under additional product data during technical review </a:t>
            </a:r>
            <a:r>
              <a:rPr lang="en-IN" sz="1400" dirty="0" smtClean="0"/>
              <a:t>journey</a:t>
            </a:r>
          </a:p>
          <a:p>
            <a:pPr marL="285750" indent="-285750">
              <a:buFont typeface="Arial" panose="020B0604020202020204" pitchFamily="34" charset="0"/>
              <a:buChar char="•"/>
            </a:pPr>
            <a:r>
              <a:rPr lang="en-US" sz="1400" dirty="0" err="1"/>
              <a:t>Fibre</a:t>
            </a:r>
            <a:r>
              <a:rPr lang="en-US" sz="1400" dirty="0"/>
              <a:t> Relay field will only be enabled in CPQ when ULL Suppliers for Japan are NTTEAST(JP) or NTTWEST(JP). </a:t>
            </a:r>
            <a:r>
              <a:rPr lang="en-US" sz="1400" dirty="0" smtClean="0"/>
              <a:t> For all other scenarios it will be disabled.</a:t>
            </a:r>
            <a:endParaRPr lang="en-IN" sz="1400" dirty="0"/>
          </a:p>
          <a:p>
            <a:pPr marL="285750" indent="-285750">
              <a:buFont typeface="Arial" panose="020B0604020202020204" pitchFamily="34" charset="0"/>
              <a:buChar char="•"/>
            </a:pPr>
            <a:r>
              <a:rPr lang="en-IN" sz="1400" dirty="0"/>
              <a:t>Relay Fibre can be selected at site level.</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61" y="1547863"/>
            <a:ext cx="91059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34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22</a:t>
            </a:fld>
            <a:endParaRPr lang="nl-NL"/>
          </a:p>
        </p:txBody>
      </p:sp>
      <p:sp>
        <p:nvSpPr>
          <p:cNvPr id="4" name="Title 3"/>
          <p:cNvSpPr>
            <a:spLocks noGrp="1"/>
          </p:cNvSpPr>
          <p:nvPr>
            <p:ph type="title"/>
          </p:nvPr>
        </p:nvSpPr>
        <p:spPr/>
        <p:txBody>
          <a:bodyPr/>
          <a:lstStyle/>
          <a:p>
            <a:r>
              <a:rPr lang="en-GB" dirty="0"/>
              <a:t>Productised Products – Ethernet Products (Asia Variation)</a:t>
            </a:r>
          </a:p>
        </p:txBody>
      </p:sp>
      <p:sp>
        <p:nvSpPr>
          <p:cNvPr id="17" name="Vertical Text Placeholder 1"/>
          <p:cNvSpPr txBox="1">
            <a:spLocks/>
          </p:cNvSpPr>
          <p:nvPr/>
        </p:nvSpPr>
        <p:spPr>
          <a:xfrm>
            <a:off x="249320" y="1196268"/>
            <a:ext cx="5846678" cy="5385003"/>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a:spcBef>
                <a:spcPts val="0"/>
              </a:spcBef>
            </a:pPr>
            <a:r>
              <a:rPr lang="en-US" sz="1800" b="1" dirty="0">
                <a:solidFill>
                  <a:schemeClr val="tx1"/>
                </a:solidFill>
                <a:latin typeface="Calibri" panose="020F0502020204030204" pitchFamily="34" charset="0"/>
              </a:rPr>
              <a:t>Hong Kong Supplier Surcharge</a:t>
            </a:r>
          </a:p>
          <a:p>
            <a:pPr marL="274638" lvl="1" indent="0">
              <a:spcBef>
                <a:spcPts val="0"/>
              </a:spcBef>
              <a:buNone/>
            </a:pPr>
            <a:r>
              <a:rPr lang="en-US" sz="1800" dirty="0">
                <a:solidFill>
                  <a:schemeClr val="tx1"/>
                </a:solidFill>
                <a:latin typeface="Calibri" panose="020F0502020204030204" pitchFamily="34" charset="0"/>
              </a:rPr>
              <a:t>Shall be visible if applicable.</a:t>
            </a:r>
          </a:p>
          <a:p>
            <a:pPr marL="0" indent="0">
              <a:spcBef>
                <a:spcPts val="0"/>
              </a:spcBef>
              <a:buNone/>
            </a:pPr>
            <a:r>
              <a:rPr lang="es-ES" sz="1800" dirty="0">
                <a:solidFill>
                  <a:schemeClr val="tx1"/>
                </a:solidFill>
                <a:latin typeface="Calibri" panose="020F0502020204030204" pitchFamily="34" charset="0"/>
              </a:rPr>
              <a:t>	</a:t>
            </a: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Internal Cabling </a:t>
            </a:r>
          </a:p>
          <a:p>
            <a:pPr marL="274638" lvl="1" indent="0">
              <a:spcBef>
                <a:spcPts val="0"/>
              </a:spcBef>
              <a:buNone/>
            </a:pPr>
            <a:r>
              <a:rPr lang="en-US" sz="1800" dirty="0">
                <a:solidFill>
                  <a:schemeClr val="tx1"/>
                </a:solidFill>
                <a:latin typeface="Calibri" panose="020F0502020204030204" pitchFamily="34" charset="0"/>
              </a:rPr>
              <a:t>Shall not be available if Access Type other than Colt Fiber.</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Fast Track</a:t>
            </a:r>
          </a:p>
          <a:p>
            <a:pPr marL="274638" lvl="1" indent="0">
              <a:spcBef>
                <a:spcPts val="0"/>
              </a:spcBef>
              <a:buNone/>
            </a:pPr>
            <a:r>
              <a:rPr lang="en-US" sz="1800" dirty="0">
                <a:solidFill>
                  <a:schemeClr val="tx1"/>
                </a:solidFill>
                <a:latin typeface="Calibri" panose="020F0502020204030204" pitchFamily="34" charset="0"/>
              </a:rPr>
              <a:t>Not available in Asia</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Building Management Owner Charge</a:t>
            </a:r>
          </a:p>
          <a:p>
            <a:pPr marL="274638" lvl="1" indent="0">
              <a:spcBef>
                <a:spcPts val="0"/>
              </a:spcBef>
              <a:buNone/>
            </a:pPr>
            <a:r>
              <a:rPr lang="en-US" sz="1800" dirty="0">
                <a:solidFill>
                  <a:schemeClr val="tx1"/>
                </a:solidFill>
                <a:latin typeface="Calibri" panose="020F0502020204030204" pitchFamily="34" charset="0"/>
              </a:rPr>
              <a:t>Shall be possible to be manually entered if applicable.</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Relay Fiber </a:t>
            </a:r>
          </a:p>
          <a:p>
            <a:pPr marL="274638" lvl="1" indent="0">
              <a:spcBef>
                <a:spcPts val="0"/>
              </a:spcBef>
              <a:buNone/>
            </a:pPr>
            <a:r>
              <a:rPr lang="en-US" sz="1800" dirty="0">
                <a:solidFill>
                  <a:schemeClr val="tx1"/>
                </a:solidFill>
                <a:latin typeface="Calibri" panose="020F0502020204030204" pitchFamily="34" charset="0"/>
              </a:rPr>
              <a:t>New Field required without any rule set as depending on value different workflows will be triggered in SPARK Asia. Interface logic needed to pass ULL Supplier first as only when specific Business rule met in SPARK Interface will allow to pass the value.</a:t>
            </a:r>
            <a:endParaRPr lang="es-ES" sz="1800" dirty="0">
              <a:solidFill>
                <a:schemeClr val="tx1"/>
              </a:solidFill>
              <a:latin typeface="Calibri" panose="020F0502020204030204" pitchFamily="34" charset="0"/>
            </a:endParaRPr>
          </a:p>
        </p:txBody>
      </p:sp>
      <p:sp>
        <p:nvSpPr>
          <p:cNvPr id="8" name="Rectangle 7">
            <a:extLst>
              <a:ext uri="{FF2B5EF4-FFF2-40B4-BE49-F238E27FC236}">
                <a16:creationId xmlns:a16="http://schemas.microsoft.com/office/drawing/2014/main" id="{459B8161-853C-4BCA-BA89-4B86FBD9A2D8}"/>
              </a:ext>
            </a:extLst>
          </p:cNvPr>
          <p:cNvSpPr/>
          <p:nvPr/>
        </p:nvSpPr>
        <p:spPr>
          <a:xfrm>
            <a:off x="232231" y="679468"/>
            <a:ext cx="5863768"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Generic </a:t>
            </a:r>
          </a:p>
        </p:txBody>
      </p:sp>
      <p:sp>
        <p:nvSpPr>
          <p:cNvPr id="2" name="Rectangle 1"/>
          <p:cNvSpPr/>
          <p:nvPr/>
        </p:nvSpPr>
        <p:spPr>
          <a:xfrm>
            <a:off x="6432817" y="1196268"/>
            <a:ext cx="5522622" cy="3139321"/>
          </a:xfrm>
          <a:prstGeom prst="rect">
            <a:avLst/>
          </a:prstGeom>
        </p:spPr>
        <p:txBody>
          <a:bodyPr wrap="square">
            <a:spAutoFit/>
          </a:bodyPr>
          <a:lstStyle/>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Link Aggregation</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Demarcation Device</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Diversity</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Class of Service </a:t>
            </a:r>
          </a:p>
          <a:p>
            <a:pPr>
              <a:spcBef>
                <a:spcPts val="0"/>
              </a:spcBef>
            </a:pPr>
            <a:endParaRPr lang="en-US" b="1" dirty="0">
              <a:latin typeface="Calibri" panose="020F0502020204030204" pitchFamily="34" charset="0"/>
            </a:endParaRPr>
          </a:p>
          <a:p>
            <a:r>
              <a:rPr lang="en-US" dirty="0">
                <a:latin typeface="Calibri" panose="020F0502020204030204" pitchFamily="34" charset="0"/>
              </a:rPr>
              <a:t>Above not applicable in Asia. Pricing and process not available yet and to be investigated. Target alignment date sometime 2020.</a:t>
            </a:r>
          </a:p>
          <a:p>
            <a:endParaRPr lang="es-ES" dirty="0">
              <a:latin typeface="Calibri" panose="020F0502020204030204" pitchFamily="34" charset="0"/>
            </a:endParaRPr>
          </a:p>
          <a:p>
            <a:pPr marL="263525" indent="-263525" defTabSz="913943">
              <a:lnSpc>
                <a:spcPct val="95000"/>
              </a:lnSpc>
              <a:spcBef>
                <a:spcPts val="0"/>
              </a:spcBef>
              <a:buClr>
                <a:schemeClr val="accent1"/>
              </a:buClr>
              <a:buFont typeface="Wingdings" panose="05000000000000000000" pitchFamily="2" charset="2"/>
              <a:buChar char="§"/>
            </a:pPr>
            <a:r>
              <a:rPr lang="en-GB" b="1" dirty="0">
                <a:latin typeface="Calibri" panose="020F0502020204030204" pitchFamily="34" charset="0"/>
              </a:rPr>
              <a:t>Dual Customer Power Source</a:t>
            </a:r>
          </a:p>
          <a:p>
            <a:pPr marL="263525" lvl="1" indent="0">
              <a:spcBef>
                <a:spcPts val="0"/>
              </a:spcBef>
              <a:buNone/>
            </a:pPr>
            <a:r>
              <a:rPr lang="en-GB" dirty="0">
                <a:latin typeface="Calibri" panose="020F0502020204030204" pitchFamily="34" charset="0"/>
              </a:rPr>
              <a:t>Feature to be disabled in EU to align with Asia.</a:t>
            </a:r>
          </a:p>
        </p:txBody>
      </p:sp>
      <p:sp>
        <p:nvSpPr>
          <p:cNvPr id="11" name="Rectangle 10">
            <a:extLst>
              <a:ext uri="{FF2B5EF4-FFF2-40B4-BE49-F238E27FC236}">
                <a16:creationId xmlns:a16="http://schemas.microsoft.com/office/drawing/2014/main" id="{459B8161-853C-4BCA-BA89-4B86FBD9A2D8}"/>
              </a:ext>
            </a:extLst>
          </p:cNvPr>
          <p:cNvSpPr/>
          <p:nvPr/>
        </p:nvSpPr>
        <p:spPr>
          <a:xfrm>
            <a:off x="6328228" y="679468"/>
            <a:ext cx="5863768"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Ethernet Spoke</a:t>
            </a:r>
          </a:p>
        </p:txBody>
      </p:sp>
    </p:spTree>
    <p:extLst>
      <p:ext uri="{BB962C8B-B14F-4D97-AF65-F5344CB8AC3E}">
        <p14:creationId xmlns:p14="http://schemas.microsoft.com/office/powerpoint/2010/main" val="307893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23</a:t>
            </a:fld>
            <a:endParaRPr lang="nl-NL"/>
          </a:p>
        </p:txBody>
      </p:sp>
      <p:sp>
        <p:nvSpPr>
          <p:cNvPr id="4" name="Title 3"/>
          <p:cNvSpPr>
            <a:spLocks noGrp="1"/>
          </p:cNvSpPr>
          <p:nvPr>
            <p:ph type="title"/>
          </p:nvPr>
        </p:nvSpPr>
        <p:spPr/>
        <p:txBody>
          <a:bodyPr/>
          <a:lstStyle/>
          <a:p>
            <a:r>
              <a:rPr lang="en-GB" dirty="0"/>
              <a:t>CPQ Asia : Ethernet Spoke-Long Line Surcharge </a:t>
            </a:r>
            <a:endParaRPr lang="en-US" dirty="0"/>
          </a:p>
        </p:txBody>
      </p:sp>
      <p:sp>
        <p:nvSpPr>
          <p:cNvPr id="6" name="Vertical Text Placeholder 1"/>
          <p:cNvSpPr>
            <a:spLocks noGrp="1"/>
          </p:cNvSpPr>
          <p:nvPr>
            <p:ph type="body" orient="vert" idx="1"/>
          </p:nvPr>
        </p:nvSpPr>
        <p:spPr>
          <a:xfrm>
            <a:off x="395554" y="658910"/>
            <a:ext cx="3301235" cy="5859577"/>
          </a:xfrm>
        </p:spPr>
        <p:txBody>
          <a:bodyPr/>
          <a:lstStyle/>
          <a:p>
            <a:r>
              <a:rPr lang="en-US" sz="1300" dirty="0"/>
              <a:t>In Hong Kong , while doing the ULL check if the Building Type = ‘Retail Building (Long-Lining)’ then there is surcharge which needs to be added to the based price.</a:t>
            </a:r>
          </a:p>
          <a:p>
            <a:r>
              <a:rPr lang="en-GB" sz="1300" dirty="0"/>
              <a:t>System should a message to user saying ‘A Surcharge has been added to the base price as the site is 10 KM from Central office’</a:t>
            </a:r>
          </a:p>
          <a:p>
            <a:r>
              <a:rPr lang="en-GB" sz="1300" dirty="0"/>
              <a:t>The LL surcharge prices has to be implemented in the system , which is present in PAPIC. LL Surcharge for Hong Kong has to be uploaded in a CPQ data table.</a:t>
            </a:r>
          </a:p>
          <a:p>
            <a:r>
              <a:rPr lang="en-GB" sz="1300" dirty="0"/>
              <a:t>The LL surcharge is not required to be shown on ‘Quote Line Item Grid’, ‘Quote Download Template’ , ‘Proposal’ and ‘</a:t>
            </a:r>
            <a:r>
              <a:rPr lang="en-GB" sz="1300" dirty="0">
                <a:solidFill>
                  <a:srgbClr val="FF0000"/>
                </a:solidFill>
              </a:rPr>
              <a:t>Pricing Grid</a:t>
            </a:r>
            <a:r>
              <a:rPr lang="en-GB" sz="1300" dirty="0"/>
              <a:t>’</a:t>
            </a:r>
          </a:p>
          <a:p>
            <a:r>
              <a:rPr lang="en-GB" sz="1300" dirty="0"/>
              <a:t>This is required across all product (except PS) when the country is Hong Kong</a:t>
            </a:r>
          </a:p>
          <a:p>
            <a:endParaRPr lang="en-GB" sz="1300" dirty="0"/>
          </a:p>
          <a:p>
            <a:endParaRPr lang="en-GB" sz="1300" dirty="0"/>
          </a:p>
        </p:txBody>
      </p:sp>
      <p:sp>
        <p:nvSpPr>
          <p:cNvPr id="7" name="Slide Number Placeholder 2"/>
          <p:cNvSpPr txBox="1">
            <a:spLocks/>
          </p:cNvSpPr>
          <p:nvPr/>
        </p:nvSpPr>
        <p:spPr>
          <a:xfrm>
            <a:off x="11101387" y="6455703"/>
            <a:ext cx="394613" cy="125568"/>
          </a:xfrm>
          <a:prstGeom prst="rect">
            <a:avLst/>
          </a:prstGeom>
        </p:spPr>
        <p:txBody>
          <a:bodyPr vert="horz" lIns="0" tIns="0" rIns="0" bIns="0" rtlCol="0" anchor="ctr"/>
          <a:lstStyle>
            <a:defPPr>
              <a:defRPr lang="nl-NL"/>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D0FE45-509C-4BDF-9EDE-64426F8DF3D2}" type="slidenum">
              <a:rPr lang="nl-NL" smtClean="0"/>
              <a:pPr/>
              <a:t>23</a:t>
            </a:fld>
            <a:endParaRPr lang="nl-NL"/>
          </a:p>
        </p:txBody>
      </p:sp>
      <p:pic>
        <p:nvPicPr>
          <p:cNvPr id="8" name="Picture 7"/>
          <p:cNvPicPr>
            <a:picLocks noChangeAspect="1"/>
          </p:cNvPicPr>
          <p:nvPr/>
        </p:nvPicPr>
        <p:blipFill>
          <a:blip r:embed="rId2"/>
          <a:stretch>
            <a:fillRect/>
          </a:stretch>
        </p:blipFill>
        <p:spPr>
          <a:xfrm>
            <a:off x="3838571" y="919605"/>
            <a:ext cx="8353425" cy="4295775"/>
          </a:xfrm>
          <a:prstGeom prst="rect">
            <a:avLst/>
          </a:prstGeom>
        </p:spPr>
      </p:pic>
      <p:sp>
        <p:nvSpPr>
          <p:cNvPr id="9" name="Rectangle 8"/>
          <p:cNvSpPr/>
          <p:nvPr/>
        </p:nvSpPr>
        <p:spPr>
          <a:xfrm>
            <a:off x="6400800" y="1358601"/>
            <a:ext cx="3732028" cy="18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742-748 Cheung </a:t>
            </a:r>
            <a:r>
              <a:rPr lang="en-GB" sz="800" dirty="0" err="1">
                <a:solidFill>
                  <a:schemeClr val="tx1"/>
                </a:solidFill>
              </a:rPr>
              <a:t>Sha</a:t>
            </a:r>
            <a:r>
              <a:rPr lang="en-GB" sz="800" dirty="0">
                <a:solidFill>
                  <a:schemeClr val="tx1"/>
                </a:solidFill>
              </a:rPr>
              <a:t> Wan Road, Cheung </a:t>
            </a:r>
            <a:r>
              <a:rPr lang="en-GB" sz="800" dirty="0" err="1">
                <a:solidFill>
                  <a:schemeClr val="tx1"/>
                </a:solidFill>
              </a:rPr>
              <a:t>Sha</a:t>
            </a:r>
            <a:r>
              <a:rPr lang="en-GB" sz="800" dirty="0">
                <a:solidFill>
                  <a:schemeClr val="tx1"/>
                </a:solidFill>
              </a:rPr>
              <a:t> Wan, Hong Kong</a:t>
            </a:r>
            <a:endParaRPr lang="en-US" sz="800" dirty="0">
              <a:solidFill>
                <a:schemeClr val="tx1"/>
              </a:solidFill>
            </a:endParaRPr>
          </a:p>
        </p:txBody>
      </p:sp>
      <p:pic>
        <p:nvPicPr>
          <p:cNvPr id="10" name="Picture 9"/>
          <p:cNvPicPr>
            <a:picLocks noChangeAspect="1"/>
          </p:cNvPicPr>
          <p:nvPr/>
        </p:nvPicPr>
        <p:blipFill>
          <a:blip r:embed="rId3"/>
          <a:stretch>
            <a:fillRect/>
          </a:stretch>
        </p:blipFill>
        <p:spPr>
          <a:xfrm>
            <a:off x="4338637" y="3588698"/>
            <a:ext cx="6241026" cy="317096"/>
          </a:xfrm>
          <a:prstGeom prst="rect">
            <a:avLst/>
          </a:prstGeom>
        </p:spPr>
      </p:pic>
      <p:pic>
        <p:nvPicPr>
          <p:cNvPr id="11" name="Picture 10"/>
          <p:cNvPicPr>
            <a:picLocks noChangeAspect="1"/>
          </p:cNvPicPr>
          <p:nvPr/>
        </p:nvPicPr>
        <p:blipFill>
          <a:blip r:embed="rId4"/>
          <a:stretch>
            <a:fillRect/>
          </a:stretch>
        </p:blipFill>
        <p:spPr>
          <a:xfrm>
            <a:off x="4185677" y="5143146"/>
            <a:ext cx="5057775" cy="1619250"/>
          </a:xfrm>
          <a:prstGeom prst="rect">
            <a:avLst/>
          </a:prstGeom>
        </p:spPr>
      </p:pic>
      <p:pic>
        <p:nvPicPr>
          <p:cNvPr id="12" name="Picture 11"/>
          <p:cNvPicPr>
            <a:picLocks noChangeAspect="1"/>
          </p:cNvPicPr>
          <p:nvPr/>
        </p:nvPicPr>
        <p:blipFill>
          <a:blip r:embed="rId5"/>
          <a:stretch>
            <a:fillRect/>
          </a:stretch>
        </p:blipFill>
        <p:spPr>
          <a:xfrm>
            <a:off x="4464422" y="2607433"/>
            <a:ext cx="7727574" cy="800100"/>
          </a:xfrm>
          <a:prstGeom prst="rect">
            <a:avLst/>
          </a:prstGeom>
        </p:spPr>
      </p:pic>
      <p:sp>
        <p:nvSpPr>
          <p:cNvPr id="13" name="TextBox 12"/>
          <p:cNvSpPr txBox="1"/>
          <p:nvPr/>
        </p:nvSpPr>
        <p:spPr>
          <a:xfrm>
            <a:off x="4185676" y="4811445"/>
            <a:ext cx="1775011" cy="369332"/>
          </a:xfrm>
          <a:prstGeom prst="rect">
            <a:avLst/>
          </a:prstGeom>
          <a:noFill/>
        </p:spPr>
        <p:txBody>
          <a:bodyPr wrap="square" rtlCol="0">
            <a:spAutoFit/>
          </a:bodyPr>
          <a:lstStyle/>
          <a:p>
            <a:r>
              <a:rPr lang="en-US" b="1" u="sng" dirty="0"/>
              <a:t>Price Grid</a:t>
            </a:r>
          </a:p>
        </p:txBody>
      </p:sp>
    </p:spTree>
    <p:extLst>
      <p:ext uri="{BB962C8B-B14F-4D97-AF65-F5344CB8AC3E}">
        <p14:creationId xmlns:p14="http://schemas.microsoft.com/office/powerpoint/2010/main" val="4386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4132" y="635370"/>
            <a:ext cx="6676973" cy="4714875"/>
          </a:xfrm>
          <a:prstGeom prst="rect">
            <a:avLst/>
          </a:prstGeom>
        </p:spPr>
      </p:pic>
      <p:sp>
        <p:nvSpPr>
          <p:cNvPr id="2" name="Vertical Text Placeholder 1"/>
          <p:cNvSpPr>
            <a:spLocks noGrp="1"/>
          </p:cNvSpPr>
          <p:nvPr>
            <p:ph type="body" orient="vert" idx="1"/>
          </p:nvPr>
        </p:nvSpPr>
        <p:spPr>
          <a:xfrm>
            <a:off x="7239723" y="684645"/>
            <a:ext cx="4542206" cy="4665600"/>
          </a:xfrm>
        </p:spPr>
        <p:txBody>
          <a:bodyPr/>
          <a:lstStyle/>
          <a:p>
            <a:pPr lvl="2">
              <a:buClr>
                <a:schemeClr val="accent2"/>
              </a:buClr>
            </a:pPr>
            <a:r>
              <a:rPr lang="en-GB" sz="1200" dirty="0"/>
              <a:t>‘BMO Charge Applicable’ will shown on the Site details page when the ‘Site Country = ‘Hong </a:t>
            </a:r>
            <a:r>
              <a:rPr lang="en-GB" sz="1200" dirty="0" err="1"/>
              <a:t>Kong’’.It</a:t>
            </a:r>
            <a:r>
              <a:rPr lang="en-GB" sz="1200" dirty="0"/>
              <a:t>  is mandatory field for Hong Kong</a:t>
            </a:r>
          </a:p>
          <a:p>
            <a:pPr lvl="2">
              <a:buClr>
                <a:schemeClr val="accent2"/>
              </a:buClr>
            </a:pPr>
            <a:r>
              <a:rPr lang="en-GB" sz="1200" dirty="0"/>
              <a:t>‘BMO Charge Applicable’ should be a LOV with a default value as ‘Please Select’ . User can click in the drop down to select ‘Yes’ / ‘No’</a:t>
            </a:r>
          </a:p>
          <a:p>
            <a:pPr lvl="2">
              <a:buClr>
                <a:schemeClr val="accent2"/>
              </a:buClr>
            </a:pPr>
            <a:r>
              <a:rPr lang="en-GB" sz="1200" dirty="0"/>
              <a:t>When the Site country is other then  ‘Hong Kong’  then this field will be hidden. </a:t>
            </a:r>
          </a:p>
          <a:p>
            <a:pPr lvl="2">
              <a:buClr>
                <a:schemeClr val="accent2"/>
              </a:buClr>
            </a:pPr>
            <a:r>
              <a:rPr lang="en-GB" sz="1200" dirty="0"/>
              <a:t>There will be a guidance message appearing on the screen for those user who are not aware </a:t>
            </a:r>
            <a:r>
              <a:rPr lang="en-US" sz="1200" dirty="0"/>
              <a:t> BMO charges</a:t>
            </a:r>
          </a:p>
          <a:p>
            <a:pPr lvl="2">
              <a:buClr>
                <a:schemeClr val="accent2"/>
              </a:buClr>
            </a:pPr>
            <a:r>
              <a:rPr lang="en-GB" sz="1200" dirty="0"/>
              <a:t>Sales can refer the ULL connectivity check table to view the BMO related for guidance. These field are strictly for guidance purpose.</a:t>
            </a:r>
          </a:p>
          <a:p>
            <a:pPr lvl="2">
              <a:buClr>
                <a:schemeClr val="accent2"/>
              </a:buClr>
            </a:pPr>
            <a:r>
              <a:rPr lang="en-GB" sz="1200" dirty="0"/>
              <a:t>If user selects the BMO charges applicable then:</a:t>
            </a:r>
            <a:endParaRPr lang="en-US" sz="1200" dirty="0"/>
          </a:p>
          <a:p>
            <a:pPr lvl="2">
              <a:spcBef>
                <a:spcPts val="0"/>
              </a:spcBef>
            </a:pPr>
            <a:r>
              <a:rPr lang="en-GB" sz="1200" dirty="0"/>
              <a:t>Sales user will be shown two fields to capture NRC and MRC</a:t>
            </a:r>
          </a:p>
          <a:p>
            <a:pPr lvl="2">
              <a:spcBef>
                <a:spcPts val="0"/>
              </a:spcBef>
            </a:pPr>
            <a:r>
              <a:rPr lang="en-GB" sz="1200" dirty="0"/>
              <a:t>Sales are expected to manually enter the charges in HKG</a:t>
            </a:r>
          </a:p>
          <a:p>
            <a:pPr marL="538163" lvl="2" indent="0">
              <a:buClr>
                <a:schemeClr val="accent2"/>
              </a:buClr>
              <a:buNone/>
            </a:pPr>
            <a:endParaRPr lang="en-GB" dirty="0"/>
          </a:p>
          <a:p>
            <a:pPr marL="538163" lvl="2" indent="0">
              <a:buNone/>
            </a:pPr>
            <a:endParaRPr lang="en-GB" dirty="0"/>
          </a:p>
        </p:txBody>
      </p:sp>
      <p:sp>
        <p:nvSpPr>
          <p:cNvPr id="3" name="Slide Number Placeholder 2"/>
          <p:cNvSpPr>
            <a:spLocks noGrp="1"/>
          </p:cNvSpPr>
          <p:nvPr>
            <p:ph type="sldNum" sz="quarter" idx="12"/>
          </p:nvPr>
        </p:nvSpPr>
        <p:spPr/>
        <p:txBody>
          <a:bodyPr/>
          <a:lstStyle/>
          <a:p>
            <a:fld id="{7AD0FE45-509C-4BDF-9EDE-64426F8DF3D2}" type="slidenum">
              <a:rPr lang="nl-NL" smtClean="0"/>
              <a:t>24</a:t>
            </a:fld>
            <a:endParaRPr lang="nl-NL"/>
          </a:p>
        </p:txBody>
      </p:sp>
      <p:sp>
        <p:nvSpPr>
          <p:cNvPr id="4" name="Title 3"/>
          <p:cNvSpPr>
            <a:spLocks noGrp="1"/>
          </p:cNvSpPr>
          <p:nvPr>
            <p:ph type="title"/>
          </p:nvPr>
        </p:nvSpPr>
        <p:spPr/>
        <p:txBody>
          <a:bodyPr/>
          <a:lstStyle/>
          <a:p>
            <a:r>
              <a:rPr lang="en-GB" dirty="0"/>
              <a:t>CPQ Asia : CPQ Asia : Ethernet Spoke-BMO</a:t>
            </a:r>
            <a:endParaRPr lang="en-US" dirty="0"/>
          </a:p>
        </p:txBody>
      </p:sp>
      <p:sp>
        <p:nvSpPr>
          <p:cNvPr id="9" name="Rectangle 8"/>
          <p:cNvSpPr/>
          <p:nvPr/>
        </p:nvSpPr>
        <p:spPr>
          <a:xfrm>
            <a:off x="154133" y="4748822"/>
            <a:ext cx="3099259" cy="56142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8106" y="5350245"/>
            <a:ext cx="7343775" cy="1419225"/>
          </a:xfrm>
          <a:prstGeom prst="rect">
            <a:avLst/>
          </a:prstGeom>
        </p:spPr>
      </p:pic>
      <p:sp>
        <p:nvSpPr>
          <p:cNvPr id="10" name="Rectangle 9"/>
          <p:cNvSpPr/>
          <p:nvPr/>
        </p:nvSpPr>
        <p:spPr>
          <a:xfrm>
            <a:off x="4464423" y="5683726"/>
            <a:ext cx="1936377" cy="667201"/>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1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25</a:t>
            </a:fld>
            <a:endParaRPr lang="nl-NL"/>
          </a:p>
        </p:txBody>
      </p:sp>
      <p:sp>
        <p:nvSpPr>
          <p:cNvPr id="4" name="Title 3"/>
          <p:cNvSpPr>
            <a:spLocks noGrp="1"/>
          </p:cNvSpPr>
          <p:nvPr>
            <p:ph type="title"/>
          </p:nvPr>
        </p:nvSpPr>
        <p:spPr/>
        <p:txBody>
          <a:bodyPr/>
          <a:lstStyle/>
          <a:p>
            <a:r>
              <a:rPr lang="en-GB" dirty="0"/>
              <a:t>CPQ Asia : Ethernet Spoke-Internal cabling</a:t>
            </a:r>
            <a:endParaRPr lang="en-US" dirty="0"/>
          </a:p>
        </p:txBody>
      </p:sp>
      <p:sp>
        <p:nvSpPr>
          <p:cNvPr id="6" name="Vertical Text Placeholder 5"/>
          <p:cNvSpPr>
            <a:spLocks noGrp="1"/>
          </p:cNvSpPr>
          <p:nvPr>
            <p:ph type="body" orient="vert" idx="1"/>
          </p:nvPr>
        </p:nvSpPr>
        <p:spPr>
          <a:xfrm>
            <a:off x="804041" y="763314"/>
            <a:ext cx="10975738" cy="1270438"/>
          </a:xfrm>
        </p:spPr>
        <p:txBody>
          <a:bodyPr/>
          <a:lstStyle/>
          <a:p>
            <a:pPr algn="just"/>
            <a:r>
              <a:rPr lang="en-IN" dirty="0"/>
              <a:t>Internal Cabling is a globally orderable feature at site level when Access type is Colt Fibre. It will be not applicable for any other access type.</a:t>
            </a:r>
          </a:p>
          <a:p>
            <a:pPr algn="just"/>
            <a:r>
              <a:rPr lang="en-IN" dirty="0"/>
              <a:t>Charge for Internal cabling for Asian sites will always be zero when Site Country is = ‘Japan’, Singapore’,’</a:t>
            </a:r>
            <a:r>
              <a:rPr lang="en-IN" dirty="0" err="1"/>
              <a:t>HongKong</a:t>
            </a:r>
            <a:r>
              <a:rPr lang="en-IN" dirty="0"/>
              <a:t>’ , ‘South Korea’ . </a:t>
            </a:r>
            <a:endParaRPr lang="en-IN" dirty="0">
              <a:solidFill>
                <a:srgbClr val="FF0000"/>
              </a:solidFill>
            </a:endParaRPr>
          </a:p>
        </p:txBody>
      </p:sp>
      <p:pic>
        <p:nvPicPr>
          <p:cNvPr id="1946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97977"/>
            <a:ext cx="7820485" cy="434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02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26</a:t>
            </a:fld>
            <a:endParaRPr lang="nl-NL"/>
          </a:p>
        </p:txBody>
      </p:sp>
      <p:sp>
        <p:nvSpPr>
          <p:cNvPr id="4" name="Title 3"/>
          <p:cNvSpPr>
            <a:spLocks noGrp="1"/>
          </p:cNvSpPr>
          <p:nvPr>
            <p:ph type="title"/>
          </p:nvPr>
        </p:nvSpPr>
        <p:spPr/>
        <p:txBody>
          <a:bodyPr/>
          <a:lstStyle/>
          <a:p>
            <a:r>
              <a:rPr lang="en-GB" dirty="0"/>
              <a:t>CPQ Asia : Ethernet Spoke-Link Aggregation</a:t>
            </a:r>
            <a:endParaRPr lang="en-US" dirty="0"/>
          </a:p>
        </p:txBody>
      </p:sp>
      <p:sp>
        <p:nvSpPr>
          <p:cNvPr id="6" name="Vertical Text Placeholder 5"/>
          <p:cNvSpPr>
            <a:spLocks noGrp="1"/>
          </p:cNvSpPr>
          <p:nvPr>
            <p:ph type="body" orient="vert" idx="1"/>
          </p:nvPr>
        </p:nvSpPr>
        <p:spPr>
          <a:xfrm>
            <a:off x="695459" y="954308"/>
            <a:ext cx="11034086" cy="410854"/>
          </a:xfrm>
        </p:spPr>
        <p:txBody>
          <a:bodyPr/>
          <a:lstStyle/>
          <a:p>
            <a:pPr algn="just"/>
            <a:r>
              <a:rPr lang="en-IN" dirty="0"/>
              <a:t>Link Aggregation is a Site level feature </a:t>
            </a:r>
          </a:p>
          <a:p>
            <a:pPr algn="just"/>
            <a:r>
              <a:rPr lang="en-IN" dirty="0"/>
              <a:t>It will be disabled for selection if site country is in Asia (JP,HK,SK,SG)</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2061013"/>
            <a:ext cx="112299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298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27</a:t>
            </a:fld>
            <a:endParaRPr lang="nl-NL"/>
          </a:p>
        </p:txBody>
      </p:sp>
      <p:sp>
        <p:nvSpPr>
          <p:cNvPr id="4" name="Title 3"/>
          <p:cNvSpPr>
            <a:spLocks noGrp="1"/>
          </p:cNvSpPr>
          <p:nvPr>
            <p:ph type="title"/>
          </p:nvPr>
        </p:nvSpPr>
        <p:spPr/>
        <p:txBody>
          <a:bodyPr/>
          <a:lstStyle/>
          <a:p>
            <a:r>
              <a:rPr lang="en-GB" dirty="0"/>
              <a:t>CPQ Asia : Ethernet Spoke-Demarcation Device</a:t>
            </a:r>
            <a:endParaRPr lang="en-US" dirty="0"/>
          </a:p>
        </p:txBody>
      </p:sp>
      <p:sp>
        <p:nvSpPr>
          <p:cNvPr id="7" name="Vertical Text Placeholder 5"/>
          <p:cNvSpPr>
            <a:spLocks noGrp="1"/>
          </p:cNvSpPr>
          <p:nvPr>
            <p:ph type="body" orient="vert" idx="1"/>
          </p:nvPr>
        </p:nvSpPr>
        <p:spPr>
          <a:xfrm>
            <a:off x="695459" y="954307"/>
            <a:ext cx="11034086" cy="712567"/>
          </a:xfrm>
        </p:spPr>
        <p:txBody>
          <a:bodyPr/>
          <a:lstStyle/>
          <a:p>
            <a:pPr algn="just"/>
            <a:r>
              <a:rPr lang="en-IN" dirty="0"/>
              <a:t>Demarcation Device is a Site level feature.</a:t>
            </a:r>
          </a:p>
          <a:p>
            <a:pPr algn="just"/>
            <a:r>
              <a:rPr lang="en-IN" dirty="0"/>
              <a:t>It will be disabled for selection if site country is in Asia( JP,HK,SG,SK)</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 y="2045247"/>
            <a:ext cx="112299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61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28</a:t>
            </a:fld>
            <a:endParaRPr lang="nl-NL"/>
          </a:p>
        </p:txBody>
      </p:sp>
      <p:sp>
        <p:nvSpPr>
          <p:cNvPr id="4" name="Title 3"/>
          <p:cNvSpPr>
            <a:spLocks noGrp="1"/>
          </p:cNvSpPr>
          <p:nvPr>
            <p:ph type="title"/>
          </p:nvPr>
        </p:nvSpPr>
        <p:spPr/>
        <p:txBody>
          <a:bodyPr/>
          <a:lstStyle/>
          <a:p>
            <a:r>
              <a:rPr lang="en-GB" dirty="0"/>
              <a:t>CPQ Asia : Ethernet Spoke-Diversity</a:t>
            </a:r>
            <a:endParaRPr lang="en-US" dirty="0"/>
          </a:p>
        </p:txBody>
      </p:sp>
      <p:sp>
        <p:nvSpPr>
          <p:cNvPr id="6" name="Vertical Text Placeholder 5"/>
          <p:cNvSpPr>
            <a:spLocks noGrp="1"/>
          </p:cNvSpPr>
          <p:nvPr>
            <p:ph type="body" orient="vert" idx="1"/>
          </p:nvPr>
        </p:nvSpPr>
        <p:spPr>
          <a:xfrm>
            <a:off x="695459" y="954308"/>
            <a:ext cx="11034086" cy="732602"/>
          </a:xfrm>
        </p:spPr>
        <p:txBody>
          <a:bodyPr/>
          <a:lstStyle/>
          <a:p>
            <a:pPr algn="just"/>
            <a:r>
              <a:rPr lang="en-IN" dirty="0"/>
              <a:t>Diversity is a service level feature </a:t>
            </a:r>
          </a:p>
          <a:p>
            <a:pPr algn="just"/>
            <a:r>
              <a:rPr lang="en-IN" dirty="0"/>
              <a:t>It will be disabled  for selection when one site  country is in Asia (JP,HK,SG,SK)</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08" y="1915019"/>
            <a:ext cx="1018222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4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29</a:t>
            </a:fld>
            <a:endParaRPr lang="nl-NL"/>
          </a:p>
        </p:txBody>
      </p:sp>
      <p:sp>
        <p:nvSpPr>
          <p:cNvPr id="4" name="Title 3"/>
          <p:cNvSpPr>
            <a:spLocks noGrp="1"/>
          </p:cNvSpPr>
          <p:nvPr>
            <p:ph type="title"/>
          </p:nvPr>
        </p:nvSpPr>
        <p:spPr/>
        <p:txBody>
          <a:bodyPr/>
          <a:lstStyle/>
          <a:p>
            <a:r>
              <a:rPr lang="en-GB" dirty="0"/>
              <a:t>CPQ Asia : Ethernet Spoke-Class Of Service</a:t>
            </a:r>
            <a:endParaRPr lang="en-US" dirty="0"/>
          </a:p>
        </p:txBody>
      </p:sp>
      <p:sp>
        <p:nvSpPr>
          <p:cNvPr id="6" name="Vertical Text Placeholder 5"/>
          <p:cNvSpPr>
            <a:spLocks noGrp="1"/>
          </p:cNvSpPr>
          <p:nvPr>
            <p:ph type="body" orient="vert" idx="1"/>
          </p:nvPr>
        </p:nvSpPr>
        <p:spPr>
          <a:xfrm>
            <a:off x="826542" y="954307"/>
            <a:ext cx="10029807" cy="811431"/>
          </a:xfrm>
        </p:spPr>
        <p:txBody>
          <a:bodyPr/>
          <a:lstStyle/>
          <a:p>
            <a:pPr algn="just"/>
            <a:r>
              <a:rPr lang="en-IN" dirty="0"/>
              <a:t>Class of service is a service level feature available</a:t>
            </a:r>
          </a:p>
          <a:p>
            <a:pPr algn="just"/>
            <a:r>
              <a:rPr lang="en-IN" dirty="0"/>
              <a:t>It will be disabled for selection if one site is in Asia (JP,HK,SK,SG)</a:t>
            </a:r>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42" y="2152485"/>
            <a:ext cx="97821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36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a:t>
            </a:fld>
            <a:endParaRPr lang="nl-NL"/>
          </a:p>
        </p:txBody>
      </p:sp>
      <p:sp>
        <p:nvSpPr>
          <p:cNvPr id="4" name="Title 3"/>
          <p:cNvSpPr>
            <a:spLocks noGrp="1"/>
          </p:cNvSpPr>
          <p:nvPr>
            <p:ph type="title"/>
          </p:nvPr>
        </p:nvSpPr>
        <p:spPr/>
        <p:txBody>
          <a:bodyPr/>
          <a:lstStyle/>
          <a:p>
            <a:r>
              <a:rPr lang="en-GB" dirty="0"/>
              <a:t>Productised Products – Ethernet Products (Asia Variation)</a:t>
            </a:r>
          </a:p>
        </p:txBody>
      </p:sp>
      <p:sp>
        <p:nvSpPr>
          <p:cNvPr id="17" name="Vertical Text Placeholder 1"/>
          <p:cNvSpPr txBox="1">
            <a:spLocks/>
          </p:cNvSpPr>
          <p:nvPr/>
        </p:nvSpPr>
        <p:spPr>
          <a:xfrm>
            <a:off x="249320" y="1196268"/>
            <a:ext cx="5846678" cy="5385003"/>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a:spcBef>
                <a:spcPts val="0"/>
              </a:spcBef>
            </a:pPr>
            <a:r>
              <a:rPr lang="en-US" sz="1800" b="1" dirty="0">
                <a:solidFill>
                  <a:schemeClr val="tx1"/>
                </a:solidFill>
                <a:latin typeface="Calibri" panose="020F0502020204030204" pitchFamily="34" charset="0"/>
              </a:rPr>
              <a:t>Hong Kong Supplier Surcharge</a:t>
            </a:r>
          </a:p>
          <a:p>
            <a:pPr marL="274638" lvl="1" indent="0">
              <a:spcBef>
                <a:spcPts val="0"/>
              </a:spcBef>
              <a:buNone/>
            </a:pPr>
            <a:r>
              <a:rPr lang="en-US" sz="1800" dirty="0">
                <a:solidFill>
                  <a:schemeClr val="tx1"/>
                </a:solidFill>
                <a:latin typeface="Calibri" panose="020F0502020204030204" pitchFamily="34" charset="0"/>
              </a:rPr>
              <a:t>Shall be visible if applicable.</a:t>
            </a:r>
          </a:p>
          <a:p>
            <a:pPr marL="0" indent="0">
              <a:spcBef>
                <a:spcPts val="0"/>
              </a:spcBef>
              <a:buNone/>
            </a:pPr>
            <a:r>
              <a:rPr lang="es-ES" sz="1800" dirty="0">
                <a:solidFill>
                  <a:schemeClr val="tx1"/>
                </a:solidFill>
                <a:latin typeface="Calibri" panose="020F0502020204030204" pitchFamily="34" charset="0"/>
              </a:rPr>
              <a:t>	</a:t>
            </a: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Internal Cabling </a:t>
            </a:r>
          </a:p>
          <a:p>
            <a:pPr marL="274638" lvl="1" indent="0">
              <a:spcBef>
                <a:spcPts val="0"/>
              </a:spcBef>
              <a:buNone/>
            </a:pPr>
            <a:r>
              <a:rPr lang="en-US" sz="1800" dirty="0">
                <a:solidFill>
                  <a:schemeClr val="tx1"/>
                </a:solidFill>
                <a:latin typeface="Calibri" panose="020F0502020204030204" pitchFamily="34" charset="0"/>
              </a:rPr>
              <a:t>Shall not be available if Access Type other than Colt Fiber.</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Fast Track</a:t>
            </a:r>
          </a:p>
          <a:p>
            <a:pPr marL="274638" lvl="1" indent="0">
              <a:spcBef>
                <a:spcPts val="0"/>
              </a:spcBef>
              <a:buNone/>
            </a:pPr>
            <a:r>
              <a:rPr lang="en-US" sz="1800" dirty="0">
                <a:solidFill>
                  <a:schemeClr val="tx1"/>
                </a:solidFill>
                <a:latin typeface="Calibri" panose="020F0502020204030204" pitchFamily="34" charset="0"/>
              </a:rPr>
              <a:t>Not available in Asia</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Building Management Owner Charge</a:t>
            </a:r>
          </a:p>
          <a:p>
            <a:pPr marL="274638" lvl="1" indent="0">
              <a:spcBef>
                <a:spcPts val="0"/>
              </a:spcBef>
              <a:buNone/>
            </a:pPr>
            <a:r>
              <a:rPr lang="en-US" sz="1800" dirty="0">
                <a:solidFill>
                  <a:schemeClr val="tx1"/>
                </a:solidFill>
                <a:latin typeface="Calibri" panose="020F0502020204030204" pitchFamily="34" charset="0"/>
              </a:rPr>
              <a:t>Shall be possible to be manually entered if applicable.</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Relay Fiber </a:t>
            </a:r>
          </a:p>
          <a:p>
            <a:pPr marL="274638" lvl="1" indent="0">
              <a:spcBef>
                <a:spcPts val="0"/>
              </a:spcBef>
              <a:buNone/>
            </a:pPr>
            <a:r>
              <a:rPr lang="en-US" sz="1800" dirty="0">
                <a:solidFill>
                  <a:schemeClr val="tx1"/>
                </a:solidFill>
                <a:latin typeface="Calibri" panose="020F0502020204030204" pitchFamily="34" charset="0"/>
              </a:rPr>
              <a:t>New Field required without any rule set as depending on value different workflows will be triggered in SPARK Asia. Interface logic needed to pass ULL Supplier first as only when specific Business rule met in SPARK Interface will allow to pass the value.</a:t>
            </a:r>
            <a:endParaRPr lang="es-ES" sz="1800" dirty="0">
              <a:solidFill>
                <a:schemeClr val="tx1"/>
              </a:solidFill>
              <a:latin typeface="Calibri" panose="020F0502020204030204" pitchFamily="34" charset="0"/>
            </a:endParaRPr>
          </a:p>
        </p:txBody>
      </p:sp>
      <p:sp>
        <p:nvSpPr>
          <p:cNvPr id="8" name="Rectangle 7">
            <a:extLst>
              <a:ext uri="{FF2B5EF4-FFF2-40B4-BE49-F238E27FC236}">
                <a16:creationId xmlns:a16="http://schemas.microsoft.com/office/drawing/2014/main" id="{459B8161-853C-4BCA-BA89-4B86FBD9A2D8}"/>
              </a:ext>
            </a:extLst>
          </p:cNvPr>
          <p:cNvSpPr/>
          <p:nvPr/>
        </p:nvSpPr>
        <p:spPr>
          <a:xfrm>
            <a:off x="232231" y="679468"/>
            <a:ext cx="5863768"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Generic </a:t>
            </a:r>
          </a:p>
        </p:txBody>
      </p:sp>
      <p:sp>
        <p:nvSpPr>
          <p:cNvPr id="2" name="Rectangle 1"/>
          <p:cNvSpPr/>
          <p:nvPr/>
        </p:nvSpPr>
        <p:spPr>
          <a:xfrm>
            <a:off x="6432817" y="1196268"/>
            <a:ext cx="5522622" cy="3070071"/>
          </a:xfrm>
          <a:prstGeom prst="rect">
            <a:avLst/>
          </a:prstGeom>
        </p:spPr>
        <p:txBody>
          <a:bodyPr wrap="square">
            <a:spAutoFit/>
          </a:bodyPr>
          <a:lstStyle/>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Link Aggregation</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Demarcation Device</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Diversity</a:t>
            </a: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Class of Service </a:t>
            </a:r>
          </a:p>
          <a:p>
            <a:pPr marL="274638" lvl="1" indent="0">
              <a:spcBef>
                <a:spcPts val="0"/>
              </a:spcBef>
              <a:buNone/>
            </a:pPr>
            <a:r>
              <a:rPr lang="en-US" i="1" dirty="0">
                <a:solidFill>
                  <a:schemeClr val="accent3"/>
                </a:solidFill>
                <a:latin typeface="Calibri" panose="020F0502020204030204" pitchFamily="34" charset="0"/>
              </a:rPr>
              <a:t>Above features are not Available currently in Asia as Service Delivery processes for these features in Asia are yet to be defined. Approach to achieve the same to be discussed and agreed</a:t>
            </a:r>
          </a:p>
          <a:p>
            <a:endParaRPr lang="es-ES" dirty="0">
              <a:latin typeface="Calibri" panose="020F0502020204030204" pitchFamily="34" charset="0"/>
            </a:endParaRPr>
          </a:p>
          <a:p>
            <a:pPr marL="263525" indent="-263525" defTabSz="913943">
              <a:lnSpc>
                <a:spcPct val="95000"/>
              </a:lnSpc>
              <a:spcBef>
                <a:spcPts val="0"/>
              </a:spcBef>
              <a:buClr>
                <a:schemeClr val="accent1"/>
              </a:buClr>
              <a:buFont typeface="Wingdings" panose="05000000000000000000" pitchFamily="2" charset="2"/>
              <a:buChar char="§"/>
            </a:pPr>
            <a:r>
              <a:rPr lang="en-GB" b="1" dirty="0">
                <a:latin typeface="Calibri" panose="020F0502020204030204" pitchFamily="34" charset="0"/>
              </a:rPr>
              <a:t>Dual Customer Power Source</a:t>
            </a:r>
          </a:p>
          <a:p>
            <a:pPr marL="263525" lvl="1" indent="0">
              <a:spcBef>
                <a:spcPts val="0"/>
              </a:spcBef>
              <a:buNone/>
            </a:pPr>
            <a:r>
              <a:rPr lang="en-GB" dirty="0">
                <a:latin typeface="Calibri" panose="020F0502020204030204" pitchFamily="34" charset="0"/>
              </a:rPr>
              <a:t>Feature to be disabled in EU to align with Asia.</a:t>
            </a:r>
          </a:p>
        </p:txBody>
      </p:sp>
      <p:sp>
        <p:nvSpPr>
          <p:cNvPr id="11" name="Rectangle 10">
            <a:extLst>
              <a:ext uri="{FF2B5EF4-FFF2-40B4-BE49-F238E27FC236}">
                <a16:creationId xmlns:a16="http://schemas.microsoft.com/office/drawing/2014/main" id="{459B8161-853C-4BCA-BA89-4B86FBD9A2D8}"/>
              </a:ext>
            </a:extLst>
          </p:cNvPr>
          <p:cNvSpPr/>
          <p:nvPr/>
        </p:nvSpPr>
        <p:spPr>
          <a:xfrm>
            <a:off x="6328228" y="679468"/>
            <a:ext cx="5863768"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Ethernet Line , Ethernet H&amp;S </a:t>
            </a:r>
          </a:p>
        </p:txBody>
      </p:sp>
    </p:spTree>
    <p:extLst>
      <p:ext uri="{BB962C8B-B14F-4D97-AF65-F5344CB8AC3E}">
        <p14:creationId xmlns:p14="http://schemas.microsoft.com/office/powerpoint/2010/main" val="280541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30</a:t>
            </a:fld>
            <a:endParaRPr lang="nl-NL"/>
          </a:p>
        </p:txBody>
      </p:sp>
      <p:sp>
        <p:nvSpPr>
          <p:cNvPr id="4" name="Title 3"/>
          <p:cNvSpPr>
            <a:spLocks noGrp="1"/>
          </p:cNvSpPr>
          <p:nvPr>
            <p:ph type="title"/>
          </p:nvPr>
        </p:nvSpPr>
        <p:spPr/>
        <p:txBody>
          <a:bodyPr/>
          <a:lstStyle/>
          <a:p>
            <a:r>
              <a:rPr lang="en-GB" dirty="0"/>
              <a:t>CPQ Asia : Ethernet Spoke-Dual customer Power Source</a:t>
            </a:r>
            <a:endParaRPr lang="en-US" dirty="0"/>
          </a:p>
        </p:txBody>
      </p:sp>
      <p:sp>
        <p:nvSpPr>
          <p:cNvPr id="7" name="TextBox 6"/>
          <p:cNvSpPr txBox="1"/>
          <p:nvPr/>
        </p:nvSpPr>
        <p:spPr>
          <a:xfrm>
            <a:off x="213776" y="683237"/>
            <a:ext cx="1139008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Dual Customer Power Source to be removed from CPQ  for selection in Ethernet Hub journey for both EU and Asia</a:t>
            </a:r>
          </a:p>
          <a:p>
            <a:pPr marL="285750" indent="-285750">
              <a:buFont typeface="Arial" panose="020B0604020202020204" pitchFamily="34" charset="0"/>
              <a:buChar char="•"/>
            </a:pPr>
            <a:r>
              <a:rPr lang="en-IN" sz="1400" dirty="0"/>
              <a:t>CPQ should send the ‘Dual Customer Power Source’ as ‘No’ to Siebel in Manage Order </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68" y="1664555"/>
            <a:ext cx="10868025" cy="213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82639" y="1332419"/>
            <a:ext cx="2101755" cy="369332"/>
          </a:xfrm>
          <a:prstGeom prst="rect">
            <a:avLst/>
          </a:prstGeom>
          <a:noFill/>
        </p:spPr>
        <p:txBody>
          <a:bodyPr wrap="square" rtlCol="0">
            <a:spAutoFit/>
          </a:bodyPr>
          <a:lstStyle/>
          <a:p>
            <a:r>
              <a:rPr lang="en-GB" b="1" u="sng" dirty="0"/>
              <a:t>As –is UI </a:t>
            </a:r>
            <a:endParaRPr lang="en-US" b="1" u="sng" dirty="0"/>
          </a:p>
        </p:txBody>
      </p:sp>
      <p:sp>
        <p:nvSpPr>
          <p:cNvPr id="9" name="TextBox 8"/>
          <p:cNvSpPr txBox="1"/>
          <p:nvPr/>
        </p:nvSpPr>
        <p:spPr>
          <a:xfrm>
            <a:off x="430668" y="3864183"/>
            <a:ext cx="8167422" cy="369332"/>
          </a:xfrm>
          <a:prstGeom prst="rect">
            <a:avLst/>
          </a:prstGeom>
          <a:noFill/>
        </p:spPr>
        <p:txBody>
          <a:bodyPr wrap="square" rtlCol="0">
            <a:spAutoFit/>
          </a:bodyPr>
          <a:lstStyle/>
          <a:p>
            <a:r>
              <a:rPr lang="en-GB" b="1" u="sng" dirty="0"/>
              <a:t>Proposed UI – Dual Customer Power Source Removed </a:t>
            </a:r>
            <a:endParaRPr lang="en-US" b="1" u="sng" dirty="0"/>
          </a:p>
        </p:txBody>
      </p:sp>
      <p:pic>
        <p:nvPicPr>
          <p:cNvPr id="6" name="Picture 5"/>
          <p:cNvPicPr>
            <a:picLocks noChangeAspect="1"/>
          </p:cNvPicPr>
          <p:nvPr/>
        </p:nvPicPr>
        <p:blipFill>
          <a:blip r:embed="rId3"/>
          <a:stretch>
            <a:fillRect/>
          </a:stretch>
        </p:blipFill>
        <p:spPr>
          <a:xfrm>
            <a:off x="213776" y="4233515"/>
            <a:ext cx="10839450" cy="2533650"/>
          </a:xfrm>
          <a:prstGeom prst="rect">
            <a:avLst/>
          </a:prstGeom>
        </p:spPr>
      </p:pic>
    </p:spTree>
    <p:extLst>
      <p:ext uri="{BB962C8B-B14F-4D97-AF65-F5344CB8AC3E}">
        <p14:creationId xmlns:p14="http://schemas.microsoft.com/office/powerpoint/2010/main" val="387357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31</a:t>
            </a:fld>
            <a:endParaRPr lang="nl-NL"/>
          </a:p>
        </p:txBody>
      </p:sp>
      <p:sp>
        <p:nvSpPr>
          <p:cNvPr id="4" name="Title 3"/>
          <p:cNvSpPr>
            <a:spLocks noGrp="1"/>
          </p:cNvSpPr>
          <p:nvPr>
            <p:ph type="title"/>
          </p:nvPr>
        </p:nvSpPr>
        <p:spPr/>
        <p:txBody>
          <a:bodyPr/>
          <a:lstStyle/>
          <a:p>
            <a:r>
              <a:rPr lang="en-GB" dirty="0"/>
              <a:t>CPQ Asia : Ethernet Spoke-Fast Track</a:t>
            </a:r>
            <a:endParaRPr lang="en-US" dirty="0"/>
          </a:p>
        </p:txBody>
      </p:sp>
      <p:sp>
        <p:nvSpPr>
          <p:cNvPr id="6" name="Vertical Text Placeholder 5"/>
          <p:cNvSpPr>
            <a:spLocks noGrp="1"/>
          </p:cNvSpPr>
          <p:nvPr>
            <p:ph type="body" orient="vert" idx="1"/>
          </p:nvPr>
        </p:nvSpPr>
        <p:spPr>
          <a:xfrm>
            <a:off x="826542" y="954307"/>
            <a:ext cx="10029807" cy="921790"/>
          </a:xfrm>
        </p:spPr>
        <p:txBody>
          <a:bodyPr/>
          <a:lstStyle/>
          <a:p>
            <a:pPr algn="just"/>
            <a:r>
              <a:rPr lang="en-IN" dirty="0"/>
              <a:t>Fast Track is a service level feature </a:t>
            </a:r>
          </a:p>
          <a:p>
            <a:pPr algn="just"/>
            <a:r>
              <a:rPr lang="en-IN" dirty="0"/>
              <a:t>When one of the  Site Country is = ‘Japan’, Singapore’,’</a:t>
            </a:r>
            <a:r>
              <a:rPr lang="en-IN" dirty="0" err="1"/>
              <a:t>HongKong</a:t>
            </a:r>
            <a:r>
              <a:rPr lang="en-IN" dirty="0"/>
              <a:t>’ , ‘South Korea’ ,  this feature has to be disabled</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747" y="2168502"/>
            <a:ext cx="841057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39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32</a:t>
            </a:fld>
            <a:endParaRPr lang="nl-NL"/>
          </a:p>
        </p:txBody>
      </p:sp>
      <p:sp>
        <p:nvSpPr>
          <p:cNvPr id="4" name="Title 3"/>
          <p:cNvSpPr>
            <a:spLocks noGrp="1"/>
          </p:cNvSpPr>
          <p:nvPr>
            <p:ph type="title"/>
          </p:nvPr>
        </p:nvSpPr>
        <p:spPr/>
        <p:txBody>
          <a:bodyPr/>
          <a:lstStyle/>
          <a:p>
            <a:r>
              <a:rPr lang="en-GB" dirty="0"/>
              <a:t>CPQ Asia : Ethernet Spoke-Relay Fibre</a:t>
            </a:r>
            <a:endParaRPr lang="en-US" dirty="0"/>
          </a:p>
        </p:txBody>
      </p:sp>
      <p:sp>
        <p:nvSpPr>
          <p:cNvPr id="7" name="TextBox 6"/>
          <p:cNvSpPr txBox="1"/>
          <p:nvPr/>
        </p:nvSpPr>
        <p:spPr>
          <a:xfrm>
            <a:off x="213776" y="683237"/>
            <a:ext cx="11390089"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CST will be allowed to optionally select Relay Fibre options (Yes, No, Blank) under additional product data during technical review </a:t>
            </a:r>
            <a:r>
              <a:rPr lang="en-IN" sz="1400" dirty="0" smtClean="0"/>
              <a:t>journey</a:t>
            </a:r>
          </a:p>
          <a:p>
            <a:pPr marL="285750" indent="-285750">
              <a:buFont typeface="Arial" panose="020B0604020202020204" pitchFamily="34" charset="0"/>
              <a:buChar char="•"/>
            </a:pPr>
            <a:r>
              <a:rPr lang="en-US" sz="1400" dirty="0" err="1"/>
              <a:t>Fibre</a:t>
            </a:r>
            <a:r>
              <a:rPr lang="en-US" sz="1400" dirty="0"/>
              <a:t> Relay field will only be enabled in CPQ when ULL Suppliers for Japan are NTTEAST(JP) or NTTWEST(JP). </a:t>
            </a:r>
            <a:r>
              <a:rPr lang="en-US" sz="1400" dirty="0" smtClean="0"/>
              <a:t> For all other scenarios this field will be hidden</a:t>
            </a:r>
            <a:endParaRPr lang="en-IN" sz="1400" dirty="0"/>
          </a:p>
          <a:p>
            <a:pPr marL="285750" indent="-285750">
              <a:buFont typeface="Arial" panose="020B0604020202020204" pitchFamily="34" charset="0"/>
              <a:buChar char="•"/>
            </a:pPr>
            <a:r>
              <a:rPr lang="en-IN" sz="1400" dirty="0"/>
              <a:t>Relay Fibre can be selected at site level.</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61" y="1637344"/>
            <a:ext cx="91059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46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33</a:t>
            </a:fld>
            <a:endParaRPr lang="nl-NL"/>
          </a:p>
        </p:txBody>
      </p:sp>
      <p:sp>
        <p:nvSpPr>
          <p:cNvPr id="4" name="Title 3"/>
          <p:cNvSpPr>
            <a:spLocks noGrp="1"/>
          </p:cNvSpPr>
          <p:nvPr>
            <p:ph type="title"/>
          </p:nvPr>
        </p:nvSpPr>
        <p:spPr/>
        <p:txBody>
          <a:bodyPr/>
          <a:lstStyle/>
          <a:p>
            <a:r>
              <a:rPr lang="en-GB" dirty="0"/>
              <a:t>Productised Products – IP Access (Asia Variation)</a:t>
            </a:r>
          </a:p>
        </p:txBody>
      </p:sp>
      <p:sp>
        <p:nvSpPr>
          <p:cNvPr id="17" name="Vertical Text Placeholder 1"/>
          <p:cNvSpPr txBox="1">
            <a:spLocks/>
          </p:cNvSpPr>
          <p:nvPr/>
        </p:nvSpPr>
        <p:spPr>
          <a:xfrm>
            <a:off x="6562057" y="1940727"/>
            <a:ext cx="5490945" cy="1600255"/>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marL="274638" lvl="1" indent="0">
              <a:spcBef>
                <a:spcPts val="0"/>
              </a:spcBef>
              <a:buNone/>
            </a:pPr>
            <a:endParaRPr lang="en-GB"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New BGP and </a:t>
            </a:r>
          </a:p>
          <a:p>
            <a:pPr>
              <a:spcBef>
                <a:spcPts val="0"/>
              </a:spcBef>
            </a:pPr>
            <a:r>
              <a:rPr lang="en-US" sz="1800" b="1" dirty="0">
                <a:solidFill>
                  <a:schemeClr val="tx1"/>
                </a:solidFill>
                <a:latin typeface="Calibri" panose="020F0502020204030204" pitchFamily="34" charset="0"/>
              </a:rPr>
              <a:t>New PI IP Addresses </a:t>
            </a:r>
          </a:p>
          <a:p>
            <a:pPr>
              <a:spcBef>
                <a:spcPts val="0"/>
              </a:spcBef>
            </a:pPr>
            <a:r>
              <a:rPr lang="en-US" sz="1800" b="1" dirty="0">
                <a:solidFill>
                  <a:schemeClr val="tx1"/>
                </a:solidFill>
                <a:latin typeface="Calibri" panose="020F0502020204030204" pitchFamily="34" charset="0"/>
              </a:rPr>
              <a:t>PI Resource Management ‘</a:t>
            </a:r>
            <a:r>
              <a:rPr lang="en-US" sz="1800" dirty="0">
                <a:solidFill>
                  <a:schemeClr val="tx1"/>
                </a:solidFill>
                <a:latin typeface="Calibri" panose="020F0502020204030204" pitchFamily="34" charset="0"/>
              </a:rPr>
              <a:t>By Colt’ not supported</a:t>
            </a:r>
          </a:p>
          <a:p>
            <a:pPr marL="274638" lvl="1" indent="0">
              <a:spcBef>
                <a:spcPts val="0"/>
              </a:spcBef>
              <a:buNone/>
            </a:pPr>
            <a:r>
              <a:rPr lang="en-US" sz="1800" i="1" dirty="0">
                <a:solidFill>
                  <a:schemeClr val="accent3"/>
                </a:solidFill>
                <a:latin typeface="Calibri" panose="020F0502020204030204" pitchFamily="34" charset="0"/>
              </a:rPr>
              <a:t>Above features are not Available currently in Asia as Service Delivery processes for these features in Asia are yet to be defined. Approach to achieve the same to be discussed and agreed</a:t>
            </a:r>
          </a:p>
          <a:p>
            <a:pPr>
              <a:spcBef>
                <a:spcPts val="0"/>
              </a:spcBef>
            </a:pPr>
            <a:endParaRPr lang="en-US" sz="1800" b="1"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Performance Reporting</a:t>
            </a:r>
          </a:p>
          <a:p>
            <a:pPr marL="274638" lvl="1" indent="0">
              <a:spcBef>
                <a:spcPts val="0"/>
              </a:spcBef>
              <a:buNone/>
            </a:pPr>
            <a:r>
              <a:rPr lang="en-US" sz="1800" dirty="0">
                <a:solidFill>
                  <a:schemeClr val="tx1"/>
                </a:solidFill>
                <a:latin typeface="Calibri" panose="020F0502020204030204" pitchFamily="34" charset="0"/>
              </a:rPr>
              <a:t>Gold Reporting not available in Asia.</a:t>
            </a:r>
          </a:p>
          <a:p>
            <a:pPr>
              <a:spcBef>
                <a:spcPts val="0"/>
              </a:spcBef>
            </a:pPr>
            <a:r>
              <a:rPr lang="en-US" sz="1800" b="1" i="1" dirty="0">
                <a:solidFill>
                  <a:schemeClr val="tx1"/>
                </a:solidFill>
                <a:latin typeface="Calibri" panose="020F0502020204030204" pitchFamily="34" charset="0"/>
              </a:rPr>
              <a:t>Managed Virtual Firewall</a:t>
            </a:r>
          </a:p>
          <a:p>
            <a:pPr marL="274638" lvl="1" indent="0">
              <a:spcBef>
                <a:spcPts val="0"/>
              </a:spcBef>
              <a:buNone/>
            </a:pPr>
            <a:r>
              <a:rPr lang="en-US" sz="1800" i="1" dirty="0">
                <a:solidFill>
                  <a:schemeClr val="tx1"/>
                </a:solidFill>
                <a:latin typeface="Calibri" panose="020F0502020204030204" pitchFamily="34" charset="0"/>
              </a:rPr>
              <a:t>Not available in Asia.</a:t>
            </a:r>
          </a:p>
          <a:p>
            <a:pPr marL="274638" lvl="1" indent="0">
              <a:spcBef>
                <a:spcPts val="0"/>
              </a:spcBef>
              <a:buNone/>
            </a:pPr>
            <a:endParaRPr lang="es-ES" sz="1800" dirty="0">
              <a:solidFill>
                <a:schemeClr val="tx1"/>
              </a:solidFill>
              <a:latin typeface="Calibri" panose="020F0502020204030204" pitchFamily="34" charset="0"/>
            </a:endParaRPr>
          </a:p>
        </p:txBody>
      </p:sp>
      <p:sp>
        <p:nvSpPr>
          <p:cNvPr id="8" name="Rectangle 7">
            <a:extLst>
              <a:ext uri="{FF2B5EF4-FFF2-40B4-BE49-F238E27FC236}">
                <a16:creationId xmlns:a16="http://schemas.microsoft.com/office/drawing/2014/main" id="{51521783-9873-4706-A00D-D2823552D8A0}"/>
              </a:ext>
            </a:extLst>
          </p:cNvPr>
          <p:cNvSpPr/>
          <p:nvPr/>
        </p:nvSpPr>
        <p:spPr>
          <a:xfrm>
            <a:off x="6351980" y="679468"/>
            <a:ext cx="5827155"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IPAccess Specific - Agreed </a:t>
            </a:r>
          </a:p>
        </p:txBody>
      </p:sp>
      <p:sp>
        <p:nvSpPr>
          <p:cNvPr id="11" name="Vertical Text Placeholder 1"/>
          <p:cNvSpPr txBox="1">
            <a:spLocks/>
          </p:cNvSpPr>
          <p:nvPr/>
        </p:nvSpPr>
        <p:spPr>
          <a:xfrm>
            <a:off x="249320" y="1196268"/>
            <a:ext cx="5846678" cy="5385003"/>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a:spcBef>
                <a:spcPts val="0"/>
              </a:spcBef>
            </a:pPr>
            <a:r>
              <a:rPr lang="en-US" sz="1800" b="1" dirty="0">
                <a:solidFill>
                  <a:schemeClr val="tx1"/>
                </a:solidFill>
                <a:latin typeface="Calibri" panose="020F0502020204030204" pitchFamily="34" charset="0"/>
              </a:rPr>
              <a:t>Hong Kong Supplier Surcharge</a:t>
            </a:r>
          </a:p>
          <a:p>
            <a:pPr marL="274638" lvl="1" indent="0">
              <a:spcBef>
                <a:spcPts val="0"/>
              </a:spcBef>
              <a:buNone/>
            </a:pPr>
            <a:r>
              <a:rPr lang="en-US" sz="1800" dirty="0">
                <a:solidFill>
                  <a:schemeClr val="tx1"/>
                </a:solidFill>
                <a:latin typeface="Calibri" panose="020F0502020204030204" pitchFamily="34" charset="0"/>
              </a:rPr>
              <a:t>Shall be visible if applicable.</a:t>
            </a:r>
          </a:p>
          <a:p>
            <a:pPr marL="0" indent="0">
              <a:spcBef>
                <a:spcPts val="0"/>
              </a:spcBef>
              <a:buNone/>
            </a:pPr>
            <a:r>
              <a:rPr lang="es-ES" sz="1800" dirty="0">
                <a:solidFill>
                  <a:schemeClr val="tx1"/>
                </a:solidFill>
                <a:latin typeface="Calibri" panose="020F0502020204030204" pitchFamily="34" charset="0"/>
              </a:rPr>
              <a:t>	</a:t>
            </a: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Internal Cabling </a:t>
            </a:r>
          </a:p>
          <a:p>
            <a:pPr marL="274638" lvl="1" indent="0">
              <a:spcBef>
                <a:spcPts val="0"/>
              </a:spcBef>
              <a:buNone/>
            </a:pPr>
            <a:r>
              <a:rPr lang="en-US" sz="1800" dirty="0">
                <a:solidFill>
                  <a:schemeClr val="tx1"/>
                </a:solidFill>
                <a:latin typeface="Calibri" panose="020F0502020204030204" pitchFamily="34" charset="0"/>
              </a:rPr>
              <a:t>Shall not be available if Access Type other than Colt Fiber.</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Fast Track</a:t>
            </a:r>
          </a:p>
          <a:p>
            <a:pPr marL="274638" lvl="1" indent="0">
              <a:spcBef>
                <a:spcPts val="0"/>
              </a:spcBef>
              <a:buNone/>
            </a:pPr>
            <a:r>
              <a:rPr lang="en-US" sz="1800" dirty="0">
                <a:solidFill>
                  <a:schemeClr val="tx1"/>
                </a:solidFill>
                <a:latin typeface="Calibri" panose="020F0502020204030204" pitchFamily="34" charset="0"/>
              </a:rPr>
              <a:t>Not available in Asia</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Building Management Owner Charge</a:t>
            </a:r>
          </a:p>
          <a:p>
            <a:pPr marL="274638" lvl="1" indent="0">
              <a:spcBef>
                <a:spcPts val="0"/>
              </a:spcBef>
              <a:buNone/>
            </a:pPr>
            <a:r>
              <a:rPr lang="en-US" sz="1800" dirty="0">
                <a:solidFill>
                  <a:schemeClr val="tx1"/>
                </a:solidFill>
                <a:latin typeface="Calibri" panose="020F0502020204030204" pitchFamily="34" charset="0"/>
              </a:rPr>
              <a:t>Shall be possible to be manually entered if applicable.</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Relay Fiber </a:t>
            </a:r>
          </a:p>
          <a:p>
            <a:pPr marL="274638" lvl="1" indent="0">
              <a:spcBef>
                <a:spcPts val="0"/>
              </a:spcBef>
              <a:buNone/>
            </a:pPr>
            <a:r>
              <a:rPr lang="en-US" sz="1800" dirty="0">
                <a:solidFill>
                  <a:schemeClr val="tx1"/>
                </a:solidFill>
                <a:latin typeface="Calibri" panose="020F0502020204030204" pitchFamily="34" charset="0"/>
              </a:rPr>
              <a:t>New Field required without any rule set as depending on value different workflows will be triggered in SPARK Asia. Interface logic needed to pass ULL Supplier first as only when specific Business rule met in SPARK Interface will allow to pass the value.</a:t>
            </a:r>
            <a:endParaRPr lang="es-ES" sz="1800" dirty="0">
              <a:solidFill>
                <a:schemeClr val="tx1"/>
              </a:solidFill>
              <a:latin typeface="Calibri" panose="020F0502020204030204" pitchFamily="34" charset="0"/>
            </a:endParaRPr>
          </a:p>
        </p:txBody>
      </p:sp>
      <p:sp>
        <p:nvSpPr>
          <p:cNvPr id="12" name="Rectangle 11">
            <a:extLst>
              <a:ext uri="{FF2B5EF4-FFF2-40B4-BE49-F238E27FC236}">
                <a16:creationId xmlns:a16="http://schemas.microsoft.com/office/drawing/2014/main" id="{459B8161-853C-4BCA-BA89-4B86FBD9A2D8}"/>
              </a:ext>
            </a:extLst>
          </p:cNvPr>
          <p:cNvSpPr/>
          <p:nvPr/>
        </p:nvSpPr>
        <p:spPr>
          <a:xfrm>
            <a:off x="232231" y="679468"/>
            <a:ext cx="5863768"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Generic </a:t>
            </a:r>
          </a:p>
        </p:txBody>
      </p:sp>
    </p:spTree>
    <p:extLst>
      <p:ext uri="{BB962C8B-B14F-4D97-AF65-F5344CB8AC3E}">
        <p14:creationId xmlns:p14="http://schemas.microsoft.com/office/powerpoint/2010/main" val="23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34</a:t>
            </a:fld>
            <a:endParaRPr lang="nl-NL"/>
          </a:p>
        </p:txBody>
      </p:sp>
      <p:sp>
        <p:nvSpPr>
          <p:cNvPr id="4" name="Title 3"/>
          <p:cNvSpPr>
            <a:spLocks noGrp="1"/>
          </p:cNvSpPr>
          <p:nvPr>
            <p:ph type="title"/>
          </p:nvPr>
        </p:nvSpPr>
        <p:spPr/>
        <p:txBody>
          <a:bodyPr/>
          <a:lstStyle/>
          <a:p>
            <a:r>
              <a:rPr lang="en-GB" dirty="0"/>
              <a:t>CPQ Asia : IP Access-Supplier Surcharge</a:t>
            </a:r>
            <a:endParaRPr lang="en-US" dirty="0"/>
          </a:p>
        </p:txBody>
      </p:sp>
      <p:sp>
        <p:nvSpPr>
          <p:cNvPr id="6" name="Vertical Text Placeholder 1"/>
          <p:cNvSpPr>
            <a:spLocks noGrp="1"/>
          </p:cNvSpPr>
          <p:nvPr>
            <p:ph type="body" orient="vert" idx="1"/>
          </p:nvPr>
        </p:nvSpPr>
        <p:spPr>
          <a:xfrm>
            <a:off x="395554" y="658910"/>
            <a:ext cx="3301235" cy="5859577"/>
          </a:xfrm>
        </p:spPr>
        <p:txBody>
          <a:bodyPr/>
          <a:lstStyle/>
          <a:p>
            <a:r>
              <a:rPr lang="en-US" sz="1300" dirty="0"/>
              <a:t>In Hong Kong , while doing the ULL check if the Building Type = ‘Retail Building (Long-Lining)’ then there is surcharge which needs to be added to the based price.</a:t>
            </a:r>
          </a:p>
          <a:p>
            <a:r>
              <a:rPr lang="en-GB" sz="1300" dirty="0"/>
              <a:t>System should a message to user saying ‘A Surcharge has been added to the base price as the site is 10 KM from Central office’</a:t>
            </a:r>
          </a:p>
          <a:p>
            <a:r>
              <a:rPr lang="en-GB" sz="1300" dirty="0"/>
              <a:t>The LL surcharge prices has to be implemented in the system , which is present in PAPIC. LL Surcharge for Hong Kong has to be uploaded in a CPQ data table.</a:t>
            </a:r>
          </a:p>
          <a:p>
            <a:r>
              <a:rPr lang="en-GB" sz="1300" dirty="0"/>
              <a:t>The LL surcharge is not required to be shown on ‘Quote Line Item Grid’, ‘Quote Download Template’ , ‘Proposal’ and ‘Pricing Grid’</a:t>
            </a:r>
          </a:p>
          <a:p>
            <a:r>
              <a:rPr lang="en-GB" sz="1300" dirty="0"/>
              <a:t>This is required across all product (except PS) when the country is Hong Kong</a:t>
            </a:r>
          </a:p>
          <a:p>
            <a:endParaRPr lang="en-GB" sz="1300" dirty="0"/>
          </a:p>
          <a:p>
            <a:endParaRPr lang="en-GB" sz="1300" dirty="0"/>
          </a:p>
        </p:txBody>
      </p:sp>
      <p:sp>
        <p:nvSpPr>
          <p:cNvPr id="7" name="Slide Number Placeholder 2"/>
          <p:cNvSpPr txBox="1">
            <a:spLocks/>
          </p:cNvSpPr>
          <p:nvPr/>
        </p:nvSpPr>
        <p:spPr>
          <a:xfrm>
            <a:off x="11101387" y="6455703"/>
            <a:ext cx="394613" cy="125568"/>
          </a:xfrm>
          <a:prstGeom prst="rect">
            <a:avLst/>
          </a:prstGeom>
        </p:spPr>
        <p:txBody>
          <a:bodyPr vert="horz" lIns="0" tIns="0" rIns="0" bIns="0" rtlCol="0" anchor="ctr"/>
          <a:lstStyle>
            <a:defPPr>
              <a:defRPr lang="nl-NL"/>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D0FE45-509C-4BDF-9EDE-64426F8DF3D2}" type="slidenum">
              <a:rPr lang="nl-NL" smtClean="0"/>
              <a:pPr/>
              <a:t>34</a:t>
            </a:fld>
            <a:endParaRPr lang="nl-NL"/>
          </a:p>
        </p:txBody>
      </p:sp>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8675"/>
          <a:stretch/>
        </p:blipFill>
        <p:spPr bwMode="auto">
          <a:xfrm>
            <a:off x="4492720" y="389705"/>
            <a:ext cx="5734459"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p:cNvPicPr>
            <a:picLocks noChangeAspect="1"/>
          </p:cNvPicPr>
          <p:nvPr/>
        </p:nvPicPr>
        <p:blipFill>
          <a:blip r:embed="rId3"/>
          <a:stretch>
            <a:fillRect/>
          </a:stretch>
        </p:blipFill>
        <p:spPr>
          <a:xfrm>
            <a:off x="4596735" y="5163101"/>
            <a:ext cx="7343775" cy="1292602"/>
          </a:xfrm>
          <a:prstGeom prst="rect">
            <a:avLst/>
          </a:prstGeom>
        </p:spPr>
      </p:pic>
    </p:spTree>
    <p:extLst>
      <p:ext uri="{BB962C8B-B14F-4D97-AF65-F5344CB8AC3E}">
        <p14:creationId xmlns:p14="http://schemas.microsoft.com/office/powerpoint/2010/main" val="307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a:xfrm>
            <a:off x="7298701" y="557274"/>
            <a:ext cx="4542206" cy="5686771"/>
          </a:xfrm>
        </p:spPr>
        <p:txBody>
          <a:bodyPr/>
          <a:lstStyle/>
          <a:p>
            <a:pPr lvl="2">
              <a:buClr>
                <a:schemeClr val="accent2"/>
              </a:buClr>
            </a:pPr>
            <a:r>
              <a:rPr lang="en-GB" sz="1300" dirty="0"/>
              <a:t>BMO charges will shown on ‘Primary Connection’ and ‘Secondary Connection’ page for IPAccess, if site country is Hong Kong.  </a:t>
            </a:r>
          </a:p>
          <a:p>
            <a:pPr lvl="2">
              <a:buClr>
                <a:schemeClr val="accent2"/>
              </a:buClr>
            </a:pPr>
            <a:r>
              <a:rPr lang="en-GB" sz="1400" dirty="0"/>
              <a:t>This field will be a mandatory field. </a:t>
            </a:r>
          </a:p>
          <a:p>
            <a:pPr lvl="2">
              <a:buClr>
                <a:schemeClr val="accent2"/>
              </a:buClr>
            </a:pPr>
            <a:r>
              <a:rPr lang="en-GB" sz="1400" dirty="0"/>
              <a:t>‘BMO Charge Applicable’ should be a LOV with a default value as ‘Please Select’ . User can click in the drop down to select ‘Yes’ / ‘No’</a:t>
            </a:r>
          </a:p>
          <a:p>
            <a:pPr lvl="2">
              <a:buClr>
                <a:schemeClr val="accent2"/>
              </a:buClr>
            </a:pPr>
            <a:r>
              <a:rPr lang="en-GB" sz="1400" dirty="0"/>
              <a:t>When the Site country is other then  ‘Hong Kong’  then this field will be hidden. </a:t>
            </a:r>
          </a:p>
          <a:p>
            <a:pPr lvl="2">
              <a:buClr>
                <a:schemeClr val="accent2"/>
              </a:buClr>
            </a:pPr>
            <a:r>
              <a:rPr lang="en-GB" sz="1400" dirty="0"/>
              <a:t>There will be a guidance message appearing on the screen for those user who are not aware </a:t>
            </a:r>
            <a:r>
              <a:rPr lang="en-US" sz="1400" dirty="0"/>
              <a:t> BMO charges</a:t>
            </a:r>
          </a:p>
          <a:p>
            <a:pPr lvl="2">
              <a:buClr>
                <a:schemeClr val="accent2"/>
              </a:buClr>
            </a:pPr>
            <a:r>
              <a:rPr lang="en-GB" sz="1400" dirty="0"/>
              <a:t>Sales can refer the ULL connectivity check table to view the BMO related for guidance. These field are strictly for guidance purpose.</a:t>
            </a:r>
          </a:p>
          <a:p>
            <a:pPr lvl="2">
              <a:buClr>
                <a:schemeClr val="accent2"/>
              </a:buClr>
            </a:pPr>
            <a:r>
              <a:rPr lang="en-GB" sz="1400" dirty="0"/>
              <a:t>If user selects the BMO charges applicable then:</a:t>
            </a:r>
            <a:endParaRPr lang="en-US" sz="1400" dirty="0"/>
          </a:p>
          <a:p>
            <a:pPr lvl="2">
              <a:spcBef>
                <a:spcPts val="0"/>
              </a:spcBef>
            </a:pPr>
            <a:r>
              <a:rPr lang="en-GB" sz="1400" dirty="0"/>
              <a:t>Sales user will be shown two fields to capture NRC and MRC</a:t>
            </a:r>
          </a:p>
          <a:p>
            <a:pPr lvl="2">
              <a:spcBef>
                <a:spcPts val="0"/>
              </a:spcBef>
            </a:pPr>
            <a:r>
              <a:rPr lang="en-GB" sz="1400" dirty="0"/>
              <a:t>Sales are expected to manually enter the charges in HKG</a:t>
            </a:r>
          </a:p>
        </p:txBody>
      </p:sp>
      <p:sp>
        <p:nvSpPr>
          <p:cNvPr id="3" name="Slide Number Placeholder 2"/>
          <p:cNvSpPr>
            <a:spLocks noGrp="1"/>
          </p:cNvSpPr>
          <p:nvPr>
            <p:ph type="sldNum" sz="quarter" idx="12"/>
          </p:nvPr>
        </p:nvSpPr>
        <p:spPr/>
        <p:txBody>
          <a:bodyPr/>
          <a:lstStyle/>
          <a:p>
            <a:fld id="{7AD0FE45-509C-4BDF-9EDE-64426F8DF3D2}" type="slidenum">
              <a:rPr lang="nl-NL" smtClean="0"/>
              <a:t>35</a:t>
            </a:fld>
            <a:endParaRPr lang="nl-NL"/>
          </a:p>
        </p:txBody>
      </p:sp>
      <p:sp>
        <p:nvSpPr>
          <p:cNvPr id="4" name="Title 3"/>
          <p:cNvSpPr>
            <a:spLocks noGrp="1"/>
          </p:cNvSpPr>
          <p:nvPr>
            <p:ph type="title"/>
          </p:nvPr>
        </p:nvSpPr>
        <p:spPr/>
        <p:txBody>
          <a:bodyPr/>
          <a:lstStyle/>
          <a:p>
            <a:r>
              <a:rPr lang="en-GB" dirty="0"/>
              <a:t>CPQ Asia : IP Access- BMO</a:t>
            </a:r>
            <a:endParaRPr lang="en-US" dirty="0"/>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8675"/>
          <a:stretch/>
        </p:blipFill>
        <p:spPr bwMode="auto">
          <a:xfrm>
            <a:off x="261393" y="634534"/>
            <a:ext cx="5734459"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3"/>
          <a:stretch>
            <a:fillRect/>
          </a:stretch>
        </p:blipFill>
        <p:spPr>
          <a:xfrm>
            <a:off x="365408" y="5407930"/>
            <a:ext cx="7343775" cy="1292602"/>
          </a:xfrm>
          <a:prstGeom prst="rect">
            <a:avLst/>
          </a:prstGeom>
        </p:spPr>
      </p:pic>
      <p:sp>
        <p:nvSpPr>
          <p:cNvPr id="12" name="Rectangle 11"/>
          <p:cNvSpPr/>
          <p:nvPr/>
        </p:nvSpPr>
        <p:spPr>
          <a:xfrm>
            <a:off x="4787388" y="5720630"/>
            <a:ext cx="1936377" cy="667201"/>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15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36</a:t>
            </a:fld>
            <a:endParaRPr lang="nl-NL"/>
          </a:p>
        </p:txBody>
      </p:sp>
      <p:sp>
        <p:nvSpPr>
          <p:cNvPr id="4" name="Title 3"/>
          <p:cNvSpPr>
            <a:spLocks noGrp="1"/>
          </p:cNvSpPr>
          <p:nvPr>
            <p:ph type="title"/>
          </p:nvPr>
        </p:nvSpPr>
        <p:spPr/>
        <p:txBody>
          <a:bodyPr/>
          <a:lstStyle/>
          <a:p>
            <a:r>
              <a:rPr lang="en-GB" dirty="0"/>
              <a:t>CPQ Asia : IP Access-Internal cabling</a:t>
            </a:r>
            <a:endParaRPr lang="en-US" dirty="0"/>
          </a:p>
        </p:txBody>
      </p:sp>
      <p:sp>
        <p:nvSpPr>
          <p:cNvPr id="6" name="Vertical Text Placeholder 5"/>
          <p:cNvSpPr>
            <a:spLocks noGrp="1"/>
          </p:cNvSpPr>
          <p:nvPr>
            <p:ph type="body" orient="vert" idx="1"/>
          </p:nvPr>
        </p:nvSpPr>
        <p:spPr>
          <a:xfrm>
            <a:off x="804041" y="763314"/>
            <a:ext cx="10975738" cy="1270438"/>
          </a:xfrm>
        </p:spPr>
        <p:txBody>
          <a:bodyPr/>
          <a:lstStyle/>
          <a:p>
            <a:pPr algn="just"/>
            <a:r>
              <a:rPr lang="en-IN" dirty="0"/>
              <a:t>Internal Cabling is a globally orderable feature at site level when Access type is Colt Fibre. It will be not applicable for any other access type.</a:t>
            </a:r>
          </a:p>
          <a:p>
            <a:pPr algn="just"/>
            <a:r>
              <a:rPr lang="en-IN" dirty="0"/>
              <a:t>Charge for Internal cabling for Asian sites will always be zero when Site Country </a:t>
            </a:r>
            <a:r>
              <a:rPr lang="en-IN" dirty="0" smtClean="0"/>
              <a:t>in ( JP,HK,SK,SG)</a:t>
            </a:r>
            <a:endParaRPr lang="en-IN" dirty="0">
              <a:solidFill>
                <a:srgbClr val="FF0000"/>
              </a:solidFill>
            </a:endParaRP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62" y="1863780"/>
            <a:ext cx="10525125"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07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37</a:t>
            </a:fld>
            <a:endParaRPr lang="nl-NL"/>
          </a:p>
        </p:txBody>
      </p:sp>
      <p:sp>
        <p:nvSpPr>
          <p:cNvPr id="3" name="Title 2"/>
          <p:cNvSpPr>
            <a:spLocks noGrp="1"/>
          </p:cNvSpPr>
          <p:nvPr>
            <p:ph type="title"/>
          </p:nvPr>
        </p:nvSpPr>
        <p:spPr/>
        <p:txBody>
          <a:bodyPr/>
          <a:lstStyle/>
          <a:p>
            <a:r>
              <a:rPr lang="en-GB" dirty="0"/>
              <a:t>CPQ Asia: IPAccess : Type of AS</a:t>
            </a:r>
            <a:endParaRPr lang="en-US" dirty="0"/>
          </a:p>
        </p:txBody>
      </p:sp>
      <p:pic>
        <p:nvPicPr>
          <p:cNvPr id="5" name="Picture 4"/>
          <p:cNvPicPr>
            <a:picLocks noChangeAspect="1"/>
          </p:cNvPicPr>
          <p:nvPr/>
        </p:nvPicPr>
        <p:blipFill>
          <a:blip r:embed="rId2"/>
          <a:stretch>
            <a:fillRect/>
          </a:stretch>
        </p:blipFill>
        <p:spPr>
          <a:xfrm>
            <a:off x="390525" y="633412"/>
            <a:ext cx="8439576" cy="5591175"/>
          </a:xfrm>
          <a:prstGeom prst="rect">
            <a:avLst/>
          </a:prstGeom>
        </p:spPr>
      </p:pic>
      <p:sp>
        <p:nvSpPr>
          <p:cNvPr id="6" name="Rectangle 5"/>
          <p:cNvSpPr/>
          <p:nvPr/>
        </p:nvSpPr>
        <p:spPr>
          <a:xfrm>
            <a:off x="4285397" y="3684896"/>
            <a:ext cx="1951630" cy="25930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00800" y="1201003"/>
            <a:ext cx="590948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Type of AS field present on the IP Feature tab for IPAccess product. The drop down </a:t>
            </a:r>
            <a:r>
              <a:rPr lang="en-GB" dirty="0" smtClean="0"/>
              <a:t>value </a:t>
            </a:r>
            <a:r>
              <a:rPr lang="en-GB" dirty="0"/>
              <a:t>‘New’ is not applicable for Asia and should be removed if the </a:t>
            </a:r>
            <a:r>
              <a:rPr lang="en-GB" dirty="0" smtClean="0"/>
              <a:t>Legal Country in  (</a:t>
            </a:r>
            <a:r>
              <a:rPr lang="en-IN" dirty="0"/>
              <a:t>JP,HK,SK,SG</a:t>
            </a:r>
            <a:r>
              <a:rPr lang="en-GB" dirty="0" smtClean="0"/>
              <a:t>)</a:t>
            </a:r>
            <a:endParaRPr lang="en-US" dirty="0"/>
          </a:p>
        </p:txBody>
      </p:sp>
    </p:spTree>
    <p:extLst>
      <p:ext uri="{BB962C8B-B14F-4D97-AF65-F5344CB8AC3E}">
        <p14:creationId xmlns:p14="http://schemas.microsoft.com/office/powerpoint/2010/main" val="6908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38</a:t>
            </a:fld>
            <a:endParaRPr lang="nl-NL"/>
          </a:p>
        </p:txBody>
      </p:sp>
      <p:sp>
        <p:nvSpPr>
          <p:cNvPr id="3" name="Title 2"/>
          <p:cNvSpPr>
            <a:spLocks noGrp="1"/>
          </p:cNvSpPr>
          <p:nvPr>
            <p:ph type="title"/>
          </p:nvPr>
        </p:nvSpPr>
        <p:spPr/>
        <p:txBody>
          <a:bodyPr/>
          <a:lstStyle/>
          <a:p>
            <a:r>
              <a:rPr lang="en-GB" dirty="0"/>
              <a:t>CPQ Asia: IPAccess : PI Resource Management </a:t>
            </a:r>
            <a:endParaRPr lang="en-US" dirty="0"/>
          </a:p>
        </p:txBody>
      </p:sp>
      <p:sp>
        <p:nvSpPr>
          <p:cNvPr id="4" name="TextBox 3"/>
          <p:cNvSpPr txBox="1"/>
          <p:nvPr/>
        </p:nvSpPr>
        <p:spPr>
          <a:xfrm>
            <a:off x="6237028" y="987524"/>
            <a:ext cx="5954968"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If the IPV4 Addressing Type = ‘Provider Independent IP(PI)’ then the IPV4 PI Resource Management will have only one option ‘By Customer’ . Option to select ‘By Colt’ has to be removed when the </a:t>
            </a:r>
            <a:r>
              <a:rPr lang="en-GB" sz="1400" dirty="0" smtClean="0"/>
              <a:t>Legal country </a:t>
            </a:r>
            <a:r>
              <a:rPr lang="en-GB" sz="1400" dirty="0"/>
              <a:t>is in  </a:t>
            </a:r>
            <a:r>
              <a:rPr lang="en-GB" sz="1400" dirty="0" smtClean="0"/>
              <a:t>(</a:t>
            </a:r>
            <a:r>
              <a:rPr lang="en-IN" sz="1400" dirty="0"/>
              <a:t>JP,HK,SK,SG</a:t>
            </a:r>
            <a:r>
              <a:rPr lang="en-GB" sz="1400" dirty="0" smtClean="0"/>
              <a:t>)</a:t>
            </a:r>
            <a:endParaRPr lang="en-US" sz="1400" dirty="0"/>
          </a:p>
        </p:txBody>
      </p:sp>
      <p:pic>
        <p:nvPicPr>
          <p:cNvPr id="39938" name="Picture 3"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28" y="837775"/>
            <a:ext cx="55825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329060" y="2575937"/>
            <a:ext cx="5618325"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If the IPV6 Addressing Type = ‘Provider Independent IP(PI)’ then the IPV6 PI Resource Management will have only one option ‘By Customer’ . Option to select ‘By Colt’ has to be removed when the </a:t>
            </a:r>
            <a:r>
              <a:rPr lang="en-GB" sz="1400" dirty="0" smtClean="0"/>
              <a:t>Legal country </a:t>
            </a:r>
            <a:r>
              <a:rPr lang="en-GB" sz="1400" dirty="0"/>
              <a:t>is in  </a:t>
            </a:r>
            <a:r>
              <a:rPr lang="en-GB" sz="1400" dirty="0" smtClean="0"/>
              <a:t>(</a:t>
            </a:r>
            <a:r>
              <a:rPr lang="en-IN" sz="1400" dirty="0"/>
              <a:t>JP,HK,SK,SG</a:t>
            </a:r>
            <a:r>
              <a:rPr lang="en-GB" sz="1400" dirty="0" smtClean="0"/>
              <a:t>)</a:t>
            </a:r>
            <a:endParaRPr lang="en-US" sz="1400" dirty="0"/>
          </a:p>
        </p:txBody>
      </p:sp>
      <p:pic>
        <p:nvPicPr>
          <p:cNvPr id="8" name="Picture 7"/>
          <p:cNvPicPr>
            <a:picLocks noChangeAspect="1"/>
          </p:cNvPicPr>
          <p:nvPr/>
        </p:nvPicPr>
        <p:blipFill>
          <a:blip r:embed="rId3"/>
          <a:stretch>
            <a:fillRect/>
          </a:stretch>
        </p:blipFill>
        <p:spPr>
          <a:xfrm>
            <a:off x="0" y="4157838"/>
            <a:ext cx="5505450" cy="1619250"/>
          </a:xfrm>
          <a:prstGeom prst="rect">
            <a:avLst/>
          </a:prstGeom>
        </p:spPr>
      </p:pic>
      <p:pic>
        <p:nvPicPr>
          <p:cNvPr id="12" name="Picture 11"/>
          <p:cNvPicPr>
            <a:picLocks noChangeAspect="1"/>
          </p:cNvPicPr>
          <p:nvPr/>
        </p:nvPicPr>
        <p:blipFill>
          <a:blip r:embed="rId3"/>
          <a:stretch>
            <a:fillRect/>
          </a:stretch>
        </p:blipFill>
        <p:spPr>
          <a:xfrm>
            <a:off x="0" y="2458337"/>
            <a:ext cx="5505450" cy="1619250"/>
          </a:xfrm>
          <a:prstGeom prst="rect">
            <a:avLst/>
          </a:prstGeom>
        </p:spPr>
      </p:pic>
      <p:sp>
        <p:nvSpPr>
          <p:cNvPr id="13" name="Rectangle 12"/>
          <p:cNvSpPr/>
          <p:nvPr/>
        </p:nvSpPr>
        <p:spPr>
          <a:xfrm>
            <a:off x="1569493" y="1786734"/>
            <a:ext cx="1555844" cy="274077"/>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99076" y="3455910"/>
            <a:ext cx="1965278" cy="242577"/>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999076" y="5354559"/>
            <a:ext cx="1965278" cy="242577"/>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37028" y="4358583"/>
            <a:ext cx="5618325"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 Type of  </a:t>
            </a:r>
            <a:r>
              <a:rPr lang="en-GB" sz="1400" dirty="0" smtClean="0"/>
              <a:t>Pi </a:t>
            </a:r>
            <a:r>
              <a:rPr lang="en-GB" sz="1400" dirty="0"/>
              <a:t>IPV6 Address can only have value as ‘Customer Existing’. Option to select ‘New’ has to be removed when the </a:t>
            </a:r>
            <a:r>
              <a:rPr lang="en-GB" sz="1400" dirty="0" smtClean="0"/>
              <a:t>Legal </a:t>
            </a:r>
            <a:r>
              <a:rPr lang="en-GB" sz="1400" dirty="0"/>
              <a:t>country is in  </a:t>
            </a:r>
            <a:r>
              <a:rPr lang="en-GB" sz="1400" dirty="0" smtClean="0"/>
              <a:t>(</a:t>
            </a:r>
            <a:r>
              <a:rPr lang="en-IN" sz="1400" dirty="0"/>
              <a:t>JP,HK,SK,SG</a:t>
            </a:r>
            <a:r>
              <a:rPr lang="en-GB" sz="1400" dirty="0" smtClean="0"/>
              <a:t>)</a:t>
            </a:r>
            <a:endParaRPr lang="en-US" sz="1400" dirty="0"/>
          </a:p>
        </p:txBody>
      </p:sp>
    </p:spTree>
    <p:extLst>
      <p:ext uri="{BB962C8B-B14F-4D97-AF65-F5344CB8AC3E}">
        <p14:creationId xmlns:p14="http://schemas.microsoft.com/office/powerpoint/2010/main" val="337119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39</a:t>
            </a:fld>
            <a:endParaRPr lang="nl-NL"/>
          </a:p>
        </p:txBody>
      </p:sp>
      <p:sp>
        <p:nvSpPr>
          <p:cNvPr id="3" name="Title 2"/>
          <p:cNvSpPr>
            <a:spLocks noGrp="1"/>
          </p:cNvSpPr>
          <p:nvPr>
            <p:ph type="title"/>
          </p:nvPr>
        </p:nvSpPr>
        <p:spPr/>
        <p:txBody>
          <a:bodyPr/>
          <a:lstStyle/>
          <a:p>
            <a:r>
              <a:rPr lang="en-GB" dirty="0"/>
              <a:t>CPQ Asia: IPAccess : PI Resource Management </a:t>
            </a:r>
            <a:endParaRPr lang="en-US" dirty="0"/>
          </a:p>
        </p:txBody>
      </p:sp>
      <p:sp>
        <p:nvSpPr>
          <p:cNvPr id="4" name="TextBox 3"/>
          <p:cNvSpPr txBox="1"/>
          <p:nvPr/>
        </p:nvSpPr>
        <p:spPr>
          <a:xfrm>
            <a:off x="6237028" y="987524"/>
            <a:ext cx="5954968"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If the IPV4 Addressing Type = ‘Provider Independent IP(PI)’ then the IPV4 PI Resource Management will have only one option ‘By Customer’ . Option to select ‘By Colt’ has to be removed when the </a:t>
            </a:r>
            <a:r>
              <a:rPr lang="en-GB" sz="1400" dirty="0" smtClean="0"/>
              <a:t>Legal country </a:t>
            </a:r>
            <a:r>
              <a:rPr lang="en-GB" sz="1400" dirty="0"/>
              <a:t>is in  </a:t>
            </a:r>
            <a:r>
              <a:rPr lang="en-GB" sz="1400" dirty="0" smtClean="0"/>
              <a:t>(</a:t>
            </a:r>
            <a:r>
              <a:rPr lang="en-IN" sz="1400" dirty="0"/>
              <a:t>JP,HK,SK,SG</a:t>
            </a:r>
            <a:r>
              <a:rPr lang="en-GB" sz="1400" dirty="0" smtClean="0"/>
              <a:t>)</a:t>
            </a:r>
            <a:endParaRPr lang="en-US" sz="1400" dirty="0"/>
          </a:p>
        </p:txBody>
      </p:sp>
      <p:pic>
        <p:nvPicPr>
          <p:cNvPr id="39938" name="Picture 3"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28" y="837775"/>
            <a:ext cx="55825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387152" y="3070798"/>
            <a:ext cx="5618325"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If the IPV6 Addressing Type = ‘Provider Independent IP(PI)’ then the IPV6 PI Resource Management will have only one option ‘By Customer’ . Option to select ‘By Colt’ has to be removed when the </a:t>
            </a:r>
            <a:r>
              <a:rPr lang="en-GB" sz="1400" dirty="0" smtClean="0"/>
              <a:t>Legal country </a:t>
            </a:r>
            <a:r>
              <a:rPr lang="en-GB" sz="1400" dirty="0"/>
              <a:t>is in  </a:t>
            </a:r>
            <a:r>
              <a:rPr lang="en-GB" sz="1400" dirty="0" smtClean="0"/>
              <a:t>(</a:t>
            </a:r>
            <a:r>
              <a:rPr lang="en-IN" sz="1400" dirty="0"/>
              <a:t>JP,HK,SK,SG</a:t>
            </a:r>
            <a:r>
              <a:rPr lang="en-GB" sz="1400" dirty="0" smtClean="0"/>
              <a:t>)</a:t>
            </a:r>
            <a:endParaRPr lang="en-US" sz="1400" dirty="0"/>
          </a:p>
        </p:txBody>
      </p:sp>
      <p:sp>
        <p:nvSpPr>
          <p:cNvPr id="13" name="Rectangle 12"/>
          <p:cNvSpPr/>
          <p:nvPr/>
        </p:nvSpPr>
        <p:spPr>
          <a:xfrm>
            <a:off x="1569493" y="1786734"/>
            <a:ext cx="1555844" cy="274077"/>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405349" y="5154072"/>
            <a:ext cx="5618325"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 Type of  </a:t>
            </a:r>
            <a:r>
              <a:rPr lang="en-GB" sz="1400" dirty="0" smtClean="0"/>
              <a:t>Pi </a:t>
            </a:r>
            <a:r>
              <a:rPr lang="en-GB" sz="1400" dirty="0"/>
              <a:t>IPV6 Address can only have value as ‘Customer Existing’. Option to select ‘New’ has to be removed when the </a:t>
            </a:r>
            <a:r>
              <a:rPr lang="en-GB" sz="1400" dirty="0" smtClean="0"/>
              <a:t>Legal </a:t>
            </a:r>
            <a:r>
              <a:rPr lang="en-GB" sz="1400" dirty="0"/>
              <a:t>country is in  </a:t>
            </a:r>
            <a:r>
              <a:rPr lang="en-GB" sz="1400" dirty="0" smtClean="0"/>
              <a:t>(</a:t>
            </a:r>
            <a:r>
              <a:rPr lang="en-IN" sz="1400" dirty="0"/>
              <a:t>JP,HK,SK,SG</a:t>
            </a:r>
            <a:r>
              <a:rPr lang="en-GB" sz="1400" dirty="0" smtClean="0"/>
              <a:t>)</a:t>
            </a:r>
            <a:endParaRPr lang="en-US" sz="1400" dirty="0"/>
          </a:p>
        </p:txBody>
      </p:sp>
    </p:spTree>
    <p:extLst>
      <p:ext uri="{BB962C8B-B14F-4D97-AF65-F5344CB8AC3E}">
        <p14:creationId xmlns:p14="http://schemas.microsoft.com/office/powerpoint/2010/main" val="101729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a:t>
            </a:fld>
            <a:endParaRPr lang="nl-NL"/>
          </a:p>
        </p:txBody>
      </p:sp>
      <p:sp>
        <p:nvSpPr>
          <p:cNvPr id="4" name="Title 3"/>
          <p:cNvSpPr>
            <a:spLocks noGrp="1"/>
          </p:cNvSpPr>
          <p:nvPr>
            <p:ph type="title"/>
          </p:nvPr>
        </p:nvSpPr>
        <p:spPr/>
        <p:txBody>
          <a:bodyPr/>
          <a:lstStyle/>
          <a:p>
            <a:r>
              <a:rPr lang="en-GB" dirty="0"/>
              <a:t>CPQ Asia : Ethernet Line – Supplier Surcharge  </a:t>
            </a:r>
            <a:endParaRPr lang="en-US" dirty="0"/>
          </a:p>
        </p:txBody>
      </p:sp>
      <p:sp>
        <p:nvSpPr>
          <p:cNvPr id="6" name="Vertical Text Placeholder 1"/>
          <p:cNvSpPr>
            <a:spLocks noGrp="1"/>
          </p:cNvSpPr>
          <p:nvPr>
            <p:ph type="body" orient="vert" idx="1"/>
          </p:nvPr>
        </p:nvSpPr>
        <p:spPr>
          <a:xfrm>
            <a:off x="395554" y="658910"/>
            <a:ext cx="3301235" cy="5859577"/>
          </a:xfrm>
        </p:spPr>
        <p:txBody>
          <a:bodyPr/>
          <a:lstStyle/>
          <a:p>
            <a:r>
              <a:rPr lang="en-US" sz="1300" dirty="0"/>
              <a:t>In Hong Kong , while doing the ULL check if the Building Type = ‘Retail Building (Long-Lining)’ then there is surcharge which needs to be added to the based price.</a:t>
            </a:r>
          </a:p>
          <a:p>
            <a:r>
              <a:rPr lang="en-GB" sz="1300" dirty="0"/>
              <a:t>System should a message to user saying ‘A Surcharge has been added to the base price as the site is 10 KM from Central office’</a:t>
            </a:r>
          </a:p>
          <a:p>
            <a:r>
              <a:rPr lang="en-GB" sz="1300" dirty="0"/>
              <a:t>The LL surcharge prices has to be implemented in the system , which is present in PAPIC. LL Surcharge for Hong Kong has to be uploaded in a CPQ data table.</a:t>
            </a:r>
          </a:p>
          <a:p>
            <a:r>
              <a:rPr lang="en-GB" sz="1300" dirty="0"/>
              <a:t>The LL surcharge is not required to be shown on ‘Quote Line Item Grid’, ‘</a:t>
            </a:r>
            <a:r>
              <a:rPr lang="en-GB" sz="1300" dirty="0">
                <a:solidFill>
                  <a:schemeClr val="tx1"/>
                </a:solidFill>
              </a:rPr>
              <a:t>Quote Download Template’ , ‘Proposal’ and ‘Pricing Grid</a:t>
            </a:r>
            <a:r>
              <a:rPr lang="en-GB" sz="1300" dirty="0"/>
              <a:t>’</a:t>
            </a:r>
          </a:p>
          <a:p>
            <a:r>
              <a:rPr lang="en-GB" sz="1300" dirty="0"/>
              <a:t>This is required across all product (except PS) when the country is Hong Kong</a:t>
            </a:r>
          </a:p>
          <a:p>
            <a:endParaRPr lang="en-GB" sz="1300" dirty="0"/>
          </a:p>
          <a:p>
            <a:endParaRPr lang="en-GB" sz="1300" dirty="0"/>
          </a:p>
        </p:txBody>
      </p:sp>
      <p:sp>
        <p:nvSpPr>
          <p:cNvPr id="7" name="Slide Number Placeholder 2"/>
          <p:cNvSpPr txBox="1">
            <a:spLocks/>
          </p:cNvSpPr>
          <p:nvPr/>
        </p:nvSpPr>
        <p:spPr>
          <a:xfrm>
            <a:off x="11101387" y="6455703"/>
            <a:ext cx="394613" cy="125568"/>
          </a:xfrm>
          <a:prstGeom prst="rect">
            <a:avLst/>
          </a:prstGeom>
        </p:spPr>
        <p:txBody>
          <a:bodyPr vert="horz" lIns="0" tIns="0" rIns="0" bIns="0" rtlCol="0" anchor="ctr"/>
          <a:lstStyle>
            <a:defPPr>
              <a:defRPr lang="nl-NL"/>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D0FE45-509C-4BDF-9EDE-64426F8DF3D2}" type="slidenum">
              <a:rPr lang="nl-NL" smtClean="0"/>
              <a:pPr/>
              <a:t>4</a:t>
            </a:fld>
            <a:endParaRPr lang="nl-NL"/>
          </a:p>
        </p:txBody>
      </p:sp>
      <p:pic>
        <p:nvPicPr>
          <p:cNvPr id="8" name="Picture 7"/>
          <p:cNvPicPr>
            <a:picLocks noChangeAspect="1"/>
          </p:cNvPicPr>
          <p:nvPr/>
        </p:nvPicPr>
        <p:blipFill>
          <a:blip r:embed="rId2"/>
          <a:stretch>
            <a:fillRect/>
          </a:stretch>
        </p:blipFill>
        <p:spPr>
          <a:xfrm>
            <a:off x="3838571" y="919605"/>
            <a:ext cx="8353425" cy="4295775"/>
          </a:xfrm>
          <a:prstGeom prst="rect">
            <a:avLst/>
          </a:prstGeom>
        </p:spPr>
      </p:pic>
      <p:sp>
        <p:nvSpPr>
          <p:cNvPr id="9" name="Rectangle 8"/>
          <p:cNvSpPr/>
          <p:nvPr/>
        </p:nvSpPr>
        <p:spPr>
          <a:xfrm>
            <a:off x="6400800" y="1358601"/>
            <a:ext cx="3732028" cy="18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742-748 Cheung </a:t>
            </a:r>
            <a:r>
              <a:rPr lang="en-GB" sz="800" dirty="0" err="1">
                <a:solidFill>
                  <a:schemeClr val="tx1"/>
                </a:solidFill>
              </a:rPr>
              <a:t>Sha</a:t>
            </a:r>
            <a:r>
              <a:rPr lang="en-GB" sz="800" dirty="0">
                <a:solidFill>
                  <a:schemeClr val="tx1"/>
                </a:solidFill>
              </a:rPr>
              <a:t> Wan Road, Cheung </a:t>
            </a:r>
            <a:r>
              <a:rPr lang="en-GB" sz="800" dirty="0" err="1">
                <a:solidFill>
                  <a:schemeClr val="tx1"/>
                </a:solidFill>
              </a:rPr>
              <a:t>Sha</a:t>
            </a:r>
            <a:r>
              <a:rPr lang="en-GB" sz="800" dirty="0">
                <a:solidFill>
                  <a:schemeClr val="tx1"/>
                </a:solidFill>
              </a:rPr>
              <a:t> Wan, Hong Kong</a:t>
            </a:r>
            <a:endParaRPr lang="en-US" sz="800" dirty="0">
              <a:solidFill>
                <a:schemeClr val="tx1"/>
              </a:solidFill>
            </a:endParaRPr>
          </a:p>
        </p:txBody>
      </p:sp>
      <p:pic>
        <p:nvPicPr>
          <p:cNvPr id="10" name="Picture 9"/>
          <p:cNvPicPr>
            <a:picLocks noChangeAspect="1"/>
          </p:cNvPicPr>
          <p:nvPr/>
        </p:nvPicPr>
        <p:blipFill>
          <a:blip r:embed="rId3"/>
          <a:stretch>
            <a:fillRect/>
          </a:stretch>
        </p:blipFill>
        <p:spPr>
          <a:xfrm>
            <a:off x="4338637" y="3588698"/>
            <a:ext cx="6241026" cy="317096"/>
          </a:xfrm>
          <a:prstGeom prst="rect">
            <a:avLst/>
          </a:prstGeom>
        </p:spPr>
      </p:pic>
      <p:pic>
        <p:nvPicPr>
          <p:cNvPr id="12" name="Picture 11"/>
          <p:cNvPicPr>
            <a:picLocks noChangeAspect="1"/>
          </p:cNvPicPr>
          <p:nvPr/>
        </p:nvPicPr>
        <p:blipFill>
          <a:blip r:embed="rId4"/>
          <a:stretch>
            <a:fillRect/>
          </a:stretch>
        </p:blipFill>
        <p:spPr>
          <a:xfrm>
            <a:off x="4464422" y="2607433"/>
            <a:ext cx="7727574" cy="800100"/>
          </a:xfrm>
          <a:prstGeom prst="rect">
            <a:avLst/>
          </a:prstGeom>
        </p:spPr>
      </p:pic>
    </p:spTree>
    <p:extLst>
      <p:ext uri="{BB962C8B-B14F-4D97-AF65-F5344CB8AC3E}">
        <p14:creationId xmlns:p14="http://schemas.microsoft.com/office/powerpoint/2010/main" val="350795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40</a:t>
            </a:fld>
            <a:endParaRPr lang="nl-NL"/>
          </a:p>
        </p:txBody>
      </p:sp>
      <p:sp>
        <p:nvSpPr>
          <p:cNvPr id="4" name="Title 3"/>
          <p:cNvSpPr>
            <a:spLocks noGrp="1"/>
          </p:cNvSpPr>
          <p:nvPr>
            <p:ph type="title"/>
          </p:nvPr>
        </p:nvSpPr>
        <p:spPr/>
        <p:txBody>
          <a:bodyPr/>
          <a:lstStyle/>
          <a:p>
            <a:r>
              <a:rPr lang="en-GB" dirty="0"/>
              <a:t>CPQ Asia : IP Access- Performance Reporting</a:t>
            </a:r>
            <a:endParaRPr lang="en-US" dirty="0"/>
          </a:p>
        </p:txBody>
      </p:sp>
      <p:sp>
        <p:nvSpPr>
          <p:cNvPr id="6" name="Vertical Text Placeholder 5"/>
          <p:cNvSpPr>
            <a:spLocks noGrp="1"/>
          </p:cNvSpPr>
          <p:nvPr>
            <p:ph type="body" orient="vert" idx="1"/>
          </p:nvPr>
        </p:nvSpPr>
        <p:spPr>
          <a:xfrm>
            <a:off x="804041" y="763314"/>
            <a:ext cx="10975738" cy="1081252"/>
          </a:xfrm>
        </p:spPr>
        <p:txBody>
          <a:bodyPr/>
          <a:lstStyle/>
          <a:p>
            <a:pPr algn="just"/>
            <a:r>
              <a:rPr lang="en-IN" dirty="0"/>
              <a:t>Gold Reporting under performance reporting will not be available  for Asian sites</a:t>
            </a:r>
          </a:p>
          <a:p>
            <a:pPr algn="just"/>
            <a:r>
              <a:rPr lang="en-IN" dirty="0"/>
              <a:t>CPQ will not show the “Gold” option in the drop-down when site is an Asian site (JP,SG,HK,SK)</a:t>
            </a: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17" y="1971675"/>
            <a:ext cx="8466083" cy="428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60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41</a:t>
            </a:fld>
            <a:endParaRPr lang="nl-NL"/>
          </a:p>
        </p:txBody>
      </p:sp>
      <p:sp>
        <p:nvSpPr>
          <p:cNvPr id="4" name="Title 3"/>
          <p:cNvSpPr>
            <a:spLocks noGrp="1"/>
          </p:cNvSpPr>
          <p:nvPr>
            <p:ph type="title"/>
          </p:nvPr>
        </p:nvSpPr>
        <p:spPr/>
        <p:txBody>
          <a:bodyPr/>
          <a:lstStyle/>
          <a:p>
            <a:r>
              <a:rPr lang="en-GB" dirty="0"/>
              <a:t>CPQ Asia : IP Access- Fast Track</a:t>
            </a:r>
            <a:endParaRPr lang="en-US" dirty="0"/>
          </a:p>
        </p:txBody>
      </p:sp>
      <p:sp>
        <p:nvSpPr>
          <p:cNvPr id="6" name="Vertical Text Placeholder 5"/>
          <p:cNvSpPr>
            <a:spLocks noGrp="1"/>
          </p:cNvSpPr>
          <p:nvPr>
            <p:ph type="body" orient="vert" idx="1"/>
          </p:nvPr>
        </p:nvSpPr>
        <p:spPr>
          <a:xfrm>
            <a:off x="804041" y="763314"/>
            <a:ext cx="10975738" cy="797472"/>
          </a:xfrm>
        </p:spPr>
        <p:txBody>
          <a:bodyPr/>
          <a:lstStyle/>
          <a:p>
            <a:pPr algn="just"/>
            <a:r>
              <a:rPr lang="en-IN" dirty="0"/>
              <a:t>Fast Track is a service level feature </a:t>
            </a:r>
          </a:p>
          <a:p>
            <a:pPr algn="just"/>
            <a:r>
              <a:rPr lang="en-IN" dirty="0"/>
              <a:t>If the  Site Country in </a:t>
            </a:r>
            <a:r>
              <a:rPr lang="en-IN" dirty="0" smtClean="0"/>
              <a:t>JP,HK,SK,SG, </a:t>
            </a:r>
            <a:r>
              <a:rPr lang="en-IN" dirty="0"/>
              <a:t>then this feature has to be disabled</a:t>
            </a:r>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58" y="2366962"/>
            <a:ext cx="9192341" cy="3422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80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42</a:t>
            </a:fld>
            <a:endParaRPr lang="nl-NL"/>
          </a:p>
        </p:txBody>
      </p:sp>
      <p:sp>
        <p:nvSpPr>
          <p:cNvPr id="4" name="Title 3"/>
          <p:cNvSpPr>
            <a:spLocks noGrp="1"/>
          </p:cNvSpPr>
          <p:nvPr>
            <p:ph type="title"/>
          </p:nvPr>
        </p:nvSpPr>
        <p:spPr/>
        <p:txBody>
          <a:bodyPr/>
          <a:lstStyle/>
          <a:p>
            <a:r>
              <a:rPr lang="en-GB" dirty="0"/>
              <a:t>CPQ Asia : IP Access-Relay Fibre</a:t>
            </a:r>
            <a:endParaRPr lang="en-US" dirty="0"/>
          </a:p>
        </p:txBody>
      </p:sp>
      <p:sp>
        <p:nvSpPr>
          <p:cNvPr id="7" name="TextBox 6"/>
          <p:cNvSpPr txBox="1"/>
          <p:nvPr/>
        </p:nvSpPr>
        <p:spPr>
          <a:xfrm>
            <a:off x="213776" y="683237"/>
            <a:ext cx="11390089"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CST will be allowed to optionally select Relay Fibre options (Yes, No, Blank) under additional product data during technical review </a:t>
            </a:r>
            <a:r>
              <a:rPr lang="en-IN" sz="1400" dirty="0" smtClean="0"/>
              <a:t>journey</a:t>
            </a:r>
          </a:p>
          <a:p>
            <a:pPr marL="285750" indent="-285750">
              <a:buFont typeface="Arial" panose="020B0604020202020204" pitchFamily="34" charset="0"/>
              <a:buChar char="•"/>
            </a:pPr>
            <a:r>
              <a:rPr lang="en-US" sz="1400" dirty="0" err="1"/>
              <a:t>Fibre</a:t>
            </a:r>
            <a:r>
              <a:rPr lang="en-US" sz="1400" dirty="0"/>
              <a:t> Relay field will only be enabled in CPQ when ULL Suppliers for Japan are NTTEAST(JP) or NTTWEST(JP). </a:t>
            </a:r>
            <a:r>
              <a:rPr lang="en-US" sz="1400" dirty="0" smtClean="0"/>
              <a:t>For all other cases this field should be hidden.</a:t>
            </a:r>
            <a:endParaRPr lang="en-IN" sz="1400" dirty="0"/>
          </a:p>
          <a:p>
            <a:pPr marL="285750" indent="-285750">
              <a:buFont typeface="Arial" panose="020B0604020202020204" pitchFamily="34" charset="0"/>
              <a:buChar char="•"/>
            </a:pPr>
            <a:r>
              <a:rPr lang="en-IN" sz="1400" dirty="0"/>
              <a:t>Relay Fibre can be selected at site level.</a:t>
            </a:r>
          </a:p>
        </p:txBody>
      </p:sp>
      <p:pic>
        <p:nvPicPr>
          <p:cNvPr id="5" name="Picture 4"/>
          <p:cNvPicPr>
            <a:picLocks noChangeAspect="1"/>
          </p:cNvPicPr>
          <p:nvPr/>
        </p:nvPicPr>
        <p:blipFill>
          <a:blip r:embed="rId2"/>
          <a:stretch>
            <a:fillRect/>
          </a:stretch>
        </p:blipFill>
        <p:spPr>
          <a:xfrm>
            <a:off x="0" y="1763306"/>
            <a:ext cx="7574507" cy="4056171"/>
          </a:xfrm>
          <a:prstGeom prst="rect">
            <a:avLst/>
          </a:prstGeom>
        </p:spPr>
      </p:pic>
      <p:pic>
        <p:nvPicPr>
          <p:cNvPr id="6" name="Picture 5"/>
          <p:cNvPicPr>
            <a:picLocks noChangeAspect="1"/>
          </p:cNvPicPr>
          <p:nvPr/>
        </p:nvPicPr>
        <p:blipFill>
          <a:blip r:embed="rId3"/>
          <a:stretch>
            <a:fillRect/>
          </a:stretch>
        </p:blipFill>
        <p:spPr>
          <a:xfrm>
            <a:off x="4257098" y="3074520"/>
            <a:ext cx="7825924" cy="3783480"/>
          </a:xfrm>
          <a:prstGeom prst="rect">
            <a:avLst/>
          </a:prstGeom>
        </p:spPr>
      </p:pic>
    </p:spTree>
    <p:extLst>
      <p:ext uri="{BB962C8B-B14F-4D97-AF65-F5344CB8AC3E}">
        <p14:creationId xmlns:p14="http://schemas.microsoft.com/office/powerpoint/2010/main" val="117958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43</a:t>
            </a:fld>
            <a:endParaRPr lang="nl-NL"/>
          </a:p>
        </p:txBody>
      </p:sp>
      <p:sp>
        <p:nvSpPr>
          <p:cNvPr id="4" name="Title 3"/>
          <p:cNvSpPr>
            <a:spLocks noGrp="1"/>
          </p:cNvSpPr>
          <p:nvPr>
            <p:ph type="title"/>
          </p:nvPr>
        </p:nvSpPr>
        <p:spPr/>
        <p:txBody>
          <a:bodyPr/>
          <a:lstStyle/>
          <a:p>
            <a:r>
              <a:rPr lang="en-GB" dirty="0"/>
              <a:t>CPQ Asia : IP Access- Managed Virtual Firewall</a:t>
            </a:r>
            <a:endParaRPr lang="en-US" dirty="0"/>
          </a:p>
        </p:txBody>
      </p:sp>
      <p:sp>
        <p:nvSpPr>
          <p:cNvPr id="6" name="Vertical Text Placeholder 5"/>
          <p:cNvSpPr>
            <a:spLocks noGrp="1"/>
          </p:cNvSpPr>
          <p:nvPr>
            <p:ph type="body" orient="vert" idx="1"/>
          </p:nvPr>
        </p:nvSpPr>
        <p:spPr>
          <a:xfrm>
            <a:off x="8884693" y="763313"/>
            <a:ext cx="2895086" cy="4691555"/>
          </a:xfrm>
        </p:spPr>
        <p:txBody>
          <a:bodyPr/>
          <a:lstStyle/>
          <a:p>
            <a:pPr algn="just"/>
            <a:r>
              <a:rPr lang="en-IN" dirty="0"/>
              <a:t>Managed Virtual Firewall Service for IP Access will not be available for Asian countries (Japan, Singapore, Hong Kong, South Korea)</a:t>
            </a:r>
          </a:p>
          <a:p>
            <a:pPr algn="just"/>
            <a:r>
              <a:rPr lang="en-GB" sz="1600" dirty="0"/>
              <a:t>Error message to be shown </a:t>
            </a:r>
            <a:r>
              <a:rPr lang="en-GB" sz="1600" dirty="0" smtClean="0"/>
              <a:t>‘</a:t>
            </a:r>
            <a:r>
              <a:rPr lang="en-IN" sz="1600" i="1" dirty="0" smtClean="0"/>
              <a:t>Managed </a:t>
            </a:r>
            <a:r>
              <a:rPr lang="en-IN" sz="1600" i="1" dirty="0"/>
              <a:t>Virtual Firewall is not supported in Japan, Singapore, Hong Kong and South Korea.</a:t>
            </a:r>
          </a:p>
          <a:p>
            <a:pPr algn="just"/>
            <a:r>
              <a:rPr lang="en-IN" dirty="0"/>
              <a:t>CPQ will throw an error when these countries are selected in the drop-down for Managed Virtual Firewall Service. The rule </a:t>
            </a:r>
            <a:r>
              <a:rPr lang="en-GB" sz="1400" dirty="0"/>
              <a:t>when user click ‘Save’ or ‘Update’</a:t>
            </a:r>
            <a:endParaRPr lang="en-IN" dirty="0"/>
          </a:p>
          <a:p>
            <a:pPr marL="0" indent="0" algn="just">
              <a:buNone/>
            </a:pPr>
            <a:r>
              <a:rPr lang="en-IN" i="1" dirty="0"/>
              <a:t>.</a:t>
            </a:r>
          </a:p>
        </p:txBody>
      </p:sp>
      <p:pic>
        <p:nvPicPr>
          <p:cNvPr id="7" name="Picture 6"/>
          <p:cNvPicPr/>
          <p:nvPr/>
        </p:nvPicPr>
        <p:blipFill rotWithShape="1">
          <a:blip r:embed="rId2"/>
          <a:srcRect r="9198" b="26515"/>
          <a:stretch/>
        </p:blipFill>
        <p:spPr>
          <a:xfrm>
            <a:off x="219501" y="554991"/>
            <a:ext cx="6149768" cy="1819719"/>
          </a:xfrm>
          <a:prstGeom prst="rect">
            <a:avLst/>
          </a:prstGeom>
        </p:spPr>
      </p:pic>
      <p:pic>
        <p:nvPicPr>
          <p:cNvPr id="9" name="Picture 8"/>
          <p:cNvPicPr>
            <a:picLocks noChangeAspect="1"/>
          </p:cNvPicPr>
          <p:nvPr/>
        </p:nvPicPr>
        <p:blipFill>
          <a:blip r:embed="rId3"/>
          <a:stretch>
            <a:fillRect/>
          </a:stretch>
        </p:blipFill>
        <p:spPr>
          <a:xfrm>
            <a:off x="-1" y="2470245"/>
            <a:ext cx="8748215" cy="4235640"/>
          </a:xfrm>
          <a:prstGeom prst="rect">
            <a:avLst/>
          </a:prstGeom>
        </p:spPr>
      </p:pic>
      <p:sp>
        <p:nvSpPr>
          <p:cNvPr id="11" name="TextBox 10"/>
          <p:cNvSpPr txBox="1"/>
          <p:nvPr/>
        </p:nvSpPr>
        <p:spPr>
          <a:xfrm>
            <a:off x="0" y="3592563"/>
            <a:ext cx="8884693" cy="553998"/>
          </a:xfrm>
          <a:prstGeom prst="rect">
            <a:avLst/>
          </a:prstGeom>
          <a:noFill/>
        </p:spPr>
        <p:txBody>
          <a:bodyPr wrap="square" rtlCol="0">
            <a:spAutoFit/>
          </a:bodyPr>
          <a:lstStyle/>
          <a:p>
            <a:r>
              <a:rPr lang="en-IN" sz="1200" i="1" dirty="0">
                <a:solidFill>
                  <a:srgbClr val="FF0000"/>
                </a:solidFill>
              </a:rPr>
              <a:t>Managed Virtual Firewall is not supported in Japan, Singapore, Hong Kong and South Korea</a:t>
            </a:r>
            <a:r>
              <a:rPr lang="en-IN" sz="1200" i="1" dirty="0"/>
              <a:t>.</a:t>
            </a:r>
          </a:p>
          <a:p>
            <a:endParaRPr lang="en-US" dirty="0"/>
          </a:p>
        </p:txBody>
      </p:sp>
    </p:spTree>
    <p:extLst>
      <p:ext uri="{BB962C8B-B14F-4D97-AF65-F5344CB8AC3E}">
        <p14:creationId xmlns:p14="http://schemas.microsoft.com/office/powerpoint/2010/main" val="389928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44</a:t>
            </a:fld>
            <a:endParaRPr lang="nl-NL"/>
          </a:p>
        </p:txBody>
      </p:sp>
      <p:sp>
        <p:nvSpPr>
          <p:cNvPr id="4" name="Title 3"/>
          <p:cNvSpPr>
            <a:spLocks noGrp="1"/>
          </p:cNvSpPr>
          <p:nvPr>
            <p:ph type="title"/>
          </p:nvPr>
        </p:nvSpPr>
        <p:spPr/>
        <p:txBody>
          <a:bodyPr/>
          <a:lstStyle/>
          <a:p>
            <a:r>
              <a:rPr lang="en-GB" dirty="0"/>
              <a:t>Productised Products – Wave Product (Asia Variation)</a:t>
            </a:r>
          </a:p>
        </p:txBody>
      </p:sp>
      <p:sp>
        <p:nvSpPr>
          <p:cNvPr id="17" name="Vertical Text Placeholder 1"/>
          <p:cNvSpPr txBox="1">
            <a:spLocks/>
          </p:cNvSpPr>
          <p:nvPr/>
        </p:nvSpPr>
        <p:spPr>
          <a:xfrm>
            <a:off x="249320" y="1196268"/>
            <a:ext cx="5369427" cy="5385003"/>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a:spcBef>
                <a:spcPts val="0"/>
              </a:spcBef>
            </a:pPr>
            <a:r>
              <a:rPr lang="en-US" sz="1800" b="1" dirty="0">
                <a:solidFill>
                  <a:schemeClr val="tx1"/>
                </a:solidFill>
                <a:latin typeface="Calibri" panose="020F0502020204030204" pitchFamily="34" charset="0"/>
              </a:rPr>
              <a:t>Hong Kong Supplier Surcharge</a:t>
            </a:r>
          </a:p>
          <a:p>
            <a:pPr marL="274638" lvl="1" indent="0">
              <a:spcBef>
                <a:spcPts val="0"/>
              </a:spcBef>
              <a:buNone/>
            </a:pPr>
            <a:r>
              <a:rPr lang="en-US" sz="1800" dirty="0">
                <a:solidFill>
                  <a:schemeClr val="tx1"/>
                </a:solidFill>
                <a:latin typeface="Calibri" panose="020F0502020204030204" pitchFamily="34" charset="0"/>
              </a:rPr>
              <a:t>Shall be visible if applicable.</a:t>
            </a:r>
          </a:p>
          <a:p>
            <a:pPr marL="0" indent="0">
              <a:spcBef>
                <a:spcPts val="0"/>
              </a:spcBef>
              <a:buNone/>
            </a:pPr>
            <a:r>
              <a:rPr lang="es-ES" sz="1800" dirty="0">
                <a:solidFill>
                  <a:schemeClr val="tx1"/>
                </a:solidFill>
                <a:latin typeface="Calibri" panose="020F0502020204030204" pitchFamily="34" charset="0"/>
              </a:rPr>
              <a:t>	</a:t>
            </a: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Internal Cabling </a:t>
            </a:r>
          </a:p>
          <a:p>
            <a:pPr marL="274638" lvl="1" indent="0">
              <a:spcBef>
                <a:spcPts val="0"/>
              </a:spcBef>
              <a:buNone/>
            </a:pPr>
            <a:r>
              <a:rPr lang="en-US" sz="1800" dirty="0">
                <a:solidFill>
                  <a:schemeClr val="tx1"/>
                </a:solidFill>
                <a:latin typeface="Calibri" panose="020F0502020204030204" pitchFamily="34" charset="0"/>
              </a:rPr>
              <a:t>Shall not be available if Access Type other than Colt Fiber.</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Fast Track</a:t>
            </a:r>
          </a:p>
          <a:p>
            <a:pPr marL="274638" lvl="1" indent="0">
              <a:spcBef>
                <a:spcPts val="0"/>
              </a:spcBef>
              <a:buNone/>
            </a:pPr>
            <a:r>
              <a:rPr lang="en-US" sz="1800" dirty="0">
                <a:solidFill>
                  <a:schemeClr val="tx1"/>
                </a:solidFill>
                <a:latin typeface="Calibri" panose="020F0502020204030204" pitchFamily="34" charset="0"/>
              </a:rPr>
              <a:t>Not available in Asia</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Building Management Owner Charge</a:t>
            </a:r>
          </a:p>
          <a:p>
            <a:pPr marL="274638" lvl="1" indent="0">
              <a:spcBef>
                <a:spcPts val="0"/>
              </a:spcBef>
              <a:buNone/>
            </a:pPr>
            <a:r>
              <a:rPr lang="en-US" sz="1800" dirty="0">
                <a:solidFill>
                  <a:schemeClr val="tx1"/>
                </a:solidFill>
                <a:latin typeface="Calibri" panose="020F0502020204030204" pitchFamily="34" charset="0"/>
              </a:rPr>
              <a:t>Shall be possible to be manually entered if applicable.</a:t>
            </a:r>
          </a:p>
          <a:p>
            <a:pPr marL="0" indent="0">
              <a:spcBef>
                <a:spcPts val="0"/>
              </a:spcBef>
              <a:buNone/>
            </a:pPr>
            <a:endParaRPr lang="en-US" sz="1800"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Relay Fiber </a:t>
            </a:r>
          </a:p>
          <a:p>
            <a:pPr marL="274638" lvl="1" indent="0">
              <a:spcBef>
                <a:spcPts val="0"/>
              </a:spcBef>
              <a:buNone/>
            </a:pPr>
            <a:r>
              <a:rPr lang="en-US" sz="1800" dirty="0">
                <a:solidFill>
                  <a:schemeClr val="tx1"/>
                </a:solidFill>
                <a:latin typeface="Calibri" panose="020F0502020204030204" pitchFamily="34" charset="0"/>
              </a:rPr>
              <a:t>New Field required without any rule set as depending on value different workflows will be triggered in SPARK Asia. Interface logic needed to pass ULL Supplier first as only when specific Business rule met in SPARK Interface will allow to pass the value.</a:t>
            </a:r>
            <a:endParaRPr lang="es-ES" sz="1800" dirty="0">
              <a:solidFill>
                <a:schemeClr val="tx1"/>
              </a:solidFill>
              <a:latin typeface="Calibri" panose="020F0502020204030204" pitchFamily="34" charset="0"/>
            </a:endParaRPr>
          </a:p>
        </p:txBody>
      </p:sp>
      <p:sp>
        <p:nvSpPr>
          <p:cNvPr id="8" name="Rectangle 7">
            <a:extLst>
              <a:ext uri="{FF2B5EF4-FFF2-40B4-BE49-F238E27FC236}">
                <a16:creationId xmlns:a16="http://schemas.microsoft.com/office/drawing/2014/main" id="{459B8161-853C-4BCA-BA89-4B86FBD9A2D8}"/>
              </a:ext>
            </a:extLst>
          </p:cNvPr>
          <p:cNvSpPr/>
          <p:nvPr/>
        </p:nvSpPr>
        <p:spPr>
          <a:xfrm>
            <a:off x="232231" y="679468"/>
            <a:ext cx="5595363"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Generic </a:t>
            </a:r>
          </a:p>
        </p:txBody>
      </p:sp>
      <p:sp>
        <p:nvSpPr>
          <p:cNvPr id="2" name="Rectangle 1"/>
          <p:cNvSpPr/>
          <p:nvPr/>
        </p:nvSpPr>
        <p:spPr>
          <a:xfrm>
            <a:off x="6073254" y="1079578"/>
            <a:ext cx="5958326" cy="5009064"/>
          </a:xfrm>
          <a:prstGeom prst="rect">
            <a:avLst/>
          </a:prstGeom>
        </p:spPr>
        <p:txBody>
          <a:bodyPr wrap="square">
            <a:spAutoFit/>
          </a:bodyPr>
          <a:lstStyle/>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Interfaces (Service Type)</a:t>
            </a:r>
          </a:p>
          <a:p>
            <a:pPr marL="274638" lvl="1" indent="0">
              <a:spcBef>
                <a:spcPts val="0"/>
              </a:spcBef>
              <a:buNone/>
            </a:pPr>
            <a:r>
              <a:rPr lang="en-US" dirty="0">
                <a:latin typeface="Calibri" panose="020F0502020204030204" pitchFamily="34" charset="0"/>
              </a:rPr>
              <a:t>New Interfaces with associated Service Bandwidths &amp; availability logic required.</a:t>
            </a:r>
          </a:p>
          <a:p>
            <a:r>
              <a:rPr lang="es-ES" b="1" dirty="0">
                <a:latin typeface="Calibri" panose="020F0502020204030204" pitchFamily="34" charset="0"/>
              </a:rPr>
              <a:t>	</a:t>
            </a:r>
            <a:endParaRPr lang="en-US" b="1" dirty="0">
              <a:latin typeface="Calibri" panose="020F0502020204030204" pitchFamily="34" charset="0"/>
            </a:endParaRPr>
          </a:p>
          <a:p>
            <a:pPr marL="263525" indent="-263525" defTabSz="913943">
              <a:lnSpc>
                <a:spcPct val="95000"/>
              </a:lnSpc>
              <a:spcBef>
                <a:spcPts val="0"/>
              </a:spcBef>
              <a:buClr>
                <a:schemeClr val="accent1"/>
              </a:buClr>
              <a:buFont typeface="Wingdings" panose="05000000000000000000" pitchFamily="2" charset="2"/>
              <a:buChar char="§"/>
            </a:pPr>
            <a:r>
              <a:rPr lang="en-US" b="1" dirty="0">
                <a:latin typeface="Calibri" panose="020F0502020204030204" pitchFamily="34" charset="0"/>
              </a:rPr>
              <a:t>Resilience</a:t>
            </a:r>
          </a:p>
          <a:p>
            <a:pPr marL="274638" lvl="1" indent="0">
              <a:spcBef>
                <a:spcPts val="0"/>
              </a:spcBef>
              <a:buNone/>
            </a:pPr>
            <a:r>
              <a:rPr lang="en-US" dirty="0">
                <a:latin typeface="Calibri" panose="020F0502020204030204" pitchFamily="34" charset="0"/>
              </a:rPr>
              <a:t>New Resilience Type Backbone Protection to be introduced.</a:t>
            </a:r>
          </a:p>
          <a:p>
            <a:endParaRPr lang="en-US" b="1" dirty="0">
              <a:latin typeface="Calibri" panose="020F0502020204030204" pitchFamily="34" charset="0"/>
            </a:endParaRPr>
          </a:p>
          <a:p>
            <a:pPr marL="263525" indent="-263525" defTabSz="913943">
              <a:lnSpc>
                <a:spcPct val="95000"/>
              </a:lnSpc>
              <a:spcBef>
                <a:spcPts val="0"/>
              </a:spcBef>
              <a:buClr>
                <a:schemeClr val="accent1"/>
              </a:buClr>
              <a:buFont typeface="Wingdings" panose="05000000000000000000" pitchFamily="2" charset="2"/>
              <a:buChar char="§"/>
            </a:pPr>
            <a:r>
              <a:rPr lang="en-US" b="1" dirty="0">
                <a:latin typeface="Calibri" panose="020F0502020204030204" pitchFamily="34" charset="0"/>
              </a:rPr>
              <a:t>Performance Reporting</a:t>
            </a:r>
          </a:p>
          <a:p>
            <a:pPr marL="274638" lvl="1" indent="0">
              <a:spcBef>
                <a:spcPts val="0"/>
              </a:spcBef>
              <a:buNone/>
            </a:pPr>
            <a:r>
              <a:rPr lang="en-US" dirty="0">
                <a:latin typeface="Calibri" panose="020F0502020204030204" pitchFamily="34" charset="0"/>
              </a:rPr>
              <a:t>New Global Feature Performance Reporting to be introduced.</a:t>
            </a:r>
          </a:p>
          <a:p>
            <a:pPr marL="274638" lvl="1" indent="0">
              <a:spcBef>
                <a:spcPts val="0"/>
              </a:spcBef>
              <a:buNone/>
            </a:pPr>
            <a:endParaRPr lang="en-US" dirty="0">
              <a:latin typeface="Calibri" panose="020F0502020204030204" pitchFamily="34" charset="0"/>
            </a:endParaRPr>
          </a:p>
          <a:p>
            <a:pPr marL="263525" indent="-263525" defTabSz="913943">
              <a:lnSpc>
                <a:spcPct val="95000"/>
              </a:lnSpc>
              <a:buClr>
                <a:schemeClr val="accent1"/>
              </a:buClr>
              <a:buFont typeface="Wingdings" panose="05000000000000000000" pitchFamily="2" charset="2"/>
              <a:buChar char="§"/>
            </a:pPr>
            <a:r>
              <a:rPr lang="en-US" b="1" dirty="0">
                <a:latin typeface="Calibri" panose="020F0502020204030204" pitchFamily="34" charset="0"/>
              </a:rPr>
              <a:t>Presentation Interface</a:t>
            </a:r>
          </a:p>
          <a:p>
            <a:pPr marL="274638" lvl="1" indent="0">
              <a:spcBef>
                <a:spcPts val="0"/>
              </a:spcBef>
              <a:buNone/>
            </a:pPr>
            <a:r>
              <a:rPr lang="en-US" dirty="0">
                <a:latin typeface="Calibri" panose="020F0502020204030204" pitchFamily="34" charset="0"/>
              </a:rPr>
              <a:t>New Presentation Interfaces required.</a:t>
            </a:r>
          </a:p>
          <a:p>
            <a:endParaRPr lang="es-ES" dirty="0">
              <a:latin typeface="Calibri" panose="020F0502020204030204" pitchFamily="34" charset="0"/>
            </a:endParaRPr>
          </a:p>
          <a:p>
            <a:pPr marL="263525" indent="-263525" defTabSz="913943">
              <a:lnSpc>
                <a:spcPct val="95000"/>
              </a:lnSpc>
              <a:spcBef>
                <a:spcPts val="0"/>
              </a:spcBef>
              <a:buClr>
                <a:schemeClr val="accent1"/>
              </a:buClr>
              <a:buFont typeface="Wingdings" panose="05000000000000000000" pitchFamily="2" charset="2"/>
              <a:buChar char="§"/>
            </a:pPr>
            <a:r>
              <a:rPr lang="en-GB" b="1" dirty="0">
                <a:latin typeface="Calibri" panose="020F0502020204030204" pitchFamily="34" charset="0"/>
              </a:rPr>
              <a:t>Dual Customer Power Source</a:t>
            </a:r>
          </a:p>
          <a:p>
            <a:pPr marL="263525" lvl="1" indent="0">
              <a:spcBef>
                <a:spcPts val="0"/>
              </a:spcBef>
              <a:buNone/>
            </a:pPr>
            <a:r>
              <a:rPr lang="en-GB" dirty="0">
                <a:latin typeface="Calibri" panose="020F0502020204030204" pitchFamily="34" charset="0"/>
              </a:rPr>
              <a:t>Feature to be disabled in EU to align with Asia.</a:t>
            </a:r>
          </a:p>
          <a:p>
            <a:pPr marL="263525" lvl="1" indent="0">
              <a:spcBef>
                <a:spcPts val="0"/>
              </a:spcBef>
              <a:buNone/>
            </a:pPr>
            <a:r>
              <a:rPr lang="en-GB" dirty="0">
                <a:latin typeface="Calibri" panose="020F0502020204030204" pitchFamily="34" charset="0"/>
              </a:rPr>
              <a:t>.</a:t>
            </a:r>
          </a:p>
        </p:txBody>
      </p:sp>
      <p:sp>
        <p:nvSpPr>
          <p:cNvPr id="11" name="Rectangle 10">
            <a:extLst>
              <a:ext uri="{FF2B5EF4-FFF2-40B4-BE49-F238E27FC236}">
                <a16:creationId xmlns:a16="http://schemas.microsoft.com/office/drawing/2014/main" id="{459B8161-853C-4BCA-BA89-4B86FBD9A2D8}"/>
              </a:ext>
            </a:extLst>
          </p:cNvPr>
          <p:cNvSpPr/>
          <p:nvPr/>
        </p:nvSpPr>
        <p:spPr>
          <a:xfrm>
            <a:off x="6073254" y="679468"/>
            <a:ext cx="6118742" cy="400110"/>
          </a:xfrm>
          <a:prstGeom prst="rect">
            <a:avLst/>
          </a:prstGeom>
          <a:solidFill>
            <a:schemeClr val="accent2"/>
          </a:solidFill>
        </p:spPr>
        <p:txBody>
          <a:bodyPr wrap="square">
            <a:spAutoFit/>
          </a:bodyPr>
          <a:lstStyle/>
          <a:p>
            <a:pPr algn="ctr"/>
            <a:r>
              <a:rPr lang="en-GB" sz="2000" b="1" dirty="0">
                <a:solidFill>
                  <a:schemeClr val="bg1"/>
                </a:solidFill>
                <a:latin typeface="Calibri" panose="020F0502020204030204" pitchFamily="34" charset="0"/>
              </a:rPr>
              <a:t>Wave Specific (Agreed) </a:t>
            </a:r>
          </a:p>
        </p:txBody>
      </p:sp>
    </p:spTree>
    <p:extLst>
      <p:ext uri="{BB962C8B-B14F-4D97-AF65-F5344CB8AC3E}">
        <p14:creationId xmlns:p14="http://schemas.microsoft.com/office/powerpoint/2010/main" val="102114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45</a:t>
            </a:fld>
            <a:endParaRPr lang="nl-NL"/>
          </a:p>
        </p:txBody>
      </p:sp>
      <p:sp>
        <p:nvSpPr>
          <p:cNvPr id="4" name="Title 3"/>
          <p:cNvSpPr>
            <a:spLocks noGrp="1"/>
          </p:cNvSpPr>
          <p:nvPr>
            <p:ph type="title"/>
          </p:nvPr>
        </p:nvSpPr>
        <p:spPr/>
        <p:txBody>
          <a:bodyPr/>
          <a:lstStyle/>
          <a:p>
            <a:r>
              <a:rPr lang="en-GB" dirty="0"/>
              <a:t>CPQ Asia : Wave– Long Line Surcharge  </a:t>
            </a:r>
            <a:endParaRPr lang="en-US" dirty="0"/>
          </a:p>
        </p:txBody>
      </p:sp>
      <p:sp>
        <p:nvSpPr>
          <p:cNvPr id="6" name="Vertical Text Placeholder 1"/>
          <p:cNvSpPr>
            <a:spLocks noGrp="1"/>
          </p:cNvSpPr>
          <p:nvPr>
            <p:ph type="body" orient="vert" idx="1"/>
          </p:nvPr>
        </p:nvSpPr>
        <p:spPr>
          <a:xfrm>
            <a:off x="395554" y="658910"/>
            <a:ext cx="3301235" cy="5859577"/>
          </a:xfrm>
        </p:spPr>
        <p:txBody>
          <a:bodyPr/>
          <a:lstStyle/>
          <a:p>
            <a:r>
              <a:rPr lang="en-US" sz="1300" dirty="0"/>
              <a:t>In Hong Kong , while doing the ULL check if the Building Type = ‘Retail Building (Long-Lining)’ then there is surcharge which needs to be added to the based price.</a:t>
            </a:r>
          </a:p>
          <a:p>
            <a:r>
              <a:rPr lang="en-GB" sz="1300" dirty="0"/>
              <a:t>System should a message to user saying ‘A Surcharge has been added to the base price as the site is 10 KM from Central office’</a:t>
            </a:r>
          </a:p>
          <a:p>
            <a:r>
              <a:rPr lang="en-GB" sz="1300" dirty="0"/>
              <a:t>The LL surcharge prices has to be implemented in the system , which is present in PAPIC. LL Surcharge for Hong Kong has to be uploaded in a CPQ data table.</a:t>
            </a:r>
          </a:p>
          <a:p>
            <a:r>
              <a:rPr lang="en-GB" sz="1300" dirty="0"/>
              <a:t>The LL surcharge is not required to be shown on ‘Quote Line Item Grid’, ‘Quote Download Template’ , ‘Proposal’ and ‘</a:t>
            </a:r>
            <a:r>
              <a:rPr lang="en-GB" sz="1300" dirty="0">
                <a:solidFill>
                  <a:srgbClr val="FF0000"/>
                </a:solidFill>
              </a:rPr>
              <a:t>Pricing Grid</a:t>
            </a:r>
            <a:r>
              <a:rPr lang="en-GB" sz="1300" dirty="0"/>
              <a:t>’</a:t>
            </a:r>
          </a:p>
          <a:p>
            <a:r>
              <a:rPr lang="en-GB" sz="1300" dirty="0"/>
              <a:t>This is required across all product (except PS) when the country is Hong Kong</a:t>
            </a:r>
          </a:p>
          <a:p>
            <a:endParaRPr lang="en-GB" sz="1300" dirty="0"/>
          </a:p>
          <a:p>
            <a:endParaRPr lang="en-GB" sz="1300" dirty="0"/>
          </a:p>
        </p:txBody>
      </p:sp>
      <p:sp>
        <p:nvSpPr>
          <p:cNvPr id="7" name="Slide Number Placeholder 2"/>
          <p:cNvSpPr txBox="1">
            <a:spLocks/>
          </p:cNvSpPr>
          <p:nvPr/>
        </p:nvSpPr>
        <p:spPr>
          <a:xfrm>
            <a:off x="11101387" y="6455703"/>
            <a:ext cx="394613" cy="125568"/>
          </a:xfrm>
          <a:prstGeom prst="rect">
            <a:avLst/>
          </a:prstGeom>
        </p:spPr>
        <p:txBody>
          <a:bodyPr vert="horz" lIns="0" tIns="0" rIns="0" bIns="0" rtlCol="0" anchor="ctr"/>
          <a:lstStyle>
            <a:defPPr>
              <a:defRPr lang="nl-NL"/>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D0FE45-509C-4BDF-9EDE-64426F8DF3D2}" type="slidenum">
              <a:rPr lang="nl-NL" smtClean="0"/>
              <a:pPr/>
              <a:t>45</a:t>
            </a:fld>
            <a:endParaRPr lang="nl-NL"/>
          </a:p>
        </p:txBody>
      </p:sp>
      <p:pic>
        <p:nvPicPr>
          <p:cNvPr id="8" name="Picture 7"/>
          <p:cNvPicPr>
            <a:picLocks noChangeAspect="1"/>
          </p:cNvPicPr>
          <p:nvPr/>
        </p:nvPicPr>
        <p:blipFill>
          <a:blip r:embed="rId2"/>
          <a:stretch>
            <a:fillRect/>
          </a:stretch>
        </p:blipFill>
        <p:spPr>
          <a:xfrm>
            <a:off x="3838571" y="919605"/>
            <a:ext cx="8353425" cy="4295775"/>
          </a:xfrm>
          <a:prstGeom prst="rect">
            <a:avLst/>
          </a:prstGeom>
        </p:spPr>
      </p:pic>
      <p:sp>
        <p:nvSpPr>
          <p:cNvPr id="9" name="Rectangle 8"/>
          <p:cNvSpPr/>
          <p:nvPr/>
        </p:nvSpPr>
        <p:spPr>
          <a:xfrm>
            <a:off x="6400800" y="1358601"/>
            <a:ext cx="3732028" cy="18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742-748 Cheung </a:t>
            </a:r>
            <a:r>
              <a:rPr lang="en-GB" sz="800" dirty="0" err="1">
                <a:solidFill>
                  <a:schemeClr val="tx1"/>
                </a:solidFill>
              </a:rPr>
              <a:t>Sha</a:t>
            </a:r>
            <a:r>
              <a:rPr lang="en-GB" sz="800" dirty="0">
                <a:solidFill>
                  <a:schemeClr val="tx1"/>
                </a:solidFill>
              </a:rPr>
              <a:t> Wan Road, Cheung </a:t>
            </a:r>
            <a:r>
              <a:rPr lang="en-GB" sz="800" dirty="0" err="1">
                <a:solidFill>
                  <a:schemeClr val="tx1"/>
                </a:solidFill>
              </a:rPr>
              <a:t>Sha</a:t>
            </a:r>
            <a:r>
              <a:rPr lang="en-GB" sz="800" dirty="0">
                <a:solidFill>
                  <a:schemeClr val="tx1"/>
                </a:solidFill>
              </a:rPr>
              <a:t> Wan, Hong Kong</a:t>
            </a:r>
            <a:endParaRPr lang="en-US" sz="800" dirty="0">
              <a:solidFill>
                <a:schemeClr val="tx1"/>
              </a:solidFill>
            </a:endParaRPr>
          </a:p>
        </p:txBody>
      </p:sp>
      <p:pic>
        <p:nvPicPr>
          <p:cNvPr id="10" name="Picture 9"/>
          <p:cNvPicPr>
            <a:picLocks noChangeAspect="1"/>
          </p:cNvPicPr>
          <p:nvPr/>
        </p:nvPicPr>
        <p:blipFill>
          <a:blip r:embed="rId3"/>
          <a:stretch>
            <a:fillRect/>
          </a:stretch>
        </p:blipFill>
        <p:spPr>
          <a:xfrm>
            <a:off x="4338637" y="3588698"/>
            <a:ext cx="6241026" cy="317096"/>
          </a:xfrm>
          <a:prstGeom prst="rect">
            <a:avLst/>
          </a:prstGeom>
        </p:spPr>
      </p:pic>
      <p:pic>
        <p:nvPicPr>
          <p:cNvPr id="11" name="Picture 10"/>
          <p:cNvPicPr>
            <a:picLocks noChangeAspect="1"/>
          </p:cNvPicPr>
          <p:nvPr/>
        </p:nvPicPr>
        <p:blipFill>
          <a:blip r:embed="rId4"/>
          <a:stretch>
            <a:fillRect/>
          </a:stretch>
        </p:blipFill>
        <p:spPr>
          <a:xfrm>
            <a:off x="4185677" y="5143146"/>
            <a:ext cx="5057775" cy="1619250"/>
          </a:xfrm>
          <a:prstGeom prst="rect">
            <a:avLst/>
          </a:prstGeom>
        </p:spPr>
      </p:pic>
      <p:pic>
        <p:nvPicPr>
          <p:cNvPr id="12" name="Picture 11"/>
          <p:cNvPicPr>
            <a:picLocks noChangeAspect="1"/>
          </p:cNvPicPr>
          <p:nvPr/>
        </p:nvPicPr>
        <p:blipFill>
          <a:blip r:embed="rId5"/>
          <a:stretch>
            <a:fillRect/>
          </a:stretch>
        </p:blipFill>
        <p:spPr>
          <a:xfrm>
            <a:off x="4464422" y="2607433"/>
            <a:ext cx="7727574" cy="800100"/>
          </a:xfrm>
          <a:prstGeom prst="rect">
            <a:avLst/>
          </a:prstGeom>
        </p:spPr>
      </p:pic>
      <p:sp>
        <p:nvSpPr>
          <p:cNvPr id="13" name="TextBox 12"/>
          <p:cNvSpPr txBox="1"/>
          <p:nvPr/>
        </p:nvSpPr>
        <p:spPr>
          <a:xfrm>
            <a:off x="4185676" y="4811445"/>
            <a:ext cx="1775011" cy="369332"/>
          </a:xfrm>
          <a:prstGeom prst="rect">
            <a:avLst/>
          </a:prstGeom>
          <a:noFill/>
        </p:spPr>
        <p:txBody>
          <a:bodyPr wrap="square" rtlCol="0">
            <a:spAutoFit/>
          </a:bodyPr>
          <a:lstStyle/>
          <a:p>
            <a:r>
              <a:rPr lang="en-US" b="1" u="sng" dirty="0"/>
              <a:t>Price Grid</a:t>
            </a:r>
          </a:p>
        </p:txBody>
      </p:sp>
    </p:spTree>
    <p:extLst>
      <p:ext uri="{BB962C8B-B14F-4D97-AF65-F5344CB8AC3E}">
        <p14:creationId xmlns:p14="http://schemas.microsoft.com/office/powerpoint/2010/main" val="391005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4132" y="635370"/>
            <a:ext cx="6676973" cy="4714875"/>
          </a:xfrm>
          <a:prstGeom prst="rect">
            <a:avLst/>
          </a:prstGeom>
        </p:spPr>
      </p:pic>
      <p:sp>
        <p:nvSpPr>
          <p:cNvPr id="2" name="Vertical Text Placeholder 1"/>
          <p:cNvSpPr>
            <a:spLocks noGrp="1"/>
          </p:cNvSpPr>
          <p:nvPr>
            <p:ph type="body" orient="vert" idx="1"/>
          </p:nvPr>
        </p:nvSpPr>
        <p:spPr>
          <a:xfrm>
            <a:off x="7239723" y="684645"/>
            <a:ext cx="4542206" cy="4665600"/>
          </a:xfrm>
        </p:spPr>
        <p:txBody>
          <a:bodyPr/>
          <a:lstStyle/>
          <a:p>
            <a:pPr lvl="2">
              <a:buClr>
                <a:schemeClr val="accent2"/>
              </a:buClr>
            </a:pPr>
            <a:r>
              <a:rPr lang="en-GB" sz="1200" dirty="0"/>
              <a:t>‘BMO Charge Applicable’ will shown on the Site details page when the ‘Site Country = ‘Hong Kong’’. </a:t>
            </a:r>
          </a:p>
          <a:p>
            <a:pPr lvl="2">
              <a:buClr>
                <a:schemeClr val="accent2"/>
              </a:buClr>
            </a:pPr>
            <a:r>
              <a:rPr lang="en-GB" sz="1200" dirty="0"/>
              <a:t>‘BMO Charge Applicable’ should be a LOV with a default value as ‘Please Select’ . User can click in the drop down to select ‘Yes’ / ‘No’</a:t>
            </a:r>
          </a:p>
          <a:p>
            <a:pPr lvl="2">
              <a:buClr>
                <a:schemeClr val="accent2"/>
              </a:buClr>
            </a:pPr>
            <a:r>
              <a:rPr lang="en-GB" sz="1200" dirty="0"/>
              <a:t>When the Site country is other then  ‘Hong Kong’  then this field will be hidden. </a:t>
            </a:r>
          </a:p>
          <a:p>
            <a:pPr lvl="2">
              <a:buClr>
                <a:schemeClr val="accent2"/>
              </a:buClr>
            </a:pPr>
            <a:r>
              <a:rPr lang="en-GB" sz="1200" dirty="0"/>
              <a:t>There will be a guidance message appearing on the screen for those user who are not aware </a:t>
            </a:r>
            <a:r>
              <a:rPr lang="en-US" sz="1200" dirty="0"/>
              <a:t> BMO charges</a:t>
            </a:r>
          </a:p>
          <a:p>
            <a:pPr lvl="2">
              <a:buClr>
                <a:schemeClr val="accent2"/>
              </a:buClr>
            </a:pPr>
            <a:r>
              <a:rPr lang="en-GB" sz="1200" dirty="0"/>
              <a:t>Sales can refer the ULL connectivity check table to view the BMO related for guidance. These field are strictly for guidance purpose.</a:t>
            </a:r>
          </a:p>
          <a:p>
            <a:pPr lvl="2">
              <a:buClr>
                <a:schemeClr val="accent2"/>
              </a:buClr>
            </a:pPr>
            <a:r>
              <a:rPr lang="en-GB" sz="1200" dirty="0"/>
              <a:t>If user selects the BMO charges applicable then:</a:t>
            </a:r>
            <a:endParaRPr lang="en-US" sz="1200" dirty="0"/>
          </a:p>
          <a:p>
            <a:pPr lvl="2">
              <a:spcBef>
                <a:spcPts val="0"/>
              </a:spcBef>
            </a:pPr>
            <a:r>
              <a:rPr lang="en-GB" sz="1200" dirty="0"/>
              <a:t>Sales user will be shown two fields to capture NRC and MRC</a:t>
            </a:r>
          </a:p>
          <a:p>
            <a:pPr lvl="2">
              <a:spcBef>
                <a:spcPts val="0"/>
              </a:spcBef>
            </a:pPr>
            <a:r>
              <a:rPr lang="en-GB" sz="1200" dirty="0"/>
              <a:t>Sales are expected to manually enter the charges in HKG</a:t>
            </a:r>
          </a:p>
          <a:p>
            <a:pPr lvl="2">
              <a:spcBef>
                <a:spcPts val="0"/>
              </a:spcBef>
            </a:pPr>
            <a:r>
              <a:rPr lang="en-GB" sz="1200" dirty="0"/>
              <a:t>In case Site Visit = N, then charges provided in the ULL connectivity table are firm charges</a:t>
            </a:r>
          </a:p>
          <a:p>
            <a:pPr lvl="2">
              <a:spcBef>
                <a:spcPts val="0"/>
              </a:spcBef>
            </a:pPr>
            <a:r>
              <a:rPr lang="en-GB" sz="1200" dirty="0"/>
              <a:t>In case Site Visit = N &amp; charge = NA then  user can leave the BMO Charge Applicable as ‘NO’</a:t>
            </a:r>
          </a:p>
          <a:p>
            <a:pPr lvl="2">
              <a:spcBef>
                <a:spcPts val="0"/>
              </a:spcBef>
            </a:pPr>
            <a:r>
              <a:rPr lang="en-GB" sz="1200" dirty="0"/>
              <a:t>In case Site Visit = N &amp; charge = ‘No Extra Charge’  then  user can leave the BMO Charge Applicable as ‘NO’</a:t>
            </a:r>
          </a:p>
          <a:p>
            <a:pPr lvl="2">
              <a:spcBef>
                <a:spcPts val="0"/>
              </a:spcBef>
            </a:pPr>
            <a:r>
              <a:rPr lang="en-GB" sz="1200" dirty="0"/>
              <a:t>Sales user will offline get the firm prices from commercial operations in case BMO Site Visit = Y</a:t>
            </a:r>
            <a:endParaRPr lang="en-US" sz="1200" dirty="0"/>
          </a:p>
          <a:p>
            <a:pPr marL="538163" lvl="2" indent="0">
              <a:buClr>
                <a:schemeClr val="accent2"/>
              </a:buClr>
              <a:buNone/>
            </a:pPr>
            <a:endParaRPr lang="en-GB" dirty="0"/>
          </a:p>
          <a:p>
            <a:pPr marL="538163" lvl="2" indent="0">
              <a:buNone/>
            </a:pPr>
            <a:endParaRPr lang="en-GB" dirty="0"/>
          </a:p>
        </p:txBody>
      </p:sp>
      <p:sp>
        <p:nvSpPr>
          <p:cNvPr id="3" name="Slide Number Placeholder 2"/>
          <p:cNvSpPr>
            <a:spLocks noGrp="1"/>
          </p:cNvSpPr>
          <p:nvPr>
            <p:ph type="sldNum" sz="quarter" idx="12"/>
          </p:nvPr>
        </p:nvSpPr>
        <p:spPr/>
        <p:txBody>
          <a:bodyPr/>
          <a:lstStyle/>
          <a:p>
            <a:fld id="{7AD0FE45-509C-4BDF-9EDE-64426F8DF3D2}" type="slidenum">
              <a:rPr lang="nl-NL" smtClean="0"/>
              <a:t>46</a:t>
            </a:fld>
            <a:endParaRPr lang="nl-NL"/>
          </a:p>
        </p:txBody>
      </p:sp>
      <p:sp>
        <p:nvSpPr>
          <p:cNvPr id="4" name="Title 3"/>
          <p:cNvSpPr>
            <a:spLocks noGrp="1"/>
          </p:cNvSpPr>
          <p:nvPr>
            <p:ph type="title"/>
          </p:nvPr>
        </p:nvSpPr>
        <p:spPr/>
        <p:txBody>
          <a:bodyPr/>
          <a:lstStyle/>
          <a:p>
            <a:r>
              <a:rPr lang="en-GB" dirty="0"/>
              <a:t>CPQ Asia : CPQ Asia : Wave-BMO</a:t>
            </a:r>
            <a:endParaRPr lang="en-US" dirty="0"/>
          </a:p>
        </p:txBody>
      </p:sp>
      <p:sp>
        <p:nvSpPr>
          <p:cNvPr id="9" name="Rectangle 8"/>
          <p:cNvSpPr/>
          <p:nvPr/>
        </p:nvSpPr>
        <p:spPr>
          <a:xfrm>
            <a:off x="154133" y="4748822"/>
            <a:ext cx="3099259" cy="56142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8106" y="5350245"/>
            <a:ext cx="7343775" cy="1419225"/>
          </a:xfrm>
          <a:prstGeom prst="rect">
            <a:avLst/>
          </a:prstGeom>
        </p:spPr>
      </p:pic>
      <p:sp>
        <p:nvSpPr>
          <p:cNvPr id="10" name="Rectangle 9"/>
          <p:cNvSpPr/>
          <p:nvPr/>
        </p:nvSpPr>
        <p:spPr>
          <a:xfrm>
            <a:off x="4464423" y="5683726"/>
            <a:ext cx="1936377" cy="667201"/>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79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47</a:t>
            </a:fld>
            <a:endParaRPr lang="nl-NL"/>
          </a:p>
        </p:txBody>
      </p:sp>
      <p:sp>
        <p:nvSpPr>
          <p:cNvPr id="4" name="Title 3"/>
          <p:cNvSpPr>
            <a:spLocks noGrp="1"/>
          </p:cNvSpPr>
          <p:nvPr>
            <p:ph type="title"/>
          </p:nvPr>
        </p:nvSpPr>
        <p:spPr/>
        <p:txBody>
          <a:bodyPr/>
          <a:lstStyle/>
          <a:p>
            <a:pPr lvl="0"/>
            <a:r>
              <a:rPr lang="en-GB" dirty="0"/>
              <a:t>CPQ Asia : Wave-</a:t>
            </a:r>
            <a:r>
              <a:rPr lang="en-IN" dirty="0"/>
              <a:t>Interface and service bandwidth matrix</a:t>
            </a:r>
            <a:br>
              <a:rPr lang="en-IN" dirty="0"/>
            </a:br>
            <a:endParaRPr lang="en-IN" dirty="0"/>
          </a:p>
        </p:txBody>
      </p:sp>
      <p:sp>
        <p:nvSpPr>
          <p:cNvPr id="6" name="TextBox 5"/>
          <p:cNvSpPr txBox="1"/>
          <p:nvPr/>
        </p:nvSpPr>
        <p:spPr>
          <a:xfrm>
            <a:off x="213776" y="683237"/>
            <a:ext cx="11390089" cy="1384995"/>
          </a:xfrm>
          <a:prstGeom prst="rect">
            <a:avLst/>
          </a:prstGeom>
          <a:noFill/>
        </p:spPr>
        <p:txBody>
          <a:bodyPr wrap="square" rtlCol="0">
            <a:spAutoFit/>
          </a:bodyPr>
          <a:lstStyle/>
          <a:p>
            <a:pPr marL="285750" indent="-285750">
              <a:buFont typeface="Arial" panose="020B0604020202020204" pitchFamily="34" charset="0"/>
              <a:buChar char="•"/>
            </a:pPr>
            <a:r>
              <a:rPr lang="en-IN" sz="1400" dirty="0"/>
              <a:t>Updated service type-bandwidth matrix as below, rules to be updated in CPQ to show the correct bandwidth options based on the Interface and </a:t>
            </a:r>
            <a:r>
              <a:rPr lang="en-IN" sz="1400" dirty="0" smtClean="0"/>
              <a:t>country</a:t>
            </a:r>
          </a:p>
          <a:p>
            <a:pPr marL="285750" indent="-285750">
              <a:buFont typeface="Arial" panose="020B0604020202020204" pitchFamily="34" charset="0"/>
              <a:buChar char="•"/>
            </a:pPr>
            <a:r>
              <a:rPr lang="en-IN" sz="1400" dirty="0"/>
              <a:t>https://coltinternal.sharepoint.com/:x:/</a:t>
            </a:r>
            <a:r>
              <a:rPr lang="en-IN" sz="1400" dirty="0" smtClean="0"/>
              <a:t>r/sites/isu/Quote%20to%20Bill%20Programme/Quote/DocCollaboration/Shared%20Documents/CPQ%20Asia/Requirements/Product%20Analysis/WAVE%20Asia%20Service%20Type_BW%20availability.xlsx?d=w50a5826f1d25471abe447d65d9fd1658&amp;csf=1&amp;e=N4cqiv</a:t>
            </a:r>
          </a:p>
          <a:p>
            <a:pPr marL="285750" indent="-285750">
              <a:buFont typeface="Arial" panose="020B0604020202020204" pitchFamily="34" charset="0"/>
              <a:buChar char="•"/>
            </a:pPr>
            <a:endParaRPr lang="en-IN" sz="1400" dirty="0"/>
          </a:p>
        </p:txBody>
      </p:sp>
      <p:sp>
        <p:nvSpPr>
          <p:cNvPr id="8" name="TextBox 7"/>
          <p:cNvSpPr txBox="1"/>
          <p:nvPr/>
        </p:nvSpPr>
        <p:spPr>
          <a:xfrm>
            <a:off x="400955" y="5974308"/>
            <a:ext cx="11390089" cy="307777"/>
          </a:xfrm>
          <a:prstGeom prst="rect">
            <a:avLst/>
          </a:prstGeom>
          <a:noFill/>
        </p:spPr>
        <p:txBody>
          <a:bodyPr wrap="square" rtlCol="0">
            <a:spAutoFit/>
          </a:bodyPr>
          <a:lstStyle/>
          <a:p>
            <a:r>
              <a:rPr lang="en-IN" sz="1400" dirty="0">
                <a:solidFill>
                  <a:srgbClr val="FF0000"/>
                </a:solidFill>
              </a:rPr>
              <a:t>Bandwidth options “Not Available at all” will not be shown in the drop-down but the ones that are “Not Available” will need SE engagement</a:t>
            </a:r>
          </a:p>
        </p:txBody>
      </p:sp>
      <p:pic>
        <p:nvPicPr>
          <p:cNvPr id="5" name="Picture 4"/>
          <p:cNvPicPr>
            <a:picLocks noChangeAspect="1"/>
          </p:cNvPicPr>
          <p:nvPr/>
        </p:nvPicPr>
        <p:blipFill>
          <a:blip r:embed="rId2"/>
          <a:stretch>
            <a:fillRect/>
          </a:stretch>
        </p:blipFill>
        <p:spPr>
          <a:xfrm>
            <a:off x="295953" y="1865096"/>
            <a:ext cx="11600089" cy="3661274"/>
          </a:xfrm>
          <a:prstGeom prst="rect">
            <a:avLst/>
          </a:prstGeom>
        </p:spPr>
      </p:pic>
    </p:spTree>
    <p:extLst>
      <p:ext uri="{BB962C8B-B14F-4D97-AF65-F5344CB8AC3E}">
        <p14:creationId xmlns:p14="http://schemas.microsoft.com/office/powerpoint/2010/main" val="2233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48</a:t>
            </a:fld>
            <a:endParaRPr lang="nl-NL"/>
          </a:p>
        </p:txBody>
      </p:sp>
      <p:sp>
        <p:nvSpPr>
          <p:cNvPr id="4" name="Title 3"/>
          <p:cNvSpPr>
            <a:spLocks noGrp="1"/>
          </p:cNvSpPr>
          <p:nvPr>
            <p:ph type="title"/>
          </p:nvPr>
        </p:nvSpPr>
        <p:spPr/>
        <p:txBody>
          <a:bodyPr/>
          <a:lstStyle/>
          <a:p>
            <a:pPr lvl="0"/>
            <a:r>
              <a:rPr lang="en-GB" dirty="0"/>
              <a:t>CPQ Asia : Wave-</a:t>
            </a:r>
            <a:r>
              <a:rPr lang="en-IN" dirty="0"/>
              <a:t>Interface and service bandwidth matrix</a:t>
            </a:r>
            <a:br>
              <a:rPr lang="en-IN" dirty="0"/>
            </a:br>
            <a:endParaRPr lang="en-IN" dirty="0"/>
          </a:p>
        </p:txBody>
      </p:sp>
      <p:sp>
        <p:nvSpPr>
          <p:cNvPr id="2" name="Rectangle 1"/>
          <p:cNvSpPr/>
          <p:nvPr/>
        </p:nvSpPr>
        <p:spPr>
          <a:xfrm>
            <a:off x="174978" y="754555"/>
            <a:ext cx="10331606" cy="523220"/>
          </a:xfrm>
          <a:prstGeom prst="rect">
            <a:avLst/>
          </a:prstGeom>
        </p:spPr>
        <p:txBody>
          <a:bodyPr wrap="square">
            <a:spAutoFit/>
          </a:bodyPr>
          <a:lstStyle/>
          <a:p>
            <a:pPr marL="285750" indent="-285750">
              <a:buFont typeface="Arial" panose="020B0604020202020204" pitchFamily="34" charset="0"/>
              <a:buChar char="•"/>
            </a:pPr>
            <a:r>
              <a:rPr lang="en-IN" sz="1400" dirty="0"/>
              <a:t>Drop-down options for bandwidth will be shown as per the interface </a:t>
            </a:r>
            <a:r>
              <a:rPr lang="en-IN" sz="1400" dirty="0" smtClean="0"/>
              <a:t>chosen</a:t>
            </a:r>
          </a:p>
          <a:p>
            <a:pPr marL="285750" indent="-285750">
              <a:buFont typeface="Arial" panose="020B0604020202020204" pitchFamily="34" charset="0"/>
              <a:buChar char="•"/>
            </a:pPr>
            <a:r>
              <a:rPr lang="en-IN" sz="1400" dirty="0" smtClean="0"/>
              <a:t>Bandwidth option will be available as per the BIC(Bandwidth Interface Connector) matrix </a:t>
            </a:r>
            <a:endParaRPr lang="en-IN" sz="1400" dirty="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0" y="1567391"/>
            <a:ext cx="6416938" cy="3335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77090" y="5580145"/>
            <a:ext cx="10546211" cy="3765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a:t>Please note that ,no logic change on EU for the interface and bandwidth availability.</a:t>
            </a:r>
          </a:p>
        </p:txBody>
      </p:sp>
    </p:spTree>
    <p:extLst>
      <p:ext uri="{BB962C8B-B14F-4D97-AF65-F5344CB8AC3E}">
        <p14:creationId xmlns:p14="http://schemas.microsoft.com/office/powerpoint/2010/main" val="290247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49</a:t>
            </a:fld>
            <a:endParaRPr lang="nl-NL"/>
          </a:p>
        </p:txBody>
      </p:sp>
      <p:sp>
        <p:nvSpPr>
          <p:cNvPr id="4" name="Title 3"/>
          <p:cNvSpPr>
            <a:spLocks noGrp="1"/>
          </p:cNvSpPr>
          <p:nvPr>
            <p:ph type="title"/>
          </p:nvPr>
        </p:nvSpPr>
        <p:spPr/>
        <p:txBody>
          <a:bodyPr/>
          <a:lstStyle/>
          <a:p>
            <a:r>
              <a:rPr lang="en-GB" dirty="0"/>
              <a:t>CPQ Asia : Wave-Resilience Backbone Protected</a:t>
            </a:r>
            <a:endParaRPr lang="en-US" dirty="0"/>
          </a:p>
        </p:txBody>
      </p:sp>
      <p:sp>
        <p:nvSpPr>
          <p:cNvPr id="6" name="TextBox 5"/>
          <p:cNvSpPr txBox="1"/>
          <p:nvPr/>
        </p:nvSpPr>
        <p:spPr>
          <a:xfrm>
            <a:off x="630620" y="610967"/>
            <a:ext cx="10247587" cy="3108543"/>
          </a:xfrm>
          <a:prstGeom prst="rect">
            <a:avLst/>
          </a:prstGeom>
          <a:noFill/>
        </p:spPr>
        <p:txBody>
          <a:bodyPr wrap="square" rtlCol="0">
            <a:spAutoFit/>
          </a:bodyPr>
          <a:lstStyle/>
          <a:p>
            <a:pPr marL="285750" indent="-285750">
              <a:buFont typeface="Arial" panose="020B0604020202020204" pitchFamily="34" charset="0"/>
              <a:buChar char="•"/>
            </a:pPr>
            <a:r>
              <a:rPr lang="en-IN" sz="1600" dirty="0"/>
              <a:t>When</a:t>
            </a:r>
          </a:p>
          <a:p>
            <a:pPr marL="742950" lvl="1" indent="-285750">
              <a:buFont typeface="Arial" panose="020B0604020202020204" pitchFamily="34" charset="0"/>
              <a:buChar char="•"/>
            </a:pPr>
            <a:r>
              <a:rPr lang="en-IN" sz="1600" dirty="0"/>
              <a:t>Both Site </a:t>
            </a:r>
            <a:r>
              <a:rPr lang="en-IN" sz="1600" dirty="0" smtClean="0"/>
              <a:t>countries </a:t>
            </a:r>
            <a:r>
              <a:rPr lang="en-IN" sz="1600" dirty="0"/>
              <a:t>in Asia (Japan, Hong Kong, Singapore, South Korea) </a:t>
            </a:r>
          </a:p>
          <a:p>
            <a:pPr marL="742950" lvl="1" indent="-285750">
              <a:buFont typeface="Arial" panose="020B0604020202020204" pitchFamily="34" charset="0"/>
              <a:buChar char="•"/>
            </a:pPr>
            <a:r>
              <a:rPr lang="en-IN" sz="1600" dirty="0"/>
              <a:t>Interface = Ethernet </a:t>
            </a:r>
          </a:p>
          <a:p>
            <a:pPr marL="742950" lvl="1" indent="-285750">
              <a:buFont typeface="Arial" panose="020B0604020202020204" pitchFamily="34" charset="0"/>
              <a:buChar char="•"/>
            </a:pPr>
            <a:r>
              <a:rPr lang="en-IN" sz="1600" dirty="0"/>
              <a:t>Bandwidth &lt;= 10 </a:t>
            </a:r>
            <a:r>
              <a:rPr lang="en-IN" sz="1600" dirty="0" err="1"/>
              <a:t>Gbps</a:t>
            </a:r>
            <a:r>
              <a:rPr lang="en-IN" sz="1600" dirty="0"/>
              <a:t> </a:t>
            </a:r>
          </a:p>
          <a:p>
            <a:pPr marL="742950" lvl="1" indent="-285750">
              <a:buFont typeface="Arial" panose="020B0604020202020204" pitchFamily="34" charset="0"/>
              <a:buChar char="•"/>
            </a:pPr>
            <a:r>
              <a:rPr lang="en-IN" sz="1600" dirty="0"/>
              <a:t>One of the site building type is ‘Retail Building’</a:t>
            </a:r>
          </a:p>
          <a:p>
            <a:pPr marL="285750" indent="-285750">
              <a:buFont typeface="Arial" panose="020B0604020202020204" pitchFamily="34" charset="0"/>
              <a:buChar char="•"/>
            </a:pPr>
            <a:r>
              <a:rPr lang="en-IN" sz="1600" dirty="0"/>
              <a:t>Then  ‘Backbone Protected’ resilience option to be enabled in the drop-down for </a:t>
            </a:r>
            <a:r>
              <a:rPr lang="en-IN" sz="1600" dirty="0" smtClean="0"/>
              <a:t>selection</a:t>
            </a:r>
          </a:p>
          <a:p>
            <a:pPr marL="285750" lvl="1" indent="-285750">
              <a:buFont typeface="Arial" panose="020B0604020202020204" pitchFamily="34" charset="0"/>
              <a:buChar char="•"/>
            </a:pPr>
            <a:r>
              <a:rPr lang="en-US" sz="1600" dirty="0"/>
              <a:t>For  OLO scenarios ,Backbone </a:t>
            </a:r>
            <a:r>
              <a:rPr lang="en-US" sz="1600" dirty="0" smtClean="0"/>
              <a:t>protected &amp; Protected  </a:t>
            </a:r>
            <a:r>
              <a:rPr lang="en-US" sz="1600" dirty="0"/>
              <a:t>resilience will not be available </a:t>
            </a:r>
            <a:endParaRPr lang="en-US" sz="1600" dirty="0" smtClean="0"/>
          </a:p>
          <a:p>
            <a:pPr marL="285750" lvl="1" indent="-285750">
              <a:buFont typeface="Arial" panose="020B0604020202020204" pitchFamily="34" charset="0"/>
              <a:buChar char="•"/>
            </a:pPr>
            <a:r>
              <a:rPr lang="en-IN" sz="1600" dirty="0" smtClean="0"/>
              <a:t>No </a:t>
            </a:r>
            <a:r>
              <a:rPr lang="en-IN" sz="1600" dirty="0"/>
              <a:t>further configuration change due to this change</a:t>
            </a:r>
          </a:p>
          <a:p>
            <a:pPr marL="285750" indent="-285750">
              <a:buFont typeface="Arial" panose="020B0604020202020204" pitchFamily="34" charset="0"/>
              <a:buChar char="•"/>
            </a:pPr>
            <a:r>
              <a:rPr lang="en-US" sz="1600" dirty="0"/>
              <a:t>Manage Order: Mapping matrix should consider ‘Backbone Protected’ resiliency as well</a:t>
            </a:r>
          </a:p>
          <a:p>
            <a:pPr marL="285750" indent="-285750">
              <a:buFont typeface="Arial" panose="020B0604020202020204" pitchFamily="34" charset="0"/>
              <a:buChar char="•"/>
            </a:pPr>
            <a:r>
              <a:rPr lang="en-GB" sz="1600" dirty="0"/>
              <a:t>Pricing table updates to be required </a:t>
            </a:r>
            <a:endParaRPr lang="en-US" sz="16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solidFill>
                <a:srgbClr val="FF0000"/>
              </a:solidFill>
            </a:endParaRPr>
          </a:p>
        </p:txBody>
      </p:sp>
      <p:pic>
        <p:nvPicPr>
          <p:cNvPr id="11" name="Picture 10"/>
          <p:cNvPicPr>
            <a:picLocks noChangeAspect="1"/>
          </p:cNvPicPr>
          <p:nvPr/>
        </p:nvPicPr>
        <p:blipFill>
          <a:blip r:embed="rId2"/>
          <a:stretch>
            <a:fillRect/>
          </a:stretch>
        </p:blipFill>
        <p:spPr>
          <a:xfrm>
            <a:off x="226477" y="3270110"/>
            <a:ext cx="9872665" cy="3587890"/>
          </a:xfrm>
          <a:prstGeom prst="rect">
            <a:avLst/>
          </a:prstGeom>
        </p:spPr>
      </p:pic>
      <p:sp>
        <p:nvSpPr>
          <p:cNvPr id="13" name="Rectangle 12"/>
          <p:cNvSpPr/>
          <p:nvPr/>
        </p:nvSpPr>
        <p:spPr>
          <a:xfrm>
            <a:off x="2022384" y="6426927"/>
            <a:ext cx="4009925" cy="15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742-748 Cheung </a:t>
            </a:r>
            <a:r>
              <a:rPr lang="en-GB" sz="1000" dirty="0" err="1">
                <a:solidFill>
                  <a:schemeClr val="tx1"/>
                </a:solidFill>
              </a:rPr>
              <a:t>Sha</a:t>
            </a:r>
            <a:r>
              <a:rPr lang="en-GB" sz="1000" dirty="0">
                <a:solidFill>
                  <a:schemeClr val="tx1"/>
                </a:solidFill>
              </a:rPr>
              <a:t> Wan Road, Cheung </a:t>
            </a:r>
            <a:r>
              <a:rPr lang="en-GB" sz="1000" dirty="0" err="1">
                <a:solidFill>
                  <a:schemeClr val="tx1"/>
                </a:solidFill>
              </a:rPr>
              <a:t>Sha</a:t>
            </a:r>
            <a:r>
              <a:rPr lang="en-GB" sz="1000" dirty="0">
                <a:solidFill>
                  <a:schemeClr val="tx1"/>
                </a:solidFill>
              </a:rPr>
              <a:t> Wan, Hong Kong</a:t>
            </a:r>
            <a:endParaRPr lang="en-US" sz="1000" dirty="0">
              <a:solidFill>
                <a:schemeClr val="tx1"/>
              </a:solidFill>
            </a:endParaRPr>
          </a:p>
        </p:txBody>
      </p:sp>
    </p:spTree>
    <p:extLst>
      <p:ext uri="{BB962C8B-B14F-4D97-AF65-F5344CB8AC3E}">
        <p14:creationId xmlns:p14="http://schemas.microsoft.com/office/powerpoint/2010/main" val="265375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4132" y="635370"/>
            <a:ext cx="6676973" cy="4714875"/>
          </a:xfrm>
          <a:prstGeom prst="rect">
            <a:avLst/>
          </a:prstGeom>
        </p:spPr>
      </p:pic>
      <p:sp>
        <p:nvSpPr>
          <p:cNvPr id="2" name="Vertical Text Placeholder 1"/>
          <p:cNvSpPr>
            <a:spLocks noGrp="1"/>
          </p:cNvSpPr>
          <p:nvPr>
            <p:ph type="body" orient="vert" idx="1"/>
          </p:nvPr>
        </p:nvSpPr>
        <p:spPr>
          <a:xfrm>
            <a:off x="7239723" y="684645"/>
            <a:ext cx="4542206" cy="4665600"/>
          </a:xfrm>
        </p:spPr>
        <p:txBody>
          <a:bodyPr/>
          <a:lstStyle/>
          <a:p>
            <a:pPr lvl="2">
              <a:buClr>
                <a:schemeClr val="accent2"/>
              </a:buClr>
            </a:pPr>
            <a:r>
              <a:rPr lang="en-GB" sz="1200" dirty="0"/>
              <a:t>‘BMO Charge Applicable’ will shown on the Site details page when the ‘Site Country = ‘Hong Kong’’ . This field will be a mandatory field. </a:t>
            </a:r>
          </a:p>
          <a:p>
            <a:pPr lvl="2">
              <a:buClr>
                <a:schemeClr val="accent2"/>
              </a:buClr>
            </a:pPr>
            <a:r>
              <a:rPr lang="en-GB" sz="1200" dirty="0"/>
              <a:t>‘BMO Charge Applicable’ should be a LOV with a default value as ‘Please Select’ . User can click in the drop down to select ‘Yes’ / ‘No’</a:t>
            </a:r>
          </a:p>
          <a:p>
            <a:pPr lvl="2">
              <a:buClr>
                <a:schemeClr val="accent2"/>
              </a:buClr>
            </a:pPr>
            <a:r>
              <a:rPr lang="en-GB" sz="1200" dirty="0"/>
              <a:t>When the Site country is other then  ‘Hong Kong’  then this field will be hidden. </a:t>
            </a:r>
          </a:p>
          <a:p>
            <a:pPr lvl="2">
              <a:buClr>
                <a:schemeClr val="accent2"/>
              </a:buClr>
            </a:pPr>
            <a:r>
              <a:rPr lang="en-GB" sz="1200" dirty="0"/>
              <a:t>There will be a guidance message appearing on the screen for those user who are not aware </a:t>
            </a:r>
            <a:r>
              <a:rPr lang="en-US" sz="1200" dirty="0"/>
              <a:t> BMO charges</a:t>
            </a:r>
          </a:p>
          <a:p>
            <a:pPr lvl="2">
              <a:buClr>
                <a:schemeClr val="accent2"/>
              </a:buClr>
            </a:pPr>
            <a:r>
              <a:rPr lang="en-GB" sz="1200" dirty="0"/>
              <a:t>Sales can refer the ULL connectivity check table to view the BMO related for guidance. These field are strictly for guidance purpose.</a:t>
            </a:r>
          </a:p>
          <a:p>
            <a:pPr lvl="2">
              <a:buClr>
                <a:schemeClr val="accent2"/>
              </a:buClr>
            </a:pPr>
            <a:r>
              <a:rPr lang="en-GB" sz="1200" dirty="0"/>
              <a:t>If user selects the BMO charges applicable then:</a:t>
            </a:r>
            <a:endParaRPr lang="en-US" sz="1200" dirty="0"/>
          </a:p>
          <a:p>
            <a:pPr lvl="2">
              <a:spcBef>
                <a:spcPts val="0"/>
              </a:spcBef>
            </a:pPr>
            <a:r>
              <a:rPr lang="en-GB" sz="1200" dirty="0"/>
              <a:t>Sales user will be shown two fields to capture NRC and MRC</a:t>
            </a:r>
          </a:p>
          <a:p>
            <a:pPr lvl="2">
              <a:spcBef>
                <a:spcPts val="0"/>
              </a:spcBef>
            </a:pPr>
            <a:r>
              <a:rPr lang="en-GB" sz="1200" dirty="0"/>
              <a:t>Sales are expected to manually enter the charges in HKG</a:t>
            </a:r>
          </a:p>
          <a:p>
            <a:pPr marL="538163" lvl="2" indent="0">
              <a:buClr>
                <a:schemeClr val="accent2"/>
              </a:buClr>
              <a:buNone/>
            </a:pPr>
            <a:endParaRPr lang="en-GB" sz="800" dirty="0"/>
          </a:p>
          <a:p>
            <a:pPr marL="538163" lvl="2" indent="0">
              <a:buNone/>
            </a:pPr>
            <a:endParaRPr lang="en-GB" sz="800" dirty="0"/>
          </a:p>
        </p:txBody>
      </p:sp>
      <p:sp>
        <p:nvSpPr>
          <p:cNvPr id="3" name="Slide Number Placeholder 2"/>
          <p:cNvSpPr>
            <a:spLocks noGrp="1"/>
          </p:cNvSpPr>
          <p:nvPr>
            <p:ph type="sldNum" sz="quarter" idx="12"/>
          </p:nvPr>
        </p:nvSpPr>
        <p:spPr/>
        <p:txBody>
          <a:bodyPr/>
          <a:lstStyle/>
          <a:p>
            <a:fld id="{7AD0FE45-509C-4BDF-9EDE-64426F8DF3D2}" type="slidenum">
              <a:rPr lang="nl-NL" smtClean="0"/>
              <a:t>5</a:t>
            </a:fld>
            <a:endParaRPr lang="nl-NL"/>
          </a:p>
        </p:txBody>
      </p:sp>
      <p:sp>
        <p:nvSpPr>
          <p:cNvPr id="4" name="Title 3"/>
          <p:cNvSpPr>
            <a:spLocks noGrp="1"/>
          </p:cNvSpPr>
          <p:nvPr>
            <p:ph type="title"/>
          </p:nvPr>
        </p:nvSpPr>
        <p:spPr/>
        <p:txBody>
          <a:bodyPr/>
          <a:lstStyle/>
          <a:p>
            <a:r>
              <a:rPr lang="en-GB" dirty="0"/>
              <a:t>CPQ Asia : CPQ Asia : Ethernet Line-BMO</a:t>
            </a:r>
            <a:endParaRPr lang="en-US" dirty="0"/>
          </a:p>
        </p:txBody>
      </p:sp>
      <p:sp>
        <p:nvSpPr>
          <p:cNvPr id="9" name="Rectangle 8"/>
          <p:cNvSpPr/>
          <p:nvPr/>
        </p:nvSpPr>
        <p:spPr>
          <a:xfrm>
            <a:off x="154133" y="4748822"/>
            <a:ext cx="3099259" cy="56142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8106" y="5350245"/>
            <a:ext cx="7343775" cy="1419225"/>
          </a:xfrm>
          <a:prstGeom prst="rect">
            <a:avLst/>
          </a:prstGeom>
        </p:spPr>
      </p:pic>
      <p:sp>
        <p:nvSpPr>
          <p:cNvPr id="10" name="Rectangle 9"/>
          <p:cNvSpPr/>
          <p:nvPr/>
        </p:nvSpPr>
        <p:spPr>
          <a:xfrm>
            <a:off x="4464423" y="5683726"/>
            <a:ext cx="1936377" cy="667201"/>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11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50</a:t>
            </a:fld>
            <a:endParaRPr lang="nl-NL"/>
          </a:p>
        </p:txBody>
      </p:sp>
      <p:sp>
        <p:nvSpPr>
          <p:cNvPr id="4" name="Title 3"/>
          <p:cNvSpPr>
            <a:spLocks noGrp="1"/>
          </p:cNvSpPr>
          <p:nvPr>
            <p:ph type="title"/>
          </p:nvPr>
        </p:nvSpPr>
        <p:spPr/>
        <p:txBody>
          <a:bodyPr/>
          <a:lstStyle/>
          <a:p>
            <a:r>
              <a:rPr lang="en-GB" dirty="0"/>
              <a:t>CPQ Asia : Wave-Internal cabling</a:t>
            </a:r>
            <a:endParaRPr lang="en-US" dirty="0"/>
          </a:p>
        </p:txBody>
      </p:sp>
      <p:sp>
        <p:nvSpPr>
          <p:cNvPr id="6" name="Vertical Text Placeholder 5"/>
          <p:cNvSpPr>
            <a:spLocks noGrp="1"/>
          </p:cNvSpPr>
          <p:nvPr>
            <p:ph type="body" orient="vert" idx="1"/>
          </p:nvPr>
        </p:nvSpPr>
        <p:spPr>
          <a:xfrm>
            <a:off x="804041" y="763314"/>
            <a:ext cx="10975738" cy="1270438"/>
          </a:xfrm>
        </p:spPr>
        <p:txBody>
          <a:bodyPr/>
          <a:lstStyle/>
          <a:p>
            <a:pPr algn="just"/>
            <a:r>
              <a:rPr lang="en-IN" dirty="0"/>
              <a:t>Internal Cabling is a globally orderable feature at site level when Access type is Colt Fibre. It will be not applicable for any other access type.</a:t>
            </a:r>
          </a:p>
          <a:p>
            <a:pPr algn="just"/>
            <a:r>
              <a:rPr lang="en-IN" dirty="0"/>
              <a:t>Charge for Internal cabling for Asian sites will always be zero when Site Country is = ‘Japan’, Singapore’,’</a:t>
            </a:r>
            <a:r>
              <a:rPr lang="en-IN" dirty="0" err="1"/>
              <a:t>HongKong</a:t>
            </a:r>
            <a:r>
              <a:rPr lang="en-IN" dirty="0"/>
              <a:t>’ , ‘South Korea’ . </a:t>
            </a:r>
            <a:endParaRPr lang="en-IN" dirty="0">
              <a:solidFill>
                <a:srgbClr val="FF0000"/>
              </a:solidFill>
            </a:endParaRPr>
          </a:p>
        </p:txBody>
      </p:sp>
      <p:pic>
        <p:nvPicPr>
          <p:cNvPr id="1946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97977"/>
            <a:ext cx="7820485" cy="434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68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51</a:t>
            </a:fld>
            <a:endParaRPr lang="nl-NL"/>
          </a:p>
        </p:txBody>
      </p:sp>
      <p:sp>
        <p:nvSpPr>
          <p:cNvPr id="3" name="Title 2"/>
          <p:cNvSpPr>
            <a:spLocks noGrp="1"/>
          </p:cNvSpPr>
          <p:nvPr>
            <p:ph type="title"/>
          </p:nvPr>
        </p:nvSpPr>
        <p:spPr/>
        <p:txBody>
          <a:bodyPr/>
          <a:lstStyle/>
          <a:p>
            <a:r>
              <a:rPr lang="en-GB" dirty="0"/>
              <a:t>CPQ Asia : Wave-Internal cabling</a:t>
            </a:r>
            <a:endParaRPr lang="en-US" dirty="0"/>
          </a:p>
        </p:txBody>
      </p:sp>
      <p:pic>
        <p:nvPicPr>
          <p:cNvPr id="4" name="Picture 3"/>
          <p:cNvPicPr>
            <a:picLocks noChangeAspect="1"/>
          </p:cNvPicPr>
          <p:nvPr/>
        </p:nvPicPr>
        <p:blipFill>
          <a:blip r:embed="rId2"/>
          <a:stretch>
            <a:fillRect/>
          </a:stretch>
        </p:blipFill>
        <p:spPr>
          <a:xfrm>
            <a:off x="483325" y="1948591"/>
            <a:ext cx="9183190" cy="4592274"/>
          </a:xfrm>
          <a:prstGeom prst="rect">
            <a:avLst/>
          </a:prstGeom>
        </p:spPr>
      </p:pic>
      <p:sp>
        <p:nvSpPr>
          <p:cNvPr id="5" name="Vertical Text Placeholder 5"/>
          <p:cNvSpPr txBox="1">
            <a:spLocks/>
          </p:cNvSpPr>
          <p:nvPr/>
        </p:nvSpPr>
        <p:spPr>
          <a:xfrm>
            <a:off x="608129" y="763314"/>
            <a:ext cx="10975738" cy="1270438"/>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r>
              <a:rPr lang="en-US" sz="1400" dirty="0"/>
              <a:t>On the Site Detail page, there will be new option called ‘ULL </a:t>
            </a:r>
            <a:r>
              <a:rPr lang="en-US" sz="1400" dirty="0" err="1"/>
              <a:t>Fibre</a:t>
            </a:r>
            <a:r>
              <a:rPr lang="en-US" sz="1400" dirty="0"/>
              <a:t> Check’ which will be </a:t>
            </a:r>
            <a:r>
              <a:rPr lang="en-US" sz="1400" dirty="0" smtClean="0"/>
              <a:t>present once user moves from Site address to site details page.</a:t>
            </a:r>
            <a:endParaRPr lang="en-US" sz="1400" dirty="0"/>
          </a:p>
          <a:p>
            <a:r>
              <a:rPr lang="en-US" sz="1400" dirty="0"/>
              <a:t>ULL </a:t>
            </a:r>
            <a:r>
              <a:rPr lang="en-US" sz="1400" dirty="0" err="1"/>
              <a:t>Fibre</a:t>
            </a:r>
            <a:r>
              <a:rPr lang="en-US" sz="1400" dirty="0"/>
              <a:t> check will provide results  only for Japan, Singapore and Hong Kong. For Other countries it would return a error </a:t>
            </a:r>
            <a:r>
              <a:rPr lang="en-US" sz="1400" dirty="0" smtClean="0"/>
              <a:t>message.</a:t>
            </a:r>
            <a:endParaRPr lang="en-US" sz="1400" dirty="0"/>
          </a:p>
          <a:p>
            <a:pPr marL="0" indent="0" algn="just">
              <a:buNone/>
            </a:pPr>
            <a:r>
              <a:rPr lang="en-IN" dirty="0" smtClean="0"/>
              <a:t> </a:t>
            </a:r>
            <a:endParaRPr lang="en-IN" dirty="0">
              <a:solidFill>
                <a:srgbClr val="FF0000"/>
              </a:solidFill>
            </a:endParaRPr>
          </a:p>
        </p:txBody>
      </p:sp>
      <p:sp>
        <p:nvSpPr>
          <p:cNvPr id="6" name="Rectangle 5"/>
          <p:cNvSpPr/>
          <p:nvPr/>
        </p:nvSpPr>
        <p:spPr>
          <a:xfrm>
            <a:off x="483325" y="5692528"/>
            <a:ext cx="1555844" cy="274077"/>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44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52</a:t>
            </a:fld>
            <a:endParaRPr lang="nl-NL"/>
          </a:p>
        </p:txBody>
      </p:sp>
      <p:sp>
        <p:nvSpPr>
          <p:cNvPr id="4" name="Title 3"/>
          <p:cNvSpPr>
            <a:spLocks noGrp="1"/>
          </p:cNvSpPr>
          <p:nvPr>
            <p:ph type="title"/>
          </p:nvPr>
        </p:nvSpPr>
        <p:spPr/>
        <p:txBody>
          <a:bodyPr/>
          <a:lstStyle/>
          <a:p>
            <a:r>
              <a:rPr lang="en-GB" dirty="0"/>
              <a:t>CPQ Asia : Wave-Performance Reporting</a:t>
            </a:r>
            <a:endParaRPr lang="en-US" dirty="0"/>
          </a:p>
        </p:txBody>
      </p:sp>
      <p:sp>
        <p:nvSpPr>
          <p:cNvPr id="7" name="TextBox 6"/>
          <p:cNvSpPr txBox="1"/>
          <p:nvPr/>
        </p:nvSpPr>
        <p:spPr>
          <a:xfrm>
            <a:off x="213776" y="683237"/>
            <a:ext cx="11390089"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Performance reporting will be available as a global  service level feature for Wave product</a:t>
            </a:r>
          </a:p>
          <a:p>
            <a:pPr marL="285750" indent="-285750">
              <a:buFont typeface="Arial" panose="020B0604020202020204" pitchFamily="34" charset="0"/>
              <a:buChar char="•"/>
            </a:pPr>
            <a:r>
              <a:rPr lang="en-IN" sz="1400" dirty="0"/>
              <a:t>There are no business rules for selection of performance reporting. </a:t>
            </a:r>
          </a:p>
          <a:p>
            <a:pPr marL="285750" indent="-285750">
              <a:buFont typeface="Arial" panose="020B0604020202020204" pitchFamily="34" charset="0"/>
              <a:buChar char="•"/>
            </a:pPr>
            <a:r>
              <a:rPr lang="en-IN" sz="1400" dirty="0"/>
              <a:t>The value will be passed to Siebel as is.</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78" y="1942443"/>
            <a:ext cx="76390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39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53</a:t>
            </a:fld>
            <a:endParaRPr lang="nl-NL"/>
          </a:p>
        </p:txBody>
      </p:sp>
      <p:sp>
        <p:nvSpPr>
          <p:cNvPr id="4" name="Title 3"/>
          <p:cNvSpPr>
            <a:spLocks noGrp="1"/>
          </p:cNvSpPr>
          <p:nvPr>
            <p:ph type="title"/>
          </p:nvPr>
        </p:nvSpPr>
        <p:spPr/>
        <p:txBody>
          <a:bodyPr/>
          <a:lstStyle/>
          <a:p>
            <a:r>
              <a:rPr lang="en-GB" dirty="0"/>
              <a:t>CPQ Asia : Wave-Fast Track</a:t>
            </a:r>
            <a:endParaRPr lang="en-US" dirty="0"/>
          </a:p>
        </p:txBody>
      </p:sp>
      <p:sp>
        <p:nvSpPr>
          <p:cNvPr id="6" name="Vertical Text Placeholder 5"/>
          <p:cNvSpPr>
            <a:spLocks noGrp="1"/>
          </p:cNvSpPr>
          <p:nvPr>
            <p:ph type="body" orient="vert" idx="1"/>
          </p:nvPr>
        </p:nvSpPr>
        <p:spPr>
          <a:xfrm>
            <a:off x="800417" y="797553"/>
            <a:ext cx="10029807" cy="504497"/>
          </a:xfrm>
        </p:spPr>
        <p:txBody>
          <a:bodyPr/>
          <a:lstStyle/>
          <a:p>
            <a:pPr algn="just"/>
            <a:r>
              <a:rPr lang="en-IN" dirty="0"/>
              <a:t>Fast Track is a service level feature </a:t>
            </a:r>
          </a:p>
          <a:p>
            <a:pPr algn="just"/>
            <a:r>
              <a:rPr lang="en-IN" dirty="0"/>
              <a:t>When one of the  Site Country is = ‘Japan’, Singapore’,’</a:t>
            </a:r>
            <a:r>
              <a:rPr lang="en-IN" dirty="0" err="1"/>
              <a:t>HongKong</a:t>
            </a:r>
            <a:r>
              <a:rPr lang="en-IN" dirty="0"/>
              <a:t>’ , ‘South Korea’ then this feature has to be disabled</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748" y="1756378"/>
            <a:ext cx="841057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83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54</a:t>
            </a:fld>
            <a:endParaRPr lang="nl-NL"/>
          </a:p>
        </p:txBody>
      </p:sp>
      <p:sp>
        <p:nvSpPr>
          <p:cNvPr id="4" name="Title 3"/>
          <p:cNvSpPr>
            <a:spLocks noGrp="1"/>
          </p:cNvSpPr>
          <p:nvPr>
            <p:ph type="title"/>
          </p:nvPr>
        </p:nvSpPr>
        <p:spPr/>
        <p:txBody>
          <a:bodyPr/>
          <a:lstStyle/>
          <a:p>
            <a:r>
              <a:rPr lang="en-GB" dirty="0"/>
              <a:t>CPQ Asia : Wave- </a:t>
            </a:r>
            <a:r>
              <a:rPr lang="en-IN" dirty="0"/>
              <a:t>Dual Customer Power Source</a:t>
            </a:r>
          </a:p>
        </p:txBody>
      </p:sp>
      <p:sp>
        <p:nvSpPr>
          <p:cNvPr id="7" name="Slide Number Placeholder 2"/>
          <p:cNvSpPr txBox="1">
            <a:spLocks/>
          </p:cNvSpPr>
          <p:nvPr/>
        </p:nvSpPr>
        <p:spPr>
          <a:xfrm>
            <a:off x="11101387" y="6455703"/>
            <a:ext cx="394613" cy="125568"/>
          </a:xfrm>
          <a:prstGeom prst="rect">
            <a:avLst/>
          </a:prstGeom>
        </p:spPr>
        <p:txBody>
          <a:bodyPr vert="horz" lIns="0" tIns="0" rIns="0" bIns="0" rtlCol="0" anchor="ctr"/>
          <a:lstStyle>
            <a:defPPr>
              <a:defRPr lang="nl-NL"/>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D0FE45-509C-4BDF-9EDE-64426F8DF3D2}" type="slidenum">
              <a:rPr lang="nl-NL" smtClean="0"/>
              <a:pPr/>
              <a:t>54</a:t>
            </a:fld>
            <a:endParaRPr lang="nl-NL"/>
          </a:p>
        </p:txBody>
      </p:sp>
      <p:sp>
        <p:nvSpPr>
          <p:cNvPr id="8" name="TextBox 7"/>
          <p:cNvSpPr txBox="1"/>
          <p:nvPr/>
        </p:nvSpPr>
        <p:spPr>
          <a:xfrm>
            <a:off x="213776" y="683237"/>
            <a:ext cx="1139008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Dual Customer Power Source to be removed from CPQ  for selection in Ethernet Line journey for both EU and Asia</a:t>
            </a:r>
          </a:p>
          <a:p>
            <a:pPr marL="285750" indent="-285750">
              <a:buFont typeface="Arial" panose="020B0604020202020204" pitchFamily="34" charset="0"/>
              <a:buChar char="•"/>
            </a:pPr>
            <a:r>
              <a:rPr lang="en-IN" sz="1400" dirty="0"/>
              <a:t>CPQ should send the ‘Dual Customer Power Source’ as ‘No’ to Siebel in Manage Order </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68" y="1664555"/>
            <a:ext cx="10868025" cy="213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982639" y="1332419"/>
            <a:ext cx="2101755" cy="369332"/>
          </a:xfrm>
          <a:prstGeom prst="rect">
            <a:avLst/>
          </a:prstGeom>
          <a:noFill/>
        </p:spPr>
        <p:txBody>
          <a:bodyPr wrap="square" rtlCol="0">
            <a:spAutoFit/>
          </a:bodyPr>
          <a:lstStyle/>
          <a:p>
            <a:r>
              <a:rPr lang="en-GB" b="1" u="sng" dirty="0"/>
              <a:t>As –is UI </a:t>
            </a:r>
            <a:endParaRPr lang="en-US" b="1" u="sng" dirty="0"/>
          </a:p>
        </p:txBody>
      </p:sp>
      <p:sp>
        <p:nvSpPr>
          <p:cNvPr id="11" name="TextBox 10"/>
          <p:cNvSpPr txBox="1"/>
          <p:nvPr/>
        </p:nvSpPr>
        <p:spPr>
          <a:xfrm>
            <a:off x="430668" y="3864183"/>
            <a:ext cx="8167422" cy="369332"/>
          </a:xfrm>
          <a:prstGeom prst="rect">
            <a:avLst/>
          </a:prstGeom>
          <a:noFill/>
        </p:spPr>
        <p:txBody>
          <a:bodyPr wrap="square" rtlCol="0">
            <a:spAutoFit/>
          </a:bodyPr>
          <a:lstStyle/>
          <a:p>
            <a:r>
              <a:rPr lang="en-GB" b="1" u="sng" dirty="0"/>
              <a:t>Proposed UI – Dual Customer Power Source Removed </a:t>
            </a:r>
            <a:endParaRPr lang="en-US" b="1" u="sng" dirty="0"/>
          </a:p>
        </p:txBody>
      </p:sp>
      <p:pic>
        <p:nvPicPr>
          <p:cNvPr id="12" name="Picture 11"/>
          <p:cNvPicPr>
            <a:picLocks noChangeAspect="1"/>
          </p:cNvPicPr>
          <p:nvPr/>
        </p:nvPicPr>
        <p:blipFill>
          <a:blip r:embed="rId3"/>
          <a:stretch>
            <a:fillRect/>
          </a:stretch>
        </p:blipFill>
        <p:spPr>
          <a:xfrm>
            <a:off x="213776" y="4233515"/>
            <a:ext cx="10839450" cy="2533650"/>
          </a:xfrm>
          <a:prstGeom prst="rect">
            <a:avLst/>
          </a:prstGeom>
        </p:spPr>
      </p:pic>
    </p:spTree>
    <p:extLst>
      <p:ext uri="{BB962C8B-B14F-4D97-AF65-F5344CB8AC3E}">
        <p14:creationId xmlns:p14="http://schemas.microsoft.com/office/powerpoint/2010/main" val="356917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55</a:t>
            </a:fld>
            <a:endParaRPr lang="nl-NL"/>
          </a:p>
        </p:txBody>
      </p:sp>
      <p:sp>
        <p:nvSpPr>
          <p:cNvPr id="4" name="Title 3"/>
          <p:cNvSpPr>
            <a:spLocks noGrp="1"/>
          </p:cNvSpPr>
          <p:nvPr>
            <p:ph type="title"/>
          </p:nvPr>
        </p:nvSpPr>
        <p:spPr/>
        <p:txBody>
          <a:bodyPr/>
          <a:lstStyle/>
          <a:p>
            <a:pPr lvl="0"/>
            <a:r>
              <a:rPr lang="en-GB" dirty="0"/>
              <a:t>CPQ Asia : Wave-</a:t>
            </a:r>
            <a:r>
              <a:rPr lang="en-IN" dirty="0"/>
              <a:t> Presentation Interface</a:t>
            </a:r>
            <a:br>
              <a:rPr lang="en-IN" dirty="0"/>
            </a:br>
            <a:endParaRPr lang="en-IN" dirty="0"/>
          </a:p>
        </p:txBody>
      </p:sp>
      <p:sp>
        <p:nvSpPr>
          <p:cNvPr id="6" name="TextBox 5"/>
          <p:cNvSpPr txBox="1"/>
          <p:nvPr/>
        </p:nvSpPr>
        <p:spPr>
          <a:xfrm>
            <a:off x="695247" y="593351"/>
            <a:ext cx="11314783" cy="2031325"/>
          </a:xfrm>
          <a:prstGeom prst="rect">
            <a:avLst/>
          </a:prstGeom>
          <a:noFill/>
        </p:spPr>
        <p:txBody>
          <a:bodyPr wrap="square" rtlCol="0">
            <a:spAutoFit/>
          </a:bodyPr>
          <a:lstStyle/>
          <a:p>
            <a:pPr marL="285750" indent="-285750">
              <a:buFont typeface="Arial" panose="020B0604020202020204" pitchFamily="34" charset="0"/>
              <a:buChar char="•"/>
            </a:pPr>
            <a:r>
              <a:rPr lang="en-IN" sz="1400" dirty="0"/>
              <a:t> In additional product data tab-New presentation interfaces to be added in the drop-down for selection by SE</a:t>
            </a:r>
          </a:p>
          <a:p>
            <a:pPr marL="285750" indent="-285750">
              <a:buFont typeface="Arial" panose="020B0604020202020204" pitchFamily="34" charset="0"/>
              <a:buChar char="•"/>
            </a:pPr>
            <a:r>
              <a:rPr lang="en-IN" sz="1400" dirty="0"/>
              <a:t>No business rule to be added. </a:t>
            </a:r>
          </a:p>
          <a:p>
            <a:pPr marL="285750" indent="-285750">
              <a:buFont typeface="Arial" panose="020B0604020202020204" pitchFamily="34" charset="0"/>
              <a:buChar char="•"/>
            </a:pPr>
            <a:r>
              <a:rPr lang="en-IN" sz="1400" dirty="0"/>
              <a:t>CST team will validate the presentation interface selection </a:t>
            </a:r>
          </a:p>
          <a:p>
            <a:pPr marL="285750" indent="-285750">
              <a:buFont typeface="Arial" panose="020B0604020202020204" pitchFamily="34" charset="0"/>
              <a:buChar char="•"/>
            </a:pPr>
            <a:r>
              <a:rPr lang="en-IN" sz="1400" dirty="0" err="1"/>
              <a:t>Sharepoint</a:t>
            </a:r>
            <a:r>
              <a:rPr lang="en-IN" sz="1400" dirty="0"/>
              <a:t> location of the list of presentation interface is below: </a:t>
            </a:r>
            <a:r>
              <a:rPr lang="en-IN" sz="1400" dirty="0">
                <a:hlinkClick r:id="rId2"/>
              </a:rPr>
              <a:t>https://coltinternal.sharepoint.com/:x:/r/sites/isu/Quote%20to%20Bill%20Programme/Quote/DocCollaboration/Shared%20Documents/CPQ%20Asia/Design/HLD/WAVE%20Asia%20Service%20Type_BW%20availability.xlsx?d=wca22a0f913d945e394837d6eb51d74d0&amp;csf=1&amp;e=0woH4O</a:t>
            </a: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pic>
        <p:nvPicPr>
          <p:cNvPr id="44034" name="Picture 2" descr="C:\Users\ac00433254\AppData\Local\Microsoft\Windows\Temporary Internet Files\Content.Outlook\VM8YV25I\Screenshot (114).png"/>
          <p:cNvPicPr>
            <a:picLocks noChangeAspect="1" noChangeArrowheads="1"/>
          </p:cNvPicPr>
          <p:nvPr/>
        </p:nvPicPr>
        <p:blipFill rotWithShape="1">
          <a:blip r:embed="rId3">
            <a:extLst>
              <a:ext uri="{28A0092B-C50C-407E-A947-70E740481C1C}">
                <a14:useLocalDpi xmlns:a14="http://schemas.microsoft.com/office/drawing/2010/main" val="0"/>
              </a:ext>
            </a:extLst>
          </a:blip>
          <a:srcRect t="8716" b="10096"/>
          <a:stretch/>
        </p:blipFill>
        <p:spPr bwMode="auto">
          <a:xfrm>
            <a:off x="1128999" y="2199874"/>
            <a:ext cx="9070546" cy="4140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10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56</a:t>
            </a:fld>
            <a:endParaRPr lang="nl-NL"/>
          </a:p>
        </p:txBody>
      </p:sp>
      <p:sp>
        <p:nvSpPr>
          <p:cNvPr id="4" name="Title 3"/>
          <p:cNvSpPr>
            <a:spLocks noGrp="1"/>
          </p:cNvSpPr>
          <p:nvPr>
            <p:ph type="title"/>
          </p:nvPr>
        </p:nvSpPr>
        <p:spPr/>
        <p:txBody>
          <a:bodyPr/>
          <a:lstStyle/>
          <a:p>
            <a:r>
              <a:rPr lang="en-GB" dirty="0"/>
              <a:t>CPQ Asia : Wave-Relay Fibre</a:t>
            </a:r>
            <a:endParaRPr lang="en-US" dirty="0"/>
          </a:p>
        </p:txBody>
      </p:sp>
      <p:sp>
        <p:nvSpPr>
          <p:cNvPr id="7" name="TextBox 6"/>
          <p:cNvSpPr txBox="1"/>
          <p:nvPr/>
        </p:nvSpPr>
        <p:spPr>
          <a:xfrm>
            <a:off x="213776" y="683237"/>
            <a:ext cx="11390089"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CST will be allowed to optionally select Relay Fibre options (Yes, No, Blank) under additional product data during technical review </a:t>
            </a:r>
            <a:r>
              <a:rPr lang="en-IN" sz="1400" dirty="0" smtClean="0"/>
              <a:t>journey</a:t>
            </a:r>
          </a:p>
          <a:p>
            <a:pPr marL="285750" indent="-285750">
              <a:buFont typeface="Arial" panose="020B0604020202020204" pitchFamily="34" charset="0"/>
              <a:buChar char="•"/>
            </a:pPr>
            <a:r>
              <a:rPr lang="en-US" sz="1400" dirty="0" err="1"/>
              <a:t>Fibre</a:t>
            </a:r>
            <a:r>
              <a:rPr lang="en-US" sz="1400" dirty="0"/>
              <a:t> Relay field will only be enabled in CPQ when ULL Suppliers for Japan are NTTEAST(JP) or NTTWEST(JP). </a:t>
            </a:r>
            <a:r>
              <a:rPr lang="en-US" sz="1400" dirty="0" smtClean="0"/>
              <a:t>For all other scenario it should be hidden</a:t>
            </a:r>
            <a:endParaRPr lang="en-IN" sz="1400" dirty="0"/>
          </a:p>
          <a:p>
            <a:pPr marL="285750" indent="-285750">
              <a:buFont typeface="Arial" panose="020B0604020202020204" pitchFamily="34" charset="0"/>
              <a:buChar char="•"/>
            </a:pPr>
            <a:r>
              <a:rPr lang="en-IN" sz="1400" dirty="0"/>
              <a:t>Relay Fibre can be selected at site level.</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70" y="1763306"/>
            <a:ext cx="9105900" cy="483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77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57</a:t>
            </a:fld>
            <a:endParaRPr lang="nl-NL"/>
          </a:p>
        </p:txBody>
      </p:sp>
      <p:sp>
        <p:nvSpPr>
          <p:cNvPr id="4" name="Title 3"/>
          <p:cNvSpPr>
            <a:spLocks noGrp="1"/>
          </p:cNvSpPr>
          <p:nvPr>
            <p:ph type="title"/>
          </p:nvPr>
        </p:nvSpPr>
        <p:spPr/>
        <p:txBody>
          <a:bodyPr/>
          <a:lstStyle/>
          <a:p>
            <a:r>
              <a:rPr lang="en-GB" dirty="0"/>
              <a:t>Container – All Products</a:t>
            </a:r>
          </a:p>
        </p:txBody>
      </p:sp>
      <p:sp>
        <p:nvSpPr>
          <p:cNvPr id="17" name="Vertical Text Placeholder 1"/>
          <p:cNvSpPr txBox="1">
            <a:spLocks/>
          </p:cNvSpPr>
          <p:nvPr/>
        </p:nvSpPr>
        <p:spPr>
          <a:xfrm>
            <a:off x="308463" y="1406970"/>
            <a:ext cx="4331775" cy="1281640"/>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a:spcBef>
                <a:spcPts val="0"/>
              </a:spcBef>
            </a:pPr>
            <a:endParaRPr lang="en-US" sz="1800" dirty="0">
              <a:solidFill>
                <a:schemeClr val="tx1"/>
              </a:solidFill>
              <a:latin typeface="Calibri" panose="020F0502020204030204" pitchFamily="34" charset="0"/>
            </a:endParaRPr>
          </a:p>
        </p:txBody>
      </p:sp>
      <p:sp>
        <p:nvSpPr>
          <p:cNvPr id="7" name="Vertical Text Placeholder 1">
            <a:extLst>
              <a:ext uri="{FF2B5EF4-FFF2-40B4-BE49-F238E27FC236}">
                <a16:creationId xmlns:a16="http://schemas.microsoft.com/office/drawing/2014/main" id="{1B3EADDE-6D84-461B-8661-617A3AA1BE3E}"/>
              </a:ext>
            </a:extLst>
          </p:cNvPr>
          <p:cNvSpPr txBox="1">
            <a:spLocks/>
          </p:cNvSpPr>
          <p:nvPr/>
        </p:nvSpPr>
        <p:spPr>
          <a:xfrm>
            <a:off x="504967" y="1298713"/>
            <a:ext cx="10766431" cy="4867681"/>
          </a:xfrm>
          <a:prstGeom prst="rect">
            <a:avLst/>
          </a:prstGeom>
          <a:noFill/>
          <a:ln>
            <a:solidFill>
              <a:schemeClr val="bg1"/>
            </a:solidFill>
          </a:ln>
        </p:spPr>
        <p:txBody>
          <a:bodyPr vert="horz" lIns="72000" tIns="0" rIns="72000" bIns="0" rtlCol="0" anchor="ctr">
            <a:noAutofit/>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500"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500"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500"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500"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500"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500"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500" b="0" i="1" kern="1200" baseline="0">
                <a:solidFill>
                  <a:schemeClr val="tx2"/>
                </a:solidFill>
                <a:latin typeface="+mn-lt"/>
                <a:ea typeface="+mn-ea"/>
                <a:cs typeface="+mn-cs"/>
              </a:defRPr>
            </a:lvl9pPr>
          </a:lstStyle>
          <a:p>
            <a:pPr>
              <a:spcBef>
                <a:spcPts val="0"/>
              </a:spcBef>
            </a:pPr>
            <a:r>
              <a:rPr lang="en-US" sz="1800" b="1" dirty="0">
                <a:solidFill>
                  <a:schemeClr val="tx1"/>
                </a:solidFill>
                <a:latin typeface="Calibri" panose="020F0502020204030204" pitchFamily="34" charset="0"/>
              </a:rPr>
              <a:t>Asia specific Product Offering</a:t>
            </a:r>
          </a:p>
          <a:p>
            <a:pPr marL="274638" lvl="1" indent="0">
              <a:spcBef>
                <a:spcPts val="0"/>
              </a:spcBef>
              <a:buNone/>
            </a:pPr>
            <a:r>
              <a:rPr lang="es-ES" sz="1800" dirty="0">
                <a:solidFill>
                  <a:schemeClr val="tx1"/>
                </a:solidFill>
                <a:latin typeface="Calibri" panose="020F0502020204030204" pitchFamily="34" charset="0"/>
              </a:rPr>
              <a:t>P</a:t>
            </a:r>
            <a:r>
              <a:rPr lang="en-GB" sz="1800" dirty="0" err="1">
                <a:solidFill>
                  <a:schemeClr val="tx1"/>
                </a:solidFill>
                <a:latin typeface="Calibri" panose="020F0502020204030204" pitchFamily="34" charset="0"/>
              </a:rPr>
              <a:t>roposal</a:t>
            </a:r>
            <a:r>
              <a:rPr lang="en-US" sz="1800" dirty="0">
                <a:solidFill>
                  <a:schemeClr val="tx1"/>
                </a:solidFill>
                <a:latin typeface="Calibri" panose="020F0502020204030204" pitchFamily="34" charset="0"/>
              </a:rPr>
              <a:t> 1: Any Product currently not supported via Container will need to continue the Asia AS IS process and will not be supported by CPQ/ QTO Container Journey &amp; Process.</a:t>
            </a:r>
          </a:p>
          <a:p>
            <a:pPr marL="274638" lvl="1" indent="0">
              <a:spcBef>
                <a:spcPts val="0"/>
              </a:spcBef>
              <a:buNone/>
            </a:pPr>
            <a:endParaRPr lang="en-US" sz="1800" dirty="0">
              <a:solidFill>
                <a:schemeClr val="tx1"/>
              </a:solidFill>
              <a:latin typeface="Calibri" panose="020F0502020204030204" pitchFamily="34" charset="0"/>
            </a:endParaRPr>
          </a:p>
          <a:p>
            <a:pPr marL="274638" lvl="1" indent="0">
              <a:spcBef>
                <a:spcPts val="0"/>
              </a:spcBef>
              <a:buNone/>
            </a:pPr>
            <a:r>
              <a:rPr lang="es-ES" sz="1800" dirty="0">
                <a:solidFill>
                  <a:schemeClr val="tx1"/>
                </a:solidFill>
                <a:latin typeface="Calibri" panose="020F0502020204030204" pitchFamily="34" charset="0"/>
              </a:rPr>
              <a:t>P</a:t>
            </a:r>
            <a:r>
              <a:rPr lang="en-GB" sz="1800" dirty="0" err="1">
                <a:solidFill>
                  <a:schemeClr val="tx1"/>
                </a:solidFill>
                <a:latin typeface="Calibri" panose="020F0502020204030204" pitchFamily="34" charset="0"/>
              </a:rPr>
              <a:t>roposal</a:t>
            </a:r>
            <a:r>
              <a:rPr lang="en-US" sz="1800" dirty="0">
                <a:solidFill>
                  <a:schemeClr val="tx1"/>
                </a:solidFill>
                <a:latin typeface="Calibri" panose="020F0502020204030204" pitchFamily="34" charset="0"/>
              </a:rPr>
              <a:t> 2:  S</a:t>
            </a:r>
            <a:r>
              <a:rPr lang="es-ES" sz="1800" dirty="0">
                <a:solidFill>
                  <a:schemeClr val="tx1"/>
                </a:solidFill>
                <a:latin typeface="Calibri" panose="020F0502020204030204" pitchFamily="34" charset="0"/>
              </a:rPr>
              <a:t>ingle </a:t>
            </a:r>
            <a:r>
              <a:rPr lang="en-US" sz="1800" dirty="0">
                <a:solidFill>
                  <a:schemeClr val="tx1"/>
                </a:solidFill>
                <a:latin typeface="Calibri" panose="020F0502020204030204" pitchFamily="34" charset="0"/>
              </a:rPr>
              <a:t> “Asia Legacy” Product Offering will be introduced to support Technical Changes for ‘Stop sell’ /’Legacy’ Products. Will need agreement from Order Entry team.</a:t>
            </a:r>
          </a:p>
          <a:p>
            <a:pPr marL="274638" lvl="1" indent="0">
              <a:spcBef>
                <a:spcPts val="0"/>
              </a:spcBef>
              <a:buNone/>
            </a:pPr>
            <a:endParaRPr lang="en-US" sz="1800" dirty="0">
              <a:solidFill>
                <a:schemeClr val="tx1"/>
              </a:solidFill>
              <a:latin typeface="Calibri" panose="020F0502020204030204" pitchFamily="34" charset="0"/>
            </a:endParaRPr>
          </a:p>
          <a:p>
            <a:pPr marL="0" indent="0">
              <a:spcBef>
                <a:spcPts val="0"/>
              </a:spcBef>
              <a:buNone/>
            </a:pPr>
            <a:endParaRPr lang="en-US" sz="1800" b="1" dirty="0">
              <a:solidFill>
                <a:schemeClr val="tx1"/>
              </a:solidFill>
              <a:latin typeface="Calibri" panose="020F0502020204030204" pitchFamily="34" charset="0"/>
            </a:endParaRPr>
          </a:p>
          <a:p>
            <a:pPr>
              <a:spcBef>
                <a:spcPts val="0"/>
              </a:spcBef>
            </a:pPr>
            <a:r>
              <a:rPr lang="en-US" sz="1800" b="1" dirty="0">
                <a:solidFill>
                  <a:schemeClr val="tx1"/>
                </a:solidFill>
                <a:latin typeface="Calibri" panose="020F0502020204030204" pitchFamily="34" charset="0"/>
              </a:rPr>
              <a:t>Asia Voice Products</a:t>
            </a:r>
          </a:p>
          <a:p>
            <a:pPr marL="274638" lvl="1" indent="0">
              <a:spcBef>
                <a:spcPts val="0"/>
              </a:spcBef>
              <a:buNone/>
            </a:pPr>
            <a:r>
              <a:rPr lang="en-US" sz="1800" dirty="0">
                <a:solidFill>
                  <a:schemeClr val="tx1"/>
                </a:solidFill>
                <a:latin typeface="Calibri" panose="020F0502020204030204" pitchFamily="34" charset="0"/>
              </a:rPr>
              <a:t>Voice Product Names are aligned. Product alignment ongoing estimated date received Q2 next year.</a:t>
            </a:r>
          </a:p>
          <a:p>
            <a:pPr marL="274638" lvl="1" indent="0">
              <a:spcBef>
                <a:spcPts val="0"/>
              </a:spcBef>
              <a:buNone/>
            </a:pPr>
            <a:r>
              <a:rPr lang="en-GB" sz="1800" dirty="0">
                <a:solidFill>
                  <a:schemeClr val="tx1"/>
                </a:solidFill>
                <a:latin typeface="Calibri" panose="020F0502020204030204" pitchFamily="34" charset="0"/>
              </a:rPr>
              <a:t>Proposal</a:t>
            </a:r>
            <a:r>
              <a:rPr lang="es-ES" sz="1800" dirty="0">
                <a:solidFill>
                  <a:schemeClr val="tx1"/>
                </a:solidFill>
                <a:latin typeface="Calibri" panose="020F0502020204030204" pitchFamily="34" charset="0"/>
              </a:rPr>
              <a:t>: P</a:t>
            </a:r>
            <a:r>
              <a:rPr lang="en-GB" sz="1800" dirty="0" err="1">
                <a:solidFill>
                  <a:schemeClr val="tx1"/>
                </a:solidFill>
                <a:latin typeface="Calibri" panose="020F0502020204030204" pitchFamily="34" charset="0"/>
              </a:rPr>
              <a:t>roduct</a:t>
            </a:r>
            <a:r>
              <a:rPr lang="en-US" sz="1800" dirty="0">
                <a:solidFill>
                  <a:schemeClr val="tx1"/>
                </a:solidFill>
                <a:latin typeface="Calibri" panose="020F0502020204030204" pitchFamily="34" charset="0"/>
              </a:rPr>
              <a:t> Team to drive this. Product Team to continue alignment, create &amp; agree aligned EOF with Sales, SE, CST &amp; OE representatives from EU &amp; Asia.  </a:t>
            </a:r>
          </a:p>
          <a:p>
            <a:pPr marL="274638" lvl="1" indent="0">
              <a:spcBef>
                <a:spcPts val="0"/>
              </a:spcBef>
              <a:buNone/>
            </a:pPr>
            <a:r>
              <a:rPr lang="es-ES" sz="1800" dirty="0">
                <a:solidFill>
                  <a:schemeClr val="tx1"/>
                </a:solidFill>
                <a:latin typeface="Calibri" panose="020F0502020204030204" pitchFamily="34" charset="0"/>
              </a:rPr>
              <a:t>I</a:t>
            </a:r>
            <a:r>
              <a:rPr lang="en-US" sz="1800" dirty="0">
                <a:solidFill>
                  <a:schemeClr val="tx1"/>
                </a:solidFill>
                <a:latin typeface="Calibri" panose="020F0502020204030204" pitchFamily="34" charset="0"/>
              </a:rPr>
              <a:t>f everything available and aligned can go through CPQ/ QTO Container Process no system limitation. If not will need to come later whenever this activity has been completed.</a:t>
            </a:r>
          </a:p>
        </p:txBody>
      </p:sp>
      <p:sp>
        <p:nvSpPr>
          <p:cNvPr id="9" name="Rectangle 8">
            <a:extLst>
              <a:ext uri="{FF2B5EF4-FFF2-40B4-BE49-F238E27FC236}">
                <a16:creationId xmlns:a16="http://schemas.microsoft.com/office/drawing/2014/main" id="{1E44B7E8-E116-4716-807A-42C8FAA32E9A}"/>
              </a:ext>
            </a:extLst>
          </p:cNvPr>
          <p:cNvSpPr/>
          <p:nvPr/>
        </p:nvSpPr>
        <p:spPr>
          <a:xfrm>
            <a:off x="504967" y="782067"/>
            <a:ext cx="10766431" cy="400110"/>
          </a:xfrm>
          <a:prstGeom prst="rect">
            <a:avLst/>
          </a:prstGeom>
          <a:solidFill>
            <a:schemeClr val="accent2"/>
          </a:solidFill>
        </p:spPr>
        <p:txBody>
          <a:bodyPr wrap="square">
            <a:spAutoFit/>
          </a:bodyPr>
          <a:lstStyle/>
          <a:p>
            <a:pPr algn="ctr"/>
            <a:r>
              <a:rPr lang="es-ES" sz="2000" b="1" dirty="0">
                <a:solidFill>
                  <a:schemeClr val="bg1"/>
                </a:solidFill>
                <a:latin typeface="Calibri" panose="020F0502020204030204" pitchFamily="34" charset="0"/>
              </a:rPr>
              <a:t>Open </a:t>
            </a:r>
            <a:endParaRPr lang="en-GB" sz="20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98472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58</a:t>
            </a:fld>
            <a:endParaRPr lang="nl-NL"/>
          </a:p>
        </p:txBody>
      </p:sp>
      <p:sp>
        <p:nvSpPr>
          <p:cNvPr id="4" name="Title 3"/>
          <p:cNvSpPr>
            <a:spLocks noGrp="1"/>
          </p:cNvSpPr>
          <p:nvPr>
            <p:ph type="title"/>
          </p:nvPr>
        </p:nvSpPr>
        <p:spPr/>
        <p:txBody>
          <a:bodyPr/>
          <a:lstStyle/>
          <a:p>
            <a:r>
              <a:rPr lang="en-GB" dirty="0"/>
              <a:t>CPQ : Professional Service</a:t>
            </a:r>
            <a:endParaRPr lang="en-US" dirty="0"/>
          </a:p>
        </p:txBody>
      </p:sp>
      <p:graphicFrame>
        <p:nvGraphicFramePr>
          <p:cNvPr id="5" name="Table 4"/>
          <p:cNvGraphicFramePr>
            <a:graphicFrameLocks noGrp="1"/>
          </p:cNvGraphicFramePr>
          <p:nvPr>
            <p:extLst/>
          </p:nvPr>
        </p:nvGraphicFramePr>
        <p:xfrm>
          <a:off x="567663" y="990365"/>
          <a:ext cx="7056257" cy="2838704"/>
        </p:xfrm>
        <a:graphic>
          <a:graphicData uri="http://schemas.openxmlformats.org/drawingml/2006/table">
            <a:tbl>
              <a:tblPr firstRow="1" bandRow="1">
                <a:tableStyleId>{5C22544A-7EE6-4342-B048-85BDC9FD1C3A}</a:tableStyleId>
              </a:tblPr>
              <a:tblGrid>
                <a:gridCol w="2601346">
                  <a:extLst>
                    <a:ext uri="{9D8B030D-6E8A-4147-A177-3AD203B41FA5}">
                      <a16:colId xmlns:a16="http://schemas.microsoft.com/office/drawing/2014/main" val="2767419496"/>
                    </a:ext>
                  </a:extLst>
                </a:gridCol>
                <a:gridCol w="1853565">
                  <a:extLst>
                    <a:ext uri="{9D8B030D-6E8A-4147-A177-3AD203B41FA5}">
                      <a16:colId xmlns:a16="http://schemas.microsoft.com/office/drawing/2014/main" val="862483159"/>
                    </a:ext>
                  </a:extLst>
                </a:gridCol>
                <a:gridCol w="2601346">
                  <a:extLst>
                    <a:ext uri="{9D8B030D-6E8A-4147-A177-3AD203B41FA5}">
                      <a16:colId xmlns:a16="http://schemas.microsoft.com/office/drawing/2014/main" val="998446373"/>
                    </a:ext>
                  </a:extLst>
                </a:gridCol>
              </a:tblGrid>
              <a:tr h="370840">
                <a:tc>
                  <a:txBody>
                    <a:bodyPr/>
                    <a:lstStyle/>
                    <a:p>
                      <a:r>
                        <a:rPr lang="en-GB" dirty="0"/>
                        <a:t>Professional Service</a:t>
                      </a:r>
                      <a:r>
                        <a:rPr lang="en-GB" baseline="0" dirty="0"/>
                        <a:t> Name</a:t>
                      </a:r>
                      <a:endParaRPr lang="en-US" dirty="0"/>
                    </a:p>
                  </a:txBody>
                  <a:tcPr/>
                </a:tc>
                <a:tc>
                  <a:txBody>
                    <a:bodyPr/>
                    <a:lstStyle/>
                    <a:p>
                      <a:r>
                        <a:rPr lang="en-GB" dirty="0"/>
                        <a:t>Aligned with EU</a:t>
                      </a:r>
                      <a:endParaRPr lang="en-US" dirty="0"/>
                    </a:p>
                  </a:txBody>
                  <a:tcPr/>
                </a:tc>
                <a:tc>
                  <a:txBody>
                    <a:bodyPr/>
                    <a:lstStyle/>
                    <a:p>
                      <a:r>
                        <a:rPr lang="en-GB" dirty="0"/>
                        <a:t>Actions/Next Steps</a:t>
                      </a:r>
                      <a:endParaRPr lang="en-US" dirty="0"/>
                    </a:p>
                  </a:txBody>
                  <a:tcPr/>
                </a:tc>
                <a:extLst>
                  <a:ext uri="{0D108BD9-81ED-4DB2-BD59-A6C34878D82A}">
                    <a16:rowId xmlns:a16="http://schemas.microsoft.com/office/drawing/2014/main" val="2988901896"/>
                  </a:ext>
                </a:extLst>
              </a:tr>
              <a:tr h="370840">
                <a:tc>
                  <a:txBody>
                    <a:bodyPr/>
                    <a:lstStyle/>
                    <a:p>
                      <a:r>
                        <a:rPr lang="en-GB" dirty="0"/>
                        <a:t>Service Management</a:t>
                      </a:r>
                      <a:endParaRPr lang="en-US" dirty="0"/>
                    </a:p>
                  </a:txBody>
                  <a:tcPr/>
                </a:tc>
                <a:tc>
                  <a:txBody>
                    <a:bodyPr/>
                    <a:lstStyle/>
                    <a:p>
                      <a:r>
                        <a:rPr lang="en-GB" dirty="0"/>
                        <a:t>Yes</a:t>
                      </a:r>
                      <a:endParaRPr lang="en-US" dirty="0"/>
                    </a:p>
                  </a:txBody>
                  <a:tcPr/>
                </a:tc>
                <a:tc>
                  <a:txBody>
                    <a:bodyPr/>
                    <a:lstStyle/>
                    <a:p>
                      <a:r>
                        <a:rPr lang="en-GB" dirty="0"/>
                        <a:t>NA</a:t>
                      </a:r>
                      <a:endParaRPr lang="en-US" dirty="0"/>
                    </a:p>
                  </a:txBody>
                  <a:tcPr/>
                </a:tc>
                <a:extLst>
                  <a:ext uri="{0D108BD9-81ED-4DB2-BD59-A6C34878D82A}">
                    <a16:rowId xmlns:a16="http://schemas.microsoft.com/office/drawing/2014/main" val="21532853"/>
                  </a:ext>
                </a:extLst>
              </a:tr>
              <a:tr h="370840">
                <a:tc>
                  <a:txBody>
                    <a:bodyPr/>
                    <a:lstStyle/>
                    <a:p>
                      <a:r>
                        <a:rPr lang="en-GB" dirty="0"/>
                        <a:t>Project Management</a:t>
                      </a:r>
                      <a:endParaRPr lang="en-US" dirty="0"/>
                    </a:p>
                  </a:txBody>
                  <a:tcPr/>
                </a:tc>
                <a:tc>
                  <a:txBody>
                    <a:bodyPr/>
                    <a:lstStyle/>
                    <a:p>
                      <a:r>
                        <a:rPr lang="en-GB" dirty="0"/>
                        <a:t>No</a:t>
                      </a:r>
                      <a:endParaRPr lang="en-US" dirty="0"/>
                    </a:p>
                  </a:txBody>
                  <a:tcPr/>
                </a:tc>
                <a:tc>
                  <a:txBody>
                    <a:bodyPr/>
                    <a:lstStyle/>
                    <a:p>
                      <a:endParaRPr lang="en-GB" baseline="0" dirty="0"/>
                    </a:p>
                    <a:p>
                      <a:r>
                        <a:rPr lang="en-GB" baseline="0" dirty="0"/>
                        <a:t>Internal discussion </a:t>
                      </a:r>
                      <a:r>
                        <a:rPr lang="en-GB" baseline="0" dirty="0" smtClean="0"/>
                        <a:t>on-going to Align</a:t>
                      </a:r>
                      <a:endParaRPr lang="en-US" dirty="0"/>
                    </a:p>
                  </a:txBody>
                  <a:tcPr/>
                </a:tc>
                <a:extLst>
                  <a:ext uri="{0D108BD9-81ED-4DB2-BD59-A6C34878D82A}">
                    <a16:rowId xmlns:a16="http://schemas.microsoft.com/office/drawing/2014/main" val="1209579604"/>
                  </a:ext>
                </a:extLst>
              </a:tr>
              <a:tr h="370840">
                <a:tc>
                  <a:txBody>
                    <a:bodyPr/>
                    <a:lstStyle/>
                    <a:p>
                      <a:r>
                        <a:rPr lang="en-GB" dirty="0"/>
                        <a:t>Consultancy</a:t>
                      </a:r>
                      <a:endParaRPr lang="en-US" dirty="0"/>
                    </a:p>
                  </a:txBody>
                  <a:tcPr/>
                </a:tc>
                <a:tc>
                  <a:txBody>
                    <a:bodyPr/>
                    <a:lstStyle/>
                    <a:p>
                      <a:r>
                        <a:rPr lang="en-GB" dirty="0"/>
                        <a:t>No</a:t>
                      </a:r>
                      <a:endParaRPr lang="en-US" dirty="0"/>
                    </a:p>
                  </a:txBody>
                  <a:tcPr/>
                </a:tc>
                <a:tc>
                  <a:txBody>
                    <a:bodyPr/>
                    <a:lstStyle/>
                    <a:p>
                      <a:r>
                        <a:rPr lang="en-GB" baseline="0" dirty="0" smtClean="0"/>
                        <a:t>Internal discussion on-going to Align</a:t>
                      </a:r>
                      <a:endParaRPr lang="en-US" dirty="0" smtClean="0"/>
                    </a:p>
                    <a:p>
                      <a:endParaRPr lang="en-US" dirty="0"/>
                    </a:p>
                  </a:txBody>
                  <a:tcPr/>
                </a:tc>
                <a:extLst>
                  <a:ext uri="{0D108BD9-81ED-4DB2-BD59-A6C34878D82A}">
                    <a16:rowId xmlns:a16="http://schemas.microsoft.com/office/drawing/2014/main" val="2654457500"/>
                  </a:ext>
                </a:extLst>
              </a:tr>
            </a:tbl>
          </a:graphicData>
        </a:graphic>
      </p:graphicFrame>
    </p:spTree>
    <p:extLst>
      <p:ext uri="{BB962C8B-B14F-4D97-AF65-F5344CB8AC3E}">
        <p14:creationId xmlns:p14="http://schemas.microsoft.com/office/powerpoint/2010/main" val="358517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71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6</a:t>
            </a:fld>
            <a:endParaRPr lang="nl-NL"/>
          </a:p>
        </p:txBody>
      </p:sp>
      <p:sp>
        <p:nvSpPr>
          <p:cNvPr id="4" name="Title 3"/>
          <p:cNvSpPr>
            <a:spLocks noGrp="1"/>
          </p:cNvSpPr>
          <p:nvPr>
            <p:ph type="title"/>
          </p:nvPr>
        </p:nvSpPr>
        <p:spPr/>
        <p:txBody>
          <a:bodyPr/>
          <a:lstStyle/>
          <a:p>
            <a:r>
              <a:rPr lang="en-GB" dirty="0"/>
              <a:t>CPQ Asia : Ethernet Line-Internal cabling</a:t>
            </a:r>
            <a:endParaRPr lang="en-US" dirty="0"/>
          </a:p>
        </p:txBody>
      </p:sp>
      <p:sp>
        <p:nvSpPr>
          <p:cNvPr id="6" name="Vertical Text Placeholder 5"/>
          <p:cNvSpPr>
            <a:spLocks noGrp="1"/>
          </p:cNvSpPr>
          <p:nvPr>
            <p:ph type="body" orient="vert" idx="1"/>
          </p:nvPr>
        </p:nvSpPr>
        <p:spPr>
          <a:xfrm>
            <a:off x="804041" y="763314"/>
            <a:ext cx="10975738" cy="1270438"/>
          </a:xfrm>
        </p:spPr>
        <p:txBody>
          <a:bodyPr/>
          <a:lstStyle/>
          <a:p>
            <a:pPr algn="just"/>
            <a:r>
              <a:rPr lang="en-IN" smtClean="0"/>
              <a:t>Additionally </a:t>
            </a:r>
            <a:r>
              <a:rPr lang="en-IN" dirty="0" smtClean="0"/>
              <a:t>to existing ruleset Internal </a:t>
            </a:r>
            <a:r>
              <a:rPr lang="en-IN" dirty="0"/>
              <a:t>Cabling is a globally orderable feature at site level when Access type is </a:t>
            </a:r>
            <a:r>
              <a:rPr lang="en-IN" i="1" dirty="0"/>
              <a:t>Colt Fibre</a:t>
            </a:r>
            <a:r>
              <a:rPr lang="en-IN" dirty="0"/>
              <a:t>. It will be not applicable for any other access type.</a:t>
            </a:r>
          </a:p>
          <a:p>
            <a:pPr algn="just"/>
            <a:r>
              <a:rPr lang="en-IN" dirty="0"/>
              <a:t>Charge for Internal cabling for Asian sites will always be zero when Site Country is = ‘Japan’, </a:t>
            </a:r>
            <a:r>
              <a:rPr lang="en-IN" dirty="0" err="1"/>
              <a:t>Singapore’,’Hong</a:t>
            </a:r>
            <a:r>
              <a:rPr lang="en-IN" dirty="0"/>
              <a:t> Kong’ , ‘South Korea’ . </a:t>
            </a:r>
            <a:endParaRPr lang="en-IN" dirty="0">
              <a:solidFill>
                <a:srgbClr val="FF0000"/>
              </a:solidFill>
            </a:endParaRPr>
          </a:p>
        </p:txBody>
      </p:sp>
      <p:pic>
        <p:nvPicPr>
          <p:cNvPr id="1946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97977"/>
            <a:ext cx="7820485" cy="434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29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7</a:t>
            </a:fld>
            <a:endParaRPr lang="nl-NL"/>
          </a:p>
        </p:txBody>
      </p:sp>
      <p:sp>
        <p:nvSpPr>
          <p:cNvPr id="4" name="Title 3"/>
          <p:cNvSpPr>
            <a:spLocks noGrp="1"/>
          </p:cNvSpPr>
          <p:nvPr>
            <p:ph type="title"/>
          </p:nvPr>
        </p:nvSpPr>
        <p:spPr/>
        <p:txBody>
          <a:bodyPr/>
          <a:lstStyle/>
          <a:p>
            <a:r>
              <a:rPr lang="en-GB" dirty="0"/>
              <a:t>CPQ Asia : Ethernet Line-Link Aggregation</a:t>
            </a:r>
            <a:endParaRPr lang="en-US" dirty="0"/>
          </a:p>
        </p:txBody>
      </p:sp>
      <p:sp>
        <p:nvSpPr>
          <p:cNvPr id="6" name="Vertical Text Placeholder 5"/>
          <p:cNvSpPr>
            <a:spLocks noGrp="1"/>
          </p:cNvSpPr>
          <p:nvPr>
            <p:ph type="body" orient="vert" idx="1"/>
          </p:nvPr>
        </p:nvSpPr>
        <p:spPr>
          <a:xfrm>
            <a:off x="695459" y="954308"/>
            <a:ext cx="11034086" cy="410854"/>
          </a:xfrm>
        </p:spPr>
        <p:txBody>
          <a:bodyPr/>
          <a:lstStyle/>
          <a:p>
            <a:pPr algn="just"/>
            <a:r>
              <a:rPr lang="en-IN" dirty="0"/>
              <a:t>Link Aggregation is a Site level feature </a:t>
            </a:r>
          </a:p>
          <a:p>
            <a:pPr algn="just"/>
            <a:r>
              <a:rPr lang="en-IN" dirty="0"/>
              <a:t>It will be disabled for selection if site country is in Asia (JP,HK,SK,SG)</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2061013"/>
            <a:ext cx="112299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34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8</a:t>
            </a:fld>
            <a:endParaRPr lang="nl-NL"/>
          </a:p>
        </p:txBody>
      </p:sp>
      <p:sp>
        <p:nvSpPr>
          <p:cNvPr id="4" name="Title 3"/>
          <p:cNvSpPr>
            <a:spLocks noGrp="1"/>
          </p:cNvSpPr>
          <p:nvPr>
            <p:ph type="title"/>
          </p:nvPr>
        </p:nvSpPr>
        <p:spPr/>
        <p:txBody>
          <a:bodyPr/>
          <a:lstStyle/>
          <a:p>
            <a:r>
              <a:rPr lang="en-GB" dirty="0"/>
              <a:t>CPQ Asia : Ethernet Line-Demarcation Device</a:t>
            </a:r>
            <a:endParaRPr lang="en-US" dirty="0"/>
          </a:p>
        </p:txBody>
      </p:sp>
      <p:sp>
        <p:nvSpPr>
          <p:cNvPr id="7" name="Vertical Text Placeholder 5"/>
          <p:cNvSpPr>
            <a:spLocks noGrp="1"/>
          </p:cNvSpPr>
          <p:nvPr>
            <p:ph type="body" orient="vert" idx="1"/>
          </p:nvPr>
        </p:nvSpPr>
        <p:spPr>
          <a:xfrm>
            <a:off x="695459" y="954307"/>
            <a:ext cx="11034086" cy="712567"/>
          </a:xfrm>
        </p:spPr>
        <p:txBody>
          <a:bodyPr/>
          <a:lstStyle/>
          <a:p>
            <a:pPr algn="just"/>
            <a:r>
              <a:rPr lang="en-IN" dirty="0"/>
              <a:t>Demarcation Device is a Site level feature.</a:t>
            </a:r>
          </a:p>
          <a:p>
            <a:pPr algn="just"/>
            <a:r>
              <a:rPr lang="en-IN" dirty="0"/>
              <a:t>It will be disabled for selection if site country is in Asia( JP,HK,SG,SK)</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 y="2045247"/>
            <a:ext cx="112299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81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9</a:t>
            </a:fld>
            <a:endParaRPr lang="nl-NL"/>
          </a:p>
        </p:txBody>
      </p:sp>
      <p:sp>
        <p:nvSpPr>
          <p:cNvPr id="4" name="Title 3"/>
          <p:cNvSpPr>
            <a:spLocks noGrp="1"/>
          </p:cNvSpPr>
          <p:nvPr>
            <p:ph type="title"/>
          </p:nvPr>
        </p:nvSpPr>
        <p:spPr/>
        <p:txBody>
          <a:bodyPr/>
          <a:lstStyle/>
          <a:p>
            <a:r>
              <a:rPr lang="en-GB" dirty="0"/>
              <a:t>CPQ Asia : Ethernet Line-Diversity</a:t>
            </a:r>
            <a:endParaRPr lang="en-US" dirty="0"/>
          </a:p>
        </p:txBody>
      </p:sp>
      <p:sp>
        <p:nvSpPr>
          <p:cNvPr id="6" name="Vertical Text Placeholder 5"/>
          <p:cNvSpPr>
            <a:spLocks noGrp="1"/>
          </p:cNvSpPr>
          <p:nvPr>
            <p:ph type="body" orient="vert" idx="1"/>
          </p:nvPr>
        </p:nvSpPr>
        <p:spPr>
          <a:xfrm>
            <a:off x="695459" y="954307"/>
            <a:ext cx="11034086" cy="779899"/>
          </a:xfrm>
        </p:spPr>
        <p:txBody>
          <a:bodyPr/>
          <a:lstStyle/>
          <a:p>
            <a:pPr algn="just"/>
            <a:r>
              <a:rPr lang="en-IN" dirty="0"/>
              <a:t>Diversity is a service level feature</a:t>
            </a:r>
          </a:p>
          <a:p>
            <a:pPr algn="just"/>
            <a:r>
              <a:rPr lang="en-IN" dirty="0"/>
              <a:t> It will be disabled  for selection when one site is in Asia (JP,HK,SG,SK)</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08" y="2104206"/>
            <a:ext cx="1018222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42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PRESENTER" val="e9cc7383647667dc69f467bf66165341547376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1C6D3D9588334DBADF6A4394F92A1A" ma:contentTypeVersion="915" ma:contentTypeDescription="Create a new document." ma:contentTypeScope="" ma:versionID="7654ba59b25d4f121c231d8ce332aa67">
  <xsd:schema xmlns:xsd="http://www.w3.org/2001/XMLSchema" xmlns:xs="http://www.w3.org/2001/XMLSchema" xmlns:p="http://schemas.microsoft.com/office/2006/metadata/properties" xmlns:ns2="450c2c13-7744-47da-b0b3-ec9a261364d9" xmlns:ns3="bfb1d42a-be00-49d6-98c3-ab38162f85f2" targetNamespace="http://schemas.microsoft.com/office/2006/metadata/properties" ma:root="true" ma:fieldsID="7de171cb582de5035ab811f51f095a2c" ns2:_="" ns3:_="">
    <xsd:import namespace="450c2c13-7744-47da-b0b3-ec9a261364d9"/>
    <xsd:import namespace="bfb1d42a-be00-49d6-98c3-ab38162f85f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0c2c13-7744-47da-b0b3-ec9a261364d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b1d42a-be00-49d6-98c3-ab38162f85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10F27D-E476-43B5-86F7-8A70FD390619}">
  <ds:schemaRefs>
    <ds:schemaRef ds:uri="http://schemas.microsoft.com/sharepoint/v3/contenttype/forms"/>
  </ds:schemaRefs>
</ds:datastoreItem>
</file>

<file path=customXml/itemProps2.xml><?xml version="1.0" encoding="utf-8"?>
<ds:datastoreItem xmlns:ds="http://schemas.openxmlformats.org/officeDocument/2006/customXml" ds:itemID="{693708F2-E123-4C99-9E27-548F5B367878}">
  <ds:schemaRefs>
    <ds:schemaRef ds:uri="http://purl.org/dc/terms/"/>
    <ds:schemaRef ds:uri="450c2c13-7744-47da-b0b3-ec9a261364d9"/>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bfb1d42a-be00-49d6-98c3-ab38162f85f2"/>
    <ds:schemaRef ds:uri="http://www.w3.org/XML/1998/namespace"/>
    <ds:schemaRef ds:uri="http://purl.org/dc/elements/1.1/"/>
  </ds:schemaRefs>
</ds:datastoreItem>
</file>

<file path=customXml/itemProps3.xml><?xml version="1.0" encoding="utf-8"?>
<ds:datastoreItem xmlns:ds="http://schemas.openxmlformats.org/officeDocument/2006/customXml" ds:itemID="{799B5681-FEE3-4BE1-BDCA-6679B9ED5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c2c13-7744-47da-b0b3-ec9a261364d9"/>
    <ds:schemaRef ds:uri="bfb1d42a-be00-49d6-98c3-ab38162f85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589</TotalTime>
  <Words>4524</Words>
  <Application>Microsoft Office PowerPoint</Application>
  <PresentationFormat>Widescreen</PresentationFormat>
  <Paragraphs>479</Paragraphs>
  <Slides>59</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59</vt:i4>
      </vt:variant>
    </vt:vector>
  </HeadingPairs>
  <TitlesOfParts>
    <vt:vector size="72" baseType="lpstr">
      <vt:lpstr>Arial</vt:lpstr>
      <vt:lpstr>Calibri</vt:lpstr>
      <vt:lpstr>Courier New</vt:lpstr>
      <vt:lpstr>GothamBlack</vt:lpstr>
      <vt:lpstr>Open Sans</vt:lpstr>
      <vt:lpstr>Oswald</vt:lpstr>
      <vt:lpstr>Segoe UI Light</vt:lpstr>
      <vt:lpstr>Wingdings</vt:lpstr>
      <vt:lpstr>Corporate template-set COLT</vt:lpstr>
      <vt:lpstr>1_Corporate template-set COLT</vt:lpstr>
      <vt:lpstr>2_Corporate template-set COLT</vt:lpstr>
      <vt:lpstr>3_Corporate template-set COLT</vt:lpstr>
      <vt:lpstr>think-cell Slide</vt:lpstr>
      <vt:lpstr>CPQ – Asia  Product Variation   Design and Mock Up Dec ‘19</vt:lpstr>
      <vt:lpstr>Document Release and Change Log Details</vt:lpstr>
      <vt:lpstr>Productised Products – Ethernet Products (Asia Variation)</vt:lpstr>
      <vt:lpstr>CPQ Asia : Ethernet Line – Supplier Surcharge  </vt:lpstr>
      <vt:lpstr>CPQ Asia : CPQ Asia : Ethernet Line-BMO</vt:lpstr>
      <vt:lpstr>CPQ Asia : Ethernet Line-Internal cabling</vt:lpstr>
      <vt:lpstr>CPQ Asia : Ethernet Line-Link Aggregation</vt:lpstr>
      <vt:lpstr>CPQ Asia : Ethernet Line-Demarcation Device</vt:lpstr>
      <vt:lpstr>CPQ Asia : Ethernet Line-Diversity</vt:lpstr>
      <vt:lpstr>CPQ Asia : Ethernet Line-Dual customer Power Source</vt:lpstr>
      <vt:lpstr>CPQ Asia : Ethernet Line-Class Of Service</vt:lpstr>
      <vt:lpstr>CPQ Asia : Ethernet Line-Fast Track</vt:lpstr>
      <vt:lpstr>CPQ Asia : Ethernet Line-Relay Fibre</vt:lpstr>
      <vt:lpstr>Productised Products – Ethernet Products (Asia Variation)</vt:lpstr>
      <vt:lpstr>CPQ Asia : Ethernet Hub- Supplier Surcharge for HK </vt:lpstr>
      <vt:lpstr>CPQ Asia : CPQ Asia : Ethernet Hub-BMO</vt:lpstr>
      <vt:lpstr>CPQ Asia : Ethernet Hub-Internal cabling</vt:lpstr>
      <vt:lpstr>CPQ Asia : Ethernet Hub-Link Aggregation</vt:lpstr>
      <vt:lpstr>CPQ Asia : Ethernet Hub-Demarcation Device</vt:lpstr>
      <vt:lpstr>CPQ Asia : Ethernet Hub-Fast Track</vt:lpstr>
      <vt:lpstr>CPQ Asia : Ethernet Hub-Relay Fibre</vt:lpstr>
      <vt:lpstr>Productised Products – Ethernet Products (Asia Variation)</vt:lpstr>
      <vt:lpstr>CPQ Asia : Ethernet Spoke-Long Line Surcharge </vt:lpstr>
      <vt:lpstr>CPQ Asia : CPQ Asia : Ethernet Spoke-BMO</vt:lpstr>
      <vt:lpstr>CPQ Asia : Ethernet Spoke-Internal cabling</vt:lpstr>
      <vt:lpstr>CPQ Asia : Ethernet Spoke-Link Aggregation</vt:lpstr>
      <vt:lpstr>CPQ Asia : Ethernet Spoke-Demarcation Device</vt:lpstr>
      <vt:lpstr>CPQ Asia : Ethernet Spoke-Diversity</vt:lpstr>
      <vt:lpstr>CPQ Asia : Ethernet Spoke-Class Of Service</vt:lpstr>
      <vt:lpstr>CPQ Asia : Ethernet Spoke-Dual customer Power Source</vt:lpstr>
      <vt:lpstr>CPQ Asia : Ethernet Spoke-Fast Track</vt:lpstr>
      <vt:lpstr>CPQ Asia : Ethernet Spoke-Relay Fibre</vt:lpstr>
      <vt:lpstr>Productised Products – IP Access (Asia Variation)</vt:lpstr>
      <vt:lpstr>CPQ Asia : IP Access-Supplier Surcharge</vt:lpstr>
      <vt:lpstr>CPQ Asia : IP Access- BMO</vt:lpstr>
      <vt:lpstr>CPQ Asia : IP Access-Internal cabling</vt:lpstr>
      <vt:lpstr>CPQ Asia: IPAccess : Type of AS</vt:lpstr>
      <vt:lpstr>CPQ Asia: IPAccess : PI Resource Management </vt:lpstr>
      <vt:lpstr>CPQ Asia: IPAccess : PI Resource Management </vt:lpstr>
      <vt:lpstr>CPQ Asia : IP Access- Performance Reporting</vt:lpstr>
      <vt:lpstr>CPQ Asia : IP Access- Fast Track</vt:lpstr>
      <vt:lpstr>CPQ Asia : IP Access-Relay Fibre</vt:lpstr>
      <vt:lpstr>CPQ Asia : IP Access- Managed Virtual Firewall</vt:lpstr>
      <vt:lpstr>Productised Products – Wave Product (Asia Variation)</vt:lpstr>
      <vt:lpstr>CPQ Asia : Wave– Long Line Surcharge  </vt:lpstr>
      <vt:lpstr>CPQ Asia : CPQ Asia : Wave-BMO</vt:lpstr>
      <vt:lpstr>CPQ Asia : Wave-Interface and service bandwidth matrix </vt:lpstr>
      <vt:lpstr>CPQ Asia : Wave-Interface and service bandwidth matrix </vt:lpstr>
      <vt:lpstr>CPQ Asia : Wave-Resilience Backbone Protected</vt:lpstr>
      <vt:lpstr>CPQ Asia : Wave-Internal cabling</vt:lpstr>
      <vt:lpstr>CPQ Asia : Wave-Internal cabling</vt:lpstr>
      <vt:lpstr>CPQ Asia : Wave-Performance Reporting</vt:lpstr>
      <vt:lpstr>CPQ Asia : Wave-Fast Track</vt:lpstr>
      <vt:lpstr>CPQ Asia : Wave- Dual Customer Power Source</vt:lpstr>
      <vt:lpstr>CPQ Asia : Wave- Presentation Interface </vt:lpstr>
      <vt:lpstr>CPQ Asia : Wave-Relay Fibre</vt:lpstr>
      <vt:lpstr>Container – All Products</vt:lpstr>
      <vt:lpstr>CPQ : Professional Service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Colt Template-set</dc:title>
  <dc:creator>Colt Technology Services</dc:creator>
  <cp:lastModifiedBy>Upadhyay, Saurabh</cp:lastModifiedBy>
  <cp:revision>1977</cp:revision>
  <dcterms:created xsi:type="dcterms:W3CDTF">2017-08-30T16:21:34Z</dcterms:created>
  <dcterms:modified xsi:type="dcterms:W3CDTF">2019-12-09T02:07:28Z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TECHMAHINDRA\PR00623017</vt:lpwstr>
  </property>
  <property fmtid="{D5CDD505-2E9C-101B-9397-08002B2CF9AE}" pid="4" name="DLPManualFileClassificationLastModificationDate">
    <vt:lpwstr>1567770010</vt:lpwstr>
  </property>
  <property fmtid="{D5CDD505-2E9C-101B-9397-08002B2CF9AE}" pid="5" name="DLPManualFileClassificationVersion">
    <vt:lpwstr>11.1.0.61</vt:lpwstr>
  </property>
  <property fmtid="{D5CDD505-2E9C-101B-9397-08002B2CF9AE}" pid="6" name="ContentTypeId">
    <vt:lpwstr>0x010100A11C6D3D9588334DBADF6A4394F92A1A</vt:lpwstr>
  </property>
</Properties>
</file>