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4" r:id="rId12"/>
    <p:sldId id="2146847065" r:id="rId13"/>
    <p:sldId id="2146847063"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708" y="2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vasan e" userId="1f5b809cfe94d298" providerId="LiveId" clId="{193141A0-4763-498C-830D-6A0E3D89555F}"/>
    <pc:docChg chg="modSld">
      <pc:chgData name="keerthivasan e" userId="1f5b809cfe94d298" providerId="LiveId" clId="{193141A0-4763-498C-830D-6A0E3D89555F}" dt="2025-03-12T14:36:40.098" v="12" actId="20577"/>
      <pc:docMkLst>
        <pc:docMk/>
      </pc:docMkLst>
      <pc:sldChg chg="modSp mod">
        <pc:chgData name="keerthivasan e" userId="1f5b809cfe94d298" providerId="LiveId" clId="{193141A0-4763-498C-830D-6A0E3D89555F}" dt="2025-03-12T14:36:40.098" v="12" actId="20577"/>
        <pc:sldMkLst>
          <pc:docMk/>
          <pc:sldMk cId="953325580" sldId="256"/>
        </pc:sldMkLst>
        <pc:spChg chg="mod">
          <ac:chgData name="keerthivasan e" userId="1f5b809cfe94d298" providerId="LiveId" clId="{193141A0-4763-498C-830D-6A0E3D89555F}" dt="2025-03-12T14:36:40.098" v="12"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US" sz="2700" b="1" dirty="0">
                <a:solidFill>
                  <a:schemeClr val="accent1"/>
                </a:solidFill>
                <a:latin typeface="Arial" panose="020B0604020202020204" pitchFamily="34" charset="0"/>
                <a:cs typeface="Arial" panose="020B0604020202020204" pitchFamily="34" charset="0"/>
              </a:rPr>
              <a:t>Secure data hiding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Keerthivasan E</a:t>
            </a:r>
          </a:p>
          <a:p>
            <a:r>
              <a:rPr lang="en-US" sz="2000" b="1" dirty="0">
                <a:solidFill>
                  <a:schemeClr val="accent1">
                    <a:lumMod val="75000"/>
                  </a:schemeClr>
                </a:solidFill>
                <a:latin typeface="Arial"/>
                <a:cs typeface="Arial"/>
              </a:rPr>
              <a:t>College Name &amp; Department : Vellore Institute of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4184-308D-1BD6-DE95-56094900B0E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EFF9E62-454B-DFF4-B4EF-1C5BFCE39B07}"/>
              </a:ext>
            </a:extLst>
          </p:cNvPr>
          <p:cNvPicPr>
            <a:picLocks noGrp="1" noChangeAspect="1"/>
          </p:cNvPicPr>
          <p:nvPr>
            <p:ph idx="1"/>
          </p:nvPr>
        </p:nvPicPr>
        <p:blipFill>
          <a:blip r:embed="rId2"/>
          <a:stretch>
            <a:fillRect/>
          </a:stretch>
        </p:blipFill>
        <p:spPr>
          <a:xfrm>
            <a:off x="534838" y="1301750"/>
            <a:ext cx="11553645" cy="4673600"/>
          </a:xfrm>
        </p:spPr>
      </p:pic>
    </p:spTree>
    <p:extLst>
      <p:ext uri="{BB962C8B-B14F-4D97-AF65-F5344CB8AC3E}">
        <p14:creationId xmlns:p14="http://schemas.microsoft.com/office/powerpoint/2010/main" val="1183690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In an era of rising cyber threats, </a:t>
            </a:r>
            <a:r>
              <a:rPr lang="en-US" b="1" dirty="0"/>
              <a:t>image steganography</a:t>
            </a:r>
            <a:r>
              <a:rPr lang="en-US" dirty="0"/>
              <a:t> provides a powerful method for </a:t>
            </a:r>
            <a:r>
              <a:rPr lang="en-US" b="1" dirty="0"/>
              <a:t>secure data hiding and transmission</a:t>
            </a:r>
            <a:r>
              <a:rPr lang="en-US" dirty="0"/>
              <a:t>. By embedding information within images using techniques like </a:t>
            </a:r>
            <a:r>
              <a:rPr lang="en-US" b="1" dirty="0"/>
              <a:t>LSB, DCT, DWT, and WOW</a:t>
            </a:r>
            <a:r>
              <a:rPr lang="en-US" dirty="0"/>
              <a:t>, we can ensure </a:t>
            </a:r>
            <a:r>
              <a:rPr lang="en-US" b="1" dirty="0"/>
              <a:t>confidentiality while maintaining image integrity</a:t>
            </a:r>
            <a:r>
              <a:rPr lang="en-US" dirty="0"/>
              <a:t>. This approach is crucial for cybersecurity, journalism, military applications, and corporate security. While steganography enhances secrecy, it must be combined with encryption for </a:t>
            </a:r>
            <a:r>
              <a:rPr lang="en-US" b="1" dirty="0"/>
              <a:t>maximum security against detection and attacks</a:t>
            </a:r>
            <a:r>
              <a:rPr lang="en-US" dirty="0"/>
              <a:t>. Future advancements in </a:t>
            </a:r>
            <a:r>
              <a:rPr lang="en-US" b="1" dirty="0"/>
              <a:t>AI-driven steganography</a:t>
            </a:r>
            <a:r>
              <a:rPr lang="en-US" dirty="0"/>
              <a:t> will further strengthen its effectiveness and resistance to steganalysis.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The future scope of this project includes enhancing encryption techniques using advanced cryptographic methods, integrating AI-driven security features, and improving efficiency in message extraction. Expanding support for different image formats, cloud-based secure decryption, and multi-factor authentication can further strengthen security. Real-time decryption applications in cybersecurity and secure communications are promising.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With rising cyber threats, securing sensitive data is crucial. Traditional encryption methods can attract attention, making data a target. Steganography offers a way to hide data within images, audio, or text, ensuring discreet transmission. The challenge is to develop an efficient and undetectable method for embedding and extracting hidden information while maintaining file integrity and quality.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100" dirty="0"/>
              <a:t>LSB (Least Significant Bit) Substitution – Modifies the least significant bits of pixel values to embed data without noticeable </a:t>
            </a:r>
            <a:r>
              <a:rPr lang="en-IN" sz="2100" dirty="0" err="1"/>
              <a:t>changes.DCT</a:t>
            </a:r>
            <a:r>
              <a:rPr lang="en-IN" sz="2100" dirty="0"/>
              <a:t> (Discrete Cosine Transform) – Hides data in the frequency domain of images, commonly used in JPEG </a:t>
            </a:r>
            <a:r>
              <a:rPr lang="en-IN" sz="2100" dirty="0" err="1"/>
              <a:t>compression.DWT</a:t>
            </a:r>
            <a:r>
              <a:rPr lang="en-IN" sz="2100" dirty="0"/>
              <a:t> (Discrete Wavelet Transform) – Embeds data in wavelet coefficients, offering better resistance to compression and </a:t>
            </a:r>
            <a:r>
              <a:rPr lang="en-IN" sz="2100" dirty="0" err="1"/>
              <a:t>scaling.PVD</a:t>
            </a:r>
            <a:r>
              <a:rPr lang="en-IN" sz="2100" dirty="0"/>
              <a:t> (Pixel Value Differencing) – Uses differences between adjacent pixel values to determine how much data can be hidden.F5 Algorithm – An advanced steganography method that reduces detectability by minimizing changes in the image </a:t>
            </a:r>
            <a:r>
              <a:rPr lang="en-IN" sz="2100" dirty="0" err="1"/>
              <a:t>histogram.Adaptive</a:t>
            </a:r>
            <a:r>
              <a:rPr lang="en-IN" sz="2100" dirty="0"/>
              <a:t> Steganography – Dynamically selects embedding regions based on image complexity to improve security and </a:t>
            </a:r>
            <a:r>
              <a:rPr lang="en-IN" sz="2100" dirty="0" err="1"/>
              <a:t>undetectability.Deep</a:t>
            </a:r>
            <a:r>
              <a:rPr lang="en-IN" sz="2100" dirty="0"/>
              <a:t> Learning-based Steganography – Uses neural networks to enhance hiding and extraction processes, making detection harder.</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dirty="0"/>
              <a:t>The </a:t>
            </a:r>
            <a:r>
              <a:rPr lang="en-US" sz="2000" b="1" dirty="0"/>
              <a:t>WOW (Wavelet Obtained Weights) steganography</a:t>
            </a:r>
            <a:r>
              <a:rPr lang="en-US" sz="2000" dirty="0"/>
              <a:t> technique enhances security by embedding data in </a:t>
            </a:r>
            <a:r>
              <a:rPr lang="en-US" sz="2000" b="1" dirty="0"/>
              <a:t>less detectable regions</a:t>
            </a:r>
            <a:r>
              <a:rPr lang="en-US" sz="2000" dirty="0"/>
              <a:t> of an image. It uses </a:t>
            </a:r>
            <a:r>
              <a:rPr lang="en-US" sz="2000" b="1" dirty="0"/>
              <a:t>human visual system (HVS) principles</a:t>
            </a:r>
            <a:r>
              <a:rPr lang="en-US" sz="2000" dirty="0"/>
              <a:t> and </a:t>
            </a:r>
            <a:r>
              <a:rPr lang="en-US" sz="2000" b="1" dirty="0"/>
              <a:t>wavelet transforms</a:t>
            </a:r>
            <a:r>
              <a:rPr lang="en-US" sz="2000" dirty="0"/>
              <a:t> to minimize distortion, making hidden data harder to detect by steganalysis tools.</a:t>
            </a:r>
          </a:p>
          <a:p>
            <a:r>
              <a:rPr lang="en-US" sz="2000" b="1" dirty="0"/>
              <a:t> Key Features of WOW Steganography:</a:t>
            </a:r>
          </a:p>
          <a:p>
            <a:pPr>
              <a:buFont typeface="+mj-lt"/>
              <a:buAutoNum type="arabicPeriod"/>
            </a:pPr>
            <a:r>
              <a:rPr lang="en-US" sz="2000" b="1" dirty="0"/>
              <a:t>Adaptive Embedding</a:t>
            </a:r>
            <a:r>
              <a:rPr lang="en-US" sz="2000" dirty="0"/>
              <a:t> – Prioritizes complex regions (edges, textures) to reduce visual artifacts.</a:t>
            </a:r>
          </a:p>
          <a:p>
            <a:pPr>
              <a:buFont typeface="+mj-lt"/>
              <a:buAutoNum type="arabicPeriod"/>
            </a:pPr>
            <a:r>
              <a:rPr lang="en-US" sz="2000" b="1" dirty="0"/>
              <a:t>Reduced Detectability</a:t>
            </a:r>
            <a:r>
              <a:rPr lang="en-US" sz="2000" dirty="0"/>
              <a:t> – More resistant to modern steganalysis techniques like SCA (Subtractive Clustering Attack).</a:t>
            </a:r>
          </a:p>
          <a:p>
            <a:pPr>
              <a:buFont typeface="+mj-lt"/>
              <a:buAutoNum type="arabicPeriod"/>
            </a:pPr>
            <a:r>
              <a:rPr lang="en-US" sz="2000" b="1" dirty="0"/>
              <a:t>Preserves Image Quality</a:t>
            </a:r>
            <a:r>
              <a:rPr lang="en-US" sz="2000" dirty="0"/>
              <a:t> – Uses perceptual weighting to maintain high visual fidelity.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3E5D240A-842C-E571-4233-1506A98267B2}"/>
              </a:ext>
            </a:extLst>
          </p:cNvPr>
          <p:cNvSpPr>
            <a:spLocks noGrp="1" noChangeArrowheads="1"/>
          </p:cNvSpPr>
          <p:nvPr>
            <p:ph idx="1"/>
          </p:nvPr>
        </p:nvSpPr>
        <p:spPr bwMode="auto">
          <a:xfrm>
            <a:off x="581192" y="1653530"/>
            <a:ext cx="1165370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Cybersecurity Experts</a:t>
            </a:r>
            <a:r>
              <a:rPr kumimoji="0" lang="en-US" altLang="en-US" sz="2100" b="0" i="0" u="none" strike="noStrike" cap="none" normalizeH="0" baseline="0" dirty="0">
                <a:ln>
                  <a:noFill/>
                </a:ln>
                <a:solidFill>
                  <a:schemeClr val="tx1"/>
                </a:solidFill>
                <a:effectLst/>
                <a:latin typeface="Arial" panose="020B0604020202020204" pitchFamily="34" charset="0"/>
              </a:rPr>
              <a:t> – Use steganography for secure data transmission and anti-forensics.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Journalists &amp; Activists</a:t>
            </a:r>
            <a:r>
              <a:rPr kumimoji="0" lang="en-US" altLang="en-US" sz="2100" b="0" i="0" u="none" strike="noStrike" cap="none" normalizeH="0" baseline="0" dirty="0">
                <a:ln>
                  <a:noFill/>
                </a:ln>
                <a:solidFill>
                  <a:schemeClr val="tx1"/>
                </a:solidFill>
                <a:effectLst/>
                <a:latin typeface="Arial" panose="020B0604020202020204" pitchFamily="34" charset="0"/>
              </a:rPr>
              <a:t> – Hide sensitive information to evade censorship or surveillance.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Military &amp; Intelligence Agencies</a:t>
            </a:r>
            <a:r>
              <a:rPr kumimoji="0" lang="en-US" altLang="en-US" sz="2100" b="0" i="0" u="none" strike="noStrike" cap="none" normalizeH="0" baseline="0" dirty="0">
                <a:ln>
                  <a:noFill/>
                </a:ln>
                <a:solidFill>
                  <a:schemeClr val="tx1"/>
                </a:solidFill>
                <a:effectLst/>
                <a:latin typeface="Arial" panose="020B0604020202020204" pitchFamily="34" charset="0"/>
              </a:rPr>
              <a:t> – Secure covert communication and classified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Forensic Analysts</a:t>
            </a:r>
            <a:r>
              <a:rPr kumimoji="0" lang="en-US" altLang="en-US" sz="2100" b="0" i="0" u="none" strike="noStrike" cap="none" normalizeH="0" baseline="0" dirty="0">
                <a:ln>
                  <a:noFill/>
                </a:ln>
                <a:solidFill>
                  <a:schemeClr val="tx1"/>
                </a:solidFill>
                <a:effectLst/>
                <a:latin typeface="Arial" panose="020B0604020202020204" pitchFamily="34" charset="0"/>
              </a:rPr>
              <a:t> – Detect and analyze hidden data in criminal investigations</a:t>
            </a:r>
            <a:r>
              <a:rPr lang="en-US" altLang="en-US" sz="210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Corporate Sector</a:t>
            </a:r>
            <a:r>
              <a:rPr kumimoji="0" lang="en-US" altLang="en-US" sz="2100" b="0" i="0" u="none" strike="noStrike" cap="none" normalizeH="0" baseline="0" dirty="0">
                <a:ln>
                  <a:noFill/>
                </a:ln>
                <a:solidFill>
                  <a:schemeClr val="tx1"/>
                </a:solidFill>
                <a:effectLst/>
                <a:latin typeface="Arial" panose="020B0604020202020204" pitchFamily="34" charset="0"/>
              </a:rPr>
              <a:t> – Protect intellectual property and confidential documents.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Hackers &amp; Ethical Hackers</a:t>
            </a:r>
            <a:r>
              <a:rPr kumimoji="0" lang="en-US" altLang="en-US" sz="2100" b="0" i="0" u="none" strike="noStrike" cap="none" normalizeH="0" baseline="0" dirty="0">
                <a:ln>
                  <a:noFill/>
                </a:ln>
                <a:solidFill>
                  <a:schemeClr val="tx1"/>
                </a:solidFill>
                <a:effectLst/>
                <a:latin typeface="Arial" panose="020B0604020202020204" pitchFamily="34" charset="0"/>
              </a:rPr>
              <a:t> – Use for penetration testing or, in unethical cases, for covert data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100" b="0" i="0" u="none" strike="noStrike" cap="none" normalizeH="0" baseline="0" dirty="0">
                <a:ln>
                  <a:noFill/>
                </a:ln>
                <a:solidFill>
                  <a:schemeClr val="tx1"/>
                </a:solidFill>
                <a:effectLst/>
                <a:latin typeface="Arial" panose="020B0604020202020204" pitchFamily="34" charset="0"/>
              </a:rPr>
              <a:t>  exfiltration</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DE261D11-A474-65C6-73EB-2BF68EB02A92}"/>
              </a:ext>
            </a:extLst>
          </p:cNvPr>
          <p:cNvPicPr>
            <a:picLocks noGrp="1" noChangeAspect="1"/>
          </p:cNvPicPr>
          <p:nvPr>
            <p:ph idx="1"/>
          </p:nvPr>
        </p:nvPicPr>
        <p:blipFill>
          <a:blip r:embed="rId2"/>
          <a:stretch>
            <a:fillRect/>
          </a:stretch>
        </p:blipFill>
        <p:spPr>
          <a:xfrm>
            <a:off x="458195" y="1424616"/>
            <a:ext cx="11029950" cy="1601775"/>
          </a:xfrm>
        </p:spPr>
      </p:pic>
      <p:pic>
        <p:nvPicPr>
          <p:cNvPr id="7" name="Picture 6">
            <a:extLst>
              <a:ext uri="{FF2B5EF4-FFF2-40B4-BE49-F238E27FC236}">
                <a16:creationId xmlns:a16="http://schemas.microsoft.com/office/drawing/2014/main" id="{F4157872-C9E1-AA4F-FD6E-FBE333D39CFB}"/>
              </a:ext>
            </a:extLst>
          </p:cNvPr>
          <p:cNvPicPr>
            <a:picLocks noChangeAspect="1"/>
          </p:cNvPicPr>
          <p:nvPr/>
        </p:nvPicPr>
        <p:blipFill>
          <a:blip r:embed="rId3"/>
          <a:stretch>
            <a:fillRect/>
          </a:stretch>
        </p:blipFill>
        <p:spPr>
          <a:xfrm>
            <a:off x="458195" y="3218555"/>
            <a:ext cx="11029951" cy="1768092"/>
          </a:xfrm>
          <a:prstGeom prst="rect">
            <a:avLst/>
          </a:prstGeom>
        </p:spPr>
      </p:pic>
      <p:pic>
        <p:nvPicPr>
          <p:cNvPr id="9" name="Picture 8">
            <a:extLst>
              <a:ext uri="{FF2B5EF4-FFF2-40B4-BE49-F238E27FC236}">
                <a16:creationId xmlns:a16="http://schemas.microsoft.com/office/drawing/2014/main" id="{A324D69D-A441-0A3B-E3A4-EE2E8752396F}"/>
              </a:ext>
            </a:extLst>
          </p:cNvPr>
          <p:cNvPicPr>
            <a:picLocks noChangeAspect="1"/>
          </p:cNvPicPr>
          <p:nvPr/>
        </p:nvPicPr>
        <p:blipFill>
          <a:blip r:embed="rId4"/>
          <a:stretch>
            <a:fillRect/>
          </a:stretch>
        </p:blipFill>
        <p:spPr>
          <a:xfrm>
            <a:off x="458194" y="5264274"/>
            <a:ext cx="11029951" cy="99322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3B62-F9DF-561A-68B0-2664D516C47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361AF04-A633-814A-D6C3-5B25F8740AC8}"/>
              </a:ext>
            </a:extLst>
          </p:cNvPr>
          <p:cNvPicPr>
            <a:picLocks noGrp="1" noChangeAspect="1"/>
          </p:cNvPicPr>
          <p:nvPr>
            <p:ph idx="1"/>
          </p:nvPr>
        </p:nvPicPr>
        <p:blipFill>
          <a:blip r:embed="rId2"/>
          <a:stretch>
            <a:fillRect/>
          </a:stretch>
        </p:blipFill>
        <p:spPr>
          <a:xfrm>
            <a:off x="5813946" y="0"/>
            <a:ext cx="6378054" cy="6264322"/>
          </a:xfrm>
        </p:spPr>
      </p:pic>
      <p:pic>
        <p:nvPicPr>
          <p:cNvPr id="7" name="Picture 6">
            <a:extLst>
              <a:ext uri="{FF2B5EF4-FFF2-40B4-BE49-F238E27FC236}">
                <a16:creationId xmlns:a16="http://schemas.microsoft.com/office/drawing/2014/main" id="{F4D5418D-E93D-5E5E-1410-DC62ACBC7551}"/>
              </a:ext>
            </a:extLst>
          </p:cNvPr>
          <p:cNvPicPr>
            <a:picLocks noChangeAspect="1"/>
          </p:cNvPicPr>
          <p:nvPr/>
        </p:nvPicPr>
        <p:blipFill>
          <a:blip r:embed="rId3"/>
          <a:stretch>
            <a:fillRect/>
          </a:stretch>
        </p:blipFill>
        <p:spPr>
          <a:xfrm>
            <a:off x="0" y="0"/>
            <a:ext cx="5813945" cy="6264322"/>
          </a:xfrm>
          <a:prstGeom prst="rect">
            <a:avLst/>
          </a:prstGeom>
        </p:spPr>
      </p:pic>
    </p:spTree>
    <p:extLst>
      <p:ext uri="{BB962C8B-B14F-4D97-AF65-F5344CB8AC3E}">
        <p14:creationId xmlns:p14="http://schemas.microsoft.com/office/powerpoint/2010/main" val="3396894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8017-B29D-05EA-F60E-51282FCDA2C0}"/>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E7A36EC-4746-0703-BE79-1725DB443DDF}"/>
              </a:ext>
            </a:extLst>
          </p:cNvPr>
          <p:cNvPicPr>
            <a:picLocks noGrp="1" noChangeAspect="1"/>
          </p:cNvPicPr>
          <p:nvPr>
            <p:ph idx="1"/>
          </p:nvPr>
        </p:nvPicPr>
        <p:blipFill>
          <a:blip r:embed="rId2"/>
          <a:stretch>
            <a:fillRect/>
          </a:stretch>
        </p:blipFill>
        <p:spPr>
          <a:xfrm>
            <a:off x="900906" y="1301750"/>
            <a:ext cx="10390188" cy="4673600"/>
          </a:xfrm>
        </p:spPr>
      </p:pic>
    </p:spTree>
    <p:extLst>
      <p:ext uri="{BB962C8B-B14F-4D97-AF65-F5344CB8AC3E}">
        <p14:creationId xmlns:p14="http://schemas.microsoft.com/office/powerpoint/2010/main" val="275628621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599</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 Secure data hiding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keerthivasan e</cp:lastModifiedBy>
  <cp:revision>27</cp:revision>
  <dcterms:created xsi:type="dcterms:W3CDTF">2021-05-26T16:50:10Z</dcterms:created>
  <dcterms:modified xsi:type="dcterms:W3CDTF">2025-03-12T14:36:46Z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