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60" r:id="rId5"/>
    <p:sldId id="261" r:id="rId6"/>
    <p:sldId id="276" r:id="rId7"/>
    <p:sldId id="265" r:id="rId8"/>
    <p:sldId id="266" r:id="rId9"/>
    <p:sldId id="274" r:id="rId10"/>
    <p:sldId id="277" r:id="rId11"/>
    <p:sldId id="267" r:id="rId12"/>
    <p:sldId id="278" r:id="rId13"/>
    <p:sldId id="268" r:id="rId14"/>
    <p:sldId id="269" r:id="rId15"/>
    <p:sldId id="271" r:id="rId16"/>
    <p:sldId id="272" r:id="rId17"/>
    <p:sldId id="279" r:id="rId18"/>
    <p:sldId id="259" r:id="rId19"/>
    <p:sldId id="281" r:id="rId20"/>
    <p:sldId id="263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EA"/>
    <a:srgbClr val="E4E3E9"/>
    <a:srgbClr val="FAB65D"/>
    <a:srgbClr val="D0CECE"/>
    <a:srgbClr val="FFFFFF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3" autoAdjust="0"/>
    <p:restoredTop sz="96362" autoAdjust="0"/>
  </p:normalViewPr>
  <p:slideViewPr>
    <p:cSldViewPr snapToGrid="0">
      <p:cViewPr>
        <p:scale>
          <a:sx n="100" d="100"/>
          <a:sy n="100" d="100"/>
        </p:scale>
        <p:origin x="75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Team Project Proposal</a:t>
            </a:r>
          </a:p>
          <a:p>
            <a:pPr algn="ctr" latinLnBrk="0">
              <a:lnSpc>
                <a:spcPct val="250000"/>
              </a:lnSpc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Application Software Lab.</a:t>
            </a: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조 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: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 박선규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양경호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정유섭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홍명준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028" name="Picture 4" descr="왕관 PNG">
            <a:extLst>
              <a:ext uri="{FF2B5EF4-FFF2-40B4-BE49-F238E27FC236}">
                <a16:creationId xmlns:a16="http://schemas.microsoft.com/office/drawing/2014/main" xmlns="" id="{9BCBC56C-7475-4AF0-93D5-11484A9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99" y="3726776"/>
            <a:ext cx="131288" cy="1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chat table(prototype)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ABF4EB11-146A-45B9-8904-0E2B0C78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73" y="2625601"/>
            <a:ext cx="3932237" cy="465589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chatroom </a:t>
            </a:r>
            <a:r>
              <a:rPr lang="ko-KR" altLang="en-US" sz="1800" dirty="0"/>
              <a:t>테이블</a:t>
            </a:r>
          </a:p>
        </p:txBody>
      </p:sp>
      <p:pic>
        <p:nvPicPr>
          <p:cNvPr id="33" name="내용 개체 틀 5">
            <a:extLst>
              <a:ext uri="{FF2B5EF4-FFF2-40B4-BE49-F238E27FC236}">
                <a16:creationId xmlns:a16="http://schemas.microsoft.com/office/drawing/2014/main" xmlns="" id="{9B6361BE-9095-49DF-AC59-C64B6E0E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9" y="3694738"/>
            <a:ext cx="2078313" cy="1637801"/>
          </a:xfrm>
        </p:spPr>
      </p:pic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xmlns="" id="{A0340775-5423-40EF-8934-E520693D981B}"/>
              </a:ext>
            </a:extLst>
          </p:cNvPr>
          <p:cNvSpPr txBox="1">
            <a:spLocks/>
          </p:cNvSpPr>
          <p:nvPr/>
        </p:nvSpPr>
        <p:spPr>
          <a:xfrm>
            <a:off x="1117875" y="3091190"/>
            <a:ext cx="3308934" cy="3465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/>
              <a:t>ChatRoom_ID</a:t>
            </a:r>
            <a:r>
              <a:rPr lang="en-US" altLang="ko-KR" sz="1200" dirty="0"/>
              <a:t>(INT) = </a:t>
            </a:r>
            <a:r>
              <a:rPr lang="ko-KR" altLang="en-US" sz="1200" dirty="0"/>
              <a:t>채팅방 고유번호</a:t>
            </a:r>
            <a:endParaRPr lang="en-US" altLang="ko-KR" sz="1200" dirty="0"/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                                  = </a:t>
            </a:r>
            <a:r>
              <a:rPr lang="ko-KR" altLang="en-US" sz="1200" dirty="0"/>
              <a:t>채팅방 사용자</a:t>
            </a:r>
            <a:r>
              <a:rPr lang="en-US" altLang="ko-KR" sz="1200" dirty="0"/>
              <a:t>(</a:t>
            </a:r>
            <a:r>
              <a:rPr lang="ko-KR" altLang="en-US" sz="1200" dirty="0"/>
              <a:t>고유사원번호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Primary Keys = </a:t>
            </a:r>
            <a:r>
              <a:rPr lang="en-US" altLang="ko-KR" sz="1200" dirty="0" err="1"/>
              <a:t>ChatRoom_ID</a:t>
            </a:r>
            <a:endParaRPr lang="en-US" altLang="ko-KR" sz="1200" dirty="0"/>
          </a:p>
          <a:p>
            <a:r>
              <a:rPr lang="en-US" altLang="ko-KR" sz="1200" dirty="0"/>
              <a:t>Foreign Keys</a:t>
            </a:r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 references employee</a:t>
            </a:r>
          </a:p>
          <a:p>
            <a:endParaRPr lang="en-US" altLang="ko-KR" sz="1200" dirty="0"/>
          </a:p>
          <a:p>
            <a:r>
              <a:rPr lang="ko-KR" altLang="en-US" sz="1200" dirty="0"/>
              <a:t>채팅방의 정보를 나타내는 테이블로                   채팅방의 고유번호와 채팅방을 사용하는              직원들의 고유사원번호를 담고있다</a:t>
            </a:r>
            <a:r>
              <a:rPr lang="en-US" altLang="ko-KR" sz="1200" dirty="0"/>
              <a:t>.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xmlns="" id="{17236BD5-CA53-4F0E-8BE2-8A103EBD9C88}"/>
              </a:ext>
            </a:extLst>
          </p:cNvPr>
          <p:cNvSpPr txBox="1">
            <a:spLocks/>
          </p:cNvSpPr>
          <p:nvPr/>
        </p:nvSpPr>
        <p:spPr>
          <a:xfrm>
            <a:off x="7213421" y="612788"/>
            <a:ext cx="3932237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/>
              <a:t>chathistory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  <p:pic>
        <p:nvPicPr>
          <p:cNvPr id="36" name="내용 개체 틀 5">
            <a:extLst>
              <a:ext uri="{FF2B5EF4-FFF2-40B4-BE49-F238E27FC236}">
                <a16:creationId xmlns:a16="http://schemas.microsoft.com/office/drawing/2014/main" xmlns="" id="{ACB3644E-64DD-45F8-B497-D433E74A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16" y="1210966"/>
            <a:ext cx="2078312" cy="2123103"/>
          </a:xfrm>
          <a:prstGeom prst="rect">
            <a:avLst/>
          </a:prstGeom>
        </p:spPr>
      </p:pic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xmlns="" id="{A38FE57C-6CC0-4829-AF37-4952E6295975}"/>
              </a:ext>
            </a:extLst>
          </p:cNvPr>
          <p:cNvSpPr txBox="1">
            <a:spLocks/>
          </p:cNvSpPr>
          <p:nvPr/>
        </p:nvSpPr>
        <p:spPr>
          <a:xfrm>
            <a:off x="7213422" y="1064410"/>
            <a:ext cx="4038778" cy="43636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Date(DATE) = </a:t>
            </a:r>
            <a:r>
              <a:rPr lang="ko-KR" altLang="en-US" sz="1200" dirty="0"/>
              <a:t>날짜</a:t>
            </a:r>
            <a:endParaRPr lang="en-US" altLang="ko-KR" sz="1200" dirty="0"/>
          </a:p>
          <a:p>
            <a:r>
              <a:rPr lang="en-US" altLang="ko-KR" sz="1200" dirty="0"/>
              <a:t>Time(TIME)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시간</a:t>
            </a:r>
            <a:endParaRPr lang="en-US" altLang="ko-KR" sz="1200" dirty="0"/>
          </a:p>
          <a:p>
            <a:r>
              <a:rPr lang="en-US" altLang="ko-KR" sz="1200" dirty="0" err="1"/>
              <a:t>ChatRoom_ID</a:t>
            </a:r>
            <a:r>
              <a:rPr lang="en-US" altLang="ko-KR" sz="1200" dirty="0"/>
              <a:t>(INT) = </a:t>
            </a:r>
            <a:r>
              <a:rPr lang="ko-KR" altLang="en-US" sz="1200" dirty="0"/>
              <a:t>채팅방고유번호</a:t>
            </a:r>
            <a:endParaRPr lang="en-US" altLang="ko-KR" sz="1200" dirty="0"/>
          </a:p>
          <a:p>
            <a:r>
              <a:rPr lang="en-US" altLang="ko-KR" sz="1200" dirty="0" err="1"/>
              <a:t>ChatHistory</a:t>
            </a:r>
            <a:r>
              <a:rPr lang="en-US" altLang="ko-KR" sz="1200" dirty="0"/>
              <a:t>(VARCHAR) = </a:t>
            </a:r>
            <a:r>
              <a:rPr lang="ko-KR" altLang="en-US" sz="1200" dirty="0"/>
              <a:t>채팅내역</a:t>
            </a:r>
            <a:endParaRPr lang="en-US" altLang="ko-KR" sz="1200" dirty="0"/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=  </a:t>
            </a:r>
            <a:r>
              <a:rPr lang="ko-KR" altLang="en-US" sz="1200" dirty="0"/>
              <a:t>채팅친 직원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Primary Keys                                                            = Date, Time, </a:t>
            </a:r>
            <a:r>
              <a:rPr lang="en-US" altLang="ko-KR" sz="1200" dirty="0" err="1"/>
              <a:t>ChatRoom_ID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EmployeeNumber</a:t>
            </a:r>
            <a:endParaRPr lang="en-US" altLang="ko-KR" sz="1200" dirty="0"/>
          </a:p>
          <a:p>
            <a:r>
              <a:rPr lang="en-US" altLang="ko-KR" sz="1200" dirty="0"/>
              <a:t>Foreign Keys                                                  = </a:t>
            </a:r>
            <a:r>
              <a:rPr lang="en-US" altLang="ko-KR" sz="1200" dirty="0" err="1"/>
              <a:t>ChatRoom_ID</a:t>
            </a:r>
            <a:r>
              <a:rPr lang="en-US" altLang="ko-KR" sz="1200" dirty="0"/>
              <a:t> references chatroom</a:t>
            </a:r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 references employee</a:t>
            </a:r>
          </a:p>
          <a:p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채팅을 친 내역을 관리하는 테이블로                                날짜</a:t>
            </a:r>
            <a:r>
              <a:rPr lang="en-US" altLang="ko-KR" sz="1200" dirty="0"/>
              <a:t>, </a:t>
            </a:r>
            <a:r>
              <a:rPr lang="ko-KR" altLang="en-US" sz="1200" dirty="0"/>
              <a:t>시간</a:t>
            </a:r>
            <a:r>
              <a:rPr lang="en-US" altLang="ko-KR" sz="1200" dirty="0"/>
              <a:t>, </a:t>
            </a:r>
            <a:r>
              <a:rPr lang="ko-KR" altLang="en-US" sz="1200" dirty="0"/>
              <a:t>방고유번호</a:t>
            </a:r>
            <a:r>
              <a:rPr lang="en-US" altLang="ko-KR" sz="1200" dirty="0"/>
              <a:t>, </a:t>
            </a:r>
            <a:r>
              <a:rPr lang="ko-KR" altLang="en-US" sz="1200" dirty="0"/>
              <a:t>채팅친 직원이 기본키이다</a:t>
            </a:r>
            <a:r>
              <a:rPr lang="en-US" altLang="ko-KR" sz="12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chatroom table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ChatRoom_ID</a:t>
            </a:r>
            <a:r>
              <a:rPr lang="ko-KR" altLang="en-US" sz="1200" dirty="0"/>
              <a:t>를 참조받고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33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4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 암호화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743DA5A-E85F-4D8B-AA43-22D66066659B}"/>
              </a:ext>
            </a:extLst>
          </p:cNvPr>
          <p:cNvSpPr/>
          <p:nvPr/>
        </p:nvSpPr>
        <p:spPr>
          <a:xfrm>
            <a:off x="4950233" y="3692229"/>
            <a:ext cx="1451286" cy="124157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EC018496-999C-48B3-A852-27DAB606E3FA}"/>
              </a:ext>
            </a:extLst>
          </p:cNvPr>
          <p:cNvSpPr/>
          <p:nvPr/>
        </p:nvSpPr>
        <p:spPr>
          <a:xfrm>
            <a:off x="4950233" y="2157941"/>
            <a:ext cx="1451286" cy="124157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F93241A-1AE8-4E54-BB9E-29D311F82705}"/>
              </a:ext>
            </a:extLst>
          </p:cNvPr>
          <p:cNvSpPr/>
          <p:nvPr/>
        </p:nvSpPr>
        <p:spPr>
          <a:xfrm>
            <a:off x="1567416" y="2136840"/>
            <a:ext cx="1451286" cy="12415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72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(Program)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9C46AAC-F09C-4D63-886B-551014E8AB5D}"/>
              </a:ext>
            </a:extLst>
          </p:cNvPr>
          <p:cNvSpPr/>
          <p:nvPr/>
        </p:nvSpPr>
        <p:spPr>
          <a:xfrm>
            <a:off x="1564591" y="3937655"/>
            <a:ext cx="1451286" cy="12415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BD475DA2-1671-415C-B28A-C9159D4ED4D7}"/>
              </a:ext>
            </a:extLst>
          </p:cNvPr>
          <p:cNvCxnSpPr>
            <a:cxnSpLocks/>
          </p:cNvCxnSpPr>
          <p:nvPr/>
        </p:nvCxnSpPr>
        <p:spPr>
          <a:xfrm flipV="1">
            <a:off x="2033947" y="3337030"/>
            <a:ext cx="14036" cy="58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5411CB01-84F6-401A-9A57-BDFE5100A303}"/>
              </a:ext>
            </a:extLst>
          </p:cNvPr>
          <p:cNvCxnSpPr>
            <a:cxnSpLocks/>
          </p:cNvCxnSpPr>
          <p:nvPr/>
        </p:nvCxnSpPr>
        <p:spPr>
          <a:xfrm flipH="1">
            <a:off x="2525364" y="3337030"/>
            <a:ext cx="1" cy="600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3AE5DCD2-E290-45BB-9692-55F31C7D215B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 flipV="1">
            <a:off x="3018702" y="2757625"/>
            <a:ext cx="1931531" cy="2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C6F1C882-B0C5-4ED1-8AFB-1D3BD0A1D60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904275" y="3164422"/>
            <a:ext cx="2045958" cy="1148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C467D88-9A3E-4889-940C-33E7F2645B93}"/>
              </a:ext>
            </a:extLst>
          </p:cNvPr>
          <p:cNvSpPr txBox="1"/>
          <p:nvPr/>
        </p:nvSpPr>
        <p:spPr>
          <a:xfrm>
            <a:off x="3984467" y="2371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91B8F0F-85A2-4114-910D-2B8BCE4A58CF}"/>
              </a:ext>
            </a:extLst>
          </p:cNvPr>
          <p:cNvSpPr txBox="1"/>
          <p:nvPr/>
        </p:nvSpPr>
        <p:spPr>
          <a:xfrm>
            <a:off x="2488777" y="34138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9D14626-8089-4DCE-847F-E662E1AF81FD}"/>
              </a:ext>
            </a:extLst>
          </p:cNvPr>
          <p:cNvSpPr txBox="1"/>
          <p:nvPr/>
        </p:nvSpPr>
        <p:spPr>
          <a:xfrm>
            <a:off x="2005773" y="5723390"/>
            <a:ext cx="284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Google Cloud Platform</a:t>
            </a:r>
            <a:r>
              <a:rPr lang="ko-KR" altLang="en-US" sz="1400" dirty="0"/>
              <a:t>에서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D65AD6-87F7-4D57-BCDD-1B72C8ED53CE}"/>
              </a:ext>
            </a:extLst>
          </p:cNvPr>
          <p:cNvSpPr txBox="1"/>
          <p:nvPr/>
        </p:nvSpPr>
        <p:spPr>
          <a:xfrm>
            <a:off x="6665318" y="1789028"/>
            <a:ext cx="51684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전송간 데이터 암호화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(AES256)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/>
              <a:t>Client</a:t>
            </a:r>
            <a:r>
              <a:rPr lang="en-US" altLang="ko-KR" sz="1600" dirty="0"/>
              <a:t>, Server</a:t>
            </a:r>
            <a:r>
              <a:rPr lang="ko-KR" altLang="en-US" sz="1600" dirty="0"/>
              <a:t>간 같은 </a:t>
            </a:r>
            <a:r>
              <a:rPr lang="en-US" altLang="ko-KR" sz="1600" dirty="0"/>
              <a:t>key</a:t>
            </a:r>
            <a:r>
              <a:rPr lang="ko-KR" altLang="en-US" sz="1600" dirty="0"/>
              <a:t>값을 이용하여 메시지 암호화</a:t>
            </a:r>
            <a:endParaRPr lang="en-US" altLang="ko-KR" sz="1600" dirty="0"/>
          </a:p>
          <a:p>
            <a:r>
              <a:rPr lang="ko-KR" altLang="en-US" sz="1600" dirty="0"/>
              <a:t>프로그램 내부의 </a:t>
            </a:r>
            <a:r>
              <a:rPr lang="en-US" altLang="ko-KR" sz="1600" dirty="0"/>
              <a:t>key</a:t>
            </a:r>
            <a:r>
              <a:rPr lang="ko-KR" altLang="en-US" sz="1600" dirty="0"/>
              <a:t>값을 알지 못하면</a:t>
            </a:r>
            <a:r>
              <a:rPr lang="en-US" altLang="ko-KR" sz="1600" dirty="0"/>
              <a:t> </a:t>
            </a:r>
            <a:r>
              <a:rPr lang="ko-KR" altLang="en-US" sz="1600" dirty="0"/>
              <a:t>복호화 불가능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340BD9-81B8-422F-8C14-7BA1A907C0E6}"/>
              </a:ext>
            </a:extLst>
          </p:cNvPr>
          <p:cNvSpPr txBox="1"/>
          <p:nvPr/>
        </p:nvSpPr>
        <p:spPr>
          <a:xfrm>
            <a:off x="6677690" y="3091190"/>
            <a:ext cx="410400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암호화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(SHA-256)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/>
              <a:t>① 비밀번호를 해시값으로 변경</a:t>
            </a:r>
            <a:endParaRPr lang="en-US" altLang="ko-KR" sz="1600" dirty="0"/>
          </a:p>
          <a:p>
            <a:r>
              <a:rPr lang="ko-KR" altLang="en-US" sz="1600" dirty="0"/>
              <a:t>② 해시값을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 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   </a:t>
            </a:r>
            <a:r>
              <a:rPr lang="ko-KR" altLang="en-US" sz="1600" dirty="0">
                <a:sym typeface="Wingdings" panose="05000000000000000000" pitchFamily="2" charset="2"/>
              </a:rPr>
              <a:t>이후 로그인을 위해 비밀번호 입력시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     </a:t>
            </a:r>
            <a:r>
              <a:rPr lang="ko-KR" altLang="en-US" sz="1600" dirty="0">
                <a:sym typeface="Wingdings" panose="05000000000000000000" pitchFamily="2" charset="2"/>
              </a:rPr>
              <a:t>입력값을 해시값으로 변경하여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</a:t>
            </a:r>
            <a:r>
              <a:rPr lang="en-US" altLang="ko-KR" sz="1100" dirty="0"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 DB</a:t>
            </a:r>
            <a:r>
              <a:rPr lang="ko-KR" altLang="en-US" sz="1600" dirty="0">
                <a:sym typeface="Wingdings" panose="05000000000000000000" pitchFamily="2" charset="2"/>
              </a:rPr>
              <a:t>의 해시값과 같은지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 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개발자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관리자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또한 값을 알 수 없다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sz="1600" u="sng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72D4885-C794-4D98-8347-10892609C498}"/>
              </a:ext>
            </a:extLst>
          </p:cNvPr>
          <p:cNvSpPr/>
          <p:nvPr/>
        </p:nvSpPr>
        <p:spPr>
          <a:xfrm>
            <a:off x="1218642" y="1680858"/>
            <a:ext cx="2112862" cy="39270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xmlns="" id="{D11D1531-BD91-490A-8EEE-FA5E0B22BEA3}"/>
              </a:ext>
            </a:extLst>
          </p:cNvPr>
          <p:cNvCxnSpPr>
            <a:cxnSpLocks/>
          </p:cNvCxnSpPr>
          <p:nvPr/>
        </p:nvCxnSpPr>
        <p:spPr>
          <a:xfrm>
            <a:off x="1708437" y="5625432"/>
            <a:ext cx="297336" cy="273827"/>
          </a:xfrm>
          <a:prstGeom prst="curvedConnector3">
            <a:avLst>
              <a:gd name="adj1" fmla="val -1489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52E2CF-52C8-41B2-8401-5BC1ED644CBB}"/>
              </a:ext>
            </a:extLst>
          </p:cNvPr>
          <p:cNvSpPr txBox="1"/>
          <p:nvPr/>
        </p:nvSpPr>
        <p:spPr>
          <a:xfrm>
            <a:off x="1857105" y="1321742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0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06925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 암호화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D65AD6-87F7-4D57-BCDD-1B72C8ED53CE}"/>
              </a:ext>
            </a:extLst>
          </p:cNvPr>
          <p:cNvSpPr txBox="1"/>
          <p:nvPr/>
        </p:nvSpPr>
        <p:spPr>
          <a:xfrm>
            <a:off x="5497186" y="1605610"/>
            <a:ext cx="55739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AES256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대칭키 </a:t>
            </a:r>
            <a:r>
              <a:rPr lang="ko-KR" altLang="en-US" sz="1600" dirty="0" smtClean="0"/>
              <a:t>알고리즘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같은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값으로 암호화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복호화를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효율적인 설계 </a:t>
            </a:r>
            <a:r>
              <a:rPr lang="en-US" altLang="ko-KR" sz="1600" dirty="0"/>
              <a:t>/ </a:t>
            </a:r>
            <a:r>
              <a:rPr lang="ko-KR" altLang="en-US" sz="1600" dirty="0"/>
              <a:t>현재 가장 상용화되고 안전한 알고리즘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복호화를 위한 역함수를 설계해야함</a:t>
            </a:r>
            <a:endParaRPr lang="en-US" altLang="ko-KR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340BD9-81B8-422F-8C14-7BA1A907C0E6}"/>
              </a:ext>
            </a:extLst>
          </p:cNvPr>
          <p:cNvSpPr txBox="1"/>
          <p:nvPr/>
        </p:nvSpPr>
        <p:spPr>
          <a:xfrm>
            <a:off x="1470026" y="4650479"/>
            <a:ext cx="67553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SHA-256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해시값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주민등록번호과도 </a:t>
            </a:r>
            <a:r>
              <a:rPr lang="ko-KR" altLang="en-US" sz="1600" dirty="0"/>
              <a:t>같은 것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해싱 함수를 통해 </a:t>
            </a:r>
            <a:r>
              <a:rPr lang="en-US" altLang="ko-KR" sz="1600" dirty="0"/>
              <a:t>data</a:t>
            </a:r>
            <a:r>
              <a:rPr lang="ko-KR" altLang="en-US" sz="1600" dirty="0"/>
              <a:t>를 고정 길이의 해시값으로 변환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256</a:t>
            </a:r>
            <a:r>
              <a:rPr lang="ko-KR" altLang="en-US" sz="1600" dirty="0"/>
              <a:t>은 </a:t>
            </a:r>
            <a:r>
              <a:rPr lang="en-US" altLang="ko-KR" sz="1600" dirty="0"/>
              <a:t>2^256</a:t>
            </a:r>
            <a:r>
              <a:rPr lang="ko-KR" altLang="en-US" sz="1600" dirty="0"/>
              <a:t>을 의미하는데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이로 인해 해시값이 충돌할 우려는 없음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7E3521-2456-4876-A6B6-1E5CA0B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36" y="1485947"/>
            <a:ext cx="3892007" cy="3027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A7D347-6523-4B45-A122-1BC66A498ADF}"/>
              </a:ext>
            </a:extLst>
          </p:cNvPr>
          <p:cNvSpPr txBox="1"/>
          <p:nvPr/>
        </p:nvSpPr>
        <p:spPr>
          <a:xfrm>
            <a:off x="2966393" y="4305060"/>
            <a:ext cx="2364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이미지 출처 </a:t>
            </a:r>
            <a:r>
              <a:rPr lang="en-US" altLang="ko-KR" sz="600" dirty="0"/>
              <a:t>: https://www.crocus.co.kr/1230?category=198068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12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파일전송기능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2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차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CEB072A4-8EDA-462A-AB7E-BE42E8A90D9C}"/>
              </a:ext>
            </a:extLst>
          </p:cNvPr>
          <p:cNvGrpSpPr/>
          <p:nvPr/>
        </p:nvGrpSpPr>
        <p:grpSpPr>
          <a:xfrm>
            <a:off x="1852574" y="1118186"/>
            <a:ext cx="5886266" cy="4831366"/>
            <a:chOff x="3152868" y="1162485"/>
            <a:chExt cx="5886266" cy="4831366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DBA478C-3FE5-4527-B8C4-04A3F4B1F3E0}"/>
                </a:ext>
              </a:extLst>
            </p:cNvPr>
            <p:cNvSpPr/>
            <p:nvPr/>
          </p:nvSpPr>
          <p:spPr>
            <a:xfrm>
              <a:off x="7587848" y="4752281"/>
              <a:ext cx="1451286" cy="1241570"/>
            </a:xfrm>
            <a:prstGeom prst="ellips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698C9605-91D3-4483-B041-971F5F5CD153}"/>
                </a:ext>
              </a:extLst>
            </p:cNvPr>
            <p:cNvGrpSpPr/>
            <p:nvPr/>
          </p:nvGrpSpPr>
          <p:grpSpPr>
            <a:xfrm>
              <a:off x="3152868" y="1162485"/>
              <a:ext cx="5886266" cy="4062046"/>
              <a:chOff x="3152868" y="1162485"/>
              <a:chExt cx="5886266" cy="406204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3F22D8CF-F814-42CC-92B0-55E4015F61B5}"/>
                  </a:ext>
                </a:extLst>
              </p:cNvPr>
              <p:cNvSpPr/>
              <p:nvPr/>
            </p:nvSpPr>
            <p:spPr>
              <a:xfrm>
                <a:off x="7587848" y="3094836"/>
                <a:ext cx="1451286" cy="12415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Client 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3DE78912-FA8B-4357-ADD0-5A31431316A6}"/>
                  </a:ext>
                </a:extLst>
              </p:cNvPr>
              <p:cNvSpPr/>
              <p:nvPr/>
            </p:nvSpPr>
            <p:spPr>
              <a:xfrm>
                <a:off x="3152868" y="3162429"/>
                <a:ext cx="1451286" cy="12415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0" bIns="7200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Server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(Program)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480C609E-CBAC-4C69-BE61-89BAD8C66EF9}"/>
                  </a:ext>
                </a:extLst>
              </p:cNvPr>
              <p:cNvSpPr/>
              <p:nvPr/>
            </p:nvSpPr>
            <p:spPr>
              <a:xfrm>
                <a:off x="4604154" y="1162485"/>
                <a:ext cx="1451286" cy="124157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xmlns="" id="{2D6B29FE-FE10-475D-B153-5CF9679199B0}"/>
                  </a:ext>
                </a:extLst>
              </p:cNvPr>
              <p:cNvCxnSpPr>
                <a:cxnSpLocks/>
                <a:endCxn id="52" idx="3"/>
              </p:cNvCxnSpPr>
              <p:nvPr/>
            </p:nvCxnSpPr>
            <p:spPr>
              <a:xfrm flipV="1">
                <a:off x="4174470" y="2222231"/>
                <a:ext cx="642220" cy="999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xmlns="" id="{F4AB3EE8-E721-4763-BBBC-B6FEC2EC2DF8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>
              <a:xfrm flipH="1">
                <a:off x="4391618" y="2378769"/>
                <a:ext cx="622195" cy="965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xmlns="" id="{9C0808CD-9555-451B-B0AA-F179E51A3331}"/>
                  </a:ext>
                </a:extLst>
              </p:cNvPr>
              <p:cNvCxnSpPr>
                <a:endCxn id="47" idx="6"/>
              </p:cNvCxnSpPr>
              <p:nvPr/>
            </p:nvCxnSpPr>
            <p:spPr>
              <a:xfrm flipH="1">
                <a:off x="4604154" y="3783214"/>
                <a:ext cx="298369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xmlns="" id="{558B621E-E95B-4AF2-A81F-82F35219825A}"/>
                  </a:ext>
                </a:extLst>
              </p:cNvPr>
              <p:cNvCxnSpPr>
                <a:stCxn id="47" idx="5"/>
              </p:cNvCxnSpPr>
              <p:nvPr/>
            </p:nvCxnSpPr>
            <p:spPr>
              <a:xfrm>
                <a:off x="4391618" y="4222175"/>
                <a:ext cx="3196230" cy="10023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FF182A2-863B-49A0-8312-BD1E52431B0C}"/>
                  </a:ext>
                </a:extLst>
              </p:cNvPr>
              <p:cNvSpPr txBox="1"/>
              <p:nvPr/>
            </p:nvSpPr>
            <p:spPr>
              <a:xfrm>
                <a:off x="5945615" y="341388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①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B8D74EE2-D31E-41AE-802B-BB6A181C8136}"/>
                  </a:ext>
                </a:extLst>
              </p:cNvPr>
              <p:cNvSpPr txBox="1"/>
              <p:nvPr/>
            </p:nvSpPr>
            <p:spPr>
              <a:xfrm>
                <a:off x="4198736" y="235834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②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656F1DD3-B989-4A9A-867E-930AC65FE623}"/>
                  </a:ext>
                </a:extLst>
              </p:cNvPr>
              <p:cNvSpPr txBox="1"/>
              <p:nvPr/>
            </p:nvSpPr>
            <p:spPr>
              <a:xfrm>
                <a:off x="4719549" y="267684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③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432460DC-0901-452D-B689-5EFA17F10651}"/>
                  </a:ext>
                </a:extLst>
              </p:cNvPr>
              <p:cNvSpPr txBox="1"/>
              <p:nvPr/>
            </p:nvSpPr>
            <p:spPr>
              <a:xfrm>
                <a:off x="5689790" y="469749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④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7B1C4F-C7F0-405A-8F4D-8A2A0C882D8C}"/>
              </a:ext>
            </a:extLst>
          </p:cNvPr>
          <p:cNvSpPr txBox="1"/>
          <p:nvPr/>
        </p:nvSpPr>
        <p:spPr>
          <a:xfrm>
            <a:off x="5402382" y="1081649"/>
            <a:ext cx="6380043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Client1</a:t>
            </a:r>
            <a:r>
              <a:rPr lang="ko-KR" altLang="en-US" sz="1200" dirty="0"/>
              <a:t>이 파일을 </a:t>
            </a:r>
            <a:r>
              <a:rPr lang="en-US" altLang="ko-KR" sz="1200" dirty="0"/>
              <a:t>4KB</a:t>
            </a:r>
            <a:r>
              <a:rPr lang="ko-KR" altLang="en-US" sz="1200" dirty="0"/>
              <a:t>단위로 쪼개</a:t>
            </a:r>
            <a:r>
              <a:rPr lang="en-US" altLang="ko-KR" sz="1200" dirty="0"/>
              <a:t> </a:t>
            </a:r>
            <a:r>
              <a:rPr lang="ko-KR" altLang="en-US" sz="1200" dirty="0"/>
              <a:t>순차적으로 전송 </a:t>
            </a:r>
            <a:r>
              <a:rPr lang="en-US" altLang="ko-KR" sz="1200" dirty="0"/>
              <a:t>Server</a:t>
            </a:r>
            <a:r>
              <a:rPr lang="ko-KR" altLang="en-US" sz="1200" dirty="0"/>
              <a:t>는 이것을 받아 </a:t>
            </a:r>
            <a:r>
              <a:rPr lang="en-US" altLang="ko-KR" sz="1200" dirty="0"/>
              <a:t>Byte </a:t>
            </a:r>
            <a:r>
              <a:rPr lang="ko-KR" altLang="en-US" sz="1200" dirty="0"/>
              <a:t>단위로 메모리에 적재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메모리에 적재된 </a:t>
            </a:r>
            <a:r>
              <a:rPr lang="en-US" altLang="ko-KR" sz="1200" dirty="0"/>
              <a:t>Byte</a:t>
            </a:r>
            <a:r>
              <a:rPr lang="ko-KR" altLang="en-US" sz="1200" dirty="0"/>
              <a:t>단위의 데이터를 </a:t>
            </a:r>
            <a:r>
              <a:rPr lang="en-US" altLang="ko-KR" sz="1200" dirty="0"/>
              <a:t>DB</a:t>
            </a:r>
            <a:r>
              <a:rPr lang="ko-KR" altLang="en-US" sz="1200" dirty="0"/>
              <a:t>에 </a:t>
            </a:r>
            <a:r>
              <a:rPr lang="en-US" altLang="ko-KR" sz="1200" dirty="0"/>
              <a:t>BLOB</a:t>
            </a:r>
            <a:r>
              <a:rPr lang="ko-KR" altLang="en-US" sz="1200" dirty="0"/>
              <a:t>형식으로 저장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다른 유저</a:t>
            </a:r>
            <a:r>
              <a:rPr lang="en-US" altLang="ko-KR" sz="1200" dirty="0"/>
              <a:t>(Client2)</a:t>
            </a:r>
            <a:r>
              <a:rPr lang="ko-KR" altLang="en-US" sz="1200" dirty="0"/>
              <a:t>가 해당 채팅방에 입장하면</a:t>
            </a:r>
            <a:r>
              <a:rPr lang="en-US" altLang="ko-KR" sz="1200" dirty="0"/>
              <a:t>, Server</a:t>
            </a:r>
            <a:r>
              <a:rPr lang="ko-KR" altLang="en-US" sz="1200" dirty="0"/>
              <a:t>는 이를 인지하여</a:t>
            </a:r>
            <a:r>
              <a:rPr lang="en-US" altLang="ko-KR" sz="1200" dirty="0"/>
              <a:t> DB</a:t>
            </a:r>
            <a:r>
              <a:rPr lang="ko-KR" altLang="en-US" sz="1200" dirty="0"/>
              <a:t>에 저장된 이미지를 로드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로드한 데이터를 </a:t>
            </a:r>
            <a:r>
              <a:rPr lang="en-US" altLang="ko-KR" sz="1200" dirty="0"/>
              <a:t>4KB</a:t>
            </a:r>
            <a:r>
              <a:rPr lang="ko-KR" altLang="en-US" sz="1200" dirty="0"/>
              <a:t> 단위로 쪼개 순차적으로 전송하고</a:t>
            </a:r>
            <a:r>
              <a:rPr lang="en-US" altLang="ko-KR" sz="1200" dirty="0"/>
              <a:t>,</a:t>
            </a:r>
            <a:r>
              <a:rPr lang="ko-KR" altLang="en-US" sz="1200" dirty="0"/>
              <a:t> 유저는 </a:t>
            </a:r>
            <a:r>
              <a:rPr lang="en-US" altLang="ko-KR" sz="1200" dirty="0"/>
              <a:t>4KB </a:t>
            </a:r>
            <a:r>
              <a:rPr lang="ko-KR" altLang="en-US" sz="1200" dirty="0"/>
              <a:t>단위의 데이터를 받으며 메모리 스트림에 적재한다</a:t>
            </a:r>
            <a:r>
              <a:rPr lang="en-US" altLang="ko-KR" sz="1200" dirty="0"/>
              <a:t>.</a:t>
            </a:r>
            <a:r>
              <a:rPr lang="ko-KR" altLang="en-US" sz="1200" dirty="0"/>
              <a:t> 모두 받았으면 이미지로 반환하여 채팅에 표시</a:t>
            </a:r>
          </a:p>
        </p:txBody>
      </p:sp>
    </p:spTree>
    <p:extLst>
      <p:ext uri="{BB962C8B-B14F-4D97-AF65-F5344CB8AC3E}">
        <p14:creationId xmlns:p14="http://schemas.microsoft.com/office/powerpoint/2010/main" val="4990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할일 </a:t>
            </a:r>
            <a:r>
              <a:rPr lang="en-US" altLang="ko-KR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/ </a:t>
            </a:r>
            <a:r>
              <a:rPr lang="ko-KR" altLang="en-US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일정공유</a:t>
            </a:r>
            <a:endParaRPr lang="en-US" altLang="ko-KR" sz="20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– 2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차 구현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BBD565-B8DB-4713-B437-A2B20888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5" y="1494240"/>
            <a:ext cx="5457825" cy="458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41BB92-905F-4FEE-A753-09277077950A}"/>
              </a:ext>
            </a:extLst>
          </p:cNvPr>
          <p:cNvSpPr txBox="1"/>
          <p:nvPr/>
        </p:nvSpPr>
        <p:spPr>
          <a:xfrm>
            <a:off x="6991020" y="1494240"/>
            <a:ext cx="468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Windows Form</a:t>
            </a:r>
            <a:r>
              <a:rPr lang="ko-KR" altLang="en-US" sz="1600" dirty="0"/>
              <a:t>의 </a:t>
            </a:r>
            <a:r>
              <a:rPr lang="en-US" altLang="ko-KR" sz="1600" dirty="0"/>
              <a:t>MonthCalender, ListView, DateTimePicker </a:t>
            </a:r>
            <a:r>
              <a:rPr lang="ko-KR" altLang="en-US" sz="1600" dirty="0" smtClean="0"/>
              <a:t>등을 서버를 통해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연결</a:t>
            </a:r>
            <a:endParaRPr lang="ko-KR" altLang="en-US" sz="1600" dirty="0"/>
          </a:p>
        </p:txBody>
      </p:sp>
      <p:pic>
        <p:nvPicPr>
          <p:cNvPr id="27" name="내용 개체 틀 5">
            <a:extLst>
              <a:ext uri="{FF2B5EF4-FFF2-40B4-BE49-F238E27FC236}">
                <a16:creationId xmlns:a16="http://schemas.microsoft.com/office/drawing/2014/main" xmlns="" id="{E2799D6E-A521-4C0B-A083-B2403D34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20" y="2221163"/>
            <a:ext cx="1724216" cy="1968418"/>
          </a:xfrm>
        </p:spPr>
      </p:pic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xmlns="" id="{C52E3144-5452-44AC-8C91-90D75C9E20F4}"/>
              </a:ext>
            </a:extLst>
          </p:cNvPr>
          <p:cNvSpPr txBox="1">
            <a:spLocks/>
          </p:cNvSpPr>
          <p:nvPr/>
        </p:nvSpPr>
        <p:spPr>
          <a:xfrm>
            <a:off x="8703767" y="2202729"/>
            <a:ext cx="3169443" cy="1676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= </a:t>
            </a:r>
            <a:r>
              <a:rPr lang="ko-KR" altLang="en-US" sz="1200" dirty="0"/>
              <a:t>사원고유번호</a:t>
            </a:r>
            <a:endParaRPr lang="en-US" altLang="ko-KR" sz="1200" dirty="0"/>
          </a:p>
          <a:p>
            <a:r>
              <a:rPr lang="en-US" altLang="ko-KR" sz="1200" dirty="0"/>
              <a:t>Date(DATE) = </a:t>
            </a:r>
            <a:r>
              <a:rPr lang="ko-KR" altLang="en-US" sz="1200" dirty="0"/>
              <a:t>날짜</a:t>
            </a:r>
            <a:endParaRPr lang="en-US" altLang="ko-KR" sz="1200" dirty="0"/>
          </a:p>
          <a:p>
            <a:r>
              <a:rPr lang="en-US" altLang="ko-KR" sz="1200" dirty="0" err="1"/>
              <a:t>StartTime</a:t>
            </a:r>
            <a:r>
              <a:rPr lang="en-US" altLang="ko-KR" sz="1200" dirty="0"/>
              <a:t>(TIME) = </a:t>
            </a:r>
            <a:r>
              <a:rPr lang="ko-KR" altLang="en-US" sz="1200" dirty="0"/>
              <a:t>일정시작시간</a:t>
            </a:r>
            <a:endParaRPr lang="en-US" altLang="ko-KR" sz="1200" dirty="0"/>
          </a:p>
          <a:p>
            <a:r>
              <a:rPr lang="en-US" altLang="ko-KR" sz="1200" dirty="0" err="1"/>
              <a:t>FinishTime</a:t>
            </a:r>
            <a:r>
              <a:rPr lang="en-US" altLang="ko-KR" sz="1200" dirty="0"/>
              <a:t>(TIME) = </a:t>
            </a:r>
            <a:r>
              <a:rPr lang="ko-KR" altLang="en-US" sz="1200" dirty="0"/>
              <a:t>일정마감시간</a:t>
            </a:r>
            <a:endParaRPr lang="en-US" altLang="ko-KR" sz="1200" dirty="0"/>
          </a:p>
          <a:p>
            <a:r>
              <a:rPr lang="en-US" altLang="ko-KR" sz="1200" dirty="0"/>
              <a:t>Work(VARCHAR) = </a:t>
            </a:r>
            <a:r>
              <a:rPr lang="ko-KR" altLang="en-US" sz="1200" dirty="0"/>
              <a:t>일정</a:t>
            </a:r>
            <a:endParaRPr lang="en-US" altLang="ko-KR" sz="1200" dirty="0"/>
          </a:p>
          <a:p>
            <a:r>
              <a:rPr lang="en-US" altLang="ko-KR" sz="1200" dirty="0"/>
              <a:t>Priority(SET) = </a:t>
            </a:r>
            <a:r>
              <a:rPr lang="ko-KR" altLang="en-US" sz="1200" dirty="0"/>
              <a:t>우선순위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D539BF-7133-43E1-9F1E-89404574C31F}"/>
              </a:ext>
            </a:extLst>
          </p:cNvPr>
          <p:cNvSpPr txBox="1"/>
          <p:nvPr/>
        </p:nvSpPr>
        <p:spPr>
          <a:xfrm>
            <a:off x="2144994" y="18333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A15DA7-78C2-4106-B961-F1DC26A01F20}"/>
              </a:ext>
            </a:extLst>
          </p:cNvPr>
          <p:cNvSpPr txBox="1"/>
          <p:nvPr/>
        </p:nvSpPr>
        <p:spPr>
          <a:xfrm>
            <a:off x="4455732" y="1648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CC48AB-2565-4722-ABC2-3E0C0B7549E9}"/>
              </a:ext>
            </a:extLst>
          </p:cNvPr>
          <p:cNvSpPr txBox="1"/>
          <p:nvPr/>
        </p:nvSpPr>
        <p:spPr>
          <a:xfrm>
            <a:off x="2352743" y="4882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056B55-E7D4-4979-A3CA-7093FD23A607}"/>
              </a:ext>
            </a:extLst>
          </p:cNvPr>
          <p:cNvSpPr txBox="1"/>
          <p:nvPr/>
        </p:nvSpPr>
        <p:spPr>
          <a:xfrm>
            <a:off x="6926520" y="4331729"/>
            <a:ext cx="48559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ex.)</a:t>
            </a:r>
            <a:r>
              <a:rPr lang="ko-KR" altLang="en-US" dirty="0"/>
              <a:t> ⓒ구현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schedule relation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EmployeeNumber</a:t>
            </a:r>
            <a:r>
              <a:rPr lang="ko-KR" altLang="en-US" sz="1400" dirty="0"/>
              <a:t>를 통해   </a:t>
            </a:r>
            <a:r>
              <a:rPr lang="en-US" altLang="ko-KR" sz="1400" dirty="0"/>
              <a:t>Date, </a:t>
            </a:r>
            <a:r>
              <a:rPr lang="en-US" altLang="ko-KR" sz="1400" dirty="0" err="1"/>
              <a:t>StartTime</a:t>
            </a:r>
            <a:r>
              <a:rPr lang="en-US" altLang="ko-KR" sz="1400" dirty="0"/>
              <a:t> </a:t>
            </a:r>
            <a:r>
              <a:rPr lang="ko-KR" altLang="en-US" sz="1400" dirty="0"/>
              <a:t>등 정보 연결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7696" y="201643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 자료②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01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조직도를 통한 유저목록 표시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편의기능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4464050-1976-45A9-94BF-7FD0049A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6" y="1427647"/>
            <a:ext cx="3202922" cy="4863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0D1C7C-6296-4EE6-AE17-16D51280E9A4}"/>
              </a:ext>
            </a:extLst>
          </p:cNvPr>
          <p:cNvSpPr txBox="1"/>
          <p:nvPr/>
        </p:nvSpPr>
        <p:spPr>
          <a:xfrm>
            <a:off x="4825917" y="1342920"/>
            <a:ext cx="307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TreeView</a:t>
            </a:r>
            <a:r>
              <a:rPr lang="ko-KR" altLang="en-US" sz="1600" dirty="0"/>
              <a:t>를 이용한 조직도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DB</a:t>
            </a:r>
            <a:r>
              <a:rPr lang="ko-KR" altLang="en-US" sz="1600" dirty="0" smtClean="0"/>
              <a:t>에 연결하여 구성원 로딩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905082"/>
            <a:ext cx="3931908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1337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사용자 상태 표시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편의기능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7" y="1290637"/>
            <a:ext cx="4080276" cy="2492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62" y="953781"/>
            <a:ext cx="4447017" cy="39905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540" y="3783214"/>
            <a:ext cx="51203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마우스 후킹을 이용하여 입력값 감지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- 5</a:t>
            </a:r>
            <a:r>
              <a:rPr lang="ko-KR" altLang="en-US" sz="1400" dirty="0" smtClean="0"/>
              <a:t>분 이상 입력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마우스 이동이 없으면 자리비움 상태로 변경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마우스 후킹</a:t>
            </a:r>
            <a:endParaRPr lang="en-US" altLang="ko-KR" sz="1400" dirty="0" smtClean="0"/>
          </a:p>
          <a:p>
            <a:r>
              <a:rPr lang="en-US" altLang="ko-KR" sz="1400" dirty="0" smtClean="0"/>
              <a:t>System.Runtime.InteropService</a:t>
            </a:r>
            <a:r>
              <a:rPr lang="ko-KR" altLang="en-US" sz="1400" dirty="0" smtClean="0"/>
              <a:t> 네임스페이스를 이용하여</a:t>
            </a:r>
            <a:endParaRPr lang="en-US" altLang="ko-KR" sz="1400" dirty="0" smtClean="0"/>
          </a:p>
          <a:p>
            <a:r>
              <a:rPr lang="ko-KR" altLang="en-US" sz="1400" dirty="0" smtClean="0"/>
              <a:t>마우스 후킹 관련 </a:t>
            </a:r>
            <a:r>
              <a:rPr lang="en-US" altLang="ko-KR" sz="1400" dirty="0" smtClean="0"/>
              <a:t>dll</a:t>
            </a:r>
            <a:r>
              <a:rPr lang="ko-KR" altLang="en-US" sz="1400" dirty="0" smtClean="0"/>
              <a:t>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47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GitHub organization - </a:t>
            </a: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KWDrama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팀 프로젝트 개발 환경 구축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502D7B9-F376-4985-8A0C-907B84F8CEF8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98" y="1466850"/>
            <a:ext cx="10344213" cy="45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005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Team members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5238" y="1779155"/>
            <a:ext cx="911803" cy="911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3080" y="1732926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박선규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2017203054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Database Administrator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72576" y="2864165"/>
            <a:ext cx="912412" cy="91241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07113" y="1728504"/>
            <a:ext cx="3050157" cy="4221048"/>
          </a:xfrm>
          <a:prstGeom prst="rect">
            <a:avLst/>
          </a:prstGeom>
          <a:solidFill>
            <a:srgbClr val="31354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577896" y="2864165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양경호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2017203014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Server Manager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73811" y="2214222"/>
            <a:ext cx="1981497" cy="1981497"/>
          </a:xfrm>
          <a:prstGeom prst="ellips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3" name="원호 112"/>
          <p:cNvSpPr/>
          <p:nvPr/>
        </p:nvSpPr>
        <p:spPr>
          <a:xfrm>
            <a:off x="2073811" y="2214222"/>
            <a:ext cx="1981497" cy="1981497"/>
          </a:xfrm>
          <a:prstGeom prst="arc">
            <a:avLst>
              <a:gd name="adj1" fmla="val 5391818"/>
              <a:gd name="adj2" fmla="val 1621301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51196" y="2667105"/>
            <a:ext cx="1112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white"/>
                </a:solidFill>
              </a:rPr>
              <a:t>50</a:t>
            </a:r>
            <a:r>
              <a:rPr lang="en-US" altLang="ko-KR" b="1" dirty="0" smtClean="0">
                <a:solidFill>
                  <a:prstClr val="white"/>
                </a:solidFill>
              </a:rPr>
              <a:t>%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Project Progress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189" y="4874415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60189" y="4874415"/>
            <a:ext cx="1888249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47321" y="4750843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100%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860189" y="5315392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01210" y="5191820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0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610608" y="5043529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홍명준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2017203011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Communication 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Security</a:t>
            </a:r>
          </a:p>
        </p:txBody>
      </p:sp>
      <p:sp>
        <p:nvSpPr>
          <p:cNvPr id="126" name="타원 125"/>
          <p:cNvSpPr/>
          <p:nvPr/>
        </p:nvSpPr>
        <p:spPr>
          <a:xfrm>
            <a:off x="5372576" y="3952869"/>
            <a:ext cx="912412" cy="912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C8AAD5F-3B70-487A-9A7E-A20AE389B9EE}"/>
              </a:ext>
            </a:extLst>
          </p:cNvPr>
          <p:cNvSpPr/>
          <p:nvPr/>
        </p:nvSpPr>
        <p:spPr>
          <a:xfrm>
            <a:off x="5372575" y="5041739"/>
            <a:ext cx="912412" cy="912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07CB4FF-1020-4447-9672-E96B81124166}"/>
              </a:ext>
            </a:extLst>
          </p:cNvPr>
          <p:cNvSpPr/>
          <p:nvPr/>
        </p:nvSpPr>
        <p:spPr>
          <a:xfrm>
            <a:off x="6577897" y="3949599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정유섭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2017203001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Quality 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Assurance &amp; Leader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BEDF0F-688C-43ED-B0AF-B01D3BFB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7438" t="12354" r="13089" b="20483"/>
          <a:stretch/>
        </p:blipFill>
        <p:spPr>
          <a:xfrm>
            <a:off x="5372576" y="1779155"/>
            <a:ext cx="910996" cy="9029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61747F8-A0BE-4405-9B23-14531D33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191" y="2858437"/>
            <a:ext cx="918140" cy="9181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3006AA-3D94-4380-85FE-D31610A12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75" y="3952869"/>
            <a:ext cx="911756" cy="9398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7BA6F15-3F00-4AD7-BED2-A6274838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407" y="5041961"/>
            <a:ext cx="905708" cy="9398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907785E-80FC-4822-A0FB-67369C39A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534" y="2857789"/>
            <a:ext cx="925839" cy="92477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4" descr="왕관 PNG">
            <a:extLst>
              <a:ext uri="{FF2B5EF4-FFF2-40B4-BE49-F238E27FC236}">
                <a16:creationId xmlns:a16="http://schemas.microsoft.com/office/drawing/2014/main" xmlns="" id="{9BCBC56C-7475-4AF0-93D5-11484A9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822">
            <a:off x="6529574" y="3932770"/>
            <a:ext cx="249222" cy="2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65534" y="6004624"/>
            <a:ext cx="912581" cy="43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참고자료</a:t>
            </a:r>
            <a:endParaRPr lang="en-US" altLang="ko-KR" sz="24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502D7B9-F376-4985-8A0C-907B84F8CEF8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3013" y="1493055"/>
            <a:ext cx="6988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 다운로드 </a:t>
            </a:r>
            <a:r>
              <a:rPr lang="en-US" altLang="ko-KR" sz="1200" dirty="0"/>
              <a:t>: http://pptbizcam.co.kr/?</a:t>
            </a:r>
            <a:r>
              <a:rPr lang="en-US" altLang="ko-KR" sz="1200" dirty="0" smtClean="0"/>
              <a:t>p=7698</a:t>
            </a:r>
          </a:p>
          <a:p>
            <a:r>
              <a:rPr lang="en-US" altLang="ko-KR" sz="1200" dirty="0" smtClean="0"/>
              <a:t>1:n </a:t>
            </a:r>
            <a:r>
              <a:rPr lang="ko-KR" altLang="en-US" sz="1200" dirty="0" smtClean="0"/>
              <a:t>비동기 채팅 참고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https://</a:t>
            </a:r>
            <a:r>
              <a:rPr lang="en-US" altLang="ko-KR" sz="1200" dirty="0" smtClean="0"/>
              <a:t>slaner.tistory.com/171</a:t>
            </a:r>
          </a:p>
          <a:p>
            <a:r>
              <a:rPr lang="ko-KR" altLang="en-US" sz="1200" dirty="0" smtClean="0"/>
              <a:t>마리아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설치 참고 </a:t>
            </a:r>
            <a:r>
              <a:rPr lang="en-US" altLang="ko-KR" sz="1200" dirty="0" smtClean="0"/>
              <a:t>: </a:t>
            </a:r>
          </a:p>
          <a:p>
            <a:r>
              <a:rPr lang="ko-KR" altLang="en-US" sz="1200" dirty="0" smtClean="0"/>
              <a:t>보안 알고리즘 자료 참고 </a:t>
            </a:r>
            <a:r>
              <a:rPr lang="en-US" altLang="ko-KR" sz="1200" dirty="0"/>
              <a:t>: https://</a:t>
            </a:r>
            <a:r>
              <a:rPr lang="en-US" altLang="ko-KR" sz="1200" dirty="0" smtClean="0"/>
              <a:t>www.crocus.co.kr/1230?category=198068</a:t>
            </a:r>
          </a:p>
          <a:p>
            <a:r>
              <a:rPr lang="en-US" altLang="ko-KR" sz="1200" dirty="0" smtClean="0"/>
              <a:t>(p.12)AES256 </a:t>
            </a:r>
            <a:r>
              <a:rPr lang="ko-KR" altLang="en-US" sz="1200" dirty="0" smtClean="0"/>
              <a:t>알고리즘 이미지 출처 </a:t>
            </a:r>
            <a:r>
              <a:rPr lang="en-US" altLang="ko-KR" sz="1200" dirty="0" smtClean="0"/>
              <a:t>: https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www.crocus.co.kr/1230?category=198068</a:t>
            </a:r>
          </a:p>
          <a:p>
            <a:r>
              <a:rPr lang="ko-KR" altLang="en-US" sz="1200" dirty="0" smtClean="0"/>
              <a:t>마우스 후킹 예제 </a:t>
            </a:r>
            <a:r>
              <a:rPr lang="en-US" altLang="ko-KR" sz="1200" dirty="0"/>
              <a:t>: https://</a:t>
            </a:r>
            <a:r>
              <a:rPr lang="en-US" altLang="ko-KR" sz="1200" dirty="0" smtClean="0"/>
              <a:t>looool.tistory.com/15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02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Introduction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1FBE9B-DEEB-4572-B0E8-AA1DA7E0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77" y="1494240"/>
            <a:ext cx="7047474" cy="45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524734" y="2061904"/>
            <a:ext cx="2516714" cy="2516714"/>
          </a:xfrm>
          <a:prstGeom prst="ellipse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11456" y="2061904"/>
            <a:ext cx="2516714" cy="2516714"/>
          </a:xfrm>
          <a:prstGeom prst="ellipse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4606" y="2322767"/>
            <a:ext cx="423684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E5EB"/>
            </a:gs>
            <a:gs pos="50000">
              <a:srgbClr val="FEB95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61024" y="2160916"/>
            <a:ext cx="6916875" cy="2520580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Thank You!</a:t>
            </a:r>
            <a:endParaRPr lang="en-US" altLang="ko-KR" sz="4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250000"/>
              </a:lnSpc>
              <a:defRPr/>
            </a:pP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Application Software Lab</a:t>
            </a: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조 </a:t>
            </a: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:</a:t>
            </a: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 박선규</a:t>
            </a: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양경호</a:t>
            </a: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정유섭</a:t>
            </a:r>
            <a:r>
              <a:rPr lang="en-US" altLang="ko-KR" sz="140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400" kern="0" dirty="0" smtClean="0">
                <a:solidFill>
                  <a:prstClr val="white">
                    <a:lumMod val="75000"/>
                  </a:prstClr>
                </a:solidFill>
              </a:rPr>
              <a:t>홍명준</a:t>
            </a:r>
            <a:endParaRPr lang="en-US" altLang="ko-KR" sz="1400" kern="0" dirty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 smtClean="0">
                <a:solidFill>
                  <a:prstClr val="white">
                    <a:lumMod val="75000"/>
                  </a:prstClr>
                </a:solidFill>
              </a:rPr>
              <a:t>발표자 </a:t>
            </a:r>
            <a:r>
              <a:rPr lang="en-US" altLang="ko-KR" sz="1400" kern="0" dirty="0" smtClean="0">
                <a:solidFill>
                  <a:prstClr val="white">
                    <a:lumMod val="75000"/>
                  </a:prstClr>
                </a:solidFill>
              </a:rPr>
              <a:t>: </a:t>
            </a: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홍명준</a:t>
            </a:r>
            <a:endParaRPr lang="en-US" altLang="ko-KR" sz="1400" kern="0" dirty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defRPr/>
            </a:pPr>
            <a:endParaRPr lang="en-US" altLang="ko-KR" sz="1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577899" y="4681496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028" name="Picture 4" descr="왕관 PNG">
            <a:extLst>
              <a:ext uri="{FF2B5EF4-FFF2-40B4-BE49-F238E27FC236}">
                <a16:creationId xmlns:a16="http://schemas.microsoft.com/office/drawing/2014/main" xmlns="" id="{9BCBC56C-7475-4AF0-93D5-11484A9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99" y="3564851"/>
            <a:ext cx="131288" cy="1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chemeClr val="bg1">
                    <a:lumMod val="75000"/>
                  </a:schemeClr>
                </a:solidFill>
              </a:rPr>
              <a:t>Application Software Lab. Team5</a:t>
            </a:r>
            <a:endParaRPr lang="ko-KR" altLang="en-US" sz="44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9575" y="419993"/>
            <a:ext cx="530224" cy="60180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dirty="0"/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F1AAC80F-E96A-479A-ABFB-4BFFC7B6220C}"/>
              </a:ext>
            </a:extLst>
          </p:cNvPr>
          <p:cNvSpPr/>
          <p:nvPr/>
        </p:nvSpPr>
        <p:spPr>
          <a:xfrm>
            <a:off x="4180388" y="1397823"/>
            <a:ext cx="4062353" cy="4062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3842270" y="2241174"/>
            <a:ext cx="4738587" cy="236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E4F4C"/>
                </a:solidFill>
              </a:rPr>
              <a:t>O S T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ffice messenger</a:t>
            </a:r>
          </a:p>
          <a:p>
            <a:pPr algn="ctr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upporting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elecommuting 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재택근무 지원 사무용 메신저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4288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Functions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추가기능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873615" y="2957056"/>
            <a:ext cx="2312782" cy="2312782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주요 추가기능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234248" y="4369843"/>
            <a:ext cx="952148" cy="911007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핵심기능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86396" y="2957056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186395" y="4369843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7468493" y="1581105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사무용에 걸맞은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친구창을 조직도로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위치상태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7468493" y="2716673"/>
            <a:ext cx="3713804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사무용 메신져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파일전송기능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할일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일정공유 시스템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7468493" y="4133377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멀티채팅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암호화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1:n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멀티채팅 기능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DB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70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자유형 71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74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How?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5269"/>
              </p:ext>
            </p:extLst>
          </p:nvPr>
        </p:nvGraphicFramePr>
        <p:xfrm>
          <a:off x="4857300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파일전송기능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버퍼를 조각화 하여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(4KB)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전송 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combine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할일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일정공유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Forms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MonthCalender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부서별 할일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공유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60944"/>
              </p:ext>
            </p:extLst>
          </p:nvPr>
        </p:nvGraphicFramePr>
        <p:xfrm>
          <a:off x="7957798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편의기능 구현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조직도를 통한 유저목록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메신저의 친구창 대신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Forms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도구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TreeView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통한 조직도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상태 표시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키보드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 후킹을 통한 사용자 자리비움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C6926231-1C2C-4BDC-8781-386283145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7814"/>
              </p:ext>
            </p:extLst>
          </p:nvPr>
        </p:nvGraphicFramePr>
        <p:xfrm>
          <a:off x="1680602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필수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1:n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멀티채팅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소켓을 통한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1:n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멀티채팅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서버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Google Cloud Platform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GCP Ubuntu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설치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암호화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클라이언트 통신간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AES256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보안 알고리즘 사용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보안은 구글 클라우드에서 담당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1:n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서버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클라이언트 멀티채팅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-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54F857-3970-4A52-B91C-15E9CBC0737F}"/>
              </a:ext>
            </a:extLst>
          </p:cNvPr>
          <p:cNvSpPr txBox="1"/>
          <p:nvPr/>
        </p:nvSpPr>
        <p:spPr>
          <a:xfrm>
            <a:off x="1274133" y="1467916"/>
            <a:ext cx="5521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Google Cloud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Google</a:t>
            </a:r>
            <a:r>
              <a:rPr lang="ko-KR" altLang="en-US" sz="1600" dirty="0"/>
              <a:t>에서 제공하는 서비스로                       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컴퓨트 엔진</a:t>
            </a:r>
            <a:r>
              <a:rPr lang="en-US" altLang="ko-KR" sz="1600" dirty="0"/>
              <a:t>, </a:t>
            </a:r>
            <a:r>
              <a:rPr lang="ko-KR" altLang="en-US" sz="1600" dirty="0"/>
              <a:t>앱 엔진</a:t>
            </a:r>
            <a:r>
              <a:rPr lang="en-US" altLang="ko-KR" sz="1600" dirty="0"/>
              <a:t>, </a:t>
            </a:r>
            <a:r>
              <a:rPr lang="ko-KR" altLang="en-US" sz="1600" dirty="0"/>
              <a:t>기계학습 등 여러가지 기능 제공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컴퓨트 엔진의 가상머신 인스턴스를 통해 서버를 구축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개월간 고성능의 무료 가상머신을 이용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96" y="1069615"/>
            <a:ext cx="4753796" cy="5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1:n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서버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클라이언트 멀티채팅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-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7C0F2CE2-BD09-45F3-AB30-31E551700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6" y="2585663"/>
            <a:ext cx="1712073" cy="160949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F4C13EB-01A2-4DAF-91BE-F6C63208FD49}"/>
              </a:ext>
            </a:extLst>
          </p:cNvPr>
          <p:cNvSpPr txBox="1"/>
          <p:nvPr/>
        </p:nvSpPr>
        <p:spPr>
          <a:xfrm>
            <a:off x="2332794" y="41951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서버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A82772D4-84F2-4ABD-9A2C-6CFD7BAF0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94" y="1962699"/>
            <a:ext cx="747607" cy="7028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B33AB63-B8D8-4733-B246-3087C9DEE08E}"/>
              </a:ext>
            </a:extLst>
          </p:cNvPr>
          <p:cNvSpPr txBox="1"/>
          <p:nvPr/>
        </p:nvSpPr>
        <p:spPr>
          <a:xfrm>
            <a:off x="5789703" y="1891676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dirty="0" err="1"/>
              <a:t>Mariadb</a:t>
            </a:r>
            <a:r>
              <a:rPr lang="en-US" altLang="ko-KR" dirty="0"/>
              <a:t>)</a:t>
            </a:r>
            <a:endParaRPr lang="en-US" altLang="ko-KR" sz="10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xmlns="" id="{312C86DA-9D41-453B-9785-81C974FD9574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3763448" y="2314107"/>
            <a:ext cx="1184446" cy="901327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B9972324-C6E5-479D-943C-4706CB6C60CD}"/>
              </a:ext>
            </a:extLst>
          </p:cNvPr>
          <p:cNvGrpSpPr/>
          <p:nvPr/>
        </p:nvGrpSpPr>
        <p:grpSpPr>
          <a:xfrm>
            <a:off x="5522549" y="3841564"/>
            <a:ext cx="695672" cy="602131"/>
            <a:chOff x="5436716" y="4825272"/>
            <a:chExt cx="1183718" cy="1089851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71316E7C-70E5-4C1C-BE38-8517F39B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248" y="4825272"/>
              <a:ext cx="783909" cy="783909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3CC8B38-9521-4FE9-B166-B0948410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331" y="5320078"/>
              <a:ext cx="289103" cy="289103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9BD7A521-8326-4CC8-99FE-0F9EC2593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054" y="5573692"/>
              <a:ext cx="289103" cy="289103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765C78E6-05AF-436A-905A-8204804D8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739" y="5626020"/>
              <a:ext cx="289103" cy="28910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9228C927-6592-4301-9384-4F8D011B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716" y="5525917"/>
              <a:ext cx="289103" cy="289103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4DECE90-DC05-4F9F-A43A-03E9B99C035B}"/>
              </a:ext>
            </a:extLst>
          </p:cNvPr>
          <p:cNvSpPr txBox="1"/>
          <p:nvPr/>
        </p:nvSpPr>
        <p:spPr>
          <a:xfrm>
            <a:off x="6299581" y="393959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1</a:t>
            </a:r>
            <a:endParaRPr lang="en-US" altLang="ko-KR" sz="1000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xmlns="" id="{A8607BC8-9B33-44AF-B995-FF0CE2779765}"/>
              </a:ext>
            </a:extLst>
          </p:cNvPr>
          <p:cNvCxnSpPr>
            <a:cxnSpLocks/>
          </p:cNvCxnSpPr>
          <p:nvPr/>
        </p:nvCxnSpPr>
        <p:spPr>
          <a:xfrm>
            <a:off x="3763448" y="3990666"/>
            <a:ext cx="1707869" cy="213793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05CAF25C-64B6-4DBC-8804-A25BFA7826B4}"/>
              </a:ext>
            </a:extLst>
          </p:cNvPr>
          <p:cNvGrpSpPr/>
          <p:nvPr/>
        </p:nvGrpSpPr>
        <p:grpSpPr>
          <a:xfrm>
            <a:off x="4932725" y="4666396"/>
            <a:ext cx="695672" cy="602131"/>
            <a:chOff x="5436716" y="4825272"/>
            <a:chExt cx="1183718" cy="108985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C824D833-69BA-486F-987F-81EFB55DE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248" y="4825272"/>
              <a:ext cx="783909" cy="783909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9C2D0995-CD91-489C-9D7F-B6B6AD08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331" y="5320078"/>
              <a:ext cx="289103" cy="28910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2A4A16F0-2868-4B6C-8150-64899B668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054" y="5573692"/>
              <a:ext cx="289103" cy="289103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634031B2-FD42-4C56-AA5B-39D49D717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739" y="5626020"/>
              <a:ext cx="289103" cy="289103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617F14F5-45E0-4465-AD36-0B88303B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716" y="5525917"/>
              <a:ext cx="289103" cy="289103"/>
            </a:xfrm>
            <a:prstGeom prst="rect">
              <a:avLst/>
            </a:prstGeom>
          </p:spPr>
        </p:pic>
      </p:grp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xmlns="" id="{720A8AA8-3D9E-471A-AE87-4A6EB60F351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67016" y="4056504"/>
            <a:ext cx="1243598" cy="82644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392056F-96C9-42BC-86E6-2150A35BCD1A}"/>
              </a:ext>
            </a:extLst>
          </p:cNvPr>
          <p:cNvSpPr txBox="1"/>
          <p:nvPr/>
        </p:nvSpPr>
        <p:spPr>
          <a:xfrm>
            <a:off x="5704749" y="486562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2</a:t>
            </a: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385F2D-8540-452F-8D06-5C0B953BBBF3}"/>
              </a:ext>
            </a:extLst>
          </p:cNvPr>
          <p:cNvSpPr txBox="1"/>
          <p:nvPr/>
        </p:nvSpPr>
        <p:spPr>
          <a:xfrm>
            <a:off x="4537480" y="36990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소켓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0A4D642-45AF-4A0F-8E48-032EE1EE724B}"/>
              </a:ext>
            </a:extLst>
          </p:cNvPr>
          <p:cNvSpPr txBox="1"/>
          <p:nvPr/>
        </p:nvSpPr>
        <p:spPr>
          <a:xfrm>
            <a:off x="3873371" y="46627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소켓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554F4-4368-435C-AD1F-CD00F6EBD23C}"/>
              </a:ext>
            </a:extLst>
          </p:cNvPr>
          <p:cNvSpPr txBox="1"/>
          <p:nvPr/>
        </p:nvSpPr>
        <p:spPr>
          <a:xfrm>
            <a:off x="5789703" y="2221163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</a:t>
            </a:r>
            <a:r>
              <a:rPr lang="en-US" altLang="ko-KR" sz="1200" dirty="0"/>
              <a:t>(</a:t>
            </a:r>
            <a:r>
              <a:rPr lang="ko-KR" altLang="en-US" sz="1200" dirty="0"/>
              <a:t>개발 프로그램</a:t>
            </a:r>
            <a:r>
              <a:rPr lang="en-US" altLang="ko-KR" sz="1200" dirty="0"/>
              <a:t>)</a:t>
            </a:r>
            <a:r>
              <a:rPr lang="ko-KR" altLang="en-US" sz="1200" dirty="0"/>
              <a:t>와 데이터베이스는 같은</a:t>
            </a:r>
            <a:endParaRPr lang="en-US" altLang="ko-KR" sz="1200" dirty="0"/>
          </a:p>
          <a:p>
            <a:r>
              <a:rPr lang="en-US" altLang="ko-KR" sz="1200" dirty="0"/>
              <a:t>GCP(Google Cloud Platform)</a:t>
            </a:r>
            <a:r>
              <a:rPr lang="ko-KR" altLang="en-US" sz="1200" dirty="0"/>
              <a:t>의 </a:t>
            </a:r>
            <a:r>
              <a:rPr lang="en-US" altLang="ko-KR" sz="1200" dirty="0"/>
              <a:t>Ubuntu </a:t>
            </a:r>
            <a:r>
              <a:rPr lang="ko-KR" altLang="en-US" sz="1200" dirty="0"/>
              <a:t>서버에 설치되어 내부적으로 연결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335" y="1765693"/>
            <a:ext cx="543092" cy="3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DB 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설치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8111886-0F40-4804-B035-7E2B0BEE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0" y="1432471"/>
            <a:ext cx="5972874" cy="4701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541BEA-3A52-4AFD-A05E-8B95EA3CE774}"/>
              </a:ext>
            </a:extLst>
          </p:cNvPr>
          <p:cNvSpPr txBox="1"/>
          <p:nvPr/>
        </p:nvSpPr>
        <p:spPr>
          <a:xfrm>
            <a:off x="7614722" y="1432471"/>
            <a:ext cx="39236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</a:t>
            </a:r>
            <a:r>
              <a:rPr lang="en-US" altLang="ko-KR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GCP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Ubuntu </a:t>
            </a:r>
            <a:r>
              <a:rPr lang="ko-KR" altLang="en-US" sz="1600" dirty="0"/>
              <a:t>서버에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에서 파생된</a:t>
            </a:r>
            <a:r>
              <a:rPr lang="en-US" altLang="ko-KR" sz="1600" dirty="0"/>
              <a:t> MariaDB </a:t>
            </a:r>
            <a:r>
              <a:rPr lang="ko-KR" altLang="en-US" sz="16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01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relation table(prototype)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67" r="17840" b="17178"/>
          <a:stretch/>
        </p:blipFill>
        <p:spPr>
          <a:xfrm>
            <a:off x="1386206" y="1207484"/>
            <a:ext cx="5578144" cy="51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944</Words>
  <Application>Microsoft Office PowerPoint</Application>
  <PresentationFormat>와이드스크린</PresentationFormat>
  <Paragraphs>209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Aharoni</vt:lpstr>
      <vt:lpstr>HY헤드라인M</vt:lpstr>
      <vt:lpstr>맑은 고딕</vt:lpstr>
      <vt:lpstr>Arial</vt:lpstr>
      <vt:lpstr>Wingdings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chatroom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</cp:lastModifiedBy>
  <cp:revision>85</cp:revision>
  <dcterms:created xsi:type="dcterms:W3CDTF">2021-02-15T04:10:01Z</dcterms:created>
  <dcterms:modified xsi:type="dcterms:W3CDTF">2021-04-01T19:09:25Z</dcterms:modified>
</cp:coreProperties>
</file>