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3" r:id="rId4"/>
    <p:sldId id="260" r:id="rId5"/>
    <p:sldId id="261" r:id="rId6"/>
    <p:sldId id="276" r:id="rId7"/>
    <p:sldId id="265" r:id="rId8"/>
    <p:sldId id="266" r:id="rId9"/>
    <p:sldId id="274" r:id="rId10"/>
    <p:sldId id="275" r:id="rId11"/>
    <p:sldId id="277" r:id="rId12"/>
    <p:sldId id="267" r:id="rId13"/>
    <p:sldId id="278" r:id="rId14"/>
    <p:sldId id="268" r:id="rId15"/>
    <p:sldId id="269" r:id="rId16"/>
    <p:sldId id="271" r:id="rId17"/>
    <p:sldId id="272" r:id="rId18"/>
    <p:sldId id="279" r:id="rId19"/>
    <p:sldId id="259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4EA"/>
    <a:srgbClr val="E4E3E9"/>
    <a:srgbClr val="FAB65D"/>
    <a:srgbClr val="D0CECE"/>
    <a:srgbClr val="FFFFFF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62" autoAdjust="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0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8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6E5EB"/>
            </a:gs>
            <a:gs pos="50000">
              <a:srgbClr val="FEB95E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500" y="2451470"/>
            <a:ext cx="5365000" cy="1955061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Team Project Proposal</a:t>
            </a:r>
          </a:p>
          <a:p>
            <a:pPr algn="ctr" latinLnBrk="0">
              <a:lnSpc>
                <a:spcPct val="250000"/>
              </a:lnSpc>
              <a:defRPr/>
            </a:pP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Application Software Lab.</a:t>
            </a:r>
          </a:p>
          <a:p>
            <a:pPr algn="ctr" latinLnBrk="0">
              <a:defRPr/>
            </a:pP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5</a:t>
            </a: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</a:rPr>
              <a:t>조 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:</a:t>
            </a: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</a:rPr>
              <a:t> 박선규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</a:rPr>
              <a:t>양경호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</a:rPr>
              <a:t>정유섭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</a:rPr>
              <a:t>홍명준</a:t>
            </a:r>
            <a:endParaRPr lang="ko-KR" altLang="en-US" sz="6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778500" y="4406531"/>
            <a:ext cx="274965" cy="274965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+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pic>
        <p:nvPicPr>
          <p:cNvPr id="1028" name="Picture 4" descr="왕관 PNG">
            <a:extLst>
              <a:ext uri="{FF2B5EF4-FFF2-40B4-BE49-F238E27FC236}">
                <a16:creationId xmlns="" xmlns:a16="http://schemas.microsoft.com/office/drawing/2014/main" id="{9BCBC56C-7475-4AF0-93D5-11484A98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99" y="3726776"/>
            <a:ext cx="131288" cy="13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기본 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DB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설계 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employee table(prototype)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필수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제목 1">
            <a:extLst>
              <a:ext uri="{FF2B5EF4-FFF2-40B4-BE49-F238E27FC236}">
                <a16:creationId xmlns="" xmlns:a16="http://schemas.microsoft.com/office/drawing/2014/main" id="{20153197-DC40-4C99-A9B4-3973B581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1320177"/>
            <a:ext cx="3932237" cy="513826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employee </a:t>
            </a:r>
            <a:r>
              <a:rPr lang="ko-KR" altLang="en-US" sz="1800" dirty="0"/>
              <a:t>테이블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="" xmlns:a16="http://schemas.microsoft.com/office/drawing/2014/main" id="{69BA99A5-4A9B-4B82-9A13-CB89A202542A}"/>
              </a:ext>
            </a:extLst>
          </p:cNvPr>
          <p:cNvSpPr txBox="1">
            <a:spLocks/>
          </p:cNvSpPr>
          <p:nvPr/>
        </p:nvSpPr>
        <p:spPr>
          <a:xfrm>
            <a:off x="1374251" y="1834003"/>
            <a:ext cx="5198508" cy="4289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/>
              <a:t>EmployeeNumber</a:t>
            </a:r>
            <a:r>
              <a:rPr lang="en-US" altLang="ko-KR" sz="1200" dirty="0"/>
              <a:t>(INT) = </a:t>
            </a:r>
            <a:r>
              <a:rPr lang="ko-KR" altLang="en-US" sz="1200" dirty="0"/>
              <a:t>고유사원번호</a:t>
            </a:r>
            <a:endParaRPr lang="en-US" altLang="ko-KR" sz="1200" dirty="0"/>
          </a:p>
          <a:p>
            <a:r>
              <a:rPr lang="en-US" altLang="ko-KR" sz="1200" dirty="0" err="1"/>
              <a:t>PassWord</a:t>
            </a:r>
            <a:r>
              <a:rPr lang="en-US" altLang="ko-KR" sz="1200" dirty="0"/>
              <a:t>(VARCHAR) = </a:t>
            </a:r>
            <a:r>
              <a:rPr lang="ko-KR" altLang="en-US" sz="1200" dirty="0"/>
              <a:t>비밀번호</a:t>
            </a:r>
            <a:endParaRPr lang="en-US" altLang="ko-KR" sz="1200" dirty="0"/>
          </a:p>
          <a:p>
            <a:r>
              <a:rPr lang="en-US" altLang="ko-KR" sz="1200" dirty="0"/>
              <a:t>Gender(Set) = </a:t>
            </a:r>
            <a:r>
              <a:rPr lang="ko-KR" altLang="en-US" sz="1200" dirty="0"/>
              <a:t>성별</a:t>
            </a:r>
            <a:endParaRPr lang="en-US" altLang="ko-KR" sz="1200" dirty="0"/>
          </a:p>
          <a:p>
            <a:r>
              <a:rPr lang="en-US" altLang="ko-KR" sz="1200" dirty="0" err="1"/>
              <a:t>PhoneNumber</a:t>
            </a:r>
            <a:r>
              <a:rPr lang="en-US" altLang="ko-KR" sz="1200" dirty="0"/>
              <a:t>(VARCHAR) = </a:t>
            </a:r>
            <a:r>
              <a:rPr lang="ko-KR" altLang="en-US" sz="1200" dirty="0"/>
              <a:t>전화번호</a:t>
            </a:r>
            <a:endParaRPr lang="en-US" altLang="ko-KR" sz="1200" dirty="0"/>
          </a:p>
          <a:p>
            <a:r>
              <a:rPr lang="en-US" altLang="ko-KR" sz="1200" dirty="0"/>
              <a:t>Name(VARCHAR) = </a:t>
            </a:r>
            <a:r>
              <a:rPr lang="ko-KR" altLang="en-US" sz="1200" dirty="0"/>
              <a:t>이름</a:t>
            </a:r>
            <a:endParaRPr lang="en-US" altLang="ko-KR" sz="1200" dirty="0"/>
          </a:p>
          <a:p>
            <a:r>
              <a:rPr lang="en-US" altLang="ko-KR" sz="1200" dirty="0"/>
              <a:t>Rank(VARCHAR) = </a:t>
            </a:r>
            <a:r>
              <a:rPr lang="ko-KR" altLang="en-US" sz="1200" dirty="0"/>
              <a:t>직급</a:t>
            </a:r>
            <a:endParaRPr lang="en-US" altLang="ko-KR" sz="1200" dirty="0"/>
          </a:p>
          <a:p>
            <a:r>
              <a:rPr lang="en-US" altLang="ko-KR" sz="1200" dirty="0"/>
              <a:t>Department(VARCHAR) = </a:t>
            </a:r>
            <a:r>
              <a:rPr lang="ko-KR" altLang="en-US" sz="1200" dirty="0"/>
              <a:t>소속부서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Primary Keys = </a:t>
            </a:r>
            <a:r>
              <a:rPr lang="en-US" altLang="ko-KR" sz="1200" dirty="0" err="1"/>
              <a:t>EmployeeNumber</a:t>
            </a:r>
            <a:endParaRPr lang="en-US" altLang="ko-KR" sz="1200" dirty="0"/>
          </a:p>
          <a:p>
            <a:r>
              <a:rPr lang="en-US" altLang="ko-KR" sz="1200" dirty="0"/>
              <a:t>Foreign Key = Department  references department</a:t>
            </a:r>
          </a:p>
          <a:p>
            <a:r>
              <a:rPr lang="ko-KR" altLang="en-US" sz="1200" dirty="0"/>
              <a:t>모든 테이블의 중심이 되는 테이블로 직원들의 개인정보를 담고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기본키로는 고유사원번호를 가지고</a:t>
            </a:r>
            <a:r>
              <a:rPr lang="en-US" altLang="ko-KR" sz="1200" dirty="0"/>
              <a:t>,                                 department </a:t>
            </a:r>
            <a:r>
              <a:rPr lang="ko-KR" altLang="en-US" sz="1200" dirty="0"/>
              <a:t>테이블에서 </a:t>
            </a:r>
            <a:r>
              <a:rPr lang="en-US" altLang="ko-KR" sz="1200" dirty="0"/>
              <a:t>Department</a:t>
            </a:r>
            <a:r>
              <a:rPr lang="ko-KR" altLang="en-US" sz="1200" dirty="0"/>
              <a:t>를 참조받고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pic>
        <p:nvPicPr>
          <p:cNvPr id="27" name="내용 개체 틀 9">
            <a:extLst>
              <a:ext uri="{FF2B5EF4-FFF2-40B4-BE49-F238E27FC236}">
                <a16:creationId xmlns="" xmlns:a16="http://schemas.microsoft.com/office/drawing/2014/main" id="{11304A53-D90C-42A0-B401-84CDAF401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60" y="1667971"/>
            <a:ext cx="3048191" cy="3676881"/>
          </a:xfrm>
        </p:spPr>
      </p:pic>
    </p:spTree>
    <p:extLst>
      <p:ext uri="{BB962C8B-B14F-4D97-AF65-F5344CB8AC3E}">
        <p14:creationId xmlns:p14="http://schemas.microsoft.com/office/powerpoint/2010/main" val="31622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기본 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DB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설계 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chat table(prototype)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필수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2" name="제목 1">
            <a:extLst>
              <a:ext uri="{FF2B5EF4-FFF2-40B4-BE49-F238E27FC236}">
                <a16:creationId xmlns="" xmlns:a16="http://schemas.microsoft.com/office/drawing/2014/main" id="{ABF4EB11-146A-45B9-8904-0E2B0C78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73" y="2625601"/>
            <a:ext cx="3932237" cy="465589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chatroom </a:t>
            </a:r>
            <a:r>
              <a:rPr lang="ko-KR" altLang="en-US" sz="1800" dirty="0"/>
              <a:t>테이블</a:t>
            </a:r>
          </a:p>
        </p:txBody>
      </p:sp>
      <p:pic>
        <p:nvPicPr>
          <p:cNvPr id="33" name="내용 개체 틀 5">
            <a:extLst>
              <a:ext uri="{FF2B5EF4-FFF2-40B4-BE49-F238E27FC236}">
                <a16:creationId xmlns="" xmlns:a16="http://schemas.microsoft.com/office/drawing/2014/main" id="{9B6361BE-9095-49DF-AC59-C64B6E0E3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09" y="3694738"/>
            <a:ext cx="2078313" cy="1637801"/>
          </a:xfrm>
        </p:spPr>
      </p:pic>
      <p:sp>
        <p:nvSpPr>
          <p:cNvPr id="34" name="텍스트 개체 틀 3">
            <a:extLst>
              <a:ext uri="{FF2B5EF4-FFF2-40B4-BE49-F238E27FC236}">
                <a16:creationId xmlns="" xmlns:a16="http://schemas.microsoft.com/office/drawing/2014/main" id="{A0340775-5423-40EF-8934-E520693D981B}"/>
              </a:ext>
            </a:extLst>
          </p:cNvPr>
          <p:cNvSpPr txBox="1">
            <a:spLocks/>
          </p:cNvSpPr>
          <p:nvPr/>
        </p:nvSpPr>
        <p:spPr>
          <a:xfrm>
            <a:off x="1117875" y="3091190"/>
            <a:ext cx="3308934" cy="3465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/>
              <a:t>ChatRoom_ID</a:t>
            </a:r>
            <a:r>
              <a:rPr lang="en-US" altLang="ko-KR" sz="1200" dirty="0"/>
              <a:t>(INT) = </a:t>
            </a:r>
            <a:r>
              <a:rPr lang="ko-KR" altLang="en-US" sz="1200" dirty="0"/>
              <a:t>채팅방 고유번호</a:t>
            </a:r>
            <a:endParaRPr lang="en-US" altLang="ko-KR" sz="1200" dirty="0"/>
          </a:p>
          <a:p>
            <a:r>
              <a:rPr lang="en-US" altLang="ko-KR" sz="1200" dirty="0" err="1"/>
              <a:t>EmployeeNumber</a:t>
            </a:r>
            <a:r>
              <a:rPr lang="en-US" altLang="ko-KR" sz="1200" dirty="0"/>
              <a:t>(INT)                                   = </a:t>
            </a:r>
            <a:r>
              <a:rPr lang="ko-KR" altLang="en-US" sz="1200" dirty="0"/>
              <a:t>채팅방 사용자</a:t>
            </a:r>
            <a:r>
              <a:rPr lang="en-US" altLang="ko-KR" sz="1200" dirty="0"/>
              <a:t>(</a:t>
            </a:r>
            <a:r>
              <a:rPr lang="ko-KR" altLang="en-US" sz="1200" dirty="0"/>
              <a:t>고유사원번호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Primary Keys = </a:t>
            </a:r>
            <a:r>
              <a:rPr lang="en-US" altLang="ko-KR" sz="1200" dirty="0" err="1"/>
              <a:t>ChatRoom_ID</a:t>
            </a:r>
            <a:endParaRPr lang="en-US" altLang="ko-KR" sz="1200" dirty="0"/>
          </a:p>
          <a:p>
            <a:r>
              <a:rPr lang="en-US" altLang="ko-KR" sz="1200" dirty="0"/>
              <a:t>Foreign Keys</a:t>
            </a:r>
          </a:p>
          <a:p>
            <a:r>
              <a:rPr lang="en-US" altLang="ko-KR" sz="1200" dirty="0" err="1"/>
              <a:t>EmployeeNumber</a:t>
            </a:r>
            <a:r>
              <a:rPr lang="en-US" altLang="ko-KR" sz="1200" dirty="0"/>
              <a:t> references employee</a:t>
            </a:r>
          </a:p>
          <a:p>
            <a:endParaRPr lang="en-US" altLang="ko-KR" sz="1200" dirty="0"/>
          </a:p>
          <a:p>
            <a:r>
              <a:rPr lang="ko-KR" altLang="en-US" sz="1200" dirty="0"/>
              <a:t>채팅방의 정보를 나타내는 테이블로                   채팅방의 고유번호와 채팅방을 사용하는              직원들의 고유사원번호를 담고있다</a:t>
            </a:r>
            <a:r>
              <a:rPr lang="en-US" altLang="ko-KR" sz="1200" dirty="0"/>
              <a:t>.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="" xmlns:a16="http://schemas.microsoft.com/office/drawing/2014/main" id="{17236BD5-CA53-4F0E-8BE2-8A103EBD9C88}"/>
              </a:ext>
            </a:extLst>
          </p:cNvPr>
          <p:cNvSpPr txBox="1">
            <a:spLocks/>
          </p:cNvSpPr>
          <p:nvPr/>
        </p:nvSpPr>
        <p:spPr>
          <a:xfrm>
            <a:off x="7213421" y="612788"/>
            <a:ext cx="3932237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err="1"/>
              <a:t>chathistory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</a:t>
            </a:r>
          </a:p>
        </p:txBody>
      </p:sp>
      <p:pic>
        <p:nvPicPr>
          <p:cNvPr id="36" name="내용 개체 틀 5">
            <a:extLst>
              <a:ext uri="{FF2B5EF4-FFF2-40B4-BE49-F238E27FC236}">
                <a16:creationId xmlns="" xmlns:a16="http://schemas.microsoft.com/office/drawing/2014/main" id="{ACB3644E-64DD-45F8-B497-D433E74AC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916" y="1210966"/>
            <a:ext cx="2078312" cy="2123103"/>
          </a:xfrm>
          <a:prstGeom prst="rect">
            <a:avLst/>
          </a:prstGeom>
        </p:spPr>
      </p:pic>
      <p:sp>
        <p:nvSpPr>
          <p:cNvPr id="37" name="텍스트 개체 틀 3">
            <a:extLst>
              <a:ext uri="{FF2B5EF4-FFF2-40B4-BE49-F238E27FC236}">
                <a16:creationId xmlns="" xmlns:a16="http://schemas.microsoft.com/office/drawing/2014/main" id="{A38FE57C-6CC0-4829-AF37-4952E6295975}"/>
              </a:ext>
            </a:extLst>
          </p:cNvPr>
          <p:cNvSpPr txBox="1">
            <a:spLocks/>
          </p:cNvSpPr>
          <p:nvPr/>
        </p:nvSpPr>
        <p:spPr>
          <a:xfrm>
            <a:off x="7213422" y="1064410"/>
            <a:ext cx="4038778" cy="43636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Date(DATE) = </a:t>
            </a:r>
            <a:r>
              <a:rPr lang="ko-KR" altLang="en-US" sz="1200" dirty="0"/>
              <a:t>날짜</a:t>
            </a:r>
            <a:endParaRPr lang="en-US" altLang="ko-KR" sz="1200" dirty="0"/>
          </a:p>
          <a:p>
            <a:r>
              <a:rPr lang="en-US" altLang="ko-KR" sz="1200" dirty="0"/>
              <a:t>Time(TIME)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시간</a:t>
            </a:r>
            <a:endParaRPr lang="en-US" altLang="ko-KR" sz="1200" dirty="0"/>
          </a:p>
          <a:p>
            <a:r>
              <a:rPr lang="en-US" altLang="ko-KR" sz="1200" dirty="0" err="1"/>
              <a:t>ChatRoom_ID</a:t>
            </a:r>
            <a:r>
              <a:rPr lang="en-US" altLang="ko-KR" sz="1200" dirty="0"/>
              <a:t>(INT) = </a:t>
            </a:r>
            <a:r>
              <a:rPr lang="ko-KR" altLang="en-US" sz="1200" dirty="0"/>
              <a:t>채팅방고유번호</a:t>
            </a:r>
            <a:endParaRPr lang="en-US" altLang="ko-KR" sz="1200" dirty="0"/>
          </a:p>
          <a:p>
            <a:r>
              <a:rPr lang="en-US" altLang="ko-KR" sz="1200" dirty="0" err="1"/>
              <a:t>ChatHistory</a:t>
            </a:r>
            <a:r>
              <a:rPr lang="en-US" altLang="ko-KR" sz="1200" dirty="0"/>
              <a:t>(VARCHAR) = </a:t>
            </a:r>
            <a:r>
              <a:rPr lang="ko-KR" altLang="en-US" sz="1200" dirty="0"/>
              <a:t>채팅내역</a:t>
            </a:r>
            <a:endParaRPr lang="en-US" altLang="ko-KR" sz="1200" dirty="0"/>
          </a:p>
          <a:p>
            <a:r>
              <a:rPr lang="en-US" altLang="ko-KR" sz="1200" dirty="0" err="1"/>
              <a:t>EmployeeNumber</a:t>
            </a:r>
            <a:r>
              <a:rPr lang="en-US" altLang="ko-KR" sz="1200" dirty="0"/>
              <a:t>(INT) =  </a:t>
            </a:r>
            <a:r>
              <a:rPr lang="ko-KR" altLang="en-US" sz="1200" dirty="0"/>
              <a:t>채팅친 직원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Primary Keys                                                            = Date, Time, </a:t>
            </a:r>
            <a:r>
              <a:rPr lang="en-US" altLang="ko-KR" sz="1200" dirty="0" err="1"/>
              <a:t>ChatRoom_ID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EmployeeNumber</a:t>
            </a:r>
            <a:endParaRPr lang="en-US" altLang="ko-KR" sz="1200" dirty="0"/>
          </a:p>
          <a:p>
            <a:r>
              <a:rPr lang="en-US" altLang="ko-KR" sz="1200" dirty="0"/>
              <a:t>Foreign Keys                                                  = </a:t>
            </a:r>
            <a:r>
              <a:rPr lang="en-US" altLang="ko-KR" sz="1200" dirty="0" err="1"/>
              <a:t>ChatRoom_ID</a:t>
            </a:r>
            <a:r>
              <a:rPr lang="en-US" altLang="ko-KR" sz="1200" dirty="0"/>
              <a:t> references chatroom</a:t>
            </a:r>
          </a:p>
          <a:p>
            <a:r>
              <a:rPr lang="en-US" altLang="ko-KR" sz="1200" dirty="0" err="1"/>
              <a:t>EmployeeNumber</a:t>
            </a:r>
            <a:r>
              <a:rPr lang="en-US" altLang="ko-KR" sz="1200" dirty="0"/>
              <a:t> references employee</a:t>
            </a:r>
          </a:p>
          <a:p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ko-KR" altLang="en-US" sz="1200" dirty="0"/>
              <a:t>채팅을 친 내역을 관리하는 테이블로                                날짜</a:t>
            </a:r>
            <a:r>
              <a:rPr lang="en-US" altLang="ko-KR" sz="1200" dirty="0"/>
              <a:t>, </a:t>
            </a:r>
            <a:r>
              <a:rPr lang="ko-KR" altLang="en-US" sz="1200" dirty="0"/>
              <a:t>시간</a:t>
            </a:r>
            <a:r>
              <a:rPr lang="en-US" altLang="ko-KR" sz="1200" dirty="0"/>
              <a:t>, </a:t>
            </a:r>
            <a:r>
              <a:rPr lang="ko-KR" altLang="en-US" sz="1200" dirty="0"/>
              <a:t>방고유번호</a:t>
            </a:r>
            <a:r>
              <a:rPr lang="en-US" altLang="ko-KR" sz="1200" dirty="0"/>
              <a:t>, </a:t>
            </a:r>
            <a:r>
              <a:rPr lang="ko-KR" altLang="en-US" sz="1200" dirty="0"/>
              <a:t>채팅친 직원이 기본키이다</a:t>
            </a:r>
            <a:r>
              <a:rPr lang="en-US" altLang="ko-KR" sz="12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200" dirty="0"/>
              <a:t>chatroom table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ChatRoom_ID</a:t>
            </a:r>
            <a:r>
              <a:rPr lang="ko-KR" altLang="en-US" sz="1200" dirty="0"/>
              <a:t>를 참조받고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33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4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데이터 암호화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필수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2743DA5A-E85F-4D8B-AA43-22D66066659B}"/>
              </a:ext>
            </a:extLst>
          </p:cNvPr>
          <p:cNvSpPr/>
          <p:nvPr/>
        </p:nvSpPr>
        <p:spPr>
          <a:xfrm>
            <a:off x="4950233" y="3692229"/>
            <a:ext cx="1451286" cy="124157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EC018496-999C-48B3-A852-27DAB606E3FA}"/>
              </a:ext>
            </a:extLst>
          </p:cNvPr>
          <p:cNvSpPr/>
          <p:nvPr/>
        </p:nvSpPr>
        <p:spPr>
          <a:xfrm>
            <a:off x="4950233" y="2157941"/>
            <a:ext cx="1451286" cy="124157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2F93241A-1AE8-4E54-BB9E-29D311F82705}"/>
              </a:ext>
            </a:extLst>
          </p:cNvPr>
          <p:cNvSpPr/>
          <p:nvPr/>
        </p:nvSpPr>
        <p:spPr>
          <a:xfrm>
            <a:off x="1567416" y="2136840"/>
            <a:ext cx="1451286" cy="12415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72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(Program)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89C46AAC-F09C-4D63-886B-551014E8AB5D}"/>
              </a:ext>
            </a:extLst>
          </p:cNvPr>
          <p:cNvSpPr/>
          <p:nvPr/>
        </p:nvSpPr>
        <p:spPr>
          <a:xfrm>
            <a:off x="1564591" y="3937655"/>
            <a:ext cx="1451286" cy="12415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BD475DA2-1671-415C-B28A-C9159D4ED4D7}"/>
              </a:ext>
            </a:extLst>
          </p:cNvPr>
          <p:cNvCxnSpPr>
            <a:cxnSpLocks/>
          </p:cNvCxnSpPr>
          <p:nvPr/>
        </p:nvCxnSpPr>
        <p:spPr>
          <a:xfrm flipV="1">
            <a:off x="2033947" y="3337030"/>
            <a:ext cx="14036" cy="5808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5411CB01-84F6-401A-9A57-BDFE5100A303}"/>
              </a:ext>
            </a:extLst>
          </p:cNvPr>
          <p:cNvCxnSpPr>
            <a:cxnSpLocks/>
          </p:cNvCxnSpPr>
          <p:nvPr/>
        </p:nvCxnSpPr>
        <p:spPr>
          <a:xfrm flipH="1">
            <a:off x="2525364" y="3337030"/>
            <a:ext cx="1" cy="6006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3AE5DCD2-E290-45BB-9692-55F31C7D215B}"/>
              </a:ext>
            </a:extLst>
          </p:cNvPr>
          <p:cNvCxnSpPr>
            <a:cxnSpLocks/>
            <a:stCxn id="31" idx="2"/>
            <a:endCxn id="32" idx="6"/>
          </p:cNvCxnSpPr>
          <p:nvPr/>
        </p:nvCxnSpPr>
        <p:spPr>
          <a:xfrm flipH="1" flipV="1">
            <a:off x="3018702" y="2757625"/>
            <a:ext cx="1931531" cy="21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C6F1C882-B0C5-4ED1-8AFB-1D3BD0A1D60C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2904275" y="3164422"/>
            <a:ext cx="2045958" cy="1148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C467D88-9A3E-4889-940C-33E7F2645B93}"/>
              </a:ext>
            </a:extLst>
          </p:cNvPr>
          <p:cNvSpPr txBox="1"/>
          <p:nvPr/>
        </p:nvSpPr>
        <p:spPr>
          <a:xfrm>
            <a:off x="3984467" y="2371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91B8F0F-85A2-4114-910D-2B8BCE4A58CF}"/>
              </a:ext>
            </a:extLst>
          </p:cNvPr>
          <p:cNvSpPr txBox="1"/>
          <p:nvPr/>
        </p:nvSpPr>
        <p:spPr>
          <a:xfrm>
            <a:off x="2488777" y="34138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9D14626-8089-4DCE-847F-E662E1AF81FD}"/>
              </a:ext>
            </a:extLst>
          </p:cNvPr>
          <p:cNvSpPr txBox="1"/>
          <p:nvPr/>
        </p:nvSpPr>
        <p:spPr>
          <a:xfrm>
            <a:off x="2005773" y="5723390"/>
            <a:ext cx="2846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Google Cloud Platform</a:t>
            </a:r>
            <a:r>
              <a:rPr lang="ko-KR" altLang="en-US" sz="1400" dirty="0"/>
              <a:t>에서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3D65AD6-87F7-4D57-BCDD-1B72C8ED53CE}"/>
              </a:ext>
            </a:extLst>
          </p:cNvPr>
          <p:cNvSpPr txBox="1"/>
          <p:nvPr/>
        </p:nvSpPr>
        <p:spPr>
          <a:xfrm>
            <a:off x="6665318" y="1789028"/>
            <a:ext cx="511710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메시지 전송간 데이터 암호화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(AES256)</a:t>
            </a:r>
          </a:p>
          <a:p>
            <a:endParaRPr lang="en-US" altLang="ko-KR" sz="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 err="1"/>
              <a:t>Cient</a:t>
            </a:r>
            <a:r>
              <a:rPr lang="en-US" altLang="ko-KR" sz="1600" dirty="0"/>
              <a:t>, Server</a:t>
            </a:r>
            <a:r>
              <a:rPr lang="ko-KR" altLang="en-US" sz="1600" dirty="0"/>
              <a:t>간 같은 </a:t>
            </a:r>
            <a:r>
              <a:rPr lang="en-US" altLang="ko-KR" sz="1600" dirty="0"/>
              <a:t>key</a:t>
            </a:r>
            <a:r>
              <a:rPr lang="ko-KR" altLang="en-US" sz="1600" dirty="0"/>
              <a:t>값을 이용하여 메시지 암호화</a:t>
            </a:r>
            <a:endParaRPr lang="en-US" altLang="ko-KR" sz="1600" dirty="0"/>
          </a:p>
          <a:p>
            <a:r>
              <a:rPr lang="ko-KR" altLang="en-US" sz="1600" dirty="0"/>
              <a:t>프로그램 내부의 </a:t>
            </a:r>
            <a:r>
              <a:rPr lang="en-US" altLang="ko-KR" sz="1600" dirty="0"/>
              <a:t>key</a:t>
            </a:r>
            <a:r>
              <a:rPr lang="ko-KR" altLang="en-US" sz="1600" dirty="0"/>
              <a:t>값을 알지 못하면</a:t>
            </a:r>
            <a:r>
              <a:rPr lang="en-US" altLang="ko-KR" sz="1600" dirty="0"/>
              <a:t> </a:t>
            </a:r>
            <a:r>
              <a:rPr lang="ko-KR" altLang="en-US" sz="1600" dirty="0"/>
              <a:t>복호화 불가능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8340BD9-81B8-422F-8C14-7BA1A907C0E6}"/>
              </a:ext>
            </a:extLst>
          </p:cNvPr>
          <p:cNvSpPr txBox="1"/>
          <p:nvPr/>
        </p:nvSpPr>
        <p:spPr>
          <a:xfrm>
            <a:off x="6677690" y="3091190"/>
            <a:ext cx="410400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비밀번호 암호화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(SHA-256)</a:t>
            </a:r>
          </a:p>
          <a:p>
            <a:endParaRPr lang="en-US" altLang="ko-KR" sz="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/>
              <a:t>① 비밀번호를 해시값으로 변경</a:t>
            </a:r>
            <a:endParaRPr lang="en-US" altLang="ko-KR" sz="1600" dirty="0"/>
          </a:p>
          <a:p>
            <a:r>
              <a:rPr lang="ko-KR" altLang="en-US" sz="1600" dirty="0"/>
              <a:t>② 해시값을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 </a:t>
            </a:r>
            <a:endParaRPr lang="en-US" altLang="ko-KR" sz="1600" dirty="0"/>
          </a:p>
          <a:p>
            <a:r>
              <a:rPr lang="en-US" altLang="ko-KR" sz="1600" dirty="0">
                <a:sym typeface="Wingdings" panose="05000000000000000000" pitchFamily="2" charset="2"/>
              </a:rPr>
              <a:t>   </a:t>
            </a:r>
            <a:r>
              <a:rPr lang="ko-KR" altLang="en-US" sz="1600" dirty="0">
                <a:sym typeface="Wingdings" panose="05000000000000000000" pitchFamily="2" charset="2"/>
              </a:rPr>
              <a:t>이후 로그인을 위해 비밀번호 입력시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      </a:t>
            </a:r>
            <a:r>
              <a:rPr lang="ko-KR" altLang="en-US" sz="1600" dirty="0">
                <a:sym typeface="Wingdings" panose="05000000000000000000" pitchFamily="2" charset="2"/>
              </a:rPr>
              <a:t>입력값을 해시값으로 변경하여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   </a:t>
            </a:r>
            <a:r>
              <a:rPr lang="en-US" altLang="ko-KR" sz="1100" dirty="0">
                <a:sym typeface="Wingdings" panose="05000000000000000000" pitchFamily="2" charset="2"/>
              </a:rPr>
              <a:t>  </a:t>
            </a:r>
            <a:r>
              <a:rPr lang="en-US" altLang="ko-KR" sz="1600" dirty="0">
                <a:sym typeface="Wingdings" panose="05000000000000000000" pitchFamily="2" charset="2"/>
              </a:rPr>
              <a:t> DB</a:t>
            </a:r>
            <a:r>
              <a:rPr lang="ko-KR" altLang="en-US" sz="1600" dirty="0">
                <a:sym typeface="Wingdings" panose="05000000000000000000" pitchFamily="2" charset="2"/>
              </a:rPr>
              <a:t>의 해시값과 같은지 확인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>
                <a:sym typeface="Wingdings" panose="05000000000000000000" pitchFamily="2" charset="2"/>
              </a:rPr>
              <a:t>  </a:t>
            </a:r>
            <a:r>
              <a:rPr lang="ko-KR" altLang="en-US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개발자</a:t>
            </a:r>
            <a:r>
              <a:rPr lang="en-US" altLang="ko-KR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관리자</a:t>
            </a:r>
            <a:r>
              <a:rPr lang="en-US" altLang="ko-KR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또한 값을 알 수 없다</a:t>
            </a:r>
            <a:r>
              <a:rPr lang="en-US" altLang="ko-KR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  <a:endParaRPr lang="en-US" altLang="ko-KR" sz="1600" u="sng" dirty="0">
              <a:solidFill>
                <a:srgbClr val="FF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72D4885-C794-4D98-8347-10892609C498}"/>
              </a:ext>
            </a:extLst>
          </p:cNvPr>
          <p:cNvSpPr/>
          <p:nvPr/>
        </p:nvSpPr>
        <p:spPr>
          <a:xfrm>
            <a:off x="1218642" y="1680858"/>
            <a:ext cx="2112862" cy="392704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="" xmlns:a16="http://schemas.microsoft.com/office/drawing/2014/main" id="{D11D1531-BD91-490A-8EEE-FA5E0B22BEA3}"/>
              </a:ext>
            </a:extLst>
          </p:cNvPr>
          <p:cNvCxnSpPr>
            <a:cxnSpLocks/>
          </p:cNvCxnSpPr>
          <p:nvPr/>
        </p:nvCxnSpPr>
        <p:spPr>
          <a:xfrm>
            <a:off x="1708437" y="5625432"/>
            <a:ext cx="297336" cy="273827"/>
          </a:xfrm>
          <a:prstGeom prst="curvedConnector3">
            <a:avLst>
              <a:gd name="adj1" fmla="val -1489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352E2CF-52C8-41B2-8401-5BC1ED644CBB}"/>
              </a:ext>
            </a:extLst>
          </p:cNvPr>
          <p:cNvSpPr txBox="1"/>
          <p:nvPr/>
        </p:nvSpPr>
        <p:spPr>
          <a:xfrm>
            <a:off x="1857105" y="1321742"/>
            <a:ext cx="85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0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06925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데이터 암호화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필수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3D65AD6-87F7-4D57-BCDD-1B72C8ED53CE}"/>
              </a:ext>
            </a:extLst>
          </p:cNvPr>
          <p:cNvSpPr txBox="1"/>
          <p:nvPr/>
        </p:nvSpPr>
        <p:spPr>
          <a:xfrm>
            <a:off x="5497186" y="1605610"/>
            <a:ext cx="55739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AES256</a:t>
            </a:r>
          </a:p>
          <a:p>
            <a:endParaRPr lang="en-US" altLang="ko-KR" sz="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대칭키 알고리즘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효율적인 설계 </a:t>
            </a:r>
            <a:r>
              <a:rPr lang="en-US" altLang="ko-KR" sz="1600" dirty="0"/>
              <a:t>/ </a:t>
            </a:r>
            <a:r>
              <a:rPr lang="ko-KR" altLang="en-US" sz="1600" dirty="0"/>
              <a:t>현재 가장 상용화되고 안전한 알고리즘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단점 </a:t>
            </a:r>
            <a:r>
              <a:rPr lang="en-US" altLang="ko-KR" sz="1600" dirty="0"/>
              <a:t>: </a:t>
            </a:r>
            <a:r>
              <a:rPr lang="ko-KR" altLang="en-US" sz="1600" dirty="0"/>
              <a:t>복호화를 위한 역함수를 설계해야함</a:t>
            </a:r>
            <a:endParaRPr lang="en-US" altLang="ko-KR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8340BD9-81B8-422F-8C14-7BA1A907C0E6}"/>
              </a:ext>
            </a:extLst>
          </p:cNvPr>
          <p:cNvSpPr txBox="1"/>
          <p:nvPr/>
        </p:nvSpPr>
        <p:spPr>
          <a:xfrm>
            <a:off x="1470026" y="4650479"/>
            <a:ext cx="675537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SHA-256</a:t>
            </a:r>
          </a:p>
          <a:p>
            <a:endParaRPr lang="en-US" altLang="ko-KR" sz="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해시값 </a:t>
            </a:r>
            <a:r>
              <a:rPr lang="en-US" altLang="ko-KR" sz="1600" dirty="0"/>
              <a:t>=</a:t>
            </a:r>
            <a:r>
              <a:rPr lang="ko-KR" altLang="en-US" sz="1600" dirty="0"/>
              <a:t> 지문과도 같은 것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해싱 함수를 통해 </a:t>
            </a:r>
            <a:r>
              <a:rPr lang="en-US" altLang="ko-KR" sz="1600" dirty="0"/>
              <a:t>data</a:t>
            </a:r>
            <a:r>
              <a:rPr lang="ko-KR" altLang="en-US" sz="1600" dirty="0"/>
              <a:t>를 고정 길이의 해시값으로 변환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256</a:t>
            </a:r>
            <a:r>
              <a:rPr lang="ko-KR" altLang="en-US" sz="1600" dirty="0"/>
              <a:t>은 </a:t>
            </a:r>
            <a:r>
              <a:rPr lang="en-US" altLang="ko-KR" sz="1600" dirty="0"/>
              <a:t>2^256</a:t>
            </a:r>
            <a:r>
              <a:rPr lang="ko-KR" altLang="en-US" sz="1600" dirty="0"/>
              <a:t>을 의미하는데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이로 인해 해시값이 충돌할 우려는 없음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37E3521-2456-4876-A6B6-1E5CA0BD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36" y="1485947"/>
            <a:ext cx="3892007" cy="3027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A7D347-6523-4B45-A122-1BC66A498ADF}"/>
              </a:ext>
            </a:extLst>
          </p:cNvPr>
          <p:cNvSpPr txBox="1"/>
          <p:nvPr/>
        </p:nvSpPr>
        <p:spPr>
          <a:xfrm>
            <a:off x="2966393" y="4252769"/>
            <a:ext cx="23647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이미지 출처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: https://www.crocus.co.kr/1230?category=198068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파일전송기능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2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차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CEB072A4-8EDA-462A-AB7E-BE42E8A90D9C}"/>
              </a:ext>
            </a:extLst>
          </p:cNvPr>
          <p:cNvGrpSpPr/>
          <p:nvPr/>
        </p:nvGrpSpPr>
        <p:grpSpPr>
          <a:xfrm>
            <a:off x="1852574" y="1118186"/>
            <a:ext cx="5886266" cy="4831366"/>
            <a:chOff x="3152868" y="1162485"/>
            <a:chExt cx="5886266" cy="4831366"/>
          </a:xfrm>
        </p:grpSpPr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FDBA478C-3FE5-4527-B8C4-04A3F4B1F3E0}"/>
                </a:ext>
              </a:extLst>
            </p:cNvPr>
            <p:cNvSpPr/>
            <p:nvPr/>
          </p:nvSpPr>
          <p:spPr>
            <a:xfrm>
              <a:off x="7587848" y="4752281"/>
              <a:ext cx="1451286" cy="1241570"/>
            </a:xfrm>
            <a:prstGeom prst="ellips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 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698C9605-91D3-4483-B041-971F5F5CD153}"/>
                </a:ext>
              </a:extLst>
            </p:cNvPr>
            <p:cNvGrpSpPr/>
            <p:nvPr/>
          </p:nvGrpSpPr>
          <p:grpSpPr>
            <a:xfrm>
              <a:off x="3152868" y="1162485"/>
              <a:ext cx="5886266" cy="4062046"/>
              <a:chOff x="3152868" y="1162485"/>
              <a:chExt cx="5886266" cy="4062046"/>
            </a:xfrm>
          </p:grpSpPr>
          <p:sp>
            <p:nvSpPr>
              <p:cNvPr id="46" name="타원 45">
                <a:extLst>
                  <a:ext uri="{FF2B5EF4-FFF2-40B4-BE49-F238E27FC236}">
                    <a16:creationId xmlns="" xmlns:a16="http://schemas.microsoft.com/office/drawing/2014/main" id="{3F22D8CF-F814-42CC-92B0-55E4015F61B5}"/>
                  </a:ext>
                </a:extLst>
              </p:cNvPr>
              <p:cNvSpPr/>
              <p:nvPr/>
            </p:nvSpPr>
            <p:spPr>
              <a:xfrm>
                <a:off x="7587848" y="3094836"/>
                <a:ext cx="1451286" cy="12415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Client 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="" xmlns:a16="http://schemas.microsoft.com/office/drawing/2014/main" id="{3DE78912-FA8B-4357-ADD0-5A31431316A6}"/>
                  </a:ext>
                </a:extLst>
              </p:cNvPr>
              <p:cNvSpPr/>
              <p:nvPr/>
            </p:nvSpPr>
            <p:spPr>
              <a:xfrm>
                <a:off x="3152868" y="3162429"/>
                <a:ext cx="1451286" cy="124157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0" bIns="72000"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Server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(Program)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="" xmlns:a16="http://schemas.microsoft.com/office/drawing/2014/main" id="{480C609E-CBAC-4C69-BE61-89BAD8C66EF9}"/>
                  </a:ext>
                </a:extLst>
              </p:cNvPr>
              <p:cNvSpPr/>
              <p:nvPr/>
            </p:nvSpPr>
            <p:spPr>
              <a:xfrm>
                <a:off x="4604154" y="1162485"/>
                <a:ext cx="1451286" cy="124157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="" xmlns:a16="http://schemas.microsoft.com/office/drawing/2014/main" id="{2D6B29FE-FE10-475D-B153-5CF9679199B0}"/>
                  </a:ext>
                </a:extLst>
              </p:cNvPr>
              <p:cNvCxnSpPr>
                <a:cxnSpLocks/>
                <a:endCxn id="52" idx="3"/>
              </p:cNvCxnSpPr>
              <p:nvPr/>
            </p:nvCxnSpPr>
            <p:spPr>
              <a:xfrm flipV="1">
                <a:off x="4174470" y="2222231"/>
                <a:ext cx="642220" cy="999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="" xmlns:a16="http://schemas.microsoft.com/office/drawing/2014/main" id="{F4AB3EE8-E721-4763-BBBC-B6FEC2EC2DF8}"/>
                  </a:ext>
                </a:extLst>
              </p:cNvPr>
              <p:cNvCxnSpPr>
                <a:cxnSpLocks/>
                <a:endCxn id="47" idx="7"/>
              </p:cNvCxnSpPr>
              <p:nvPr/>
            </p:nvCxnSpPr>
            <p:spPr>
              <a:xfrm flipH="1">
                <a:off x="4391618" y="2378769"/>
                <a:ext cx="622195" cy="9654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="" xmlns:a16="http://schemas.microsoft.com/office/drawing/2014/main" id="{9C0808CD-9555-451B-B0AA-F179E51A3331}"/>
                  </a:ext>
                </a:extLst>
              </p:cNvPr>
              <p:cNvCxnSpPr>
                <a:endCxn id="47" idx="6"/>
              </p:cNvCxnSpPr>
              <p:nvPr/>
            </p:nvCxnSpPr>
            <p:spPr>
              <a:xfrm flipH="1">
                <a:off x="4604154" y="3783214"/>
                <a:ext cx="298369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="" xmlns:a16="http://schemas.microsoft.com/office/drawing/2014/main" id="{558B621E-E95B-4AF2-A81F-82F35219825A}"/>
                  </a:ext>
                </a:extLst>
              </p:cNvPr>
              <p:cNvCxnSpPr>
                <a:stCxn id="47" idx="5"/>
              </p:cNvCxnSpPr>
              <p:nvPr/>
            </p:nvCxnSpPr>
            <p:spPr>
              <a:xfrm>
                <a:off x="4391618" y="4222175"/>
                <a:ext cx="3196230" cy="10023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0FF182A2-863B-49A0-8312-BD1E52431B0C}"/>
                  </a:ext>
                </a:extLst>
              </p:cNvPr>
              <p:cNvSpPr txBox="1"/>
              <p:nvPr/>
            </p:nvSpPr>
            <p:spPr>
              <a:xfrm>
                <a:off x="5945615" y="341388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①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B8D74EE2-D31E-41AE-802B-BB6A181C8136}"/>
                  </a:ext>
                </a:extLst>
              </p:cNvPr>
              <p:cNvSpPr txBox="1"/>
              <p:nvPr/>
            </p:nvSpPr>
            <p:spPr>
              <a:xfrm>
                <a:off x="4198736" y="235834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②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656F1DD3-B989-4A9A-867E-930AC65FE623}"/>
                  </a:ext>
                </a:extLst>
              </p:cNvPr>
              <p:cNvSpPr txBox="1"/>
              <p:nvPr/>
            </p:nvSpPr>
            <p:spPr>
              <a:xfrm>
                <a:off x="4719549" y="267684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③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432460DC-0901-452D-B689-5EFA17F10651}"/>
                  </a:ext>
                </a:extLst>
              </p:cNvPr>
              <p:cNvSpPr txBox="1"/>
              <p:nvPr/>
            </p:nvSpPr>
            <p:spPr>
              <a:xfrm>
                <a:off x="5689790" y="469749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④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7B1C4F-C7F0-405A-8F4D-8A2A0C882D8C}"/>
              </a:ext>
            </a:extLst>
          </p:cNvPr>
          <p:cNvSpPr txBox="1"/>
          <p:nvPr/>
        </p:nvSpPr>
        <p:spPr>
          <a:xfrm>
            <a:off x="5402382" y="1081649"/>
            <a:ext cx="6380043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/>
              <a:t>Client1</a:t>
            </a:r>
            <a:r>
              <a:rPr lang="ko-KR" altLang="en-US" sz="1200" dirty="0"/>
              <a:t>이 파일을 </a:t>
            </a:r>
            <a:r>
              <a:rPr lang="en-US" altLang="ko-KR" sz="1200" dirty="0"/>
              <a:t>4KB</a:t>
            </a:r>
            <a:r>
              <a:rPr lang="ko-KR" altLang="en-US" sz="1200" dirty="0"/>
              <a:t>단위로 쪼개</a:t>
            </a:r>
            <a:r>
              <a:rPr lang="en-US" altLang="ko-KR" sz="1200" dirty="0"/>
              <a:t> </a:t>
            </a:r>
            <a:r>
              <a:rPr lang="ko-KR" altLang="en-US" sz="1200" dirty="0"/>
              <a:t>순차적으로 전송 </a:t>
            </a:r>
            <a:r>
              <a:rPr lang="en-US" altLang="ko-KR" sz="1200" dirty="0"/>
              <a:t>Server</a:t>
            </a:r>
            <a:r>
              <a:rPr lang="ko-KR" altLang="en-US" sz="1200" dirty="0"/>
              <a:t>는 이것을 받아 </a:t>
            </a:r>
            <a:r>
              <a:rPr lang="en-US" altLang="ko-KR" sz="1200" dirty="0"/>
              <a:t>Byte </a:t>
            </a:r>
            <a:r>
              <a:rPr lang="ko-KR" altLang="en-US" sz="1200" dirty="0"/>
              <a:t>단위로 메모리에 적재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메모리에 적재된 </a:t>
            </a:r>
            <a:r>
              <a:rPr lang="en-US" altLang="ko-KR" sz="1200" dirty="0"/>
              <a:t>Byte</a:t>
            </a:r>
            <a:r>
              <a:rPr lang="ko-KR" altLang="en-US" sz="1200" dirty="0"/>
              <a:t>단위의 데이터를 </a:t>
            </a:r>
            <a:r>
              <a:rPr lang="en-US" altLang="ko-KR" sz="1200" dirty="0"/>
              <a:t>DB</a:t>
            </a:r>
            <a:r>
              <a:rPr lang="ko-KR" altLang="en-US" sz="1200" dirty="0"/>
              <a:t>에 </a:t>
            </a:r>
            <a:r>
              <a:rPr lang="en-US" altLang="ko-KR" sz="1200" dirty="0"/>
              <a:t>BLOB</a:t>
            </a:r>
            <a:r>
              <a:rPr lang="ko-KR" altLang="en-US" sz="1200" dirty="0"/>
              <a:t>형식으로 저장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다른 유저</a:t>
            </a:r>
            <a:r>
              <a:rPr lang="en-US" altLang="ko-KR" sz="1200" dirty="0"/>
              <a:t>(Client2)</a:t>
            </a:r>
            <a:r>
              <a:rPr lang="ko-KR" altLang="en-US" sz="1200" dirty="0"/>
              <a:t>가 해당 채팅방에 입장하면</a:t>
            </a:r>
            <a:r>
              <a:rPr lang="en-US" altLang="ko-KR" sz="1200" dirty="0"/>
              <a:t>, Server</a:t>
            </a:r>
            <a:r>
              <a:rPr lang="ko-KR" altLang="en-US" sz="1200" dirty="0"/>
              <a:t>는 이를 인지하여</a:t>
            </a:r>
            <a:r>
              <a:rPr lang="en-US" altLang="ko-KR" sz="1200" dirty="0"/>
              <a:t> DB</a:t>
            </a:r>
            <a:r>
              <a:rPr lang="ko-KR" altLang="en-US" sz="1200" dirty="0"/>
              <a:t>에 저장된 이미지를 로드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로드한 데이터를 </a:t>
            </a:r>
            <a:r>
              <a:rPr lang="en-US" altLang="ko-KR" sz="1200" dirty="0"/>
              <a:t>4KB</a:t>
            </a:r>
            <a:r>
              <a:rPr lang="ko-KR" altLang="en-US" sz="1200" dirty="0"/>
              <a:t> 단위로 쪼개 순차적으로 전송하고</a:t>
            </a:r>
            <a:r>
              <a:rPr lang="en-US" altLang="ko-KR" sz="1200" dirty="0"/>
              <a:t>,</a:t>
            </a:r>
            <a:r>
              <a:rPr lang="ko-KR" altLang="en-US" sz="1200" dirty="0"/>
              <a:t> 유저는 </a:t>
            </a:r>
            <a:r>
              <a:rPr lang="en-US" altLang="ko-KR" sz="1200" dirty="0"/>
              <a:t>4KB </a:t>
            </a:r>
            <a:r>
              <a:rPr lang="ko-KR" altLang="en-US" sz="1200" dirty="0"/>
              <a:t>단위의 데이터를 받으며 메모리 스트림에 적재한다</a:t>
            </a:r>
            <a:r>
              <a:rPr lang="en-US" altLang="ko-KR" sz="1200" dirty="0"/>
              <a:t>.</a:t>
            </a:r>
            <a:r>
              <a:rPr lang="ko-KR" altLang="en-US" sz="1200" dirty="0"/>
              <a:t> 모두 받았으면 이미지로 반환하여 채팅에 표시</a:t>
            </a:r>
          </a:p>
        </p:txBody>
      </p:sp>
    </p:spTree>
    <p:extLst>
      <p:ext uri="{BB962C8B-B14F-4D97-AF65-F5344CB8AC3E}">
        <p14:creationId xmlns:p14="http://schemas.microsoft.com/office/powerpoint/2010/main" val="4990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할일 </a:t>
            </a:r>
            <a:r>
              <a:rPr lang="en-US" altLang="ko-KR" sz="20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/ </a:t>
            </a:r>
            <a:r>
              <a:rPr lang="ko-KR" altLang="en-US" sz="20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일정공유</a:t>
            </a:r>
            <a:endParaRPr lang="en-US" altLang="ko-KR" sz="20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– 2</a:t>
            </a:r>
            <a:r>
              <a:rPr lang="ko-KR" altLang="en-US" sz="900" kern="0" dirty="0">
                <a:solidFill>
                  <a:prstClr val="white">
                    <a:lumMod val="75000"/>
                  </a:prstClr>
                </a:solidFill>
              </a:rPr>
              <a:t>차 구현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5BBD565-B8DB-4713-B437-A2B20888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5" y="1494240"/>
            <a:ext cx="5457825" cy="4581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741BB92-905F-4FEE-A753-09277077950A}"/>
              </a:ext>
            </a:extLst>
          </p:cNvPr>
          <p:cNvSpPr txBox="1"/>
          <p:nvPr/>
        </p:nvSpPr>
        <p:spPr>
          <a:xfrm>
            <a:off x="6991020" y="1494240"/>
            <a:ext cx="4689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Windows Form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MonthCalender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ListView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DateTimePicker</a:t>
            </a:r>
            <a:r>
              <a:rPr lang="en-US" altLang="ko-KR" sz="1600" dirty="0"/>
              <a:t> </a:t>
            </a:r>
            <a:r>
              <a:rPr lang="ko-KR" altLang="en-US" sz="1600" dirty="0"/>
              <a:t>등을 </a:t>
            </a:r>
            <a:r>
              <a:rPr lang="en-US" altLang="ko-KR" sz="1600" dirty="0"/>
              <a:t>DB</a:t>
            </a:r>
            <a:r>
              <a:rPr lang="ko-KR" altLang="en-US" sz="1600" dirty="0"/>
              <a:t>와 연결하여 구현</a:t>
            </a:r>
          </a:p>
        </p:txBody>
      </p:sp>
      <p:pic>
        <p:nvPicPr>
          <p:cNvPr id="27" name="내용 개체 틀 5">
            <a:extLst>
              <a:ext uri="{FF2B5EF4-FFF2-40B4-BE49-F238E27FC236}">
                <a16:creationId xmlns="" xmlns:a16="http://schemas.microsoft.com/office/drawing/2014/main" id="{E2799D6E-A521-4C0B-A083-B2403D34E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20" y="2221163"/>
            <a:ext cx="1724216" cy="1968418"/>
          </a:xfrm>
        </p:spPr>
      </p:pic>
      <p:sp>
        <p:nvSpPr>
          <p:cNvPr id="29" name="텍스트 개체 틀 3">
            <a:extLst>
              <a:ext uri="{FF2B5EF4-FFF2-40B4-BE49-F238E27FC236}">
                <a16:creationId xmlns="" xmlns:a16="http://schemas.microsoft.com/office/drawing/2014/main" id="{C52E3144-5452-44AC-8C91-90D75C9E20F4}"/>
              </a:ext>
            </a:extLst>
          </p:cNvPr>
          <p:cNvSpPr txBox="1">
            <a:spLocks/>
          </p:cNvSpPr>
          <p:nvPr/>
        </p:nvSpPr>
        <p:spPr>
          <a:xfrm>
            <a:off x="8703767" y="2202729"/>
            <a:ext cx="3169443" cy="1676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/>
              <a:t>EmployeeNumber</a:t>
            </a:r>
            <a:r>
              <a:rPr lang="en-US" altLang="ko-KR" sz="1200" dirty="0"/>
              <a:t>(INT) = </a:t>
            </a:r>
            <a:r>
              <a:rPr lang="ko-KR" altLang="en-US" sz="1200" dirty="0"/>
              <a:t>사원고유번호</a:t>
            </a:r>
            <a:endParaRPr lang="en-US" altLang="ko-KR" sz="1200" dirty="0"/>
          </a:p>
          <a:p>
            <a:r>
              <a:rPr lang="en-US" altLang="ko-KR" sz="1200" dirty="0"/>
              <a:t>Date(DATE) = </a:t>
            </a:r>
            <a:r>
              <a:rPr lang="ko-KR" altLang="en-US" sz="1200" dirty="0"/>
              <a:t>날짜</a:t>
            </a:r>
            <a:endParaRPr lang="en-US" altLang="ko-KR" sz="1200" dirty="0"/>
          </a:p>
          <a:p>
            <a:r>
              <a:rPr lang="en-US" altLang="ko-KR" sz="1200" dirty="0" err="1"/>
              <a:t>StartTime</a:t>
            </a:r>
            <a:r>
              <a:rPr lang="en-US" altLang="ko-KR" sz="1200" dirty="0"/>
              <a:t>(TIME) = </a:t>
            </a:r>
            <a:r>
              <a:rPr lang="ko-KR" altLang="en-US" sz="1200" dirty="0"/>
              <a:t>일정시작시간</a:t>
            </a:r>
            <a:endParaRPr lang="en-US" altLang="ko-KR" sz="1200" dirty="0"/>
          </a:p>
          <a:p>
            <a:r>
              <a:rPr lang="en-US" altLang="ko-KR" sz="1200" dirty="0" err="1"/>
              <a:t>FinishTime</a:t>
            </a:r>
            <a:r>
              <a:rPr lang="en-US" altLang="ko-KR" sz="1200" dirty="0"/>
              <a:t>(TIME) = </a:t>
            </a:r>
            <a:r>
              <a:rPr lang="ko-KR" altLang="en-US" sz="1200" dirty="0"/>
              <a:t>일정마감시간</a:t>
            </a:r>
            <a:endParaRPr lang="en-US" altLang="ko-KR" sz="1200" dirty="0"/>
          </a:p>
          <a:p>
            <a:r>
              <a:rPr lang="en-US" altLang="ko-KR" sz="1200" dirty="0"/>
              <a:t>Work(VARCHAR) = </a:t>
            </a:r>
            <a:r>
              <a:rPr lang="ko-KR" altLang="en-US" sz="1200" dirty="0"/>
              <a:t>일정</a:t>
            </a:r>
            <a:endParaRPr lang="en-US" altLang="ko-KR" sz="1200" dirty="0"/>
          </a:p>
          <a:p>
            <a:r>
              <a:rPr lang="en-US" altLang="ko-KR" sz="1200" dirty="0"/>
              <a:t>Priority(SET) = </a:t>
            </a:r>
            <a:r>
              <a:rPr lang="ko-KR" altLang="en-US" sz="1200" dirty="0"/>
              <a:t>우선순위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ED539BF-7133-43E1-9F1E-89404574C31F}"/>
              </a:ext>
            </a:extLst>
          </p:cNvPr>
          <p:cNvSpPr txBox="1"/>
          <p:nvPr/>
        </p:nvSpPr>
        <p:spPr>
          <a:xfrm>
            <a:off x="2144994" y="18333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8A15DA7-78C2-4106-B961-F1DC26A01F20}"/>
              </a:ext>
            </a:extLst>
          </p:cNvPr>
          <p:cNvSpPr txBox="1"/>
          <p:nvPr/>
        </p:nvSpPr>
        <p:spPr>
          <a:xfrm>
            <a:off x="4455732" y="16487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0CC48AB-2565-4722-ABC2-3E0C0B7549E9}"/>
              </a:ext>
            </a:extLst>
          </p:cNvPr>
          <p:cNvSpPr txBox="1"/>
          <p:nvPr/>
        </p:nvSpPr>
        <p:spPr>
          <a:xfrm>
            <a:off x="2352743" y="48821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3056B55-E7D4-4979-A3CA-7093FD23A607}"/>
              </a:ext>
            </a:extLst>
          </p:cNvPr>
          <p:cNvSpPr txBox="1"/>
          <p:nvPr/>
        </p:nvSpPr>
        <p:spPr>
          <a:xfrm>
            <a:off x="6926520" y="4331729"/>
            <a:ext cx="485590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ex.)</a:t>
            </a:r>
            <a:r>
              <a:rPr lang="ko-KR" altLang="en-US" dirty="0"/>
              <a:t> ⓒ구현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schedule relation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EmployeeNumber</a:t>
            </a:r>
            <a:r>
              <a:rPr lang="ko-KR" altLang="en-US" sz="1400" dirty="0"/>
              <a:t>를 통해   </a:t>
            </a:r>
            <a:r>
              <a:rPr lang="en-US" altLang="ko-KR" sz="1400" dirty="0"/>
              <a:t>Date, </a:t>
            </a:r>
            <a:r>
              <a:rPr lang="en-US" altLang="ko-KR" sz="1400" dirty="0" err="1"/>
              <a:t>StartTime</a:t>
            </a:r>
            <a:r>
              <a:rPr lang="en-US" altLang="ko-KR" sz="1400" dirty="0"/>
              <a:t> </a:t>
            </a:r>
            <a:r>
              <a:rPr lang="ko-KR" altLang="en-US" sz="1400" dirty="0"/>
              <a:t>등 정보 연결</a:t>
            </a:r>
          </a:p>
        </p:txBody>
      </p:sp>
    </p:spTree>
    <p:extLst>
      <p:ext uri="{BB962C8B-B14F-4D97-AF65-F5344CB8AC3E}">
        <p14:creationId xmlns:p14="http://schemas.microsoft.com/office/powerpoint/2010/main" val="20101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조직도를 통한 유저목록 표시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편의기능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4464050-1976-45A9-94BF-7FD0049A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6" y="1427647"/>
            <a:ext cx="3202922" cy="4863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0D1C7C-6296-4EE6-AE17-16D51280E9A4}"/>
              </a:ext>
            </a:extLst>
          </p:cNvPr>
          <p:cNvSpPr txBox="1"/>
          <p:nvPr/>
        </p:nvSpPr>
        <p:spPr>
          <a:xfrm>
            <a:off x="4825917" y="1342920"/>
            <a:ext cx="3070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TreeView</a:t>
            </a:r>
            <a:r>
              <a:rPr lang="ko-KR" altLang="en-US" sz="1600" dirty="0"/>
              <a:t>를 이용한 조직도 </a:t>
            </a:r>
            <a:r>
              <a:rPr lang="ko-KR" altLang="en-US" sz="1600" dirty="0" smtClean="0"/>
              <a:t>표시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DB</a:t>
            </a:r>
            <a:r>
              <a:rPr lang="ko-KR" altLang="en-US" sz="1600" dirty="0" smtClean="0"/>
              <a:t>에 연결하여 구성원 로딩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1905082"/>
            <a:ext cx="3931908" cy="43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1337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사용자 상태 표시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편의기능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7" y="1290637"/>
            <a:ext cx="4080276" cy="2492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62" y="953781"/>
            <a:ext cx="4447017" cy="39905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6540" y="3783214"/>
            <a:ext cx="51203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키보드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마우스 후킹을 이용하여 입력값 감지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- 5</a:t>
            </a:r>
            <a:r>
              <a:rPr lang="ko-KR" altLang="en-US" sz="1400" dirty="0" smtClean="0"/>
              <a:t>분 이상 입력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마우스 이동이 없으면 자리비움 상태로 변경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키보드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마우스 후킹</a:t>
            </a:r>
            <a:endParaRPr lang="en-US" altLang="ko-KR" sz="1400" dirty="0" smtClean="0"/>
          </a:p>
          <a:p>
            <a:r>
              <a:rPr lang="en-US" altLang="ko-KR" sz="1400" dirty="0" smtClean="0"/>
              <a:t>System.Runtime.InteropService</a:t>
            </a:r>
            <a:r>
              <a:rPr lang="ko-KR" altLang="en-US" sz="1400" dirty="0" smtClean="0"/>
              <a:t> 네임스페이스를 이용하여</a:t>
            </a:r>
            <a:endParaRPr lang="en-US" altLang="ko-KR" sz="1400" dirty="0" smtClean="0"/>
          </a:p>
          <a:p>
            <a:r>
              <a:rPr lang="ko-KR" altLang="en-US" sz="1400" dirty="0" smtClean="0"/>
              <a:t>마우스 후킹 관련 </a:t>
            </a:r>
            <a:r>
              <a:rPr lang="en-US" altLang="ko-KR" sz="1400" dirty="0" smtClean="0"/>
              <a:t>dll</a:t>
            </a:r>
            <a:r>
              <a:rPr lang="ko-KR" altLang="en-US" sz="1400" dirty="0" smtClean="0"/>
              <a:t> 사용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47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GitHub organization - </a:t>
            </a:r>
            <a:r>
              <a:rPr lang="en-US" altLang="ko-KR" sz="24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KwDrama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팀 프로젝트 개발 환경 구축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502D7B9-F376-4985-8A0C-907B84F8CEF8}"/>
              </a:ext>
            </a:extLst>
          </p:cNvPr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62" y="1216226"/>
            <a:ext cx="5715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005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Team members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Application Software Lab. Team5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375238" y="1779155"/>
            <a:ext cx="911803" cy="91180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3080" y="1732926"/>
            <a:ext cx="3365311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박선규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2017203054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Database Administrator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372576" y="2864165"/>
            <a:ext cx="912412" cy="91241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507113" y="1728504"/>
            <a:ext cx="3050157" cy="4221048"/>
          </a:xfrm>
          <a:prstGeom prst="rect">
            <a:avLst/>
          </a:prstGeom>
          <a:solidFill>
            <a:srgbClr val="31354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577896" y="2864165"/>
            <a:ext cx="3365311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양경호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2017203014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Server Manager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073811" y="2214222"/>
            <a:ext cx="1981497" cy="1981497"/>
          </a:xfrm>
          <a:prstGeom prst="ellips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3" name="원호 112"/>
          <p:cNvSpPr/>
          <p:nvPr/>
        </p:nvSpPr>
        <p:spPr>
          <a:xfrm>
            <a:off x="2073811" y="2214222"/>
            <a:ext cx="1981497" cy="1981497"/>
          </a:xfrm>
          <a:prstGeom prst="arc">
            <a:avLst>
              <a:gd name="adj1" fmla="val 5391818"/>
              <a:gd name="adj2" fmla="val 16213013"/>
            </a:avLst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551196" y="2667105"/>
            <a:ext cx="1112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white"/>
                </a:solidFill>
              </a:rPr>
              <a:t>50</a:t>
            </a:r>
            <a:r>
              <a:rPr lang="en-US" altLang="ko-KR" b="1" dirty="0" smtClean="0">
                <a:solidFill>
                  <a:prstClr val="white"/>
                </a:solidFill>
              </a:rPr>
              <a:t>%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1200" dirty="0">
                <a:solidFill>
                  <a:prstClr val="white"/>
                </a:solidFill>
                <a:cs typeface="Aharoni" panose="02010803020104030203" pitchFamily="2" charset="-79"/>
              </a:rPr>
              <a:t>Project Progress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189" y="4874415"/>
            <a:ext cx="1893005" cy="83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60189" y="4874415"/>
            <a:ext cx="1888249" cy="83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847321" y="4750843"/>
            <a:ext cx="5341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white"/>
                </a:solidFill>
              </a:rPr>
              <a:t>100%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860189" y="5315392"/>
            <a:ext cx="1893005" cy="83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r"/>
            <a:endParaRPr lang="ko-KR" altLang="en-US" sz="105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001210" y="5191820"/>
            <a:ext cx="380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100" dirty="0" smtClean="0">
                <a:solidFill>
                  <a:prstClr val="white"/>
                </a:solidFill>
              </a:rPr>
              <a:t>0</a:t>
            </a:r>
            <a:r>
              <a:rPr lang="en-US" altLang="ko-KR" sz="1100" dirty="0">
                <a:solidFill>
                  <a:prstClr val="white"/>
                </a:solidFill>
              </a:rPr>
              <a:t>%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610608" y="5043529"/>
            <a:ext cx="3365311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홍명준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2017203011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Communication </a:t>
            </a:r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Security</a:t>
            </a:r>
          </a:p>
        </p:txBody>
      </p:sp>
      <p:sp>
        <p:nvSpPr>
          <p:cNvPr id="126" name="타원 125"/>
          <p:cNvSpPr/>
          <p:nvPr/>
        </p:nvSpPr>
        <p:spPr>
          <a:xfrm>
            <a:off x="5372576" y="3952869"/>
            <a:ext cx="912412" cy="9124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129" name="직선 연결선 12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3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3" name="자유형 13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3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4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14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14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13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8C8AAD5F-3B70-487A-9A7E-A20AE389B9EE}"/>
              </a:ext>
            </a:extLst>
          </p:cNvPr>
          <p:cNvSpPr/>
          <p:nvPr/>
        </p:nvSpPr>
        <p:spPr>
          <a:xfrm>
            <a:off x="5372575" y="5041739"/>
            <a:ext cx="912412" cy="9124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07CB4FF-1020-4447-9672-E96B81124166}"/>
              </a:ext>
            </a:extLst>
          </p:cNvPr>
          <p:cNvSpPr/>
          <p:nvPr/>
        </p:nvSpPr>
        <p:spPr>
          <a:xfrm>
            <a:off x="6577897" y="3949599"/>
            <a:ext cx="3365311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정유섭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2017203001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Quality </a:t>
            </a:r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Assurance &amp; Leader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1BEDF0F-688C-43ED-B0AF-B01D3BFB9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17438" t="12354" r="13089" b="20483"/>
          <a:stretch/>
        </p:blipFill>
        <p:spPr>
          <a:xfrm>
            <a:off x="5372576" y="1779155"/>
            <a:ext cx="910996" cy="90299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E61747F8-A0BE-4405-9B23-14531D334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191" y="2858437"/>
            <a:ext cx="918140" cy="91814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43006AA-3D94-4380-85FE-D31610A12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75" y="3952869"/>
            <a:ext cx="911756" cy="93984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7BA6F15-3F00-4AD7-BED2-A62748386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407" y="5041961"/>
            <a:ext cx="905708" cy="93984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907785E-80FC-4822-A0FB-67369C39A1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5534" y="2857789"/>
            <a:ext cx="925839" cy="92477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" name="Picture 4" descr="왕관 PNG">
            <a:extLst>
              <a:ext uri="{FF2B5EF4-FFF2-40B4-BE49-F238E27FC236}">
                <a16:creationId xmlns="" xmlns:a16="http://schemas.microsoft.com/office/drawing/2014/main" id="{9BCBC56C-7475-4AF0-93D5-11484A98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4822">
            <a:off x="6529574" y="3932770"/>
            <a:ext cx="249222" cy="24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365534" y="6004624"/>
            <a:ext cx="912581" cy="433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Introduction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Application Software Lab. Team5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47090" y="2794211"/>
            <a:ext cx="270630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EE4F4C"/>
                </a:solidFill>
              </a:rPr>
              <a:t>추가되는 일거리</a:t>
            </a:r>
            <a:endParaRPr lang="en-US" altLang="ko-KR" sz="1600" b="1" dirty="0">
              <a:solidFill>
                <a:srgbClr val="EE4F4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자꾸만 일이 추가된다면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?!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47090" y="4143172"/>
            <a:ext cx="2706302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EE4F4C"/>
                </a:solidFill>
              </a:rPr>
              <a:t>일정관리의 어려움</a:t>
            </a:r>
            <a:endParaRPr lang="en-US" altLang="ko-KR" sz="1600" b="1" dirty="0">
              <a:solidFill>
                <a:srgbClr val="EE4F4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할 일에 대한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누락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실수가 많아진다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47090" y="1494240"/>
            <a:ext cx="270630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EE4F4C"/>
                </a:solidFill>
              </a:rPr>
              <a:t>프로젝트 진행중</a:t>
            </a:r>
            <a:r>
              <a:rPr lang="en-US" altLang="ko-KR" sz="1600" b="1" dirty="0">
                <a:solidFill>
                  <a:srgbClr val="EE4F4C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 내가 할 일도 많은데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81FBE9B-DEEB-4572-B0E8-AA1DA7E0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60" y="1326815"/>
            <a:ext cx="6276519" cy="40169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FF822F5-D1B0-4598-9577-D229EF7A66EE}"/>
              </a:ext>
            </a:extLst>
          </p:cNvPr>
          <p:cNvSpPr txBox="1"/>
          <p:nvPr/>
        </p:nvSpPr>
        <p:spPr>
          <a:xfrm>
            <a:off x="9292464" y="3668297"/>
            <a:ext cx="615553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800" dirty="0"/>
              <a:t>=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78CB415-A8B1-4E67-9152-C2C557AF81AF}"/>
              </a:ext>
            </a:extLst>
          </p:cNvPr>
          <p:cNvSpPr txBox="1"/>
          <p:nvPr/>
        </p:nvSpPr>
        <p:spPr>
          <a:xfrm>
            <a:off x="9292464" y="2356903"/>
            <a:ext cx="615553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800" dirty="0"/>
              <a:t>+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13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5524734" y="2061904"/>
            <a:ext cx="2516714" cy="2516714"/>
          </a:xfrm>
          <a:prstGeom prst="ellipse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711456" y="2061904"/>
            <a:ext cx="2516714" cy="2516714"/>
          </a:xfrm>
          <a:prstGeom prst="ellipse">
            <a:avLst/>
          </a:prstGeom>
          <a:solidFill>
            <a:srgbClr val="E6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04606" y="2322767"/>
            <a:ext cx="423684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Q&amp;A</a:t>
            </a:r>
            <a:endParaRPr lang="ko-KR" altLang="en-US" sz="6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chemeClr val="bg1">
                    <a:lumMod val="75000"/>
                  </a:schemeClr>
                </a:solidFill>
              </a:rPr>
              <a:t>Application Software Lab. Team5</a:t>
            </a:r>
            <a:endParaRPr lang="ko-KR" altLang="en-US" sz="4400" kern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9575" y="419993"/>
            <a:ext cx="530224" cy="601801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dirty="0"/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F1AAC80F-E96A-479A-ABFB-4BFFC7B6220C}"/>
              </a:ext>
            </a:extLst>
          </p:cNvPr>
          <p:cNvSpPr/>
          <p:nvPr/>
        </p:nvSpPr>
        <p:spPr>
          <a:xfrm>
            <a:off x="4180388" y="1397823"/>
            <a:ext cx="4062353" cy="40623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3842270" y="2241174"/>
            <a:ext cx="4738587" cy="236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EE4F4C"/>
                </a:solidFill>
              </a:rPr>
              <a:t>O S T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ffice messenger</a:t>
            </a:r>
          </a:p>
          <a:p>
            <a:pPr algn="ctr"/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upporting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elecommuting </a:t>
            </a:r>
          </a:p>
          <a:p>
            <a:pPr algn="ctr">
              <a:lnSpc>
                <a:spcPct val="2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재택근무 지원 사무용 메신저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4288" y="419992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Functions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Application Software Lab. Team5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49869" y="1835989"/>
            <a:ext cx="3436528" cy="34365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추가기능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873615" y="2957056"/>
            <a:ext cx="2312782" cy="2312782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주요 추가기능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234248" y="4369843"/>
            <a:ext cx="952148" cy="911007"/>
          </a:xfrm>
          <a:prstGeom prst="rect">
            <a:avLst/>
          </a:prstGeom>
          <a:solidFill>
            <a:srgbClr val="FEB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핵심기능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5186397" y="1838219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186396" y="2957056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186395" y="4369843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468493" y="1581105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사무용에 걸맞은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UI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친구창을 조직도로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 위치상태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468493" y="2716673"/>
            <a:ext cx="3713804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사무용 메신져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파일전송기능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할일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일정공유 시스템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468493" y="4133377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멀티채팅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암호화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1:n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멀티채팅 기능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DB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70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7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1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자유형 71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74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83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5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7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46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How?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15269"/>
              </p:ext>
            </p:extLst>
          </p:nvPr>
        </p:nvGraphicFramePr>
        <p:xfrm>
          <a:off x="4857300" y="1791694"/>
          <a:ext cx="2913402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차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파일전송기능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버퍼를 조각화 하여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(4KB)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전송 후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combine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할일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일정공유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Forms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도구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MonthCalender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Listview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부서별 할일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일정 공유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960944"/>
              </p:ext>
            </p:extLst>
          </p:nvPr>
        </p:nvGraphicFramePr>
        <p:xfrm>
          <a:off x="7957798" y="1791694"/>
          <a:ext cx="2913402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편의기능 구현</a:t>
                      </a:r>
                      <a:endParaRPr lang="ko-KR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조직도를 통한 유저목록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표시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일반 메신저의 친구창 대신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Forms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도구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TreeView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통한 조직도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상태 표시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키보드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마우스 후킹을 통한 사용자 자리비움 확인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C6926231-1C2C-4BDC-8781-386283145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7814"/>
              </p:ext>
            </p:extLst>
          </p:nvPr>
        </p:nvGraphicFramePr>
        <p:xfrm>
          <a:off x="1680602" y="1791694"/>
          <a:ext cx="2913402" cy="37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필수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95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1:n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멀티채팅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소켓을 통한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1:n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멀티채팅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 서버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Google Cloud Platform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GCP Ubuntu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서버에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설치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68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암호화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클라이언트 통신간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AES256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보안 알고리즘 사용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보안은 구글 클라우드에서 담당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1:n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서버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-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클라이언트 멀티채팅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-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필수구현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2FF55E8-5F34-41EA-A246-CF7C7A3B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686" y="1467695"/>
            <a:ext cx="4525968" cy="4902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E54F857-3970-4A52-B91C-15E9CBC0737F}"/>
              </a:ext>
            </a:extLst>
          </p:cNvPr>
          <p:cNvSpPr txBox="1"/>
          <p:nvPr/>
        </p:nvSpPr>
        <p:spPr>
          <a:xfrm>
            <a:off x="1274133" y="1467916"/>
            <a:ext cx="5521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Google Cloud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Google</a:t>
            </a:r>
            <a:r>
              <a:rPr lang="ko-KR" altLang="en-US" sz="1600" dirty="0"/>
              <a:t>에서 제공하는 서비스로                       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컴퓨트 엔진</a:t>
            </a:r>
            <a:r>
              <a:rPr lang="en-US" altLang="ko-KR" sz="1600" dirty="0"/>
              <a:t>, </a:t>
            </a:r>
            <a:r>
              <a:rPr lang="ko-KR" altLang="en-US" sz="1600" dirty="0"/>
              <a:t>앱 엔진</a:t>
            </a:r>
            <a:r>
              <a:rPr lang="en-US" altLang="ko-KR" sz="1600" dirty="0"/>
              <a:t>, </a:t>
            </a:r>
            <a:r>
              <a:rPr lang="ko-KR" altLang="en-US" sz="1600" dirty="0"/>
              <a:t>기계학습 등 여러가지 기능 제공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컴퓨트 엔진의 가상머신 인스턴스를 통해 서버를 구축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3</a:t>
            </a:r>
            <a:r>
              <a:rPr lang="ko-KR" altLang="en-US" sz="1600" dirty="0"/>
              <a:t>개월간 고성능의 무료 가상머신을 이용 가능</a:t>
            </a:r>
          </a:p>
        </p:txBody>
      </p:sp>
    </p:spTree>
    <p:extLst>
      <p:ext uri="{BB962C8B-B14F-4D97-AF65-F5344CB8AC3E}">
        <p14:creationId xmlns:p14="http://schemas.microsoft.com/office/powerpoint/2010/main" val="40384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1:n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서버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-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클라이언트 멀티채팅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-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필수구현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83D1EFD5-E815-4BD0-9C18-FB1FBBEDE716}"/>
              </a:ext>
            </a:extLst>
          </p:cNvPr>
          <p:cNvGrpSpPr/>
          <p:nvPr/>
        </p:nvGrpSpPr>
        <p:grpSpPr>
          <a:xfrm>
            <a:off x="2052676" y="1891676"/>
            <a:ext cx="6343831" cy="3376851"/>
            <a:chOff x="359427" y="238155"/>
            <a:chExt cx="10794326" cy="6112063"/>
          </a:xfrm>
        </p:grpSpPr>
        <p:grpSp>
          <p:nvGrpSpPr>
            <p:cNvPr id="78" name="그룹 77">
              <a:extLst>
                <a:ext uri="{FF2B5EF4-FFF2-40B4-BE49-F238E27FC236}">
                  <a16:creationId xmlns="" xmlns:a16="http://schemas.microsoft.com/office/drawing/2014/main" id="{2C232DA6-4912-44AD-923A-D101628F4476}"/>
                </a:ext>
              </a:extLst>
            </p:cNvPr>
            <p:cNvGrpSpPr/>
            <p:nvPr/>
          </p:nvGrpSpPr>
          <p:grpSpPr>
            <a:xfrm>
              <a:off x="359427" y="238155"/>
              <a:ext cx="10794326" cy="6112063"/>
              <a:chOff x="359427" y="238155"/>
              <a:chExt cx="10794326" cy="6112063"/>
            </a:xfrm>
          </p:grpSpPr>
          <p:pic>
            <p:nvPicPr>
              <p:cNvPr id="80" name="그림 79">
                <a:extLst>
                  <a:ext uri="{FF2B5EF4-FFF2-40B4-BE49-F238E27FC236}">
                    <a16:creationId xmlns="" xmlns:a16="http://schemas.microsoft.com/office/drawing/2014/main" id="{7C0F2CE2-BD09-45F3-AB30-31E551700F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427" y="1494263"/>
                <a:ext cx="2913172" cy="2913172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BF4C13EB-01A2-4DAF-91BE-F6C63208FD49}"/>
                  </a:ext>
                </a:extLst>
              </p:cNvPr>
              <p:cNvSpPr txBox="1"/>
              <p:nvPr/>
            </p:nvSpPr>
            <p:spPr>
              <a:xfrm>
                <a:off x="836061" y="4407436"/>
                <a:ext cx="1710740" cy="1058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/>
                  <a:t>서버</a:t>
                </a:r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="" xmlns:a16="http://schemas.microsoft.com/office/drawing/2014/main" id="{A82772D4-84F2-4ABD-9A2C-6CFD7BAF0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5777" y="366706"/>
                <a:ext cx="1272089" cy="1272089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5B33AB63-B8D8-4733-B246-3087C9DEE08E}"/>
                  </a:ext>
                </a:extLst>
              </p:cNvPr>
              <p:cNvSpPr txBox="1"/>
              <p:nvPr/>
            </p:nvSpPr>
            <p:spPr>
              <a:xfrm>
                <a:off x="6718154" y="238155"/>
                <a:ext cx="4435599" cy="668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데이터베이스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Mariadb</a:t>
                </a:r>
                <a:r>
                  <a:rPr lang="en-US" altLang="ko-KR" dirty="0"/>
                  <a:t>)</a:t>
                </a:r>
                <a:endParaRPr lang="en-US" altLang="ko-KR" sz="1000" dirty="0"/>
              </a:p>
            </p:txBody>
          </p:sp>
          <p:pic>
            <p:nvPicPr>
              <p:cNvPr id="84" name="Picture 6" descr="Firebase, google icon - Free download on Iconfinder">
                <a:extLst>
                  <a:ext uri="{FF2B5EF4-FFF2-40B4-BE49-F238E27FC236}">
                    <a16:creationId xmlns="" xmlns:a16="http://schemas.microsoft.com/office/drawing/2014/main" id="{689B1CFD-835F-4633-9FB1-28C87A92C0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1203" y="942877"/>
                <a:ext cx="894234" cy="894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연결선: 꺾임 84">
                <a:extLst>
                  <a:ext uri="{FF2B5EF4-FFF2-40B4-BE49-F238E27FC236}">
                    <a16:creationId xmlns="" xmlns:a16="http://schemas.microsoft.com/office/drawing/2014/main" id="{312C86DA-9D41-453B-9785-81C974FD9574}"/>
                  </a:ext>
                </a:extLst>
              </p:cNvPr>
              <p:cNvCxnSpPr>
                <a:cxnSpLocks/>
                <a:endCxn id="82" idx="1"/>
              </p:cNvCxnSpPr>
              <p:nvPr/>
            </p:nvCxnSpPr>
            <p:spPr>
              <a:xfrm flipV="1">
                <a:off x="3270386" y="1002751"/>
                <a:ext cx="2015391" cy="1631392"/>
              </a:xfrm>
              <a:prstGeom prst="bentConnector3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86" name="그룹 85">
                <a:extLst>
                  <a:ext uri="{FF2B5EF4-FFF2-40B4-BE49-F238E27FC236}">
                    <a16:creationId xmlns="" xmlns:a16="http://schemas.microsoft.com/office/drawing/2014/main" id="{B9972324-C6E5-479D-943C-4706CB6C60CD}"/>
                  </a:ext>
                </a:extLst>
              </p:cNvPr>
              <p:cNvGrpSpPr/>
              <p:nvPr/>
            </p:nvGrpSpPr>
            <p:grpSpPr>
              <a:xfrm>
                <a:off x="6263578" y="3767430"/>
                <a:ext cx="1183718" cy="1089851"/>
                <a:chOff x="5436716" y="4825272"/>
                <a:chExt cx="1183718" cy="1089851"/>
              </a:xfrm>
            </p:grpSpPr>
            <p:pic>
              <p:nvPicPr>
                <p:cNvPr id="96" name="그림 95">
                  <a:extLst>
                    <a:ext uri="{FF2B5EF4-FFF2-40B4-BE49-F238E27FC236}">
                      <a16:creationId xmlns="" xmlns:a16="http://schemas.microsoft.com/office/drawing/2014/main" id="{71316E7C-70E5-4C1C-BE38-8517F39B2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9248" y="4825272"/>
                  <a:ext cx="783909" cy="783909"/>
                </a:xfrm>
                <a:prstGeom prst="rect">
                  <a:avLst/>
                </a:prstGeom>
              </p:spPr>
            </p:pic>
            <p:pic>
              <p:nvPicPr>
                <p:cNvPr id="97" name="그림 96">
                  <a:extLst>
                    <a:ext uri="{FF2B5EF4-FFF2-40B4-BE49-F238E27FC236}">
                      <a16:creationId xmlns="" xmlns:a16="http://schemas.microsoft.com/office/drawing/2014/main" id="{D3CC8B38-9521-4FE9-B166-B094841092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1331" y="5320078"/>
                  <a:ext cx="289103" cy="289103"/>
                </a:xfrm>
                <a:prstGeom prst="rect">
                  <a:avLst/>
                </a:prstGeom>
              </p:spPr>
            </p:pic>
            <p:pic>
              <p:nvPicPr>
                <p:cNvPr id="98" name="그림 97">
                  <a:extLst>
                    <a:ext uri="{FF2B5EF4-FFF2-40B4-BE49-F238E27FC236}">
                      <a16:creationId xmlns="" xmlns:a16="http://schemas.microsoft.com/office/drawing/2014/main" id="{9BD7A521-8326-4CC8-99FE-0F9EC2593F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4054" y="5573692"/>
                  <a:ext cx="289103" cy="289103"/>
                </a:xfrm>
                <a:prstGeom prst="rect">
                  <a:avLst/>
                </a:prstGeom>
              </p:spPr>
            </p:pic>
            <p:pic>
              <p:nvPicPr>
                <p:cNvPr id="99" name="그림 98">
                  <a:extLst>
                    <a:ext uri="{FF2B5EF4-FFF2-40B4-BE49-F238E27FC236}">
                      <a16:creationId xmlns="" xmlns:a16="http://schemas.microsoft.com/office/drawing/2014/main" id="{765C78E6-05AF-436A-905A-8204804D87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6739" y="5626020"/>
                  <a:ext cx="289103" cy="289103"/>
                </a:xfrm>
                <a:prstGeom prst="rect">
                  <a:avLst/>
                </a:prstGeom>
              </p:spPr>
            </p:pic>
            <p:pic>
              <p:nvPicPr>
                <p:cNvPr id="100" name="그림 99">
                  <a:extLst>
                    <a:ext uri="{FF2B5EF4-FFF2-40B4-BE49-F238E27FC236}">
                      <a16:creationId xmlns="" xmlns:a16="http://schemas.microsoft.com/office/drawing/2014/main" id="{9228C927-6592-4301-9384-4F8D011B2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36716" y="5525917"/>
                  <a:ext cx="289103" cy="289103"/>
                </a:xfrm>
                <a:prstGeom prst="rect">
                  <a:avLst/>
                </a:prstGeom>
              </p:spPr>
            </p:pic>
          </p:grp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A4DECE90-DC05-4F9F-A43A-03E9B99C035B}"/>
                  </a:ext>
                </a:extLst>
              </p:cNvPr>
              <p:cNvSpPr txBox="1"/>
              <p:nvPr/>
            </p:nvSpPr>
            <p:spPr>
              <a:xfrm>
                <a:off x="7585735" y="3944860"/>
                <a:ext cx="2493559" cy="668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클라이언트</a:t>
                </a:r>
                <a:r>
                  <a:rPr lang="en-US" altLang="ko-KR" dirty="0"/>
                  <a:t>1</a:t>
                </a:r>
                <a:endParaRPr lang="en-US" altLang="ko-KR" sz="1000" dirty="0"/>
              </a:p>
            </p:txBody>
          </p:sp>
          <p:cxnSp>
            <p:nvCxnSpPr>
              <p:cNvPr id="88" name="연결선: 꺾임 87">
                <a:extLst>
                  <a:ext uri="{FF2B5EF4-FFF2-40B4-BE49-F238E27FC236}">
                    <a16:creationId xmlns="" xmlns:a16="http://schemas.microsoft.com/office/drawing/2014/main" id="{A8607BC8-9B33-44AF-B995-FF0CE2779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386" y="4037304"/>
                <a:ext cx="2906020" cy="386963"/>
              </a:xfrm>
              <a:prstGeom prst="bentConnector3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89" name="그룹 88">
                <a:extLst>
                  <a:ext uri="{FF2B5EF4-FFF2-40B4-BE49-F238E27FC236}">
                    <a16:creationId xmlns="" xmlns:a16="http://schemas.microsoft.com/office/drawing/2014/main" id="{05CAF25C-64B6-4DBC-8804-A25BFA7826B4}"/>
                  </a:ext>
                </a:extLst>
              </p:cNvPr>
              <p:cNvGrpSpPr/>
              <p:nvPr/>
            </p:nvGrpSpPr>
            <p:grpSpPr>
              <a:xfrm>
                <a:off x="5259965" y="5260367"/>
                <a:ext cx="1183718" cy="1089851"/>
                <a:chOff x="5436716" y="4825272"/>
                <a:chExt cx="1183718" cy="1089851"/>
              </a:xfrm>
            </p:grpSpPr>
            <p:pic>
              <p:nvPicPr>
                <p:cNvPr id="91" name="그림 90">
                  <a:extLst>
                    <a:ext uri="{FF2B5EF4-FFF2-40B4-BE49-F238E27FC236}">
                      <a16:creationId xmlns="" xmlns:a16="http://schemas.microsoft.com/office/drawing/2014/main" id="{C824D833-69BA-486F-987F-81EFB55DE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9248" y="4825272"/>
                  <a:ext cx="783909" cy="783909"/>
                </a:xfrm>
                <a:prstGeom prst="rect">
                  <a:avLst/>
                </a:prstGeom>
              </p:spPr>
            </p:pic>
            <p:pic>
              <p:nvPicPr>
                <p:cNvPr id="92" name="그림 91">
                  <a:extLst>
                    <a:ext uri="{FF2B5EF4-FFF2-40B4-BE49-F238E27FC236}">
                      <a16:creationId xmlns="" xmlns:a16="http://schemas.microsoft.com/office/drawing/2014/main" id="{9C2D0995-CD91-489C-9D7F-B6B6AD083D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1331" y="5320078"/>
                  <a:ext cx="289103" cy="289103"/>
                </a:xfrm>
                <a:prstGeom prst="rect">
                  <a:avLst/>
                </a:prstGeom>
              </p:spPr>
            </p:pic>
            <p:pic>
              <p:nvPicPr>
                <p:cNvPr id="93" name="그림 92">
                  <a:extLst>
                    <a:ext uri="{FF2B5EF4-FFF2-40B4-BE49-F238E27FC236}">
                      <a16:creationId xmlns="" xmlns:a16="http://schemas.microsoft.com/office/drawing/2014/main" id="{2A4A16F0-2868-4B6C-8150-64899B668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4054" y="5573692"/>
                  <a:ext cx="289103" cy="289103"/>
                </a:xfrm>
                <a:prstGeom prst="rect">
                  <a:avLst/>
                </a:prstGeom>
              </p:spPr>
            </p:pic>
            <p:pic>
              <p:nvPicPr>
                <p:cNvPr id="94" name="그림 93">
                  <a:extLst>
                    <a:ext uri="{FF2B5EF4-FFF2-40B4-BE49-F238E27FC236}">
                      <a16:creationId xmlns="" xmlns:a16="http://schemas.microsoft.com/office/drawing/2014/main" id="{634031B2-FD42-4C56-AA5B-39D49D7177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6739" y="5626020"/>
                  <a:ext cx="289103" cy="289103"/>
                </a:xfrm>
                <a:prstGeom prst="rect">
                  <a:avLst/>
                </a:prstGeom>
              </p:spPr>
            </p:pic>
            <p:pic>
              <p:nvPicPr>
                <p:cNvPr id="95" name="그림 94">
                  <a:extLst>
                    <a:ext uri="{FF2B5EF4-FFF2-40B4-BE49-F238E27FC236}">
                      <a16:creationId xmlns="" xmlns:a16="http://schemas.microsoft.com/office/drawing/2014/main" id="{617F14F5-45E0-4465-AD36-0B88303B3F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36716" y="5525917"/>
                  <a:ext cx="289103" cy="289103"/>
                </a:xfrm>
                <a:prstGeom prst="rect">
                  <a:avLst/>
                </a:prstGeom>
              </p:spPr>
            </p:pic>
          </p:grpSp>
          <p:cxnSp>
            <p:nvCxnSpPr>
              <p:cNvPr id="90" name="연결선: 꺾임 89">
                <a:extLst>
                  <a:ext uri="{FF2B5EF4-FFF2-40B4-BE49-F238E27FC236}">
                    <a16:creationId xmlns="" xmlns:a16="http://schemas.microsoft.com/office/drawing/2014/main" id="{720A8AA8-3D9E-471A-AE87-4A6EB60F351F}"/>
                  </a:ext>
                </a:extLst>
              </p:cNvPr>
              <p:cNvCxnSpPr>
                <a:cxnSpLocks/>
                <a:endCxn id="91" idx="1"/>
              </p:cNvCxnSpPr>
              <p:nvPr/>
            </p:nvCxnSpPr>
            <p:spPr>
              <a:xfrm>
                <a:off x="3276457" y="4156470"/>
                <a:ext cx="2116040" cy="1495852"/>
              </a:xfrm>
              <a:prstGeom prst="bentConnector3">
                <a:avLst>
                  <a:gd name="adj1" fmla="val 50000"/>
                </a:avLst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392056F-96C9-42BC-86E6-2150A35BCD1A}"/>
                </a:ext>
              </a:extLst>
            </p:cNvPr>
            <p:cNvSpPr txBox="1"/>
            <p:nvPr/>
          </p:nvSpPr>
          <p:spPr>
            <a:xfrm>
              <a:off x="6573600" y="5620964"/>
              <a:ext cx="2493559" cy="668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클라이언트</a:t>
              </a:r>
              <a:r>
                <a:rPr lang="en-US" altLang="ko-KR" dirty="0"/>
                <a:t>2</a:t>
              </a:r>
              <a:endParaRPr lang="en-US" altLang="ko-KR" sz="1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3385F2D-8540-452F-8D06-5C0B953BBBF3}"/>
              </a:ext>
            </a:extLst>
          </p:cNvPr>
          <p:cNvSpPr txBox="1"/>
          <p:nvPr/>
        </p:nvSpPr>
        <p:spPr>
          <a:xfrm>
            <a:off x="4537480" y="36990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소켓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0A4D642-45AF-4A0F-8E48-032EE1EE724B}"/>
              </a:ext>
            </a:extLst>
          </p:cNvPr>
          <p:cNvSpPr txBox="1"/>
          <p:nvPr/>
        </p:nvSpPr>
        <p:spPr>
          <a:xfrm>
            <a:off x="3873371" y="46627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소켓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554F4-4368-435C-AD1F-CD00F6EBD23C}"/>
              </a:ext>
            </a:extLst>
          </p:cNvPr>
          <p:cNvSpPr txBox="1"/>
          <p:nvPr/>
        </p:nvSpPr>
        <p:spPr>
          <a:xfrm>
            <a:off x="5789703" y="2221163"/>
            <a:ext cx="534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서버</a:t>
            </a:r>
            <a:r>
              <a:rPr lang="en-US" altLang="ko-KR" sz="1200" dirty="0"/>
              <a:t>(</a:t>
            </a:r>
            <a:r>
              <a:rPr lang="ko-KR" altLang="en-US" sz="1200" dirty="0"/>
              <a:t>개발 프로그램</a:t>
            </a:r>
            <a:r>
              <a:rPr lang="en-US" altLang="ko-KR" sz="1200" dirty="0"/>
              <a:t>)</a:t>
            </a:r>
            <a:r>
              <a:rPr lang="ko-KR" altLang="en-US" sz="1200" dirty="0"/>
              <a:t>와 데이터베이스는 같은</a:t>
            </a:r>
            <a:endParaRPr lang="en-US" altLang="ko-KR" sz="1200" dirty="0"/>
          </a:p>
          <a:p>
            <a:r>
              <a:rPr lang="en-US" altLang="ko-KR" sz="1200" dirty="0"/>
              <a:t>GCP(Google Cloud Platform)</a:t>
            </a:r>
            <a:r>
              <a:rPr lang="ko-KR" altLang="en-US" sz="1200" dirty="0"/>
              <a:t>의 </a:t>
            </a:r>
            <a:r>
              <a:rPr lang="en-US" altLang="ko-KR" sz="1200" dirty="0"/>
              <a:t>Ubuntu </a:t>
            </a:r>
            <a:r>
              <a:rPr lang="ko-KR" altLang="en-US" sz="1200" dirty="0"/>
              <a:t>서버에 설치되어 내부적으로 연결 </a:t>
            </a:r>
          </a:p>
        </p:txBody>
      </p:sp>
    </p:spTree>
    <p:extLst>
      <p:ext uri="{BB962C8B-B14F-4D97-AF65-F5344CB8AC3E}">
        <p14:creationId xmlns:p14="http://schemas.microsoft.com/office/powerpoint/2010/main" val="23069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기본 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DB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설계 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DB 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설치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필수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8111886-0F40-4804-B035-7E2B0BEE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0" y="1432471"/>
            <a:ext cx="5972874" cy="4701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9541BEA-3A52-4AFD-A05E-8B95EA3CE774}"/>
              </a:ext>
            </a:extLst>
          </p:cNvPr>
          <p:cNvSpPr txBox="1"/>
          <p:nvPr/>
        </p:nvSpPr>
        <p:spPr>
          <a:xfrm>
            <a:off x="7614722" y="1432471"/>
            <a:ext cx="39236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</a:t>
            </a:r>
            <a:r>
              <a:rPr lang="en-US" altLang="ko-KR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GCP</a:t>
            </a:r>
            <a:r>
              <a:rPr lang="ko-KR" altLang="en-US" sz="1600" dirty="0"/>
              <a:t>에서 제공하는 </a:t>
            </a:r>
            <a:r>
              <a:rPr lang="en-US" altLang="ko-KR" sz="1600" dirty="0"/>
              <a:t>Ubuntu </a:t>
            </a:r>
            <a:r>
              <a:rPr lang="ko-KR" altLang="en-US" sz="1600" dirty="0"/>
              <a:t>서버에 </a:t>
            </a:r>
            <a:r>
              <a:rPr lang="en-US" altLang="ko-KR" sz="1600" dirty="0" err="1"/>
              <a:t>Mysql</a:t>
            </a:r>
            <a:r>
              <a:rPr lang="ko-KR" altLang="en-US" sz="1600" dirty="0"/>
              <a:t>에서 파생된</a:t>
            </a:r>
            <a:r>
              <a:rPr lang="en-US" altLang="ko-KR" sz="1600" dirty="0"/>
              <a:t> MariaDB </a:t>
            </a:r>
            <a:r>
              <a:rPr lang="ko-KR" altLang="en-US" sz="16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9014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E6E5EB"/>
            </a:gs>
            <a:gs pos="70000">
              <a:srgbClr val="FEB95E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기본 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DB</a:t>
            </a:r>
            <a:r>
              <a:rPr lang="ko-KR" altLang="en-US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설계 </a:t>
            </a: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– relation table(prototype)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기능 구현 설계 </a:t>
            </a: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– </a:t>
            </a:r>
            <a:r>
              <a:rPr lang="ko-KR" altLang="en-US" sz="1000" kern="0" dirty="0">
                <a:solidFill>
                  <a:prstClr val="white">
                    <a:lumMod val="75000"/>
                  </a:prstClr>
                </a:solidFill>
              </a:rPr>
              <a:t>필수 구현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67" r="17840" b="17178"/>
          <a:stretch/>
        </p:blipFill>
        <p:spPr>
          <a:xfrm>
            <a:off x="1386206" y="1207484"/>
            <a:ext cx="5578144" cy="511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959</Words>
  <Application>Microsoft Office PowerPoint</Application>
  <PresentationFormat>와이드스크린</PresentationFormat>
  <Paragraphs>219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Aharoni</vt:lpstr>
      <vt:lpstr>HY헤드라인M</vt:lpstr>
      <vt:lpstr>맑은 고딕</vt:lpstr>
      <vt:lpstr>Arial</vt:lpstr>
      <vt:lpstr>Wingdings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employee 테이블</vt:lpstr>
      <vt:lpstr>chatroom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PC</cp:lastModifiedBy>
  <cp:revision>76</cp:revision>
  <dcterms:created xsi:type="dcterms:W3CDTF">2021-02-15T04:10:01Z</dcterms:created>
  <dcterms:modified xsi:type="dcterms:W3CDTF">2021-04-01T14:52:50Z</dcterms:modified>
</cp:coreProperties>
</file>