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7" r:id="rId2"/>
    <p:sldId id="258" r:id="rId3"/>
    <p:sldId id="259" r:id="rId4"/>
    <p:sldId id="264" r:id="rId5"/>
    <p:sldId id="260" r:id="rId6"/>
    <p:sldId id="265" r:id="rId7"/>
    <p:sldId id="266" r:id="rId8"/>
    <p:sldId id="262" r:id="rId9"/>
    <p:sldId id="267" r:id="rId10"/>
    <p:sldId id="269" r:id="rId11"/>
    <p:sldId id="268" r:id="rId12"/>
    <p:sldId id="271" r:id="rId13"/>
    <p:sldId id="270" r:id="rId14"/>
    <p:sldId id="273" r:id="rId15"/>
    <p:sldId id="272" r:id="rId16"/>
    <p:sldId id="274" r:id="rId17"/>
    <p:sldId id="275" r:id="rId18"/>
    <p:sldId id="276" r:id="rId19"/>
    <p:sldId id="277" r:id="rId20"/>
    <p:sldId id="278" r:id="rId21"/>
    <p:sldId id="263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AEB"/>
    <a:srgbClr val="252526"/>
    <a:srgbClr val="333F50"/>
    <a:srgbClr val="FFD13F"/>
    <a:srgbClr val="FED298"/>
    <a:srgbClr val="FEB95E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7" autoAdjust="0"/>
    <p:restoredTop sz="91433" autoAdjust="0"/>
  </p:normalViewPr>
  <p:slideViewPr>
    <p:cSldViewPr snapToGrid="0">
      <p:cViewPr varScale="1">
        <p:scale>
          <a:sx n="137" d="100"/>
          <a:sy n="137" d="100"/>
        </p:scale>
        <p:origin x="15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0106A-7670-42EB-938C-C5AD952BA6B8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529517-8AC3-4A35-BB4F-E3239A368C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41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저희가 선정한 주제는 채팅 프로그램이며 저희 만의 특별한 무언가를 생각하기 위해 코로나 재택근무 등 이유로 의견이 수렴되어 위와 같이 사무용 메신저로 채택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529517-8AC3-4A35-BB4F-E3239A368CA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834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529517-8AC3-4A35-BB4F-E3239A368CA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671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529517-8AC3-4A35-BB4F-E3239A368CA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754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529517-8AC3-4A35-BB4F-E3239A368CA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882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529517-8AC3-4A35-BB4F-E3239A368CA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0524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529517-8AC3-4A35-BB4F-E3239A368CA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0904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529517-8AC3-4A35-BB4F-E3239A368CA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2831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529517-8AC3-4A35-BB4F-E3239A368CA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027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완성도는 제안서 때 발표한 만큼 모두 만드려니 시간상 제약으로 인해 </a:t>
            </a:r>
            <a:r>
              <a:rPr lang="en-US" altLang="ko-KR"/>
              <a:t>10% </a:t>
            </a:r>
            <a:r>
              <a:rPr lang="ko-KR" altLang="en-US"/>
              <a:t>모자란 완성도를 보임</a:t>
            </a:r>
            <a:endParaRPr lang="en-US" altLang="ko-KR"/>
          </a:p>
          <a:p>
            <a:r>
              <a:rPr lang="ko-KR" altLang="en-US"/>
              <a:t>그렇다고 불완전한 프로그램을 제작한 것은 아니고 등등</a:t>
            </a:r>
            <a:endParaRPr lang="en-US" altLang="ko-KR"/>
          </a:p>
          <a:p>
            <a:r>
              <a:rPr lang="ko-KR" altLang="en-US"/>
              <a:t>역할 분배는 나름 잘 되었다 생각하지만 </a:t>
            </a:r>
            <a:r>
              <a:rPr lang="en-US" altLang="ko-KR"/>
              <a:t>2</a:t>
            </a:r>
            <a:r>
              <a:rPr lang="ko-KR" altLang="en-US"/>
              <a:t>프로 부족한 뭔가가 있는거 같고</a:t>
            </a:r>
            <a:endParaRPr lang="en-US" altLang="ko-KR"/>
          </a:p>
          <a:p>
            <a:r>
              <a:rPr lang="ko-KR" altLang="en-US"/>
              <a:t>파트별로 개발하는 것이 처음이라 협업을 그닥 잘 되지 못하였음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현재 완성된 프로그램을 보면 뿌듯하지만</a:t>
            </a:r>
            <a:endParaRPr lang="en-US" altLang="ko-KR"/>
          </a:p>
          <a:p>
            <a:r>
              <a:rPr lang="ko-KR" altLang="en-US"/>
              <a:t>개개인의 실력차를 생각하지않고 제안서부터 너무 힘든 기능들을 구현하자고 마음을 먹어서</a:t>
            </a:r>
            <a:endParaRPr lang="en-US" altLang="ko-KR"/>
          </a:p>
          <a:p>
            <a:r>
              <a:rPr lang="ko-KR" altLang="en-US"/>
              <a:t>개발 과정이 상당히 힘들었음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갑자기 복작합 다이어그램이 보일 것이니 이제 본격적으로 프로그램 개발 과정에 대해 살펴보도록 하겠습니다 라고 얘기해주기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529517-8AC3-4A35-BB4F-E3239A368CA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804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529517-8AC3-4A35-BB4F-E3239A368CA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611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529517-8AC3-4A35-BB4F-E3239A368CA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614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529517-8AC3-4A35-BB4F-E3239A368CA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958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529517-8AC3-4A35-BB4F-E3239A368CA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991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529517-8AC3-4A35-BB4F-E3239A368CA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917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529517-8AC3-4A35-BB4F-E3239A368CA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818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529517-8AC3-4A35-BB4F-E3239A368CA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789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912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18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57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01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972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39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68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892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10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089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47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64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19.png"/><Relationship Id="rId5" Type="http://schemas.openxmlformats.org/officeDocument/2006/relationships/image" Target="../media/image15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6.png"/><Relationship Id="rId7" Type="http://schemas.microsoft.com/office/2007/relationships/hdphoto" Target="../media/hdphoto1.wd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0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38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microsoft.com/office/2007/relationships/hdphoto" Target="../media/hdphoto1.wdp"/><Relationship Id="rId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rgbClr val="E6E5EB"/>
            </a:gs>
            <a:gs pos="50000">
              <a:srgbClr val="FEB95E"/>
            </a:gs>
          </a:gsLst>
          <a:lin ang="4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413500" y="2451470"/>
            <a:ext cx="5365000" cy="1955061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i="1" kern="0">
                <a:solidFill>
                  <a:prstClr val="black">
                    <a:lumMod val="50000"/>
                    <a:lumOff val="50000"/>
                  </a:prstClr>
                </a:solidFill>
              </a:rPr>
              <a:t>Team Project Final</a:t>
            </a:r>
            <a:endParaRPr lang="en-US" altLang="ko-KR" sz="36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250000"/>
              </a:lnSpc>
              <a:defRPr/>
            </a:pPr>
            <a:r>
              <a:rPr lang="en-US" altLang="ko-KR" sz="1050" kern="0">
                <a:solidFill>
                  <a:prstClr val="white">
                    <a:lumMod val="75000"/>
                  </a:prstClr>
                </a:solidFill>
              </a:rPr>
              <a:t>Application Software Lab. Team 5. KwDrama</a:t>
            </a:r>
          </a:p>
          <a:p>
            <a:pPr algn="ctr" latinLnBrk="0">
              <a:defRPr/>
            </a:pPr>
            <a:r>
              <a:rPr lang="ko-KR" altLang="en-US" sz="1050" kern="0">
                <a:solidFill>
                  <a:prstClr val="white">
                    <a:lumMod val="75000"/>
                  </a:prstClr>
                </a:solidFill>
              </a:rPr>
              <a:t>박선규</a:t>
            </a:r>
            <a:r>
              <a:rPr lang="en-US" altLang="ko-KR" sz="1050" kern="0">
                <a:solidFill>
                  <a:prstClr val="white">
                    <a:lumMod val="75000"/>
                  </a:prstClr>
                </a:solidFill>
              </a:rPr>
              <a:t>, </a:t>
            </a:r>
            <a:r>
              <a:rPr lang="ko-KR" altLang="en-US" sz="1050" kern="0">
                <a:solidFill>
                  <a:prstClr val="white">
                    <a:lumMod val="75000"/>
                  </a:prstClr>
                </a:solidFill>
              </a:rPr>
              <a:t>양경호</a:t>
            </a:r>
            <a:r>
              <a:rPr lang="en-US" altLang="ko-KR" sz="1050" kern="0">
                <a:solidFill>
                  <a:prstClr val="white">
                    <a:lumMod val="75000"/>
                  </a:prstClr>
                </a:solidFill>
              </a:rPr>
              <a:t>, </a:t>
            </a:r>
            <a:r>
              <a:rPr lang="ko-KR" altLang="en-US" sz="1050" kern="0">
                <a:solidFill>
                  <a:prstClr val="white">
                    <a:lumMod val="75000"/>
                  </a:prstClr>
                </a:solidFill>
              </a:rPr>
              <a:t>정유섭</a:t>
            </a:r>
            <a:r>
              <a:rPr lang="en-US" altLang="ko-KR" sz="1050" kern="0">
                <a:solidFill>
                  <a:prstClr val="white">
                    <a:lumMod val="75000"/>
                  </a:prstClr>
                </a:solidFill>
              </a:rPr>
              <a:t>, </a:t>
            </a:r>
            <a:r>
              <a:rPr lang="ko-KR" altLang="en-US" sz="1050" kern="0">
                <a:solidFill>
                  <a:prstClr val="white">
                    <a:lumMod val="75000"/>
                  </a:prstClr>
                </a:solidFill>
              </a:rPr>
              <a:t>홍명준</a:t>
            </a:r>
            <a:endParaRPr lang="ko-KR" altLang="en-US" sz="6000" kern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778500" y="4406531"/>
            <a:ext cx="274965" cy="274965"/>
          </a:xfrm>
          <a:prstGeom prst="rect">
            <a:avLst/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+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pic>
        <p:nvPicPr>
          <p:cNvPr id="4" name="Picture 4" descr="왕관 PNG">
            <a:extLst>
              <a:ext uri="{FF2B5EF4-FFF2-40B4-BE49-F238E27FC236}">
                <a16:creationId xmlns:a16="http://schemas.microsoft.com/office/drawing/2014/main" id="{2B1A008C-212D-4C61-999A-A726F59EC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577" y="3856522"/>
            <a:ext cx="131288" cy="13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214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0">
              <a:srgbClr val="E6E5EB"/>
            </a:gs>
            <a:gs pos="70000">
              <a:srgbClr val="FEB95E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black">
                    <a:lumMod val="50000"/>
                    <a:lumOff val="50000"/>
                  </a:prstClr>
                </a:solidFill>
              </a:rPr>
              <a:t>Functions: Register</a:t>
            </a: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sz="800" kern="0">
                <a:solidFill>
                  <a:prstClr val="white">
                    <a:lumMod val="75000"/>
                  </a:prstClr>
                </a:solidFill>
              </a:rPr>
              <a:t> 회원가입</a:t>
            </a:r>
            <a:endParaRPr lang="ko-KR" altLang="en-US" sz="4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371AB82-C7AA-4B60-A43D-D1912DC0F70C}"/>
              </a:ext>
            </a:extLst>
          </p:cNvPr>
          <p:cNvSpPr/>
          <p:nvPr/>
        </p:nvSpPr>
        <p:spPr>
          <a:xfrm>
            <a:off x="8534400" y="419993"/>
            <a:ext cx="3248025" cy="601801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DADA617-25C6-46EA-A1C5-F3990406A2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60" y="590409"/>
            <a:ext cx="616294" cy="61629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5850056-69C3-4690-A2B7-73A14C085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387" y="2322360"/>
            <a:ext cx="1440000" cy="2400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7C43002-8CB5-4F2E-B048-D37A6D3ADA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6387" y="2322359"/>
            <a:ext cx="1440000" cy="240000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CEBA5676-1263-48E3-8EC6-C178D2063A63}"/>
              </a:ext>
            </a:extLst>
          </p:cNvPr>
          <p:cNvSpPr/>
          <p:nvPr/>
        </p:nvSpPr>
        <p:spPr>
          <a:xfrm>
            <a:off x="2283289" y="3429000"/>
            <a:ext cx="171820" cy="2286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E994D43A-8C1C-4F1E-8492-6CF71B49F0F5}"/>
              </a:ext>
            </a:extLst>
          </p:cNvPr>
          <p:cNvSpPr/>
          <p:nvPr/>
        </p:nvSpPr>
        <p:spPr>
          <a:xfrm>
            <a:off x="4250783" y="3456921"/>
            <a:ext cx="171820" cy="2286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4BEDB07-D258-4138-B8B5-71BC4E77E9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6999" y="2322360"/>
            <a:ext cx="1440000" cy="2400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FCE2AB8-4A4F-4FEB-AB7B-D46A14EBA25B}"/>
              </a:ext>
            </a:extLst>
          </p:cNvPr>
          <p:cNvSpPr txBox="1"/>
          <p:nvPr/>
        </p:nvSpPr>
        <p:spPr>
          <a:xfrm>
            <a:off x="780887" y="4795092"/>
            <a:ext cx="1217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① 사원 등록 클릭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6F961C-0C98-4591-A44D-3BB5A8367B54}"/>
              </a:ext>
            </a:extLst>
          </p:cNvPr>
          <p:cNvSpPr txBox="1"/>
          <p:nvPr/>
        </p:nvSpPr>
        <p:spPr>
          <a:xfrm>
            <a:off x="2601744" y="4795091"/>
            <a:ext cx="12618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② 사원 정보 입력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E2F5C5-B826-49E0-BE27-14CFE5302BF7}"/>
              </a:ext>
            </a:extLst>
          </p:cNvPr>
          <p:cNvSpPr txBox="1"/>
          <p:nvPr/>
        </p:nvSpPr>
        <p:spPr>
          <a:xfrm>
            <a:off x="6154643" y="1274190"/>
            <a:ext cx="2324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③ 사원 등록 클릭 시</a:t>
            </a:r>
            <a:r>
              <a:rPr lang="en-US" altLang="ko-KR" sz="1000"/>
              <a:t> </a:t>
            </a:r>
            <a:r>
              <a:rPr lang="ko-KR" altLang="en-US" sz="1000"/>
              <a:t>서버에게</a:t>
            </a:r>
            <a:endParaRPr lang="en-US" altLang="ko-KR" sz="1000"/>
          </a:p>
          <a:p>
            <a:r>
              <a:rPr lang="en-US" altLang="ko-KR" sz="1000"/>
              <a:t>RegisterPacket</a:t>
            </a:r>
            <a:r>
              <a:rPr lang="ko-KR" altLang="en-US" sz="1000"/>
              <a:t>을 보내서 요청을 한다</a:t>
            </a:r>
          </a:p>
        </p:txBody>
      </p:sp>
      <p:pic>
        <p:nvPicPr>
          <p:cNvPr id="20" name="Picture 20">
            <a:extLst>
              <a:ext uri="{FF2B5EF4-FFF2-40B4-BE49-F238E27FC236}">
                <a16:creationId xmlns:a16="http://schemas.microsoft.com/office/drawing/2014/main" id="{B3B3F75A-7B7B-43A5-A932-5DA3DAE2D0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99" b="10840"/>
          <a:stretch/>
        </p:blipFill>
        <p:spPr bwMode="auto">
          <a:xfrm>
            <a:off x="8870256" y="4768812"/>
            <a:ext cx="720000" cy="662482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468404C-46CE-4FE1-B91D-1E13CE47646B}"/>
              </a:ext>
            </a:extLst>
          </p:cNvPr>
          <p:cNvCxnSpPr>
            <a:cxnSpLocks/>
          </p:cNvCxnSpPr>
          <p:nvPr/>
        </p:nvCxnSpPr>
        <p:spPr>
          <a:xfrm flipV="1">
            <a:off x="5744666" y="1661277"/>
            <a:ext cx="3015426" cy="554481"/>
          </a:xfrm>
          <a:prstGeom prst="straightConnector1">
            <a:avLst/>
          </a:prstGeom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CBE7028-9CC0-45DB-95BC-5A3B7E3B83C3}"/>
              </a:ext>
            </a:extLst>
          </p:cNvPr>
          <p:cNvCxnSpPr>
            <a:cxnSpLocks/>
          </p:cNvCxnSpPr>
          <p:nvPr/>
        </p:nvCxnSpPr>
        <p:spPr>
          <a:xfrm flipH="1">
            <a:off x="1222012" y="4285813"/>
            <a:ext cx="119150" cy="119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8979668-CF0F-4EE0-9CE7-1D919B9089E4}"/>
              </a:ext>
            </a:extLst>
          </p:cNvPr>
          <p:cNvCxnSpPr>
            <a:cxnSpLocks/>
          </p:cNvCxnSpPr>
          <p:nvPr/>
        </p:nvCxnSpPr>
        <p:spPr>
          <a:xfrm flipH="1">
            <a:off x="5498016" y="4556146"/>
            <a:ext cx="137895" cy="78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7C77D4F-8E9F-4F44-9FF1-7CA88FC6FDE2}"/>
              </a:ext>
            </a:extLst>
          </p:cNvPr>
          <p:cNvCxnSpPr>
            <a:cxnSpLocks/>
          </p:cNvCxnSpPr>
          <p:nvPr/>
        </p:nvCxnSpPr>
        <p:spPr>
          <a:xfrm>
            <a:off x="9230256" y="2792059"/>
            <a:ext cx="0" cy="1842213"/>
          </a:xfrm>
          <a:prstGeom prst="straightConnector1">
            <a:avLst/>
          </a:prstGeom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3C7C77E-618D-40AF-AA08-5D9E3C407577}"/>
              </a:ext>
            </a:extLst>
          </p:cNvPr>
          <p:cNvSpPr txBox="1"/>
          <p:nvPr/>
        </p:nvSpPr>
        <p:spPr>
          <a:xfrm>
            <a:off x="9263537" y="2792059"/>
            <a:ext cx="249780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solidFill>
                  <a:schemeClr val="bg1"/>
                </a:solidFill>
              </a:rPr>
              <a:t>④ 클라이언트한테 받은 사원 정보를</a:t>
            </a:r>
            <a:endParaRPr lang="en-US" altLang="ko-KR" sz="1000">
              <a:solidFill>
                <a:schemeClr val="bg1"/>
              </a:solidFill>
            </a:endParaRPr>
          </a:p>
          <a:p>
            <a:r>
              <a:rPr lang="en-US" altLang="ko-KR" sz="1000">
                <a:solidFill>
                  <a:schemeClr val="bg1"/>
                </a:solidFill>
              </a:rPr>
              <a:t>DB</a:t>
            </a:r>
            <a:r>
              <a:rPr lang="ko-KR" altLang="en-US" sz="1000">
                <a:solidFill>
                  <a:schemeClr val="bg1"/>
                </a:solidFill>
              </a:rPr>
              <a:t>에 저장해보고 사원 </a:t>
            </a:r>
            <a:r>
              <a:rPr lang="en-US" altLang="ko-KR" sz="1000">
                <a:solidFill>
                  <a:schemeClr val="bg1"/>
                </a:solidFill>
              </a:rPr>
              <a:t>ID</a:t>
            </a:r>
            <a:r>
              <a:rPr lang="ko-KR" altLang="en-US" sz="1000">
                <a:solidFill>
                  <a:schemeClr val="bg1"/>
                </a:solidFill>
              </a:rPr>
              <a:t>가 중복이 되어</a:t>
            </a:r>
            <a:endParaRPr lang="en-US" altLang="ko-KR" sz="1000">
              <a:solidFill>
                <a:schemeClr val="bg1"/>
              </a:solidFill>
            </a:endParaRPr>
          </a:p>
          <a:p>
            <a:r>
              <a:rPr lang="en-US" altLang="ko-KR" sz="1000">
                <a:solidFill>
                  <a:schemeClr val="bg1"/>
                </a:solidFill>
              </a:rPr>
              <a:t>MySqlException</a:t>
            </a:r>
            <a:r>
              <a:rPr lang="ko-KR" altLang="en-US" sz="1000">
                <a:solidFill>
                  <a:schemeClr val="bg1"/>
                </a:solidFill>
              </a:rPr>
              <a:t>이 생겼을 경우 결과를</a:t>
            </a:r>
            <a:endParaRPr lang="en-US" altLang="ko-KR" sz="1000">
              <a:solidFill>
                <a:schemeClr val="bg1"/>
              </a:solidFill>
            </a:endParaRPr>
          </a:p>
          <a:p>
            <a:r>
              <a:rPr lang="en-US" altLang="ko-KR" sz="1000">
                <a:solidFill>
                  <a:schemeClr val="bg1"/>
                </a:solidFill>
              </a:rPr>
              <a:t>False</a:t>
            </a:r>
            <a:r>
              <a:rPr lang="ko-KR" altLang="en-US" sz="1000">
                <a:solidFill>
                  <a:schemeClr val="bg1"/>
                </a:solidFill>
              </a:rPr>
              <a:t>로 만들고 예외가 생기지 않고</a:t>
            </a:r>
            <a:endParaRPr lang="en-US" altLang="ko-KR" sz="1000">
              <a:solidFill>
                <a:schemeClr val="bg1"/>
              </a:solidFill>
            </a:endParaRPr>
          </a:p>
          <a:p>
            <a:r>
              <a:rPr lang="ko-KR" altLang="en-US" sz="1000">
                <a:solidFill>
                  <a:schemeClr val="bg1"/>
                </a:solidFill>
              </a:rPr>
              <a:t>정상 실행 되었을 경우 </a:t>
            </a:r>
            <a:r>
              <a:rPr lang="en-US" altLang="ko-KR" sz="1000">
                <a:solidFill>
                  <a:schemeClr val="bg1"/>
                </a:solidFill>
              </a:rPr>
              <a:t>True</a:t>
            </a:r>
            <a:r>
              <a:rPr lang="ko-KR" altLang="en-US" sz="1000">
                <a:solidFill>
                  <a:schemeClr val="bg1"/>
                </a:solidFill>
              </a:rPr>
              <a:t>로 만듬</a:t>
            </a:r>
            <a:endParaRPr lang="en-US" altLang="ko-KR" sz="1000">
              <a:solidFill>
                <a:schemeClr val="bg1"/>
              </a:solidFill>
            </a:endParaRPr>
          </a:p>
          <a:p>
            <a:endParaRPr lang="en-US" altLang="ko-KR" sz="1000">
              <a:solidFill>
                <a:schemeClr val="bg1"/>
              </a:solidFill>
            </a:endParaRPr>
          </a:p>
          <a:p>
            <a:r>
              <a:rPr lang="ko-KR" altLang="en-US" sz="1000">
                <a:solidFill>
                  <a:schemeClr val="bg1"/>
                </a:solidFill>
              </a:rPr>
              <a:t>⑤ 결과를 클라이언트한테 다시 전송</a:t>
            </a:r>
            <a:endParaRPr lang="en-US" altLang="ko-KR" sz="1000">
              <a:solidFill>
                <a:schemeClr val="bg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6377162-931B-412E-8D5F-FEB2949C750C}"/>
              </a:ext>
            </a:extLst>
          </p:cNvPr>
          <p:cNvCxnSpPr>
            <a:cxnSpLocks/>
          </p:cNvCxnSpPr>
          <p:nvPr/>
        </p:nvCxnSpPr>
        <p:spPr>
          <a:xfrm flipH="1">
            <a:off x="8201679" y="2595678"/>
            <a:ext cx="536444" cy="140542"/>
          </a:xfrm>
          <a:prstGeom prst="straightConnector1">
            <a:avLst/>
          </a:prstGeom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F56113C-6BB2-44CF-8525-C1BADF6802D0}"/>
              </a:ext>
            </a:extLst>
          </p:cNvPr>
          <p:cNvSpPr txBox="1"/>
          <p:nvPr/>
        </p:nvSpPr>
        <p:spPr>
          <a:xfrm>
            <a:off x="6320485" y="4830266"/>
            <a:ext cx="21531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⑥ 서버한테 받은 결과를 토대로</a:t>
            </a:r>
            <a:endParaRPr lang="en-US" altLang="ko-KR" sz="1000"/>
          </a:p>
          <a:p>
            <a:r>
              <a:rPr lang="en-US" altLang="ko-KR" sz="1000"/>
              <a:t>Messagebox</a:t>
            </a:r>
            <a:r>
              <a:rPr lang="ko-KR" altLang="en-US" sz="1000"/>
              <a:t>를 표시하고 성공했을</a:t>
            </a:r>
            <a:endParaRPr lang="en-US" altLang="ko-KR" sz="1000"/>
          </a:p>
          <a:p>
            <a:r>
              <a:rPr lang="ko-KR" altLang="en-US" sz="1000"/>
              <a:t>경우 사원 등록 패널을 닫고 다시</a:t>
            </a:r>
            <a:endParaRPr lang="en-US" altLang="ko-KR" sz="1000"/>
          </a:p>
          <a:p>
            <a:r>
              <a:rPr lang="ko-KR" altLang="en-US" sz="1000"/>
              <a:t>로그인창으로 이동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892CBC88-F293-49A6-9A78-2640281E77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14460" y="865800"/>
            <a:ext cx="2668726" cy="1809773"/>
          </a:xfrm>
          <a:prstGeom prst="rect">
            <a:avLst/>
          </a:prstGeom>
        </p:spPr>
      </p:pic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CBA4A10A-01CD-47D1-AB77-4AE8738DC8BF}"/>
              </a:ext>
            </a:extLst>
          </p:cNvPr>
          <p:cNvSpPr/>
          <p:nvPr/>
        </p:nvSpPr>
        <p:spPr>
          <a:xfrm>
            <a:off x="6271395" y="3456921"/>
            <a:ext cx="171820" cy="2286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55313E03-1CB9-41C6-A5F8-C39894FD5CF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45345" y="2322359"/>
            <a:ext cx="1440000" cy="2400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pSp>
        <p:nvGrpSpPr>
          <p:cNvPr id="56" name="그룹 55">
            <a:extLst>
              <a:ext uri="{FF2B5EF4-FFF2-40B4-BE49-F238E27FC236}">
                <a16:creationId xmlns:a16="http://schemas.microsoft.com/office/drawing/2014/main" id="{8499D900-798D-4346-80ED-9F8791080F9F}"/>
              </a:ext>
            </a:extLst>
          </p:cNvPr>
          <p:cNvGrpSpPr/>
          <p:nvPr/>
        </p:nvGrpSpPr>
        <p:grpSpPr>
          <a:xfrm>
            <a:off x="8619398" y="5586617"/>
            <a:ext cx="3078027" cy="603127"/>
            <a:chOff x="8619398" y="5586617"/>
            <a:chExt cx="3078027" cy="603127"/>
          </a:xfrm>
        </p:grpSpPr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AA2743EF-3FB1-4FB6-810E-A8A7CDF06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619398" y="5586617"/>
              <a:ext cx="3078027" cy="603127"/>
            </a:xfrm>
            <a:prstGeom prst="rect">
              <a:avLst/>
            </a:prstGeom>
          </p:spPr>
        </p:pic>
        <p:sp>
          <p:nvSpPr>
            <p:cNvPr id="55" name="실행 단추: 도움말 5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939F945-A8B9-438C-A0D1-964954A001F3}"/>
                </a:ext>
              </a:extLst>
            </p:cNvPr>
            <p:cNvSpPr/>
            <p:nvPr/>
          </p:nvSpPr>
          <p:spPr>
            <a:xfrm>
              <a:off x="10364557" y="5697343"/>
              <a:ext cx="91711" cy="389350"/>
            </a:xfrm>
            <a:prstGeom prst="actionButtonHel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218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0">
              <a:srgbClr val="E6E5EB"/>
            </a:gs>
            <a:gs pos="70000">
              <a:srgbClr val="FEB95E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black">
                    <a:lumMod val="50000"/>
                    <a:lumOff val="50000"/>
                  </a:prstClr>
                </a:solidFill>
              </a:rPr>
              <a:t>Functions: Login</a:t>
            </a: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sz="800" kern="0">
                <a:solidFill>
                  <a:prstClr val="white">
                    <a:lumMod val="75000"/>
                  </a:prstClr>
                </a:solidFill>
              </a:rPr>
              <a:t> 로그인</a:t>
            </a:r>
            <a:endParaRPr lang="ko-KR" altLang="en-US" sz="4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371AB82-C7AA-4B60-A43D-D1912DC0F70C}"/>
              </a:ext>
            </a:extLst>
          </p:cNvPr>
          <p:cNvSpPr/>
          <p:nvPr/>
        </p:nvSpPr>
        <p:spPr>
          <a:xfrm>
            <a:off x="8534400" y="419993"/>
            <a:ext cx="3248025" cy="601801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DADA617-25C6-46EA-A1C5-F3990406A2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60" y="590409"/>
            <a:ext cx="616294" cy="616294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051E7C8-65CC-4FE9-ACAE-BD9B58758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5694" y="1978008"/>
            <a:ext cx="2160000" cy="360000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54B3DC80-6F5B-42CA-8B6C-BCDC66164EDC}"/>
              </a:ext>
            </a:extLst>
          </p:cNvPr>
          <p:cNvSpPr/>
          <p:nvPr/>
        </p:nvSpPr>
        <p:spPr>
          <a:xfrm>
            <a:off x="4619397" y="3314700"/>
            <a:ext cx="171820" cy="2286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8CEE96F-E5C4-4981-B65D-BFEB356006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4920" y="1978008"/>
            <a:ext cx="2160000" cy="360000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88E06F-0132-4910-B0E3-A4ED47A1FE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7480" y="995228"/>
            <a:ext cx="2701864" cy="1832245"/>
          </a:xfrm>
          <a:prstGeom prst="rect">
            <a:avLst/>
          </a:prstGeom>
        </p:spPr>
      </p:pic>
      <p:pic>
        <p:nvPicPr>
          <p:cNvPr id="14" name="Picture 20">
            <a:extLst>
              <a:ext uri="{FF2B5EF4-FFF2-40B4-BE49-F238E27FC236}">
                <a16:creationId xmlns:a16="http://schemas.microsoft.com/office/drawing/2014/main" id="{CFEC1E1F-96DF-4A55-A42D-F2D3DE6C82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99" b="10840"/>
          <a:stretch/>
        </p:blipFill>
        <p:spPr bwMode="auto">
          <a:xfrm>
            <a:off x="8870256" y="5313494"/>
            <a:ext cx="720000" cy="662482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4FF05D1-8DD8-49E3-8422-DFD571A1BAAB}"/>
              </a:ext>
            </a:extLst>
          </p:cNvPr>
          <p:cNvCxnSpPr>
            <a:cxnSpLocks/>
          </p:cNvCxnSpPr>
          <p:nvPr/>
        </p:nvCxnSpPr>
        <p:spPr>
          <a:xfrm flipV="1">
            <a:off x="9304544" y="2945628"/>
            <a:ext cx="1" cy="2233648"/>
          </a:xfrm>
          <a:prstGeom prst="straightConnector1">
            <a:avLst/>
          </a:prstGeom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33CC345-6DAE-425A-8379-30E74EBA6740}"/>
              </a:ext>
            </a:extLst>
          </p:cNvPr>
          <p:cNvCxnSpPr>
            <a:cxnSpLocks/>
          </p:cNvCxnSpPr>
          <p:nvPr/>
        </p:nvCxnSpPr>
        <p:spPr>
          <a:xfrm>
            <a:off x="9090653" y="2945627"/>
            <a:ext cx="0" cy="2233649"/>
          </a:xfrm>
          <a:prstGeom prst="straightConnector1">
            <a:avLst/>
          </a:prstGeom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AF95E2E-8A02-40D7-AC76-14238945C743}"/>
              </a:ext>
            </a:extLst>
          </p:cNvPr>
          <p:cNvCxnSpPr>
            <a:cxnSpLocks/>
          </p:cNvCxnSpPr>
          <p:nvPr/>
        </p:nvCxnSpPr>
        <p:spPr>
          <a:xfrm flipV="1">
            <a:off x="4250913" y="1277370"/>
            <a:ext cx="4467298" cy="607274"/>
          </a:xfrm>
          <a:prstGeom prst="straightConnector1">
            <a:avLst/>
          </a:prstGeom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4FFC509-AE98-44FA-94CA-062358E34A36}"/>
              </a:ext>
            </a:extLst>
          </p:cNvPr>
          <p:cNvSpPr txBox="1"/>
          <p:nvPr/>
        </p:nvSpPr>
        <p:spPr>
          <a:xfrm>
            <a:off x="4114927" y="907007"/>
            <a:ext cx="36215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① 사원 번호와 비밀번호를 입력한 후 로그인 버튼을 누르면</a:t>
            </a:r>
            <a:endParaRPr lang="en-US" altLang="ko-KR" sz="1000"/>
          </a:p>
          <a:p>
            <a:r>
              <a:rPr lang="ko-KR" altLang="en-US" sz="1000"/>
              <a:t>서버에게 로그인 요청 </a:t>
            </a:r>
            <a:r>
              <a:rPr lang="en-US" altLang="ko-KR" sz="1000"/>
              <a:t>(</a:t>
            </a:r>
            <a:r>
              <a:rPr lang="ko-KR" altLang="en-US" sz="1000"/>
              <a:t>이 때</a:t>
            </a:r>
            <a:r>
              <a:rPr lang="en-US" altLang="ko-KR" sz="1000"/>
              <a:t>, </a:t>
            </a:r>
            <a:r>
              <a:rPr lang="ko-KR" altLang="en-US" sz="1000"/>
              <a:t>비밀번호는 </a:t>
            </a:r>
            <a:r>
              <a:rPr lang="en-US" altLang="ko-KR" sz="1000"/>
              <a:t>SHA-512 </a:t>
            </a:r>
            <a:r>
              <a:rPr lang="ko-KR" altLang="en-US" sz="1000"/>
              <a:t>일방향</a:t>
            </a:r>
            <a:endParaRPr lang="en-US" altLang="ko-KR" sz="1000"/>
          </a:p>
          <a:p>
            <a:r>
              <a:rPr lang="ko-KR" altLang="en-US" sz="1000"/>
              <a:t>암호화가 되고 통신의 모든 패킷은 </a:t>
            </a:r>
            <a:r>
              <a:rPr lang="en-US" altLang="ko-KR" sz="1000"/>
              <a:t>AES-256</a:t>
            </a:r>
            <a:r>
              <a:rPr lang="ko-KR" altLang="en-US" sz="1000"/>
              <a:t> 암호화 적용</a:t>
            </a:r>
            <a:r>
              <a:rPr lang="en-US" altLang="ko-KR" sz="1000"/>
              <a:t>)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D2EB3B7-D5A5-44A9-840A-A2296D5FFDB0}"/>
              </a:ext>
            </a:extLst>
          </p:cNvPr>
          <p:cNvCxnSpPr>
            <a:cxnSpLocks/>
          </p:cNvCxnSpPr>
          <p:nvPr/>
        </p:nvCxnSpPr>
        <p:spPr>
          <a:xfrm flipH="1">
            <a:off x="3535440" y="3635315"/>
            <a:ext cx="137895" cy="78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53DF716-9A8C-4CB6-8A91-AB49D82CC21A}"/>
              </a:ext>
            </a:extLst>
          </p:cNvPr>
          <p:cNvSpPr txBox="1"/>
          <p:nvPr/>
        </p:nvSpPr>
        <p:spPr>
          <a:xfrm>
            <a:off x="9367330" y="3054820"/>
            <a:ext cx="21420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bg1"/>
                </a:solidFill>
              </a:rPr>
              <a:t>② 클라에게 받은 로그인 정보를</a:t>
            </a:r>
            <a:endParaRPr lang="en-US" altLang="ko-KR" sz="1000">
              <a:solidFill>
                <a:schemeClr val="bg1"/>
              </a:solidFill>
            </a:endParaRPr>
          </a:p>
          <a:p>
            <a:r>
              <a:rPr lang="en-US" altLang="ko-KR" sz="1000">
                <a:solidFill>
                  <a:schemeClr val="bg1"/>
                </a:solidFill>
              </a:rPr>
              <a:t>DB </a:t>
            </a:r>
            <a:r>
              <a:rPr lang="ko-KR" altLang="en-US" sz="1000">
                <a:solidFill>
                  <a:schemeClr val="bg1"/>
                </a:solidFill>
              </a:rPr>
              <a:t>에 있는지 탐색 후 성공 여부를</a:t>
            </a:r>
            <a:endParaRPr lang="en-US" altLang="ko-KR" sz="1000">
              <a:solidFill>
                <a:schemeClr val="bg1"/>
              </a:solidFill>
            </a:endParaRPr>
          </a:p>
          <a:p>
            <a:r>
              <a:rPr lang="ko-KR" altLang="en-US" sz="1000">
                <a:solidFill>
                  <a:schemeClr val="bg1"/>
                </a:solidFill>
              </a:rPr>
              <a:t>클라에게 전송</a:t>
            </a:r>
            <a:endParaRPr lang="en-US" altLang="ko-KR" sz="1000">
              <a:solidFill>
                <a:schemeClr val="bg1"/>
              </a:solidFill>
            </a:endParaRPr>
          </a:p>
          <a:p>
            <a:endParaRPr lang="en-US" altLang="ko-KR" sz="1000">
              <a:solidFill>
                <a:schemeClr val="bg1"/>
              </a:solidFill>
            </a:endParaRPr>
          </a:p>
          <a:p>
            <a:r>
              <a:rPr lang="en-US" altLang="ko-KR" sz="1000">
                <a:solidFill>
                  <a:schemeClr val="bg1"/>
                </a:solidFill>
              </a:rPr>
              <a:t>Database.cs</a:t>
            </a:r>
            <a:r>
              <a:rPr lang="ko-KR" altLang="en-US" sz="1000">
                <a:solidFill>
                  <a:schemeClr val="bg1"/>
                </a:solidFill>
              </a:rPr>
              <a:t> 가 주 역할을 하며 비밀번호를 클라이언트에서 일방향 암호화가 끝난 상태이기 때문에 그 값으로 바로 </a:t>
            </a:r>
            <a:r>
              <a:rPr lang="en-US" altLang="ko-KR" sz="1000">
                <a:solidFill>
                  <a:schemeClr val="bg1"/>
                </a:solidFill>
              </a:rPr>
              <a:t>select query </a:t>
            </a:r>
            <a:r>
              <a:rPr lang="ko-KR" altLang="en-US" sz="1000">
                <a:solidFill>
                  <a:schemeClr val="bg1"/>
                </a:solidFill>
              </a:rPr>
              <a:t>를 수행</a:t>
            </a:r>
            <a:endParaRPr lang="en-US" altLang="ko-KR" sz="1000">
              <a:solidFill>
                <a:schemeClr val="bg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A368CD0-FF44-4185-BCAF-AEA0A91AAF09}"/>
              </a:ext>
            </a:extLst>
          </p:cNvPr>
          <p:cNvCxnSpPr>
            <a:cxnSpLocks/>
          </p:cNvCxnSpPr>
          <p:nvPr/>
        </p:nvCxnSpPr>
        <p:spPr>
          <a:xfrm flipH="1">
            <a:off x="7273319" y="2114989"/>
            <a:ext cx="1444892" cy="235549"/>
          </a:xfrm>
          <a:prstGeom prst="straightConnector1">
            <a:avLst/>
          </a:prstGeom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3FB0AA2-F12F-4476-A150-8BAC67DE408A}"/>
              </a:ext>
            </a:extLst>
          </p:cNvPr>
          <p:cNvSpPr txBox="1"/>
          <p:nvPr/>
        </p:nvSpPr>
        <p:spPr>
          <a:xfrm>
            <a:off x="7196924" y="2453727"/>
            <a:ext cx="1255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③ 로그인 성공시</a:t>
            </a:r>
            <a:endParaRPr lang="en-US" altLang="ko-KR" sz="1000"/>
          </a:p>
          <a:p>
            <a:r>
              <a:rPr lang="ko-KR" altLang="en-US" sz="1000"/>
              <a:t>메인화면으로 이동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1362906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0">
              <a:srgbClr val="E6E5EB"/>
            </a:gs>
            <a:gs pos="70000">
              <a:srgbClr val="FEB95E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2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black">
                    <a:lumMod val="50000"/>
                    <a:lumOff val="50000"/>
                  </a:prstClr>
                </a:solidFill>
              </a:rPr>
              <a:t>Functions: Login</a:t>
            </a: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sz="800" kern="0">
                <a:solidFill>
                  <a:prstClr val="white">
                    <a:lumMod val="75000"/>
                  </a:prstClr>
                </a:solidFill>
              </a:rPr>
              <a:t> 로그인</a:t>
            </a:r>
            <a:endParaRPr lang="ko-KR" altLang="en-US" sz="4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DADA617-25C6-46EA-A1C5-F3990406A2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60" y="590409"/>
            <a:ext cx="616294" cy="616294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1CF5387E-CE29-4E30-9C66-0070FBE05061}"/>
              </a:ext>
            </a:extLst>
          </p:cNvPr>
          <p:cNvGrpSpPr/>
          <p:nvPr/>
        </p:nvGrpSpPr>
        <p:grpSpPr>
          <a:xfrm>
            <a:off x="3321776" y="1747662"/>
            <a:ext cx="2160000" cy="3600001"/>
            <a:chOff x="4815529" y="1628999"/>
            <a:chExt cx="2160000" cy="3600001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5051E7C8-65CC-4FE9-ACAE-BD9B58758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15529" y="1628999"/>
              <a:ext cx="2160000" cy="3600001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8D2EB3B7-D5A5-44A9-840A-A2296D5FFD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7260" y="3733037"/>
              <a:ext cx="137895" cy="781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11447DCF-EBA4-467D-9EB6-6C3A5F7339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0226" y="2461284"/>
            <a:ext cx="3223303" cy="19354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5056B3-34C9-49A7-AD0D-304BCEACB125}"/>
              </a:ext>
            </a:extLst>
          </p:cNvPr>
          <p:cNvSpPr txBox="1"/>
          <p:nvPr/>
        </p:nvSpPr>
        <p:spPr>
          <a:xfrm>
            <a:off x="2579803" y="5404841"/>
            <a:ext cx="31918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자동 로그인을 체크한 뒤 로그인을 하면 사원 번호와</a:t>
            </a:r>
            <a:endParaRPr lang="en-US" altLang="ko-KR" sz="1000"/>
          </a:p>
          <a:p>
            <a:r>
              <a:rPr lang="en-US" altLang="ko-KR" sz="1000"/>
              <a:t>SHA-512 </a:t>
            </a:r>
            <a:r>
              <a:rPr lang="ko-KR" altLang="en-US" sz="1000"/>
              <a:t>적용된 비밀번호가 프로그램 실행 폴더에</a:t>
            </a:r>
            <a:endParaRPr lang="en-US" altLang="ko-KR" sz="1000"/>
          </a:p>
          <a:p>
            <a:r>
              <a:rPr lang="en-US" altLang="ko-KR" sz="1000"/>
              <a:t>login.txt </a:t>
            </a:r>
            <a:r>
              <a:rPr lang="ko-KR" altLang="en-US" sz="1000"/>
              <a:t>라는 파일로 저장된다</a:t>
            </a:r>
            <a:r>
              <a:rPr lang="en-US" altLang="ko-KR" sz="1000"/>
              <a:t>.</a:t>
            </a:r>
            <a:endParaRPr lang="ko-KR" altLang="en-US" sz="10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D5F37D-120A-469B-ADF7-2F2D859DF1F3}"/>
              </a:ext>
            </a:extLst>
          </p:cNvPr>
          <p:cNvSpPr txBox="1"/>
          <p:nvPr/>
        </p:nvSpPr>
        <p:spPr>
          <a:xfrm>
            <a:off x="6477504" y="4490440"/>
            <a:ext cx="4309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로그인 폼이 열릴 때 프로그램 실행 폴더에 </a:t>
            </a:r>
            <a:r>
              <a:rPr lang="en-US" altLang="ko-KR" sz="1000"/>
              <a:t>login.txt</a:t>
            </a:r>
            <a:r>
              <a:rPr lang="ko-KR" altLang="en-US" sz="1000"/>
              <a:t>가 있는지 확인한 후</a:t>
            </a:r>
            <a:endParaRPr lang="en-US" altLang="ko-KR" sz="1000"/>
          </a:p>
          <a:p>
            <a:r>
              <a:rPr lang="ko-KR" altLang="en-US" sz="1000"/>
              <a:t>있을 경우 자동로그인을 시전한다</a:t>
            </a:r>
            <a:r>
              <a:rPr lang="en-US" altLang="ko-KR" sz="1000"/>
              <a:t>.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89434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0">
              <a:srgbClr val="E6E5EB"/>
            </a:gs>
            <a:gs pos="70000">
              <a:srgbClr val="FEB95E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black">
                    <a:lumMod val="50000"/>
                    <a:lumOff val="50000"/>
                  </a:prstClr>
                </a:solidFill>
              </a:rPr>
              <a:t>Functions: Organization</a:t>
            </a: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sz="800" kern="0">
                <a:solidFill>
                  <a:prstClr val="white">
                    <a:lumMod val="75000"/>
                  </a:prstClr>
                </a:solidFill>
              </a:rPr>
              <a:t> 조직도</a:t>
            </a:r>
            <a:endParaRPr lang="ko-KR" altLang="en-US" sz="4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DADA617-25C6-46EA-A1C5-F3990406A2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60" y="590409"/>
            <a:ext cx="616294" cy="61629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1D66BAC-60EF-4CE3-A946-02F62685D9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3460" y="1419000"/>
            <a:ext cx="2280940" cy="380156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5C1F07-8626-4A28-83C8-1EAF6EF7DD3B}"/>
              </a:ext>
            </a:extLst>
          </p:cNvPr>
          <p:cNvSpPr txBox="1"/>
          <p:nvPr/>
        </p:nvSpPr>
        <p:spPr>
          <a:xfrm>
            <a:off x="864732" y="5317494"/>
            <a:ext cx="5378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조직도는 </a:t>
            </a:r>
            <a:r>
              <a:rPr lang="en-US" altLang="ko-KR" sz="1000"/>
              <a:t>TreeView</a:t>
            </a:r>
            <a:r>
              <a:rPr lang="ko-KR" altLang="en-US" sz="1000"/>
              <a:t>로 구현되었으며 로그인 성공 시 서버가 모든 사원들의 정보를 보내준다</a:t>
            </a:r>
            <a:r>
              <a:rPr lang="en-US" altLang="ko-KR" sz="1000"/>
              <a:t>.</a:t>
            </a:r>
          </a:p>
          <a:p>
            <a:r>
              <a:rPr lang="ko-KR" altLang="en-US" sz="1000"/>
              <a:t>그것을 저장해 두었다가 메인폼이 로드 되었을 때 각 부서별로 노드를 추가함</a:t>
            </a: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023ADB92-F847-4BB2-BA35-39512323F0F0}"/>
              </a:ext>
            </a:extLst>
          </p:cNvPr>
          <p:cNvSpPr/>
          <p:nvPr/>
        </p:nvSpPr>
        <p:spPr>
          <a:xfrm>
            <a:off x="5771122" y="3235051"/>
            <a:ext cx="171820" cy="2286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CD34CB-F68C-4592-9DE9-E98022E14FF9}"/>
              </a:ext>
            </a:extLst>
          </p:cNvPr>
          <p:cNvSpPr txBox="1"/>
          <p:nvPr/>
        </p:nvSpPr>
        <p:spPr>
          <a:xfrm>
            <a:off x="6371153" y="4496970"/>
            <a:ext cx="46089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사원 노드를 우클릭한 후 정보를 누르면 해당 사원의 정보를 볼 수 있다</a:t>
            </a:r>
            <a:r>
              <a:rPr lang="en-US" altLang="ko-KR" sz="1000"/>
              <a:t>.</a:t>
            </a:r>
          </a:p>
          <a:p>
            <a:r>
              <a:rPr lang="ko-KR" altLang="en-US" sz="1000"/>
              <a:t>로그인 성공 후 서버한테 받은 모든 사원들의 정보를 이용해 보여주는 것이다</a:t>
            </a:r>
            <a:r>
              <a:rPr lang="en-US" altLang="ko-KR" sz="1000"/>
              <a:t>.</a:t>
            </a:r>
            <a:endParaRPr lang="ko-KR" altLang="en-US" sz="100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504D5BF-159C-4924-88AF-68698BC76E75}"/>
              </a:ext>
            </a:extLst>
          </p:cNvPr>
          <p:cNvGrpSpPr/>
          <p:nvPr/>
        </p:nvGrpSpPr>
        <p:grpSpPr>
          <a:xfrm>
            <a:off x="6679206" y="2292076"/>
            <a:ext cx="3524250" cy="2114550"/>
            <a:chOff x="6679206" y="2292076"/>
            <a:chExt cx="3524250" cy="211455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2E92A289-A342-40BD-861F-A0A3B86D4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79206" y="2292076"/>
              <a:ext cx="3524250" cy="211455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17" name="실행 단추: 도움말 16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7323BEDB-5DBB-4AC9-90B2-B71433CEDD9C}"/>
                </a:ext>
              </a:extLst>
            </p:cNvPr>
            <p:cNvSpPr/>
            <p:nvPr/>
          </p:nvSpPr>
          <p:spPr>
            <a:xfrm>
              <a:off x="9716373" y="4020567"/>
              <a:ext cx="189760" cy="176877"/>
            </a:xfrm>
            <a:prstGeom prst="actionButtonHel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85208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0">
              <a:srgbClr val="E6E5EB"/>
            </a:gs>
            <a:gs pos="70000">
              <a:srgbClr val="FEB95E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black">
                    <a:lumMod val="50000"/>
                    <a:lumOff val="50000"/>
                  </a:prstClr>
                </a:solidFill>
              </a:rPr>
              <a:t>Functions: 1:1 Chat</a:t>
            </a: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sz="800" kern="0">
                <a:solidFill>
                  <a:prstClr val="white">
                    <a:lumMod val="75000"/>
                  </a:prstClr>
                </a:solidFill>
              </a:rPr>
              <a:t> </a:t>
            </a:r>
            <a:r>
              <a:rPr lang="en-US" altLang="ko-KR" sz="800" kern="0">
                <a:solidFill>
                  <a:prstClr val="white">
                    <a:lumMod val="75000"/>
                  </a:prstClr>
                </a:solidFill>
              </a:rPr>
              <a:t>1:1 </a:t>
            </a:r>
            <a:r>
              <a:rPr lang="ko-KR" altLang="en-US" sz="800" kern="0">
                <a:solidFill>
                  <a:prstClr val="white">
                    <a:lumMod val="75000"/>
                  </a:prstClr>
                </a:solidFill>
              </a:rPr>
              <a:t>채팅</a:t>
            </a:r>
            <a:endParaRPr lang="ko-KR" altLang="en-US" sz="4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BE90BFC-B091-4FBE-A20E-56B85E882677}"/>
              </a:ext>
            </a:extLst>
          </p:cNvPr>
          <p:cNvSpPr/>
          <p:nvPr/>
        </p:nvSpPr>
        <p:spPr>
          <a:xfrm>
            <a:off x="6096000" y="419993"/>
            <a:ext cx="5686425" cy="60180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DADA617-25C6-46EA-A1C5-F3990406A2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60" y="590409"/>
            <a:ext cx="616294" cy="61629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24F9BBA-3814-4B51-A8C7-201D35832140}"/>
              </a:ext>
            </a:extLst>
          </p:cNvPr>
          <p:cNvSpPr txBox="1"/>
          <p:nvPr/>
        </p:nvSpPr>
        <p:spPr>
          <a:xfrm>
            <a:off x="6557465" y="467298"/>
            <a:ext cx="56938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b="1">
                <a:solidFill>
                  <a:srgbClr val="333F50"/>
                </a:solidFill>
                <a:latin typeface="+mj-lt"/>
              </a:rPr>
              <a:t>최익현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2F3C5C-6401-47C0-B0FB-9088FEB01451}"/>
              </a:ext>
            </a:extLst>
          </p:cNvPr>
          <p:cNvSpPr txBox="1"/>
          <p:nvPr/>
        </p:nvSpPr>
        <p:spPr>
          <a:xfrm>
            <a:off x="5079495" y="467298"/>
            <a:ext cx="569387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b="1">
                <a:solidFill>
                  <a:srgbClr val="333F50"/>
                </a:solidFill>
                <a:latin typeface="+mj-lt"/>
              </a:rPr>
              <a:t>양경호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0947EB0-7726-41EA-BBB6-C044A795E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6403" y="1513830"/>
            <a:ext cx="3244662" cy="432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9F248E9-6C42-4D35-9EA8-7BB998CC64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1536" y="1513830"/>
            <a:ext cx="3235352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212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0">
              <a:srgbClr val="E6E5EB"/>
            </a:gs>
            <a:gs pos="70000">
              <a:srgbClr val="FEB95E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black">
                    <a:lumMod val="50000"/>
                    <a:lumOff val="50000"/>
                  </a:prstClr>
                </a:solidFill>
              </a:rPr>
              <a:t>Functions: 1:1 Chat</a:t>
            </a: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sz="800" kern="0">
                <a:solidFill>
                  <a:prstClr val="white">
                    <a:lumMod val="75000"/>
                  </a:prstClr>
                </a:solidFill>
              </a:rPr>
              <a:t> </a:t>
            </a:r>
            <a:r>
              <a:rPr lang="en-US" altLang="ko-KR" sz="800" kern="0">
                <a:solidFill>
                  <a:prstClr val="white">
                    <a:lumMod val="75000"/>
                  </a:prstClr>
                </a:solidFill>
              </a:rPr>
              <a:t>1:1 </a:t>
            </a:r>
            <a:r>
              <a:rPr lang="ko-KR" altLang="en-US" sz="800" kern="0">
                <a:solidFill>
                  <a:prstClr val="white">
                    <a:lumMod val="75000"/>
                  </a:prstClr>
                </a:solidFill>
              </a:rPr>
              <a:t>채팅</a:t>
            </a:r>
            <a:endParaRPr lang="ko-KR" altLang="en-US" sz="4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BE90BFC-B091-4FBE-A20E-56B85E882677}"/>
              </a:ext>
            </a:extLst>
          </p:cNvPr>
          <p:cNvSpPr/>
          <p:nvPr/>
        </p:nvSpPr>
        <p:spPr>
          <a:xfrm>
            <a:off x="8534400" y="419993"/>
            <a:ext cx="3248025" cy="601801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DADA617-25C6-46EA-A1C5-F3990406A2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60" y="590409"/>
            <a:ext cx="616294" cy="616294"/>
          </a:xfrm>
          <a:prstGeom prst="rect">
            <a:avLst/>
          </a:prstGeom>
        </p:spPr>
      </p:pic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023ADB92-F847-4BB2-BA35-39512323F0F0}"/>
              </a:ext>
            </a:extLst>
          </p:cNvPr>
          <p:cNvSpPr/>
          <p:nvPr/>
        </p:nvSpPr>
        <p:spPr>
          <a:xfrm>
            <a:off x="5771122" y="3235051"/>
            <a:ext cx="171820" cy="2286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1CBB036-DD9E-43CC-B846-75B062BD2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918" y="3124735"/>
            <a:ext cx="3554380" cy="2520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A2E96A1-A041-49F3-8EF9-C21A2636E6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2094" y="3124735"/>
            <a:ext cx="3311079" cy="252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AA7221-40E3-48A9-9108-EB0321413D43}"/>
              </a:ext>
            </a:extLst>
          </p:cNvPr>
          <p:cNvSpPr txBox="1"/>
          <p:nvPr/>
        </p:nvSpPr>
        <p:spPr>
          <a:xfrm>
            <a:off x="657077" y="2331463"/>
            <a:ext cx="40350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① 조직도에서 노드를 우클릭한 뒤 채팅을 눌러서 채팅방을 만든다</a:t>
            </a:r>
            <a:r>
              <a:rPr lang="en-US" altLang="ko-KR" sz="1000"/>
              <a:t>.</a:t>
            </a:r>
          </a:p>
          <a:p>
            <a:r>
              <a:rPr lang="ko-KR" altLang="en-US" sz="1000"/>
              <a:t>이 때</a:t>
            </a:r>
            <a:r>
              <a:rPr lang="en-US" altLang="ko-KR" sz="1000"/>
              <a:t>, ‘</a:t>
            </a:r>
            <a:r>
              <a:rPr lang="ko-KR" altLang="en-US" sz="1000"/>
              <a:t>양경호’와 </a:t>
            </a:r>
            <a:r>
              <a:rPr lang="en-US" altLang="ko-KR" sz="1000"/>
              <a:t>‘</a:t>
            </a:r>
            <a:r>
              <a:rPr lang="ko-KR" altLang="en-US" sz="1000"/>
              <a:t>최익현’의 </a:t>
            </a:r>
            <a:r>
              <a:rPr lang="en-US" altLang="ko-KR" sz="1000"/>
              <a:t>1:1 </a:t>
            </a:r>
            <a:r>
              <a:rPr lang="ko-KR" altLang="en-US" sz="1000"/>
              <a:t>채팅방이 존재하지 않았으므로</a:t>
            </a:r>
            <a:endParaRPr lang="en-US" altLang="ko-KR" sz="1000"/>
          </a:p>
          <a:p>
            <a:r>
              <a:rPr lang="ko-KR" altLang="en-US" sz="1000"/>
              <a:t>서버로 새로운 채팅방을 만들어 달라고 </a:t>
            </a:r>
            <a:r>
              <a:rPr lang="en-US" altLang="ko-KR" sz="1000"/>
              <a:t>RoomPacket</a:t>
            </a:r>
            <a:r>
              <a:rPr lang="ko-KR" altLang="en-US" sz="1000"/>
              <a:t>을 보낸다</a:t>
            </a:r>
            <a:r>
              <a:rPr lang="en-US" altLang="ko-KR" sz="1000"/>
              <a:t>.</a:t>
            </a:r>
            <a:endParaRPr lang="ko-KR" altLang="en-US" sz="10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DDC0E1-68F0-4ED2-8F4F-9208A04ED9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9337" y="694145"/>
            <a:ext cx="2919103" cy="197956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E9B5DCF-E2D3-4CCC-9EC9-310433143B71}"/>
              </a:ext>
            </a:extLst>
          </p:cNvPr>
          <p:cNvSpPr/>
          <p:nvPr/>
        </p:nvSpPr>
        <p:spPr>
          <a:xfrm>
            <a:off x="8669337" y="1975383"/>
            <a:ext cx="2540788" cy="195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BEE42A3A-BC9F-4EC8-A6B5-E126B8B00DD5}"/>
              </a:ext>
            </a:extLst>
          </p:cNvPr>
          <p:cNvSpPr/>
          <p:nvPr/>
        </p:nvSpPr>
        <p:spPr>
          <a:xfrm>
            <a:off x="4520336" y="4220375"/>
            <a:ext cx="171820" cy="2286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20">
            <a:extLst>
              <a:ext uri="{FF2B5EF4-FFF2-40B4-BE49-F238E27FC236}">
                <a16:creationId xmlns:a16="http://schemas.microsoft.com/office/drawing/2014/main" id="{6F547F8E-00EA-463A-BB41-A8E2F2AA61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99" b="10840"/>
          <a:stretch/>
        </p:blipFill>
        <p:spPr bwMode="auto">
          <a:xfrm>
            <a:off x="8887969" y="4718912"/>
            <a:ext cx="720000" cy="662482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C06D5AA-2823-48B6-8C86-C508134C664F}"/>
              </a:ext>
            </a:extLst>
          </p:cNvPr>
          <p:cNvCxnSpPr>
            <a:cxnSpLocks/>
          </p:cNvCxnSpPr>
          <p:nvPr/>
        </p:nvCxnSpPr>
        <p:spPr>
          <a:xfrm>
            <a:off x="9225770" y="2910727"/>
            <a:ext cx="0" cy="1661273"/>
          </a:xfrm>
          <a:prstGeom prst="straightConnector1">
            <a:avLst/>
          </a:prstGeom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129AAF5-316D-40EC-B896-8EEAE6AE208D}"/>
              </a:ext>
            </a:extLst>
          </p:cNvPr>
          <p:cNvSpPr/>
          <p:nvPr/>
        </p:nvSpPr>
        <p:spPr>
          <a:xfrm>
            <a:off x="6966192" y="3880965"/>
            <a:ext cx="1164460" cy="2792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D649F90-9048-413D-B011-67091191BA6B}"/>
              </a:ext>
            </a:extLst>
          </p:cNvPr>
          <p:cNvSpPr/>
          <p:nvPr/>
        </p:nvSpPr>
        <p:spPr>
          <a:xfrm>
            <a:off x="6398882" y="3685521"/>
            <a:ext cx="353420" cy="195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46DA416-F3D2-46DB-9590-7E629C8E489F}"/>
              </a:ext>
            </a:extLst>
          </p:cNvPr>
          <p:cNvCxnSpPr>
            <a:cxnSpLocks/>
          </p:cNvCxnSpPr>
          <p:nvPr/>
        </p:nvCxnSpPr>
        <p:spPr>
          <a:xfrm flipV="1">
            <a:off x="4267298" y="1360965"/>
            <a:ext cx="4325270" cy="1689362"/>
          </a:xfrm>
          <a:prstGeom prst="straightConnector1">
            <a:avLst/>
          </a:prstGeom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3B953CA-9B16-4A61-819B-EDBE4C00E7C6}"/>
              </a:ext>
            </a:extLst>
          </p:cNvPr>
          <p:cNvSpPr txBox="1"/>
          <p:nvPr/>
        </p:nvSpPr>
        <p:spPr>
          <a:xfrm>
            <a:off x="9518435" y="2910727"/>
            <a:ext cx="187739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bg1"/>
                </a:solidFill>
              </a:rPr>
              <a:t>② 클라이언트가 요청한 채팅방에 고유 </a:t>
            </a:r>
            <a:r>
              <a:rPr lang="en-US" altLang="ko-KR" sz="1000">
                <a:solidFill>
                  <a:schemeClr val="bg1"/>
                </a:solidFill>
              </a:rPr>
              <a:t>ID (MD5)</a:t>
            </a:r>
            <a:r>
              <a:rPr lang="ko-KR" altLang="en-US" sz="1000">
                <a:solidFill>
                  <a:schemeClr val="bg1"/>
                </a:solidFill>
              </a:rPr>
              <a:t>를 부여하고 </a:t>
            </a:r>
            <a:r>
              <a:rPr lang="en-US" altLang="ko-KR" sz="1000">
                <a:solidFill>
                  <a:schemeClr val="bg1"/>
                </a:solidFill>
              </a:rPr>
              <a:t>DB</a:t>
            </a:r>
            <a:r>
              <a:rPr lang="ko-KR" altLang="en-US" sz="1000">
                <a:solidFill>
                  <a:schemeClr val="bg1"/>
                </a:solidFill>
              </a:rPr>
              <a:t>에 </a:t>
            </a:r>
            <a:r>
              <a:rPr lang="en-US" altLang="ko-KR" sz="1000">
                <a:solidFill>
                  <a:schemeClr val="bg1"/>
                </a:solidFill>
              </a:rPr>
              <a:t>insert </a:t>
            </a:r>
            <a:r>
              <a:rPr lang="ko-KR" altLang="en-US" sz="1000">
                <a:solidFill>
                  <a:schemeClr val="bg1"/>
                </a:solidFill>
              </a:rPr>
              <a:t>한다</a:t>
            </a:r>
            <a:r>
              <a:rPr lang="en-US" altLang="ko-KR" sz="1000">
                <a:solidFill>
                  <a:schemeClr val="bg1"/>
                </a:solidFill>
              </a:rPr>
              <a:t>.</a:t>
            </a:r>
          </a:p>
          <a:p>
            <a:endParaRPr lang="en-US" altLang="ko-KR" sz="1000">
              <a:solidFill>
                <a:schemeClr val="bg1"/>
              </a:solidFill>
            </a:endParaRPr>
          </a:p>
          <a:p>
            <a:r>
              <a:rPr lang="en-US" altLang="ko-KR" sz="1000">
                <a:solidFill>
                  <a:schemeClr val="bg1"/>
                </a:solidFill>
              </a:rPr>
              <a:t>⑤ </a:t>
            </a:r>
            <a:r>
              <a:rPr lang="ko-KR" altLang="en-US" sz="1000">
                <a:solidFill>
                  <a:schemeClr val="bg1"/>
                </a:solidFill>
              </a:rPr>
              <a:t>서버는 </a:t>
            </a:r>
            <a:r>
              <a:rPr lang="en-US" altLang="ko-KR" sz="1000">
                <a:solidFill>
                  <a:schemeClr val="bg1"/>
                </a:solidFill>
              </a:rPr>
              <a:t>'</a:t>
            </a:r>
            <a:r>
              <a:rPr lang="ko-KR" altLang="en-US" sz="1000">
                <a:solidFill>
                  <a:schemeClr val="bg1"/>
                </a:solidFill>
              </a:rPr>
              <a:t>양경호</a:t>
            </a:r>
            <a:r>
              <a:rPr lang="en-US" altLang="ko-KR" sz="1000">
                <a:solidFill>
                  <a:schemeClr val="bg1"/>
                </a:solidFill>
              </a:rPr>
              <a:t>’</a:t>
            </a:r>
            <a:r>
              <a:rPr lang="ko-KR" altLang="en-US" sz="1000">
                <a:solidFill>
                  <a:schemeClr val="bg1"/>
                </a:solidFill>
              </a:rPr>
              <a:t>가 보낸 채팅을 </a:t>
            </a:r>
            <a:r>
              <a:rPr lang="en-US" altLang="ko-KR" sz="1000">
                <a:solidFill>
                  <a:schemeClr val="bg1"/>
                </a:solidFill>
              </a:rPr>
              <a:t>‘</a:t>
            </a:r>
            <a:r>
              <a:rPr lang="ko-KR" altLang="en-US" sz="1000">
                <a:solidFill>
                  <a:schemeClr val="bg1"/>
                </a:solidFill>
              </a:rPr>
              <a:t>최익현</a:t>
            </a:r>
            <a:r>
              <a:rPr lang="en-US" altLang="ko-KR" sz="1000">
                <a:solidFill>
                  <a:schemeClr val="bg1"/>
                </a:solidFill>
              </a:rPr>
              <a:t>’ </a:t>
            </a:r>
            <a:r>
              <a:rPr lang="ko-KR" altLang="en-US" sz="1000">
                <a:solidFill>
                  <a:schemeClr val="bg1"/>
                </a:solidFill>
              </a:rPr>
              <a:t>클라이언트로 전송해준다</a:t>
            </a:r>
            <a:r>
              <a:rPr lang="en-US" altLang="ko-KR" sz="100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5D89998-9DAF-4454-A7E8-F6C752973CC3}"/>
              </a:ext>
            </a:extLst>
          </p:cNvPr>
          <p:cNvCxnSpPr>
            <a:cxnSpLocks/>
          </p:cNvCxnSpPr>
          <p:nvPr/>
        </p:nvCxnSpPr>
        <p:spPr>
          <a:xfrm flipH="1">
            <a:off x="4355615" y="1528653"/>
            <a:ext cx="4236953" cy="1706398"/>
          </a:xfrm>
          <a:prstGeom prst="straightConnector1">
            <a:avLst/>
          </a:prstGeom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47525B9-83BA-4963-9A4C-B8F51A46BE70}"/>
              </a:ext>
            </a:extLst>
          </p:cNvPr>
          <p:cNvSpPr txBox="1"/>
          <p:nvPr/>
        </p:nvSpPr>
        <p:spPr>
          <a:xfrm>
            <a:off x="4973347" y="1083966"/>
            <a:ext cx="35750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③ 아직 클라이언트는 채팅방의</a:t>
            </a:r>
            <a:r>
              <a:rPr lang="en-US" altLang="ko-KR" sz="1000"/>
              <a:t> </a:t>
            </a:r>
            <a:r>
              <a:rPr lang="ko-KR" altLang="en-US" sz="1000"/>
              <a:t>고유 </a:t>
            </a:r>
            <a:r>
              <a:rPr lang="en-US" altLang="ko-KR" sz="1000"/>
              <a:t>ID</a:t>
            </a:r>
            <a:r>
              <a:rPr lang="ko-KR" altLang="en-US" sz="1000"/>
              <a:t>를 모르는 상태이기</a:t>
            </a:r>
            <a:endParaRPr lang="en-US" altLang="ko-KR" sz="1000"/>
          </a:p>
          <a:p>
            <a:r>
              <a:rPr lang="ko-KR" altLang="en-US" sz="1000"/>
              <a:t>때문에 고유 </a:t>
            </a:r>
            <a:r>
              <a:rPr lang="en-US" altLang="ko-KR" sz="1000"/>
              <a:t>ID</a:t>
            </a:r>
            <a:r>
              <a:rPr lang="ko-KR" altLang="en-US" sz="1000"/>
              <a:t>가 들어가 있는 </a:t>
            </a:r>
            <a:r>
              <a:rPr lang="en-US" altLang="ko-KR" sz="1000"/>
              <a:t>Room </a:t>
            </a:r>
            <a:r>
              <a:rPr lang="ko-KR" altLang="en-US" sz="1000"/>
              <a:t>객체를</a:t>
            </a:r>
            <a:endParaRPr lang="en-US" altLang="ko-KR" sz="1000"/>
          </a:p>
          <a:p>
            <a:r>
              <a:rPr lang="en-US" altLang="ko-KR" sz="1000"/>
              <a:t>RoomPacket</a:t>
            </a:r>
            <a:r>
              <a:rPr lang="ko-KR" altLang="en-US" sz="1000"/>
              <a:t>에 담아서 클라이언트로 전송한다</a:t>
            </a:r>
            <a:r>
              <a:rPr lang="en-US" altLang="ko-KR" sz="1000"/>
              <a:t>.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60249AB-9834-4605-B590-9AB71A14D47B}"/>
              </a:ext>
            </a:extLst>
          </p:cNvPr>
          <p:cNvCxnSpPr>
            <a:cxnSpLocks/>
          </p:cNvCxnSpPr>
          <p:nvPr/>
        </p:nvCxnSpPr>
        <p:spPr>
          <a:xfrm flipV="1">
            <a:off x="5942020" y="2073105"/>
            <a:ext cx="2606345" cy="1179030"/>
          </a:xfrm>
          <a:prstGeom prst="straightConnector1">
            <a:avLst/>
          </a:prstGeom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8D594A4-EDB4-4384-BD5E-9448C0714D5C}"/>
              </a:ext>
            </a:extLst>
          </p:cNvPr>
          <p:cNvCxnSpPr>
            <a:cxnSpLocks/>
          </p:cNvCxnSpPr>
          <p:nvPr/>
        </p:nvCxnSpPr>
        <p:spPr>
          <a:xfrm flipH="1">
            <a:off x="7824752" y="2616315"/>
            <a:ext cx="789532" cy="635820"/>
          </a:xfrm>
          <a:prstGeom prst="straightConnector1">
            <a:avLst/>
          </a:prstGeom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86E75CC-59F4-42A6-B4C2-81052A014ED0}"/>
              </a:ext>
            </a:extLst>
          </p:cNvPr>
          <p:cNvSpPr txBox="1"/>
          <p:nvPr/>
        </p:nvSpPr>
        <p:spPr>
          <a:xfrm rot="20142982">
            <a:off x="5895066" y="2380763"/>
            <a:ext cx="2746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④ </a:t>
            </a:r>
            <a:r>
              <a:rPr lang="en-US" altLang="ko-KR" sz="1000"/>
              <a:t>‘</a:t>
            </a:r>
            <a:r>
              <a:rPr lang="ko-KR" altLang="en-US" sz="1000"/>
              <a:t>양경호’가 </a:t>
            </a:r>
            <a:r>
              <a:rPr lang="en-US" altLang="ko-KR" sz="1000"/>
              <a:t>‘</a:t>
            </a:r>
            <a:r>
              <a:rPr lang="ko-KR" altLang="en-US" sz="1000"/>
              <a:t>최익현</a:t>
            </a:r>
            <a:r>
              <a:rPr lang="en-US" altLang="ko-KR" sz="1000"/>
              <a:t>’</a:t>
            </a:r>
            <a:r>
              <a:rPr lang="ko-KR" altLang="en-US" sz="1000"/>
              <a:t>한테 </a:t>
            </a:r>
            <a:r>
              <a:rPr lang="en-US" altLang="ko-KR" sz="1000"/>
              <a:t>1:1 </a:t>
            </a:r>
            <a:r>
              <a:rPr lang="ko-KR" altLang="en-US" sz="1000"/>
              <a:t>채팅을 보낸다</a:t>
            </a:r>
            <a:endParaRPr lang="en-US" altLang="ko-KR" sz="10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3C4CA82-BAA1-4476-BA1D-E6F701367514}"/>
              </a:ext>
            </a:extLst>
          </p:cNvPr>
          <p:cNvSpPr txBox="1"/>
          <p:nvPr/>
        </p:nvSpPr>
        <p:spPr>
          <a:xfrm>
            <a:off x="5342501" y="5698977"/>
            <a:ext cx="31918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⑥ </a:t>
            </a:r>
            <a:r>
              <a:rPr lang="en-US" altLang="ko-KR" sz="1000"/>
              <a:t>‘</a:t>
            </a:r>
            <a:r>
              <a:rPr lang="ko-KR" altLang="en-US" sz="1000"/>
              <a:t>최익현</a:t>
            </a:r>
            <a:r>
              <a:rPr lang="en-US" altLang="ko-KR" sz="1000"/>
              <a:t>’</a:t>
            </a:r>
            <a:r>
              <a:rPr lang="ko-KR" altLang="en-US" sz="1000"/>
              <a:t>은 받은 채팅 내역을 메인폼의 채팅 탭에</a:t>
            </a:r>
            <a:endParaRPr lang="en-US" altLang="ko-KR" sz="1000"/>
          </a:p>
          <a:p>
            <a:r>
              <a:rPr lang="ko-KR" altLang="en-US" sz="1000"/>
              <a:t>최근 채팅 내역을 갱신하고 만약 채팅창이 열려 있을</a:t>
            </a:r>
            <a:endParaRPr lang="en-US" altLang="ko-KR" sz="1000"/>
          </a:p>
          <a:p>
            <a:r>
              <a:rPr lang="ko-KR" altLang="en-US" sz="1000"/>
              <a:t>경우 채팅창에도 갱신할 것이다</a:t>
            </a:r>
            <a:r>
              <a:rPr lang="en-US" altLang="ko-KR" sz="1000"/>
              <a:t>.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0947DBDE-43F5-4ACC-A579-2C7079051C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60476" y="5566334"/>
            <a:ext cx="2995872" cy="68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323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0">
              <a:srgbClr val="E6E5EB"/>
            </a:gs>
            <a:gs pos="70000">
              <a:srgbClr val="FEB95E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black">
                    <a:lumMod val="50000"/>
                    <a:lumOff val="50000"/>
                  </a:prstClr>
                </a:solidFill>
              </a:rPr>
              <a:t>Functions: Image Sending</a:t>
            </a: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sz="800" kern="0">
                <a:solidFill>
                  <a:prstClr val="white">
                    <a:lumMod val="75000"/>
                  </a:prstClr>
                </a:solidFill>
              </a:rPr>
              <a:t> 사진 전송</a:t>
            </a:r>
            <a:endParaRPr lang="ko-KR" altLang="en-US" sz="4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DADA617-25C6-46EA-A1C5-F3990406A2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60" y="590409"/>
            <a:ext cx="616294" cy="6162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DBFF159-B7E0-45F1-99FD-061B06B4EE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414"/>
          <a:stretch/>
        </p:blipFill>
        <p:spPr>
          <a:xfrm>
            <a:off x="846684" y="1861440"/>
            <a:ext cx="2566410" cy="339558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4D0F40-6BF8-42F0-85BD-14E24C48A9E0}"/>
              </a:ext>
            </a:extLst>
          </p:cNvPr>
          <p:cNvSpPr/>
          <p:nvPr/>
        </p:nvSpPr>
        <p:spPr>
          <a:xfrm>
            <a:off x="8534400" y="419993"/>
            <a:ext cx="3248025" cy="601801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2CB111B-DC31-42EC-87F6-B35596C39E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9337" y="694145"/>
            <a:ext cx="2919103" cy="1979564"/>
          </a:xfrm>
          <a:prstGeom prst="rect">
            <a:avLst/>
          </a:prstGeom>
        </p:spPr>
      </p:pic>
      <p:pic>
        <p:nvPicPr>
          <p:cNvPr id="16" name="Picture 20">
            <a:extLst>
              <a:ext uri="{FF2B5EF4-FFF2-40B4-BE49-F238E27FC236}">
                <a16:creationId xmlns:a16="http://schemas.microsoft.com/office/drawing/2014/main" id="{D1D90187-7365-4FA0-8A5D-9D9BA2BC8F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99" b="10840"/>
          <a:stretch/>
        </p:blipFill>
        <p:spPr bwMode="auto">
          <a:xfrm>
            <a:off x="8870031" y="4575807"/>
            <a:ext cx="720000" cy="662482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98BBFB1-D5DA-4450-A436-B02BF5B3A7E1}"/>
              </a:ext>
            </a:extLst>
          </p:cNvPr>
          <p:cNvCxnSpPr>
            <a:cxnSpLocks/>
          </p:cNvCxnSpPr>
          <p:nvPr/>
        </p:nvCxnSpPr>
        <p:spPr>
          <a:xfrm>
            <a:off x="9225770" y="2910727"/>
            <a:ext cx="0" cy="1556571"/>
          </a:xfrm>
          <a:prstGeom prst="straightConnector1">
            <a:avLst/>
          </a:prstGeom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C290D52-C3D0-4E35-B5AD-EA946777C640}"/>
              </a:ext>
            </a:extLst>
          </p:cNvPr>
          <p:cNvSpPr txBox="1"/>
          <p:nvPr/>
        </p:nvSpPr>
        <p:spPr>
          <a:xfrm>
            <a:off x="9635074" y="2800210"/>
            <a:ext cx="187739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bg1"/>
                </a:solidFill>
              </a:rPr>
              <a:t>④ 먼저 </a:t>
            </a:r>
            <a:r>
              <a:rPr lang="en-US" altLang="ko-KR" sz="1000">
                <a:solidFill>
                  <a:schemeClr val="bg1"/>
                </a:solidFill>
              </a:rPr>
              <a:t>4</a:t>
            </a:r>
            <a:r>
              <a:rPr lang="ko-KR" altLang="en-US" sz="1000">
                <a:solidFill>
                  <a:schemeClr val="bg1"/>
                </a:solidFill>
              </a:rPr>
              <a:t>바이트를 읽어서 다음에 받아야할 패킷의 크기를 알아낸다</a:t>
            </a:r>
            <a:r>
              <a:rPr lang="en-US" altLang="ko-KR" sz="1000">
                <a:solidFill>
                  <a:schemeClr val="bg1"/>
                </a:solidFill>
              </a:rPr>
              <a:t>.</a:t>
            </a:r>
          </a:p>
          <a:p>
            <a:endParaRPr lang="en-US" altLang="ko-KR" sz="1000">
              <a:solidFill>
                <a:schemeClr val="bg1"/>
              </a:solidFill>
            </a:endParaRPr>
          </a:p>
          <a:p>
            <a:r>
              <a:rPr lang="en-US" altLang="ko-KR" sz="1000">
                <a:solidFill>
                  <a:schemeClr val="bg1"/>
                </a:solidFill>
              </a:rPr>
              <a:t>⑤ </a:t>
            </a:r>
            <a:r>
              <a:rPr lang="ko-KR" altLang="en-US" sz="1000">
                <a:solidFill>
                  <a:schemeClr val="bg1"/>
                </a:solidFill>
              </a:rPr>
              <a:t>받아야할 패킷의 크기만큼 메모리를 할당하고 패킷을 받고 읽는다</a:t>
            </a:r>
            <a:r>
              <a:rPr lang="en-US" altLang="ko-KR" sz="1000">
                <a:solidFill>
                  <a:schemeClr val="bg1"/>
                </a:solidFill>
              </a:rPr>
              <a:t>.</a:t>
            </a:r>
          </a:p>
          <a:p>
            <a:endParaRPr lang="en-US" altLang="ko-KR" sz="1000">
              <a:solidFill>
                <a:schemeClr val="bg1"/>
              </a:solidFill>
            </a:endParaRPr>
          </a:p>
          <a:p>
            <a:r>
              <a:rPr lang="ko-KR" altLang="en-US" sz="1000">
                <a:solidFill>
                  <a:schemeClr val="bg1"/>
                </a:solidFill>
              </a:rPr>
              <a:t>⑥ 읽은 </a:t>
            </a:r>
            <a:r>
              <a:rPr lang="en-US" altLang="ko-KR" sz="1000">
                <a:solidFill>
                  <a:schemeClr val="bg1"/>
                </a:solidFill>
              </a:rPr>
              <a:t>ChatPacket </a:t>
            </a:r>
            <a:r>
              <a:rPr lang="ko-KR" altLang="en-US" sz="1000">
                <a:solidFill>
                  <a:schemeClr val="bg1"/>
                </a:solidFill>
              </a:rPr>
              <a:t>에서 채팅 내역을 </a:t>
            </a:r>
            <a:r>
              <a:rPr lang="en-US" altLang="ko-KR" sz="1000">
                <a:solidFill>
                  <a:schemeClr val="bg1"/>
                </a:solidFill>
              </a:rPr>
              <a:t>DB</a:t>
            </a:r>
            <a:r>
              <a:rPr lang="ko-KR" altLang="en-US" sz="1000">
                <a:solidFill>
                  <a:schemeClr val="bg1"/>
                </a:solidFill>
              </a:rPr>
              <a:t>에 저장하고 접속된 클라이언트 중 해당 채팅을 받아야하는 클라이언트들한테 </a:t>
            </a:r>
            <a:r>
              <a:rPr lang="en-US" altLang="ko-KR" sz="1000">
                <a:solidFill>
                  <a:schemeClr val="bg1"/>
                </a:solidFill>
              </a:rPr>
              <a:t>Send </a:t>
            </a:r>
            <a:r>
              <a:rPr lang="ko-KR" altLang="en-US" sz="1000">
                <a:solidFill>
                  <a:schemeClr val="bg1"/>
                </a:solidFill>
              </a:rPr>
              <a:t>한다</a:t>
            </a:r>
            <a:r>
              <a:rPr lang="en-US" altLang="ko-KR" sz="10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5EEA5FF2-F376-4E6B-B173-C9C2B2561745}"/>
              </a:ext>
            </a:extLst>
          </p:cNvPr>
          <p:cNvSpPr/>
          <p:nvPr/>
        </p:nvSpPr>
        <p:spPr>
          <a:xfrm>
            <a:off x="3559045" y="3314700"/>
            <a:ext cx="171820" cy="2286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819728B-7D53-4DF2-B26D-903F6FD0A6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4153" y="2232479"/>
            <a:ext cx="4207186" cy="25260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B8670E-9424-414B-A662-9CDE13800BDB}"/>
              </a:ext>
            </a:extLst>
          </p:cNvPr>
          <p:cNvSpPr txBox="1"/>
          <p:nvPr/>
        </p:nvSpPr>
        <p:spPr>
          <a:xfrm>
            <a:off x="738465" y="5339682"/>
            <a:ext cx="3828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① 채팅창 왼쪽 아래에 사진 아이콘을 누르면 </a:t>
            </a:r>
            <a:r>
              <a:rPr lang="en-US" altLang="ko-KR" sz="1000"/>
              <a:t>OpenFileDialog</a:t>
            </a:r>
            <a:r>
              <a:rPr lang="ko-KR" altLang="en-US" sz="1000"/>
              <a:t>가</a:t>
            </a:r>
            <a:endParaRPr lang="en-US" altLang="ko-KR" sz="1000"/>
          </a:p>
          <a:p>
            <a:r>
              <a:rPr lang="ko-KR" altLang="en-US" sz="1000"/>
              <a:t>열리고 이미지파일을 선택하면 사진이 바로 전송 됨</a:t>
            </a:r>
            <a:endParaRPr lang="en-US" altLang="ko-KR" sz="100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FA5FA21-A53C-407D-B408-4F6715401696}"/>
              </a:ext>
            </a:extLst>
          </p:cNvPr>
          <p:cNvCxnSpPr>
            <a:cxnSpLocks/>
          </p:cNvCxnSpPr>
          <p:nvPr/>
        </p:nvCxnSpPr>
        <p:spPr>
          <a:xfrm flipH="1">
            <a:off x="1751390" y="4828922"/>
            <a:ext cx="137895" cy="78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B3DBC4B-03E0-4ABD-8661-7528A8A68FDF}"/>
              </a:ext>
            </a:extLst>
          </p:cNvPr>
          <p:cNvCxnSpPr>
            <a:cxnSpLocks/>
          </p:cNvCxnSpPr>
          <p:nvPr/>
        </p:nvCxnSpPr>
        <p:spPr>
          <a:xfrm flipV="1">
            <a:off x="3559045" y="1206703"/>
            <a:ext cx="5040503" cy="831502"/>
          </a:xfrm>
          <a:prstGeom prst="straightConnector1">
            <a:avLst/>
          </a:prstGeom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C77E75D-DE1D-43EC-9B27-D11DEB32F62D}"/>
              </a:ext>
            </a:extLst>
          </p:cNvPr>
          <p:cNvCxnSpPr>
            <a:cxnSpLocks/>
          </p:cNvCxnSpPr>
          <p:nvPr/>
        </p:nvCxnSpPr>
        <p:spPr>
          <a:xfrm flipV="1">
            <a:off x="3574274" y="1303840"/>
            <a:ext cx="5040503" cy="831502"/>
          </a:xfrm>
          <a:prstGeom prst="straightConnector1">
            <a:avLst/>
          </a:prstGeom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EB696B0-6D32-419D-A6FB-22128D340B8E}"/>
              </a:ext>
            </a:extLst>
          </p:cNvPr>
          <p:cNvSpPr txBox="1"/>
          <p:nvPr/>
        </p:nvSpPr>
        <p:spPr>
          <a:xfrm rot="21033686">
            <a:off x="4370335" y="1367243"/>
            <a:ext cx="34483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② 나중에 보낼 패킷의 크기를 먼저 보낸다 </a:t>
            </a:r>
            <a:r>
              <a:rPr lang="en-US" altLang="ko-KR" sz="1000"/>
              <a:t>int</a:t>
            </a:r>
            <a:r>
              <a:rPr lang="ko-KR" altLang="en-US" sz="1000"/>
              <a:t>값 </a:t>
            </a:r>
            <a:r>
              <a:rPr lang="en-US" altLang="ko-KR" sz="1000"/>
              <a:t>(4</a:t>
            </a:r>
            <a:r>
              <a:rPr lang="ko-KR" altLang="en-US" sz="1000"/>
              <a:t> </a:t>
            </a:r>
            <a:r>
              <a:rPr lang="en-US" altLang="ko-KR" sz="1000"/>
              <a:t>byte)</a:t>
            </a:r>
            <a:endParaRPr lang="ko-KR" altLang="en-US" sz="10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2388C5-CBEE-4491-AC00-1D07FE5F79AC}"/>
              </a:ext>
            </a:extLst>
          </p:cNvPr>
          <p:cNvSpPr txBox="1"/>
          <p:nvPr/>
        </p:nvSpPr>
        <p:spPr>
          <a:xfrm rot="21033686">
            <a:off x="4770297" y="1710581"/>
            <a:ext cx="28424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③ 실제 패킷 </a:t>
            </a:r>
            <a:r>
              <a:rPr lang="en-US" altLang="ko-KR" sz="1000"/>
              <a:t>ChatPacket</a:t>
            </a:r>
            <a:r>
              <a:rPr lang="ko-KR" altLang="en-US" sz="1000"/>
              <a:t>을 보냄 </a:t>
            </a:r>
            <a:r>
              <a:rPr lang="en-US" altLang="ko-KR" sz="1000"/>
              <a:t>(</a:t>
            </a:r>
            <a:r>
              <a:rPr lang="ko-KR" altLang="en-US" sz="1000"/>
              <a:t>수백만 </a:t>
            </a:r>
            <a:r>
              <a:rPr lang="en-US" altLang="ko-KR" sz="1000"/>
              <a:t>byte)</a:t>
            </a:r>
            <a:endParaRPr lang="ko-KR" altLang="en-US" sz="10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31AA3F-286C-4DDF-84C7-B34CD56257DE}"/>
              </a:ext>
            </a:extLst>
          </p:cNvPr>
          <p:cNvSpPr txBox="1"/>
          <p:nvPr/>
        </p:nvSpPr>
        <p:spPr>
          <a:xfrm>
            <a:off x="10092186" y="5152593"/>
            <a:ext cx="16048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solidFill>
                  <a:schemeClr val="bg1"/>
                </a:solidFill>
              </a:rPr>
              <a:t>DB</a:t>
            </a:r>
            <a:r>
              <a:rPr lang="ko-KR" altLang="en-US" sz="800">
                <a:solidFill>
                  <a:schemeClr val="bg1"/>
                </a:solidFill>
              </a:rPr>
              <a:t>에선 </a:t>
            </a:r>
            <a:r>
              <a:rPr lang="en-US" altLang="ko-KR" sz="800">
                <a:solidFill>
                  <a:schemeClr val="bg1"/>
                </a:solidFill>
              </a:rPr>
              <a:t>BLOB </a:t>
            </a:r>
            <a:r>
              <a:rPr lang="ko-KR" altLang="en-US" sz="800">
                <a:solidFill>
                  <a:schemeClr val="bg1"/>
                </a:solidFill>
              </a:rPr>
              <a:t>형태로 저장되요</a:t>
            </a:r>
            <a:endParaRPr lang="en-US" altLang="ko-KR" sz="800">
              <a:solidFill>
                <a:schemeClr val="bg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57F4C01-B83A-4809-8753-1B50C69A7C4F}"/>
              </a:ext>
            </a:extLst>
          </p:cNvPr>
          <p:cNvSpPr/>
          <p:nvPr/>
        </p:nvSpPr>
        <p:spPr>
          <a:xfrm>
            <a:off x="7613692" y="5257021"/>
            <a:ext cx="920708" cy="118098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71DEA06-EBE1-444B-8124-C5419D353F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64555" y="5368037"/>
            <a:ext cx="3847016" cy="91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57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0">
              <a:srgbClr val="E6E5EB"/>
            </a:gs>
            <a:gs pos="70000">
              <a:srgbClr val="FEB95E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67298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black">
                    <a:lumMod val="50000"/>
                    <a:lumOff val="50000"/>
                  </a:prstClr>
                </a:solidFill>
              </a:rPr>
              <a:t>Functions: 1:n Chat</a:t>
            </a: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sz="800" kern="0">
                <a:solidFill>
                  <a:prstClr val="white">
                    <a:lumMod val="75000"/>
                  </a:prstClr>
                </a:solidFill>
              </a:rPr>
              <a:t> </a:t>
            </a:r>
            <a:r>
              <a:rPr lang="en-US" altLang="ko-KR" sz="800" kern="0">
                <a:solidFill>
                  <a:prstClr val="white">
                    <a:lumMod val="75000"/>
                  </a:prstClr>
                </a:solidFill>
              </a:rPr>
              <a:t>1:n </a:t>
            </a:r>
            <a:r>
              <a:rPr lang="ko-KR" altLang="en-US" sz="800" kern="0">
                <a:solidFill>
                  <a:prstClr val="white">
                    <a:lumMod val="75000"/>
                  </a:prstClr>
                </a:solidFill>
              </a:rPr>
              <a:t>채팅</a:t>
            </a:r>
            <a:endParaRPr lang="ko-KR" altLang="en-US" sz="4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0DBE70-2173-4BC9-8A8E-C131680B0FE7}"/>
              </a:ext>
            </a:extLst>
          </p:cNvPr>
          <p:cNvSpPr/>
          <p:nvPr/>
        </p:nvSpPr>
        <p:spPr>
          <a:xfrm>
            <a:off x="4295824" y="467298"/>
            <a:ext cx="3780000" cy="6018014"/>
          </a:xfrm>
          <a:prstGeom prst="rect">
            <a:avLst/>
          </a:prstGeom>
          <a:solidFill>
            <a:srgbClr val="FFF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BE90BFC-B091-4FBE-A20E-56B85E882677}"/>
              </a:ext>
            </a:extLst>
          </p:cNvPr>
          <p:cNvSpPr/>
          <p:nvPr/>
        </p:nvSpPr>
        <p:spPr>
          <a:xfrm>
            <a:off x="8002425" y="467298"/>
            <a:ext cx="3780000" cy="60180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DADA617-25C6-46EA-A1C5-F3990406A2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60" y="590409"/>
            <a:ext cx="616294" cy="61629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24F9BBA-3814-4B51-A8C7-201D35832140}"/>
              </a:ext>
            </a:extLst>
          </p:cNvPr>
          <p:cNvSpPr txBox="1"/>
          <p:nvPr/>
        </p:nvSpPr>
        <p:spPr>
          <a:xfrm>
            <a:off x="5850541" y="6144480"/>
            <a:ext cx="56938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b="1">
                <a:solidFill>
                  <a:srgbClr val="333F50"/>
                </a:solidFill>
                <a:latin typeface="+mj-lt"/>
              </a:rPr>
              <a:t>나인턴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2F3C5C-6401-47C0-B0FB-9088FEB01451}"/>
              </a:ext>
            </a:extLst>
          </p:cNvPr>
          <p:cNvSpPr txBox="1"/>
          <p:nvPr/>
        </p:nvSpPr>
        <p:spPr>
          <a:xfrm>
            <a:off x="1999837" y="6144481"/>
            <a:ext cx="569387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b="1">
                <a:solidFill>
                  <a:srgbClr val="333F50"/>
                </a:solidFill>
                <a:latin typeface="+mj-lt"/>
              </a:rPr>
              <a:t>양경호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81E3A8-5CBA-4ECE-8C02-C04639655AB1}"/>
              </a:ext>
            </a:extLst>
          </p:cNvPr>
          <p:cNvSpPr txBox="1"/>
          <p:nvPr/>
        </p:nvSpPr>
        <p:spPr>
          <a:xfrm>
            <a:off x="9607731" y="6144480"/>
            <a:ext cx="56938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b="1">
                <a:solidFill>
                  <a:srgbClr val="333F50"/>
                </a:solidFill>
                <a:latin typeface="+mj-lt"/>
              </a:rPr>
              <a:t>최익현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27F9FEA-58BE-497D-A027-5F038FA94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4530" y="2149886"/>
            <a:ext cx="1980000" cy="330000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C053123-7707-4A9F-8D10-D87B39F4F5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1345" y="659749"/>
            <a:ext cx="2907780" cy="529227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317DA0F-A30A-4CE8-9D1E-25F712F9A0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4598" y="1852196"/>
            <a:ext cx="3275652" cy="290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728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0">
              <a:srgbClr val="E6E5EB"/>
            </a:gs>
            <a:gs pos="70000">
              <a:srgbClr val="FEB95E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black">
                    <a:lumMod val="50000"/>
                    <a:lumOff val="50000"/>
                  </a:prstClr>
                </a:solidFill>
              </a:rPr>
              <a:t>Functions: 1:n Chat</a:t>
            </a: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sz="800" kern="0">
                <a:solidFill>
                  <a:prstClr val="white">
                    <a:lumMod val="75000"/>
                  </a:prstClr>
                </a:solidFill>
              </a:rPr>
              <a:t> </a:t>
            </a:r>
            <a:r>
              <a:rPr lang="en-US" altLang="ko-KR" sz="800" kern="0">
                <a:solidFill>
                  <a:prstClr val="white">
                    <a:lumMod val="75000"/>
                  </a:prstClr>
                </a:solidFill>
              </a:rPr>
              <a:t>1:n </a:t>
            </a:r>
            <a:r>
              <a:rPr lang="ko-KR" altLang="en-US" sz="800" kern="0">
                <a:solidFill>
                  <a:prstClr val="white">
                    <a:lumMod val="75000"/>
                  </a:prstClr>
                </a:solidFill>
              </a:rPr>
              <a:t>채팅</a:t>
            </a:r>
            <a:endParaRPr lang="ko-KR" altLang="en-US" sz="4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BE90BFC-B091-4FBE-A20E-56B85E882677}"/>
              </a:ext>
            </a:extLst>
          </p:cNvPr>
          <p:cNvSpPr/>
          <p:nvPr/>
        </p:nvSpPr>
        <p:spPr>
          <a:xfrm>
            <a:off x="8534400" y="419993"/>
            <a:ext cx="3248025" cy="601801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DADA617-25C6-46EA-A1C5-F3990406A2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60" y="590409"/>
            <a:ext cx="616294" cy="61629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ADDC0E1-68F0-4ED2-8F4F-9208A04ED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9337" y="694145"/>
            <a:ext cx="2919103" cy="197956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E9B5DCF-E2D3-4CCC-9EC9-310433143B71}"/>
              </a:ext>
            </a:extLst>
          </p:cNvPr>
          <p:cNvSpPr/>
          <p:nvPr/>
        </p:nvSpPr>
        <p:spPr>
          <a:xfrm>
            <a:off x="8669337" y="1975383"/>
            <a:ext cx="2540788" cy="195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C06D5AA-2823-48B6-8C86-C508134C664F}"/>
              </a:ext>
            </a:extLst>
          </p:cNvPr>
          <p:cNvCxnSpPr>
            <a:cxnSpLocks/>
          </p:cNvCxnSpPr>
          <p:nvPr/>
        </p:nvCxnSpPr>
        <p:spPr>
          <a:xfrm>
            <a:off x="9225770" y="2910727"/>
            <a:ext cx="0" cy="1640333"/>
          </a:xfrm>
          <a:prstGeom prst="straightConnector1">
            <a:avLst/>
          </a:prstGeom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3B953CA-9B16-4A61-819B-EDBE4C00E7C6}"/>
              </a:ext>
            </a:extLst>
          </p:cNvPr>
          <p:cNvSpPr txBox="1"/>
          <p:nvPr/>
        </p:nvSpPr>
        <p:spPr>
          <a:xfrm>
            <a:off x="9332732" y="2859569"/>
            <a:ext cx="22557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bg1"/>
                </a:solidFill>
              </a:rPr>
              <a:t>②</a:t>
            </a:r>
            <a:r>
              <a:rPr lang="en-US" altLang="ko-KR" sz="800">
                <a:solidFill>
                  <a:schemeClr val="bg1"/>
                </a:solidFill>
              </a:rPr>
              <a:t> </a:t>
            </a:r>
            <a:r>
              <a:rPr lang="ko-KR" altLang="en-US" sz="800">
                <a:solidFill>
                  <a:schemeClr val="bg1"/>
                </a:solidFill>
              </a:rPr>
              <a:t>클라이언트한테 받은 </a:t>
            </a:r>
            <a:r>
              <a:rPr lang="en-US" altLang="ko-KR" sz="800">
                <a:solidFill>
                  <a:schemeClr val="bg1"/>
                </a:solidFill>
              </a:rPr>
              <a:t>ChatPacket</a:t>
            </a:r>
            <a:r>
              <a:rPr lang="ko-KR" altLang="en-US" sz="800">
                <a:solidFill>
                  <a:schemeClr val="bg1"/>
                </a:solidFill>
              </a:rPr>
              <a:t>안에서 채팅내역을 </a:t>
            </a:r>
            <a:r>
              <a:rPr lang="en-US" altLang="ko-KR" sz="800">
                <a:solidFill>
                  <a:schemeClr val="bg1"/>
                </a:solidFill>
              </a:rPr>
              <a:t>DB</a:t>
            </a:r>
            <a:r>
              <a:rPr lang="ko-KR" altLang="en-US" sz="800">
                <a:solidFill>
                  <a:schemeClr val="bg1"/>
                </a:solidFill>
              </a:rPr>
              <a:t>에 그대로 저장한다</a:t>
            </a:r>
            <a:r>
              <a:rPr lang="en-US" altLang="ko-KR" sz="800">
                <a:solidFill>
                  <a:schemeClr val="bg1"/>
                </a:solidFill>
              </a:rPr>
              <a:t>.</a:t>
            </a:r>
          </a:p>
          <a:p>
            <a:endParaRPr lang="en-US" altLang="ko-KR" sz="800">
              <a:solidFill>
                <a:schemeClr val="bg1"/>
              </a:solidFill>
            </a:endParaRPr>
          </a:p>
          <a:p>
            <a:r>
              <a:rPr lang="ko-KR" altLang="en-US" sz="800">
                <a:solidFill>
                  <a:schemeClr val="bg1"/>
                </a:solidFill>
              </a:rPr>
              <a:t>③ 클라이언트가 보낸 채팅 내역이 어떤 채팅방인지 확인하고 해당 채팅방에 속해 있는 사원들 중 접속한 사원들한테 </a:t>
            </a:r>
            <a:r>
              <a:rPr lang="en-US" altLang="ko-KR" sz="800">
                <a:solidFill>
                  <a:schemeClr val="bg1"/>
                </a:solidFill>
              </a:rPr>
              <a:t>ChatPacket</a:t>
            </a:r>
            <a:r>
              <a:rPr lang="ko-KR" altLang="en-US" sz="800">
                <a:solidFill>
                  <a:schemeClr val="bg1"/>
                </a:solidFill>
              </a:rPr>
              <a:t>을 그대로 전송한다</a:t>
            </a:r>
            <a:r>
              <a:rPr lang="en-US" altLang="ko-KR" sz="80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E87CB11-941F-4444-9DCD-2DDCF82C81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683" y="602815"/>
            <a:ext cx="1080000" cy="1080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87D7060-ACC6-4F45-92A2-DE58F3C7448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683" y="1867755"/>
            <a:ext cx="1080000" cy="102358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9129BEF-BAD8-4070-B3BE-BCBA1873D7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683" y="3076277"/>
            <a:ext cx="1080000" cy="100077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383D4AB-BE38-486F-8AB1-2B1093B459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683" y="4261990"/>
            <a:ext cx="1080000" cy="110249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48274B3-D3C8-4BF9-9A68-991F08F42FB0}"/>
              </a:ext>
            </a:extLst>
          </p:cNvPr>
          <p:cNvCxnSpPr>
            <a:cxnSpLocks/>
          </p:cNvCxnSpPr>
          <p:nvPr/>
        </p:nvCxnSpPr>
        <p:spPr>
          <a:xfrm>
            <a:off x="6112683" y="2379546"/>
            <a:ext cx="2486865" cy="0"/>
          </a:xfrm>
          <a:prstGeom prst="straightConnector1">
            <a:avLst/>
          </a:prstGeom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2140F0D-6928-4344-A9DE-A1D3F64578CB}"/>
              </a:ext>
            </a:extLst>
          </p:cNvPr>
          <p:cNvSpPr txBox="1"/>
          <p:nvPr/>
        </p:nvSpPr>
        <p:spPr>
          <a:xfrm>
            <a:off x="6120327" y="2164102"/>
            <a:ext cx="24064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① 채팅방에 메시지를 보낸다</a:t>
            </a:r>
            <a:r>
              <a:rPr lang="en-US" altLang="ko-KR" sz="800"/>
              <a:t>. (ChatPacket </a:t>
            </a:r>
            <a:r>
              <a:rPr lang="ko-KR" altLang="en-US" sz="800"/>
              <a:t>전송</a:t>
            </a:r>
            <a:r>
              <a:rPr lang="en-US" altLang="ko-KR" sz="800"/>
              <a:t>)</a:t>
            </a:r>
            <a:endParaRPr lang="ko-KR" altLang="en-US" sz="80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5C53545A-C2CD-4947-9F90-20C24A00454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24096" y="1142815"/>
            <a:ext cx="2690053" cy="489600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B44DE21-87F2-4C4B-95D8-4DE770EE5A8D}"/>
              </a:ext>
            </a:extLst>
          </p:cNvPr>
          <p:cNvCxnSpPr>
            <a:cxnSpLocks/>
            <a:endCxn id="15" idx="6"/>
          </p:cNvCxnSpPr>
          <p:nvPr/>
        </p:nvCxnSpPr>
        <p:spPr>
          <a:xfrm flipH="1">
            <a:off x="6112683" y="2547756"/>
            <a:ext cx="2486866" cy="1028908"/>
          </a:xfrm>
          <a:prstGeom prst="straightConnector1">
            <a:avLst/>
          </a:prstGeom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14BD86D2-A7A0-4301-A96F-4D4C006C0A6D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6112683" y="2717732"/>
            <a:ext cx="2494511" cy="2095508"/>
          </a:xfrm>
          <a:prstGeom prst="straightConnector1">
            <a:avLst/>
          </a:prstGeom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40EE90F-34D0-407B-9C79-AC003F5FD7DC}"/>
              </a:ext>
            </a:extLst>
          </p:cNvPr>
          <p:cNvCxnSpPr>
            <a:cxnSpLocks/>
            <a:endCxn id="9" idx="6"/>
          </p:cNvCxnSpPr>
          <p:nvPr/>
        </p:nvCxnSpPr>
        <p:spPr>
          <a:xfrm flipH="1">
            <a:off x="6112683" y="1123861"/>
            <a:ext cx="2486865" cy="18954"/>
          </a:xfrm>
          <a:prstGeom prst="straightConnector1">
            <a:avLst/>
          </a:prstGeom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6536820-C218-4667-B881-6537D5C98ADB}"/>
              </a:ext>
            </a:extLst>
          </p:cNvPr>
          <p:cNvSpPr txBox="1"/>
          <p:nvPr/>
        </p:nvSpPr>
        <p:spPr>
          <a:xfrm>
            <a:off x="8239497" y="280300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③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2472A40-5C78-4046-9E18-80F7CCC1E4F3}"/>
              </a:ext>
            </a:extLst>
          </p:cNvPr>
          <p:cNvSpPr txBox="1"/>
          <p:nvPr/>
        </p:nvSpPr>
        <p:spPr>
          <a:xfrm>
            <a:off x="8239497" y="2522017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③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356E61-5286-4963-A89D-16F4B70B1542}"/>
              </a:ext>
            </a:extLst>
          </p:cNvPr>
          <p:cNvSpPr txBox="1"/>
          <p:nvPr/>
        </p:nvSpPr>
        <p:spPr>
          <a:xfrm>
            <a:off x="8239497" y="1015233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③</a:t>
            </a:r>
          </a:p>
        </p:txBody>
      </p:sp>
      <p:pic>
        <p:nvPicPr>
          <p:cNvPr id="56" name="Picture 20">
            <a:extLst>
              <a:ext uri="{FF2B5EF4-FFF2-40B4-BE49-F238E27FC236}">
                <a16:creationId xmlns:a16="http://schemas.microsoft.com/office/drawing/2014/main" id="{9004C76F-468F-412A-9B19-ADB1474F84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99" b="10840"/>
          <a:stretch/>
        </p:blipFill>
        <p:spPr bwMode="auto">
          <a:xfrm>
            <a:off x="8865770" y="4702007"/>
            <a:ext cx="720000" cy="66248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B469D0AE-147A-4B3C-951C-7A3774FEDA56}"/>
              </a:ext>
            </a:extLst>
          </p:cNvPr>
          <p:cNvSpPr/>
          <p:nvPr/>
        </p:nvSpPr>
        <p:spPr>
          <a:xfrm>
            <a:off x="7613692" y="5335507"/>
            <a:ext cx="920708" cy="1102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FE3D7844-BBF7-4EA0-B02D-DC99F112E89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53181" y="5484261"/>
            <a:ext cx="3863173" cy="79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399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0">
              <a:srgbClr val="E6E5EB"/>
            </a:gs>
            <a:gs pos="70000">
              <a:srgbClr val="FEB95E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black">
                    <a:lumMod val="50000"/>
                    <a:lumOff val="50000"/>
                  </a:prstClr>
                </a:solidFill>
              </a:rPr>
              <a:t>Functions: Chat UI</a:t>
            </a: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sz="800" kern="0">
                <a:solidFill>
                  <a:prstClr val="white">
                    <a:lumMod val="75000"/>
                  </a:prstClr>
                </a:solidFill>
              </a:rPr>
              <a:t>채팅방 </a:t>
            </a:r>
            <a:r>
              <a:rPr lang="en-US" altLang="ko-KR" sz="800" kern="0">
                <a:solidFill>
                  <a:prstClr val="white">
                    <a:lumMod val="75000"/>
                  </a:prstClr>
                </a:solidFill>
              </a:rPr>
              <a:t>UI</a:t>
            </a:r>
            <a:endParaRPr lang="ko-KR" altLang="en-US" sz="4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DADA617-25C6-46EA-A1C5-F3990406A2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60" y="590409"/>
            <a:ext cx="616294" cy="61629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B9CC43A-5274-417A-BFDB-7111FA68B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1972" y="1206703"/>
            <a:ext cx="2211431" cy="488959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83A5C7-AA4B-428A-A3E0-23ECAA1CFAD7}"/>
              </a:ext>
            </a:extLst>
          </p:cNvPr>
          <p:cNvSpPr txBox="1"/>
          <p:nvPr/>
        </p:nvSpPr>
        <p:spPr>
          <a:xfrm>
            <a:off x="7620697" y="1501265"/>
            <a:ext cx="3304110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/>
              <a:t>채팅이 연속적이고 자기 자신이 보낸 채팅 또한</a:t>
            </a:r>
            <a:endParaRPr lang="en-US" altLang="ko-KR" sz="1000"/>
          </a:p>
          <a:p>
            <a:r>
              <a:rPr lang="ko-KR" altLang="en-US" sz="1000"/>
              <a:t>분리가 쉽게 가능한데 어떻게 이렇게 했을까 알아보자</a:t>
            </a:r>
            <a:r>
              <a:rPr lang="en-US" altLang="ko-KR" sz="1000"/>
              <a:t>.</a:t>
            </a:r>
          </a:p>
          <a:p>
            <a:endParaRPr lang="en-US" altLang="ko-KR" sz="1000"/>
          </a:p>
          <a:p>
            <a:r>
              <a:rPr lang="ko-KR" altLang="en-US" sz="1000"/>
              <a:t>배경색을 랜덤으로 줘서</a:t>
            </a:r>
            <a:endParaRPr lang="en-US" altLang="ko-KR" sz="1000"/>
          </a:p>
          <a:p>
            <a:r>
              <a:rPr lang="ko-KR" altLang="en-US" sz="1000"/>
              <a:t>채팅 요소 하나하나를 분리시켜 보았다</a:t>
            </a:r>
            <a:r>
              <a:rPr lang="en-US" altLang="ko-KR" sz="1000"/>
              <a:t>.</a:t>
            </a:r>
          </a:p>
          <a:p>
            <a:endParaRPr lang="en-US" altLang="ko-KR" sz="1000"/>
          </a:p>
          <a:p>
            <a:r>
              <a:rPr lang="ko-KR" altLang="en-US" sz="1000"/>
              <a:t>채팅 하나하나 마다 바로 직전 채팅과</a:t>
            </a:r>
            <a:endParaRPr lang="en-US" altLang="ko-KR" sz="1000"/>
          </a:p>
          <a:p>
            <a:r>
              <a:rPr lang="ko-KR" altLang="en-US" sz="1000"/>
              <a:t>다음 채팅 내역에 따라서 요소가 바뀌게 된다</a:t>
            </a:r>
            <a:r>
              <a:rPr lang="en-US" altLang="ko-KR" sz="1000"/>
              <a:t>.</a:t>
            </a:r>
            <a:endParaRPr lang="ko-KR" altLang="en-US" sz="10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9D415E4-6BAA-41E5-94C2-B4DDB9BCFE57}"/>
              </a:ext>
            </a:extLst>
          </p:cNvPr>
          <p:cNvSpPr txBox="1"/>
          <p:nvPr/>
        </p:nvSpPr>
        <p:spPr>
          <a:xfrm>
            <a:off x="6960260" y="3219197"/>
            <a:ext cx="4624984" cy="24006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/>
              <a:t>각 채팅은 아래 조건으로 동작함으로써 깔끔하고 이쁜 채팅방을 만들어 준다</a:t>
            </a:r>
            <a:r>
              <a:rPr lang="en-US" altLang="ko-KR" sz="1000"/>
              <a:t>.</a:t>
            </a:r>
          </a:p>
          <a:p>
            <a:endParaRPr lang="en-US" altLang="ko-KR" sz="1000"/>
          </a:p>
          <a:p>
            <a:pPr marL="228600" indent="-228600">
              <a:buFont typeface="+mj-lt"/>
              <a:buAutoNum type="arabicPeriod"/>
            </a:pPr>
            <a:r>
              <a:rPr lang="ko-KR" altLang="en-US" sz="1000"/>
              <a:t>데이터가 </a:t>
            </a:r>
            <a:r>
              <a:rPr lang="ko-KR" altLang="en-US" sz="1000" b="1"/>
              <a:t>이미지</a:t>
            </a:r>
            <a:r>
              <a:rPr lang="ko-KR" altLang="en-US" sz="1000"/>
              <a:t>일 경우 </a:t>
            </a:r>
            <a:r>
              <a:rPr lang="ko-KR" altLang="en-US" sz="1000" b="1"/>
              <a:t>텍스트</a:t>
            </a:r>
            <a:r>
              <a:rPr lang="en-US" altLang="ko-KR" sz="1000" b="1"/>
              <a:t>(Label)</a:t>
            </a:r>
            <a:r>
              <a:rPr lang="ko-KR" altLang="en-US" sz="1000"/>
              <a:t>를 지우고 </a:t>
            </a:r>
            <a:r>
              <a:rPr lang="en-US" altLang="ko-KR" sz="1000" b="1"/>
              <a:t>(Picturbox)</a:t>
            </a:r>
            <a:r>
              <a:rPr lang="ko-KR" altLang="en-US" sz="1000"/>
              <a:t>를 추가한다</a:t>
            </a:r>
            <a:r>
              <a:rPr lang="en-US" altLang="ko-KR" sz="1000"/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/>
          </a:p>
          <a:p>
            <a:pPr marL="228600" indent="-228600">
              <a:buFont typeface="+mj-lt"/>
              <a:buAutoNum type="arabicPeriod"/>
            </a:pPr>
            <a:r>
              <a:rPr lang="ko-KR" altLang="en-US" sz="1000"/>
              <a:t>바로 이전 채팅이 연속될 경우 </a:t>
            </a:r>
            <a:r>
              <a:rPr lang="en-US" altLang="ko-KR" sz="1000"/>
              <a:t>(</a:t>
            </a:r>
            <a:r>
              <a:rPr lang="ko-KR" altLang="en-US" sz="1000"/>
              <a:t>같은 사람이 보냈고 보낸 시간이 분</a:t>
            </a:r>
            <a:br>
              <a:rPr lang="en-US" altLang="ko-KR" sz="1000"/>
            </a:br>
            <a:r>
              <a:rPr lang="ko-KR" altLang="en-US" sz="1000"/>
              <a:t>단위까지 같은 경우</a:t>
            </a:r>
            <a:r>
              <a:rPr lang="en-US" altLang="ko-KR" sz="1000"/>
              <a:t>) </a:t>
            </a:r>
            <a:r>
              <a:rPr lang="ko-KR" altLang="en-US" sz="1000" b="1"/>
              <a:t>프로필 사진</a:t>
            </a:r>
            <a:r>
              <a:rPr lang="en-US" altLang="ko-KR" sz="1000" b="1"/>
              <a:t>(Picturbox) </a:t>
            </a:r>
            <a:r>
              <a:rPr lang="ko-KR" altLang="en-US" sz="1000"/>
              <a:t>과 </a:t>
            </a:r>
            <a:r>
              <a:rPr lang="ko-KR" altLang="en-US" sz="1000" b="1"/>
              <a:t>이름</a:t>
            </a:r>
            <a:r>
              <a:rPr lang="en-US" altLang="ko-KR" sz="1000" b="1"/>
              <a:t>(Label)</a:t>
            </a:r>
            <a:r>
              <a:rPr lang="ko-KR" altLang="en-US" sz="1000"/>
              <a:t>을 지운다</a:t>
            </a:r>
            <a:r>
              <a:rPr lang="en-US" altLang="ko-KR" sz="1000"/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/>
          </a:p>
          <a:p>
            <a:pPr marL="228600" indent="-228600">
              <a:buFont typeface="+mj-lt"/>
              <a:buAutoNum type="arabicPeriod"/>
            </a:pPr>
            <a:r>
              <a:rPr lang="ko-KR" altLang="en-US" sz="1000"/>
              <a:t>바로 다음 채팅이 연속될 경우 </a:t>
            </a:r>
            <a:r>
              <a:rPr lang="ko-KR" altLang="en-US" sz="1000" b="1"/>
              <a:t>전송 시간</a:t>
            </a:r>
            <a:r>
              <a:rPr lang="en-US" altLang="ko-KR" sz="1000" b="1"/>
              <a:t>(Label)</a:t>
            </a:r>
            <a:r>
              <a:rPr lang="ko-KR" altLang="en-US" sz="1000"/>
              <a:t>을 지운다</a:t>
            </a:r>
            <a:r>
              <a:rPr lang="en-US" altLang="ko-KR" sz="1000"/>
              <a:t>.</a:t>
            </a:r>
          </a:p>
          <a:p>
            <a:endParaRPr lang="en-US" altLang="ko-KR" sz="1000"/>
          </a:p>
          <a:p>
            <a:endParaRPr lang="en-US" altLang="ko-KR" sz="1000"/>
          </a:p>
          <a:p>
            <a:r>
              <a:rPr lang="ko-KR" altLang="en-US" sz="1000"/>
              <a:t>위의 모든 조건을 거쳐 작업이 끝났을 경우 내가 보낸 것인지 확인한다</a:t>
            </a:r>
            <a:r>
              <a:rPr lang="en-US" altLang="ko-KR" sz="1000"/>
              <a:t>.</a:t>
            </a:r>
          </a:p>
          <a:p>
            <a:endParaRPr lang="en-US" altLang="ko-KR" sz="1000"/>
          </a:p>
          <a:p>
            <a:pPr marL="228600" indent="-228600">
              <a:buFont typeface="+mj-lt"/>
              <a:buAutoNum type="arabicPeriod" startAt="4"/>
            </a:pPr>
            <a:r>
              <a:rPr lang="ko-KR" altLang="en-US" sz="1000"/>
              <a:t>내가 보낸 것일 경우 </a:t>
            </a:r>
            <a:r>
              <a:rPr lang="ko-KR" altLang="en-US" sz="1000" b="1"/>
              <a:t>이름</a:t>
            </a:r>
            <a:r>
              <a:rPr lang="en-US" altLang="ko-KR" sz="1000" b="1"/>
              <a:t>(Label)</a:t>
            </a:r>
            <a:r>
              <a:rPr lang="ko-KR" altLang="en-US" sz="1000"/>
              <a:t>이 있으면 지우고 </a:t>
            </a:r>
            <a:r>
              <a:rPr lang="ko-KR" altLang="en-US" sz="1000" b="1"/>
              <a:t>텍스트</a:t>
            </a:r>
            <a:r>
              <a:rPr lang="en-US" altLang="ko-KR" sz="1000" b="1"/>
              <a:t>(Label)</a:t>
            </a:r>
            <a:r>
              <a:rPr lang="ko-KR" altLang="en-US" sz="1000"/>
              <a:t>의</a:t>
            </a:r>
            <a:br>
              <a:rPr lang="en-US" altLang="ko-KR" sz="1000"/>
            </a:br>
            <a:r>
              <a:rPr lang="ko-KR" altLang="en-US" sz="1000"/>
              <a:t>배경색을 노란색으로 바꾸며 모든 요소의 위치를 우측으로 옮긴 후</a:t>
            </a:r>
            <a:br>
              <a:rPr lang="en-US" altLang="ko-KR" sz="1000"/>
            </a:br>
            <a:r>
              <a:rPr lang="en-US" altLang="ko-KR" sz="1000" b="1"/>
              <a:t>Anchor </a:t>
            </a:r>
            <a:r>
              <a:rPr lang="ko-KR" altLang="en-US" sz="1000" b="1"/>
              <a:t>속성을 </a:t>
            </a:r>
            <a:r>
              <a:rPr lang="en-US" altLang="ko-KR" sz="1000" b="1"/>
              <a:t>Right</a:t>
            </a:r>
            <a:r>
              <a:rPr lang="ko-KR" altLang="en-US" sz="1000"/>
              <a:t>로 지정한다</a:t>
            </a:r>
            <a:r>
              <a:rPr lang="en-US" altLang="ko-KR" sz="1000"/>
              <a:t>.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B427704-AC37-4784-88A4-30D59D8217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1592" y="1206702"/>
            <a:ext cx="1977814" cy="488959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65269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rgbClr val="E6E5EB"/>
            </a:gs>
            <a:gs pos="70000">
              <a:srgbClr val="FEB95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black">
                    <a:lumMod val="50000"/>
                    <a:lumOff val="50000"/>
                  </a:prstClr>
                </a:solidFill>
              </a:rPr>
              <a:t>Introduction</a:t>
            </a: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sz="800" kern="0">
                <a:solidFill>
                  <a:prstClr val="white">
                    <a:lumMod val="75000"/>
                  </a:prstClr>
                </a:solidFill>
              </a:rPr>
              <a:t>최고의 채팅 프로그램 물론 우리의</a:t>
            </a:r>
            <a:endParaRPr lang="ko-KR" altLang="en-US" sz="4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E3C042F1-2B5F-424C-9578-5E1D694FAE3C}"/>
              </a:ext>
            </a:extLst>
          </p:cNvPr>
          <p:cNvGrpSpPr/>
          <p:nvPr/>
        </p:nvGrpSpPr>
        <p:grpSpPr>
          <a:xfrm>
            <a:off x="3842270" y="1397823"/>
            <a:ext cx="4738587" cy="4062353"/>
            <a:chOff x="3842270" y="1397823"/>
            <a:chExt cx="4738587" cy="4062353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78B0577C-0C03-4F88-AD0E-B7CD19318381}"/>
                </a:ext>
              </a:extLst>
            </p:cNvPr>
            <p:cNvSpPr/>
            <p:nvPr/>
          </p:nvSpPr>
          <p:spPr>
            <a:xfrm>
              <a:off x="4180388" y="1397823"/>
              <a:ext cx="4062353" cy="40623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DA470F4D-E1C6-46B2-AAF4-485933EB35C4}"/>
                </a:ext>
              </a:extLst>
            </p:cNvPr>
            <p:cNvSpPr/>
            <p:nvPr/>
          </p:nvSpPr>
          <p:spPr>
            <a:xfrm>
              <a:off x="3842270" y="2241174"/>
              <a:ext cx="4738587" cy="2364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0" b="1" dirty="0">
                  <a:solidFill>
                    <a:srgbClr val="EE4F4C"/>
                  </a:solidFill>
                </a:rPr>
                <a:t>O S T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b="1" dirty="0">
                  <a:solidFill>
                    <a:prstClr val="black">
                      <a:lumMod val="65000"/>
                      <a:lumOff val="3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ffice messenger</a:t>
              </a:r>
            </a:p>
            <a:p>
              <a:pPr algn="ctr"/>
              <a:r>
                <a:rPr lang="en-US" altLang="ko-KR" b="1" dirty="0">
                  <a:solidFill>
                    <a:prstClr val="black">
                      <a:lumMod val="65000"/>
                      <a:lumOff val="3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upporting </a:t>
              </a:r>
              <a:r>
                <a:rPr lang="en-US" altLang="ko-KR" b="1" dirty="0">
                  <a:solidFill>
                    <a:prstClr val="black">
                      <a:lumMod val="65000"/>
                      <a:lumOff val="3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</a:t>
              </a:r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elecommuting </a:t>
              </a:r>
            </a:p>
            <a:p>
              <a:pPr algn="ctr">
                <a:lnSpc>
                  <a:spcPct val="250000"/>
                </a:lnSpc>
              </a:pPr>
              <a:r>
                <a:rPr lang="en-US" altLang="ko-KR" sz="11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&lt; </a:t>
              </a:r>
              <a:r>
                <a:rPr lang="ko-KR" altLang="en-US" sz="11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재택근무 지원 사무용 메신저 </a:t>
              </a:r>
              <a:r>
                <a:rPr lang="en-US" altLang="ko-KR" sz="11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&gt;</a:t>
              </a:r>
              <a:endPara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1373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0">
              <a:srgbClr val="E6E5EB"/>
            </a:gs>
            <a:gs pos="70000">
              <a:srgbClr val="FEB95E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67298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black">
                    <a:lumMod val="50000"/>
                    <a:lumOff val="50000"/>
                  </a:prstClr>
                </a:solidFill>
              </a:rPr>
              <a:t>Git</a:t>
            </a: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sz="800" kern="0">
                <a:solidFill>
                  <a:prstClr val="white">
                    <a:lumMod val="75000"/>
                  </a:prstClr>
                </a:solidFill>
              </a:rPr>
              <a:t>깃</a:t>
            </a:r>
            <a:endParaRPr lang="ko-KR" altLang="en-US" sz="4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B49A8C3-D7B2-431A-821C-2186F90ACE43}"/>
              </a:ext>
            </a:extLst>
          </p:cNvPr>
          <p:cNvSpPr/>
          <p:nvPr/>
        </p:nvSpPr>
        <p:spPr>
          <a:xfrm>
            <a:off x="5912542" y="467298"/>
            <a:ext cx="5869883" cy="60180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DADA617-25C6-46EA-A1C5-F3990406A2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60" y="590409"/>
            <a:ext cx="616294" cy="616294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39BCB57-7B2A-4471-86EF-432ECCB08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583" y="1446486"/>
            <a:ext cx="4362743" cy="26568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26580F9-1635-47CA-9F09-95882556BE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1136" y="990895"/>
            <a:ext cx="3547304" cy="21814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101AF5-6A1E-4FED-8714-80B02599E916}"/>
              </a:ext>
            </a:extLst>
          </p:cNvPr>
          <p:cNvSpPr txBox="1"/>
          <p:nvPr/>
        </p:nvSpPr>
        <p:spPr>
          <a:xfrm>
            <a:off x="886362" y="4343105"/>
            <a:ext cx="4519186" cy="1631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/>
              <a:t>팀원 모두 깃으로 협업하는 것은 처음이여서</a:t>
            </a:r>
            <a:endParaRPr lang="en-US" altLang="ko-KR" sz="1000"/>
          </a:p>
          <a:p>
            <a:r>
              <a:rPr lang="ko-KR" altLang="en-US" sz="1000"/>
              <a:t>충돌도 엄청 많이 생기고 멘탈이 많이 나갔었다</a:t>
            </a:r>
            <a:r>
              <a:rPr lang="en-US" altLang="ko-KR" sz="1000"/>
              <a:t>.</a:t>
            </a:r>
          </a:p>
          <a:p>
            <a:endParaRPr lang="en-US" altLang="ko-KR" sz="1000"/>
          </a:p>
          <a:p>
            <a:r>
              <a:rPr lang="ko-KR" altLang="en-US" sz="1000"/>
              <a:t>그래서 </a:t>
            </a:r>
            <a:r>
              <a:rPr lang="en-US" altLang="ko-KR" sz="1000"/>
              <a:t>Git Flow</a:t>
            </a:r>
            <a:r>
              <a:rPr lang="ko-KR" altLang="en-US" sz="1000"/>
              <a:t> 비슷하게 개발하며 아래와 같이 우리들의 규칙을 만들었다</a:t>
            </a:r>
            <a:r>
              <a:rPr lang="en-US" altLang="ko-KR" sz="1000"/>
              <a:t>.</a:t>
            </a:r>
          </a:p>
          <a:p>
            <a:endParaRPr lang="en-US" altLang="ko-KR" sz="1000"/>
          </a:p>
          <a:p>
            <a:r>
              <a:rPr lang="ko-KR" altLang="en-US" sz="1000"/>
              <a:t>자신이 개발할 것이 있으며 </a:t>
            </a:r>
            <a:r>
              <a:rPr lang="en-US" altLang="ko-KR" sz="1000"/>
              <a:t>develop branch</a:t>
            </a:r>
            <a:r>
              <a:rPr lang="ko-KR" altLang="en-US" sz="1000"/>
              <a:t>에서 </a:t>
            </a:r>
            <a:r>
              <a:rPr lang="en-US" altLang="ko-KR" sz="1000"/>
              <a:t>feature-??? </a:t>
            </a:r>
            <a:r>
              <a:rPr lang="ko-KR" altLang="en-US" sz="1000"/>
              <a:t>분기를 만들고</a:t>
            </a:r>
            <a:endParaRPr lang="en-US" altLang="ko-KR" sz="1000"/>
          </a:p>
          <a:p>
            <a:r>
              <a:rPr lang="ko-KR" altLang="en-US" sz="1000"/>
              <a:t>해당 분기에서만 작업하며 모든 기능이 구현 되었을 때 </a:t>
            </a:r>
            <a:r>
              <a:rPr lang="en-US" altLang="ko-KR" sz="1000"/>
              <a:t>Pull Request</a:t>
            </a:r>
            <a:r>
              <a:rPr lang="ko-KR" altLang="en-US" sz="1000"/>
              <a:t>를 하여</a:t>
            </a:r>
            <a:endParaRPr lang="en-US" altLang="ko-KR" sz="1000"/>
          </a:p>
          <a:p>
            <a:r>
              <a:rPr lang="en-US" altLang="ko-KR" sz="1000"/>
              <a:t>Develop branch</a:t>
            </a:r>
            <a:r>
              <a:rPr lang="ko-KR" altLang="en-US" sz="1000"/>
              <a:t>로 </a:t>
            </a:r>
            <a:r>
              <a:rPr lang="en-US" altLang="ko-KR" sz="1000"/>
              <a:t>Merge</a:t>
            </a:r>
            <a:r>
              <a:rPr lang="ko-KR" altLang="en-US" sz="1000"/>
              <a:t>시키자</a:t>
            </a:r>
            <a:r>
              <a:rPr lang="en-US" altLang="ko-KR" sz="1000"/>
              <a:t>.</a:t>
            </a:r>
          </a:p>
          <a:p>
            <a:endParaRPr lang="en-US" altLang="ko-KR" sz="1000"/>
          </a:p>
          <a:p>
            <a:r>
              <a:rPr lang="ko-KR" altLang="en-US" sz="1000"/>
              <a:t>이것 하나만 지키니 우측처럼 간소화 되었다</a:t>
            </a:r>
            <a:r>
              <a:rPr lang="en-US" altLang="ko-KR" sz="1000"/>
              <a:t>.</a:t>
            </a:r>
            <a:endParaRPr lang="ko-KR" altLang="en-US" sz="100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2E3699B-4E7D-45D0-9DC3-9F92D3C058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8283" y="898555"/>
            <a:ext cx="1765408" cy="454756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EE2DD84-1A4D-42B0-88B4-CA850D47D9E9}"/>
              </a:ext>
            </a:extLst>
          </p:cNvPr>
          <p:cNvSpPr txBox="1"/>
          <p:nvPr/>
        </p:nvSpPr>
        <p:spPr>
          <a:xfrm>
            <a:off x="8601261" y="532437"/>
            <a:ext cx="492443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rgbClr val="333F50"/>
                </a:solidFill>
                <a:latin typeface="+mj-lt"/>
              </a:rPr>
              <a:t>After</a:t>
            </a:r>
            <a:endParaRPr lang="ko-KR" altLang="en-US" sz="1000" b="1">
              <a:solidFill>
                <a:srgbClr val="333F50"/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42A981-F0FA-49CA-BB4E-5DF7D2D19A87}"/>
              </a:ext>
            </a:extLst>
          </p:cNvPr>
          <p:cNvSpPr txBox="1"/>
          <p:nvPr/>
        </p:nvSpPr>
        <p:spPr>
          <a:xfrm>
            <a:off x="3145955" y="532437"/>
            <a:ext cx="585417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rgbClr val="333F50"/>
                </a:solidFill>
                <a:latin typeface="+mj-lt"/>
              </a:rPr>
              <a:t>Before</a:t>
            </a:r>
            <a:endParaRPr lang="ko-KR" altLang="en-US" sz="1000" b="1">
              <a:solidFill>
                <a:srgbClr val="333F50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09B80A-ABBC-4AD8-908A-6E0FED503C38}"/>
              </a:ext>
            </a:extLst>
          </p:cNvPr>
          <p:cNvSpPr txBox="1"/>
          <p:nvPr/>
        </p:nvSpPr>
        <p:spPr>
          <a:xfrm>
            <a:off x="8190448" y="3429000"/>
            <a:ext cx="3219893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00"/>
              <a:t>완벽히 사용했다고 할 순 없지만</a:t>
            </a:r>
            <a:endParaRPr lang="en-US" altLang="ko-KR" sz="1000"/>
          </a:p>
          <a:p>
            <a:r>
              <a:rPr lang="ko-KR" altLang="en-US" sz="1000"/>
              <a:t>처음치고는 나름 잘 사용했던 것 같다</a:t>
            </a:r>
            <a:r>
              <a:rPr lang="en-US" altLang="ko-KR" sz="1000"/>
              <a:t>.</a:t>
            </a:r>
          </a:p>
          <a:p>
            <a:endParaRPr lang="en-US" altLang="ko-KR" sz="1000"/>
          </a:p>
          <a:p>
            <a:r>
              <a:rPr lang="ko-KR" altLang="en-US" sz="1000"/>
              <a:t>팀원들 모두 </a:t>
            </a:r>
            <a:r>
              <a:rPr lang="en-US" altLang="ko-KR" sz="1000"/>
              <a:t>Visual</a:t>
            </a:r>
            <a:r>
              <a:rPr lang="ko-KR" altLang="en-US" sz="1000"/>
              <a:t> </a:t>
            </a:r>
            <a:r>
              <a:rPr lang="en-US" altLang="ko-KR" sz="1000"/>
              <a:t>Studio 2019 </a:t>
            </a:r>
            <a:r>
              <a:rPr lang="ko-KR" altLang="en-US" sz="1000"/>
              <a:t>의 </a:t>
            </a:r>
            <a:r>
              <a:rPr lang="en-US" altLang="ko-KR" sz="1000"/>
              <a:t>Git </a:t>
            </a:r>
            <a:r>
              <a:rPr lang="ko-KR" altLang="en-US" sz="1000"/>
              <a:t>기능을 통해</a:t>
            </a:r>
            <a:endParaRPr lang="en-US" altLang="ko-KR" sz="1000"/>
          </a:p>
          <a:p>
            <a:r>
              <a:rPr lang="ko-KR" altLang="en-US" sz="1000"/>
              <a:t>편하게 개발할 수 있었고 각자의 파트에서 열심히</a:t>
            </a:r>
            <a:endParaRPr lang="en-US" altLang="ko-KR" sz="1000"/>
          </a:p>
          <a:p>
            <a:r>
              <a:rPr lang="ko-KR" altLang="en-US" sz="1000"/>
              <a:t>개발한 흔적이 남음으로써 팀프로젝트에 얼마나 잘</a:t>
            </a:r>
            <a:endParaRPr lang="en-US" altLang="ko-KR" sz="1000"/>
          </a:p>
          <a:p>
            <a:r>
              <a:rPr lang="ko-KR" altLang="en-US" sz="1000"/>
              <a:t>기여했는지 모두가 확인할 수 있었다</a:t>
            </a:r>
            <a:r>
              <a:rPr lang="en-US" altLang="ko-KR" sz="1000"/>
              <a:t>.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4225149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>
                <a:solidFill>
                  <a:prstClr val="black">
                    <a:lumMod val="75000"/>
                    <a:lumOff val="25000"/>
                  </a:prstClr>
                </a:solidFill>
              </a:rPr>
              <a:t>Q&amp;A?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278599" y="2061904"/>
            <a:ext cx="2516714" cy="2516714"/>
          </a:xfrm>
          <a:prstGeom prst="ellipse">
            <a:avLst/>
          </a:prstGeom>
          <a:solidFill>
            <a:srgbClr val="FEB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R 254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G 185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B 94</a:t>
            </a:r>
          </a:p>
        </p:txBody>
      </p:sp>
      <p:sp>
        <p:nvSpPr>
          <p:cNvPr id="8" name="타원 7"/>
          <p:cNvSpPr/>
          <p:nvPr/>
        </p:nvSpPr>
        <p:spPr>
          <a:xfrm>
            <a:off x="3250137" y="2061904"/>
            <a:ext cx="2516714" cy="2516714"/>
          </a:xfrm>
          <a:prstGeom prst="ellipse">
            <a:avLst/>
          </a:prstGeom>
          <a:solidFill>
            <a:srgbClr val="E6E5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 230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 229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B 235</a:t>
            </a:r>
          </a:p>
        </p:txBody>
      </p:sp>
    </p:spTree>
    <p:extLst>
      <p:ext uri="{BB962C8B-B14F-4D97-AF65-F5344CB8AC3E}">
        <p14:creationId xmlns:p14="http://schemas.microsoft.com/office/powerpoint/2010/main" val="1661170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rgbClr val="E6E5EB"/>
            </a:gs>
            <a:gs pos="70000">
              <a:srgbClr val="FEB95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396734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black">
                    <a:lumMod val="50000"/>
                    <a:lumOff val="50000"/>
                  </a:prstClr>
                </a:solidFill>
              </a:rPr>
              <a:t>Members</a:t>
            </a: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sz="800" kern="0">
                <a:solidFill>
                  <a:prstClr val="white">
                    <a:lumMod val="75000"/>
                  </a:prstClr>
                </a:solidFill>
              </a:rPr>
              <a:t>우리는 열심히 했다</a:t>
            </a:r>
            <a:endParaRPr lang="ko-KR" altLang="en-US" sz="4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F526E04-0D1D-4D2F-BC97-BEAA4D8E8EE6}"/>
              </a:ext>
            </a:extLst>
          </p:cNvPr>
          <p:cNvGrpSpPr/>
          <p:nvPr/>
        </p:nvGrpSpPr>
        <p:grpSpPr>
          <a:xfrm>
            <a:off x="5372577" y="1732926"/>
            <a:ext cx="4575814" cy="966593"/>
            <a:chOff x="5372577" y="1732926"/>
            <a:chExt cx="4575814" cy="966593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ADAF61D8-FD24-48D5-A7B1-B1669EBD6C36}"/>
                </a:ext>
              </a:extLst>
            </p:cNvPr>
            <p:cNvGrpSpPr/>
            <p:nvPr/>
          </p:nvGrpSpPr>
          <p:grpSpPr>
            <a:xfrm>
              <a:off x="5372577" y="1779155"/>
              <a:ext cx="914464" cy="917400"/>
              <a:chOff x="5372577" y="1779155"/>
              <a:chExt cx="914464" cy="917400"/>
            </a:xfrm>
          </p:grpSpPr>
          <p:sp>
            <p:nvSpPr>
              <p:cNvPr id="56" name="타원 55"/>
              <p:cNvSpPr/>
              <p:nvPr/>
            </p:nvSpPr>
            <p:spPr>
              <a:xfrm>
                <a:off x="5375238" y="1779155"/>
                <a:ext cx="911803" cy="9118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57" name="그림 5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372577" y="1785755"/>
                <a:ext cx="911803" cy="910800"/>
              </a:xfrm>
              <a:prstGeom prst="rect">
                <a:avLst/>
              </a:prstGeom>
            </p:spPr>
          </p:pic>
        </p:grpSp>
        <p:sp>
          <p:nvSpPr>
            <p:cNvPr id="58" name="직사각형 57"/>
            <p:cNvSpPr/>
            <p:nvPr/>
          </p:nvSpPr>
          <p:spPr>
            <a:xfrm>
              <a:off x="6583080" y="1732926"/>
              <a:ext cx="3365311" cy="9665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600" b="1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박선규</a:t>
              </a:r>
              <a:r>
                <a:rPr lang="en-US" altLang="ko-KR" sz="1600" b="1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 </a:t>
              </a:r>
              <a:r>
                <a:rPr lang="en-US" altLang="ko-KR" sz="100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2017203053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0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Database Administrator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DB </a:t>
              </a:r>
              <a:r>
                <a:rPr lang="ko-KR" altLang="en-US" sz="80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테이블 구성</a:t>
              </a:r>
              <a:r>
                <a:rPr lang="en-US" altLang="ko-KR" sz="80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, </a:t>
              </a:r>
              <a:r>
                <a:rPr lang="ko-KR" altLang="en-US" sz="80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서버 </a:t>
              </a:r>
              <a:r>
                <a:rPr lang="en-US" altLang="ko-KR" sz="80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DB </a:t>
              </a:r>
              <a:r>
                <a:rPr lang="ko-KR" altLang="en-US" sz="80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통신 설계</a:t>
              </a:r>
              <a:endParaRPr lang="en-US" altLang="ko-KR" sz="80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1507113" y="1728504"/>
            <a:ext cx="3050157" cy="4221048"/>
          </a:xfrm>
          <a:prstGeom prst="rect">
            <a:avLst/>
          </a:prstGeom>
          <a:solidFill>
            <a:srgbClr val="313540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2073811" y="2214222"/>
            <a:ext cx="1981497" cy="1981497"/>
          </a:xfrm>
          <a:prstGeom prst="ellipse">
            <a:avLst/>
          </a:prstGeom>
          <a:ln w="762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3" name="원호 112"/>
          <p:cNvSpPr/>
          <p:nvPr/>
        </p:nvSpPr>
        <p:spPr>
          <a:xfrm>
            <a:off x="2073811" y="2214222"/>
            <a:ext cx="1981497" cy="1981497"/>
          </a:xfrm>
          <a:prstGeom prst="arc">
            <a:avLst>
              <a:gd name="adj1" fmla="val 18494150"/>
              <a:gd name="adj2" fmla="val 16213013"/>
            </a:avLst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2526484" y="2623859"/>
            <a:ext cx="111293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>
                <a:solidFill>
                  <a:prstClr val="white"/>
                </a:solidFill>
              </a:rPr>
              <a:t>90</a:t>
            </a:r>
            <a:r>
              <a:rPr lang="en-US" altLang="ko-KR" b="1">
                <a:solidFill>
                  <a:prstClr val="white"/>
                </a:solidFill>
              </a:rPr>
              <a:t>%</a:t>
            </a:r>
            <a:endParaRPr lang="en-US" altLang="ko-KR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>
                <a:solidFill>
                  <a:prstClr val="white"/>
                </a:solidFill>
                <a:cs typeface="Aharoni" panose="02010803020104030203" pitchFamily="2" charset="-79"/>
              </a:rPr>
              <a:t>완성도</a:t>
            </a:r>
            <a:endParaRPr lang="en-US" altLang="ko-KR" sz="1400" dirty="0">
              <a:solidFill>
                <a:prstClr val="white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860189" y="4874415"/>
            <a:ext cx="1893005" cy="83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108000" bIns="0" rtlCol="0" anchor="ctr"/>
          <a:lstStyle/>
          <a:p>
            <a:pPr algn="r"/>
            <a:endParaRPr lang="ko-KR" altLang="en-US" sz="105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1860188" y="4874415"/>
            <a:ext cx="1854000" cy="8355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3924266" y="4750843"/>
            <a:ext cx="4571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100">
                <a:solidFill>
                  <a:prstClr val="white"/>
                </a:solidFill>
              </a:rPr>
              <a:t>98%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1860189" y="5315392"/>
            <a:ext cx="1893005" cy="83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108000" bIns="0" rtlCol="0" anchor="ctr"/>
          <a:lstStyle/>
          <a:p>
            <a:pPr algn="r"/>
            <a:endParaRPr lang="ko-KR" altLang="en-US" sz="105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1860188" y="5315392"/>
            <a:ext cx="1512000" cy="8355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3924266" y="5191820"/>
            <a:ext cx="4571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100">
                <a:solidFill>
                  <a:prstClr val="white"/>
                </a:solidFill>
              </a:rPr>
              <a:t>80%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8F00056-747B-4DDD-8FFB-6138CE6B162B}"/>
              </a:ext>
            </a:extLst>
          </p:cNvPr>
          <p:cNvGrpSpPr/>
          <p:nvPr/>
        </p:nvGrpSpPr>
        <p:grpSpPr>
          <a:xfrm>
            <a:off x="5373078" y="2808508"/>
            <a:ext cx="4575313" cy="966593"/>
            <a:chOff x="5373078" y="1732926"/>
            <a:chExt cx="4575313" cy="966593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8305A91-9224-4B94-9088-24C0FB94978A}"/>
                </a:ext>
              </a:extLst>
            </p:cNvPr>
            <p:cNvGrpSpPr/>
            <p:nvPr/>
          </p:nvGrpSpPr>
          <p:grpSpPr>
            <a:xfrm>
              <a:off x="5373078" y="1779155"/>
              <a:ext cx="913963" cy="917400"/>
              <a:chOff x="5373078" y="1779155"/>
              <a:chExt cx="913963" cy="917400"/>
            </a:xfrm>
          </p:grpSpPr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5C3CECAC-7DB1-4327-91C0-0B65BD65BB55}"/>
                  </a:ext>
                </a:extLst>
              </p:cNvPr>
              <p:cNvSpPr/>
              <p:nvPr/>
            </p:nvSpPr>
            <p:spPr>
              <a:xfrm>
                <a:off x="5375238" y="1779155"/>
                <a:ext cx="911803" cy="9118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53" name="그림 52">
                <a:extLst>
                  <a:ext uri="{FF2B5EF4-FFF2-40B4-BE49-F238E27FC236}">
                    <a16:creationId xmlns:a16="http://schemas.microsoft.com/office/drawing/2014/main" id="{912AC374-1FED-4F0C-BA49-75E22C13BE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373078" y="1785755"/>
                <a:ext cx="910800" cy="910800"/>
              </a:xfrm>
              <a:prstGeom prst="rect">
                <a:avLst/>
              </a:prstGeom>
            </p:spPr>
          </p:pic>
        </p:grp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401AA0EE-CCDB-49DF-8627-AC624DA1FC6B}"/>
                </a:ext>
              </a:extLst>
            </p:cNvPr>
            <p:cNvSpPr/>
            <p:nvPr/>
          </p:nvSpPr>
          <p:spPr>
            <a:xfrm>
              <a:off x="6583080" y="1732926"/>
              <a:ext cx="3365311" cy="9665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600" b="1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양경호</a:t>
              </a:r>
              <a:r>
                <a:rPr lang="en-US" altLang="ko-KR" sz="1600" b="1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 </a:t>
              </a:r>
              <a:r>
                <a:rPr lang="en-US" altLang="ko-KR" sz="100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2017203014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0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Server Manager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GCP .Net Core </a:t>
              </a:r>
              <a:r>
                <a:rPr lang="ko-KR" altLang="en-US" sz="80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서버 운용</a:t>
              </a:r>
              <a:r>
                <a:rPr lang="en-US" altLang="ko-KR" sz="80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, </a:t>
              </a:r>
              <a:r>
                <a:rPr lang="ko-KR" altLang="en-US" sz="80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패킷통신</a:t>
              </a:r>
              <a:r>
                <a:rPr lang="en-US" altLang="ko-KR" sz="80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, </a:t>
              </a:r>
              <a:r>
                <a:rPr lang="ko-KR" altLang="en-US" sz="80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멀티채팅</a:t>
              </a:r>
              <a:endParaRPr lang="en-US" altLang="ko-KR" sz="80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B815C202-668E-4368-B138-E55D3700036F}"/>
              </a:ext>
            </a:extLst>
          </p:cNvPr>
          <p:cNvGrpSpPr/>
          <p:nvPr/>
        </p:nvGrpSpPr>
        <p:grpSpPr>
          <a:xfrm>
            <a:off x="5375238" y="3884090"/>
            <a:ext cx="4573153" cy="966593"/>
            <a:chOff x="5375238" y="1732926"/>
            <a:chExt cx="4573153" cy="966593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D66DBCA6-EEE7-49BE-B309-B654DF1931DC}"/>
                </a:ext>
              </a:extLst>
            </p:cNvPr>
            <p:cNvGrpSpPr/>
            <p:nvPr/>
          </p:nvGrpSpPr>
          <p:grpSpPr>
            <a:xfrm>
              <a:off x="5375238" y="1779155"/>
              <a:ext cx="911803" cy="917400"/>
              <a:chOff x="5375238" y="1779155"/>
              <a:chExt cx="911803" cy="917400"/>
            </a:xfrm>
          </p:grpSpPr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7BE32601-5256-45EF-9ACD-1D15E8BAE762}"/>
                  </a:ext>
                </a:extLst>
              </p:cNvPr>
              <p:cNvSpPr/>
              <p:nvPr/>
            </p:nvSpPr>
            <p:spPr>
              <a:xfrm>
                <a:off x="5375238" y="1779155"/>
                <a:ext cx="911803" cy="9118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66" name="그림 65">
                <a:extLst>
                  <a:ext uri="{FF2B5EF4-FFF2-40B4-BE49-F238E27FC236}">
                    <a16:creationId xmlns:a16="http://schemas.microsoft.com/office/drawing/2014/main" id="{CBFBDB73-AEAC-4F7B-99E0-FAEC4FE41F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382372" y="1785755"/>
                <a:ext cx="892212" cy="910800"/>
              </a:xfrm>
              <a:prstGeom prst="rect">
                <a:avLst/>
              </a:prstGeom>
            </p:spPr>
          </p:pic>
        </p:grp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4DC2F128-F253-44F2-8E65-53EB3F8AFC34}"/>
                </a:ext>
              </a:extLst>
            </p:cNvPr>
            <p:cNvSpPr/>
            <p:nvPr/>
          </p:nvSpPr>
          <p:spPr>
            <a:xfrm>
              <a:off x="6583080" y="1732926"/>
              <a:ext cx="3365311" cy="9665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600" b="1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정유섭</a:t>
              </a:r>
              <a:r>
                <a:rPr lang="en-US" altLang="ko-KR" sz="1600" b="1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 </a:t>
              </a:r>
              <a:r>
                <a:rPr lang="en-US" altLang="ko-KR" sz="100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2017203001</a:t>
              </a:r>
              <a:endParaRPr lang="en-US" altLang="ko-KR" sz="1000">
                <a:solidFill>
                  <a:srgbClr val="FF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Quality Assurance &amp; Leader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UI, </a:t>
              </a:r>
              <a:r>
                <a:rPr lang="ko-KR" altLang="en-US" sz="80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일정</a:t>
              </a:r>
              <a:r>
                <a:rPr lang="en-US" altLang="ko-KR" sz="80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, </a:t>
              </a:r>
              <a:r>
                <a:rPr lang="ko-KR" altLang="en-US" sz="80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일정 관련 </a:t>
              </a:r>
              <a:r>
                <a:rPr lang="en-US" altLang="ko-KR" sz="80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DB </a:t>
              </a:r>
              <a:r>
                <a:rPr lang="ko-KR" altLang="en-US" sz="80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통신</a:t>
              </a:r>
              <a:endParaRPr lang="en-US" altLang="ko-KR" sz="80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391815E2-CC8B-4431-8D7A-ABBD9AD4E471}"/>
              </a:ext>
            </a:extLst>
          </p:cNvPr>
          <p:cNvGrpSpPr/>
          <p:nvPr/>
        </p:nvGrpSpPr>
        <p:grpSpPr>
          <a:xfrm>
            <a:off x="5375238" y="4957969"/>
            <a:ext cx="4573153" cy="966593"/>
            <a:chOff x="5375238" y="1732926"/>
            <a:chExt cx="4573153" cy="966593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897159EC-891E-4CC4-82EF-70CC7D53DDF1}"/>
                </a:ext>
              </a:extLst>
            </p:cNvPr>
            <p:cNvGrpSpPr/>
            <p:nvPr/>
          </p:nvGrpSpPr>
          <p:grpSpPr>
            <a:xfrm>
              <a:off x="5375238" y="1779155"/>
              <a:ext cx="911803" cy="917400"/>
              <a:chOff x="5375238" y="1779155"/>
              <a:chExt cx="911803" cy="917400"/>
            </a:xfrm>
          </p:grpSpPr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68BF9FCA-1C89-4F6A-9399-C6B9CCA03ACC}"/>
                  </a:ext>
                </a:extLst>
              </p:cNvPr>
              <p:cNvSpPr/>
              <p:nvPr/>
            </p:nvSpPr>
            <p:spPr>
              <a:xfrm>
                <a:off x="5375238" y="1779155"/>
                <a:ext cx="911803" cy="9118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71" name="그림 70">
                <a:extLst>
                  <a:ext uri="{FF2B5EF4-FFF2-40B4-BE49-F238E27FC236}">
                    <a16:creationId xmlns:a16="http://schemas.microsoft.com/office/drawing/2014/main" id="{006C1D74-69FD-40A9-A57F-4E805F4779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382372" y="1785755"/>
                <a:ext cx="892212" cy="910800"/>
              </a:xfrm>
              <a:prstGeom prst="rect">
                <a:avLst/>
              </a:prstGeom>
            </p:spPr>
          </p:pic>
        </p:grp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AD84AB92-C265-4F9A-A155-26B5646418AE}"/>
                </a:ext>
              </a:extLst>
            </p:cNvPr>
            <p:cNvSpPr/>
            <p:nvPr/>
          </p:nvSpPr>
          <p:spPr>
            <a:xfrm>
              <a:off x="6583080" y="1732926"/>
              <a:ext cx="3365311" cy="9665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600" b="1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홍명준</a:t>
              </a:r>
              <a:r>
                <a:rPr lang="en-US" altLang="ko-KR" sz="1600" b="1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 </a:t>
              </a:r>
              <a:r>
                <a:rPr lang="en-US" altLang="ko-KR" sz="100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2017203011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0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Network Securitor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MD5, SHA-512, AES256, </a:t>
              </a:r>
              <a:r>
                <a:rPr lang="ko-KR" altLang="en-US" sz="80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암호화 통신 검증</a:t>
              </a:r>
              <a:endParaRPr lang="en-US" altLang="ko-KR" sz="80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</p:grpSp>
      <p:pic>
        <p:nvPicPr>
          <p:cNvPr id="72" name="Picture 4" descr="왕관 PNG">
            <a:extLst>
              <a:ext uri="{FF2B5EF4-FFF2-40B4-BE49-F238E27FC236}">
                <a16:creationId xmlns:a16="http://schemas.microsoft.com/office/drawing/2014/main" id="{69B0E88C-EB28-45CD-9F0D-3F86D543B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34822">
            <a:off x="6529574" y="3877525"/>
            <a:ext cx="249222" cy="249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78A128-2D68-46CF-B527-BCFE73837032}"/>
              </a:ext>
            </a:extLst>
          </p:cNvPr>
          <p:cNvSpPr txBox="1"/>
          <p:nvPr/>
        </p:nvSpPr>
        <p:spPr>
          <a:xfrm>
            <a:off x="1782468" y="4638180"/>
            <a:ext cx="631904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latinLnBrk="0">
              <a:lnSpc>
                <a:spcPct val="150000"/>
              </a:lnSpc>
              <a:defRPr/>
            </a:pPr>
            <a:r>
              <a:rPr lang="ko-KR" altLang="en-US" sz="800" kern="0">
                <a:solidFill>
                  <a:schemeClr val="bg1"/>
                </a:solidFill>
              </a:rPr>
              <a:t>역할 분배</a:t>
            </a:r>
            <a:endParaRPr lang="ko-KR" altLang="en-US" sz="4400" kern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86C8CAE-3E91-474D-A17F-70CA5049EC78}"/>
              </a:ext>
            </a:extLst>
          </p:cNvPr>
          <p:cNvSpPr txBox="1"/>
          <p:nvPr/>
        </p:nvSpPr>
        <p:spPr>
          <a:xfrm>
            <a:off x="1782468" y="5090145"/>
            <a:ext cx="389850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latinLnBrk="0">
              <a:lnSpc>
                <a:spcPct val="150000"/>
              </a:lnSpc>
              <a:defRPr/>
            </a:pPr>
            <a:r>
              <a:rPr lang="ko-KR" altLang="en-US" sz="800" kern="0">
                <a:solidFill>
                  <a:schemeClr val="bg1"/>
                </a:solidFill>
              </a:rPr>
              <a:t>협업</a:t>
            </a:r>
            <a:endParaRPr lang="ko-KR" altLang="en-US" sz="4400" kern="0">
              <a:solidFill>
                <a:schemeClr val="bg1"/>
              </a:solidFill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5EAFBF31-1558-4866-82F0-23E8C5D0B0E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60" y="590409"/>
            <a:ext cx="616294" cy="61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829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0">
              <a:srgbClr val="E6E5EB"/>
            </a:gs>
            <a:gs pos="70000">
              <a:srgbClr val="FEB95E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black">
                    <a:lumMod val="50000"/>
                    <a:lumOff val="50000"/>
                  </a:prstClr>
                </a:solidFill>
              </a:rPr>
              <a:t>Schematic Diagram</a:t>
            </a: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sz="800" kern="0">
                <a:solidFill>
                  <a:prstClr val="white">
                    <a:lumMod val="75000"/>
                  </a:prstClr>
                </a:solidFill>
              </a:rPr>
              <a:t>통신 및 운영 모식도</a:t>
            </a:r>
            <a:endParaRPr lang="ko-KR" altLang="en-US" sz="4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534400" y="419993"/>
            <a:ext cx="3248025" cy="601801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9" name="Picture 4" descr="Cloud Managed Services on Google Cloud Platform - CAPSiDE">
            <a:extLst>
              <a:ext uri="{FF2B5EF4-FFF2-40B4-BE49-F238E27FC236}">
                <a16:creationId xmlns:a16="http://schemas.microsoft.com/office/drawing/2014/main" id="{9B27C5D5-0ACE-468A-B1F0-7840298F0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6331" y="71181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우분투 - 무료 심벌 마크개 아이콘">
            <a:extLst>
              <a:ext uri="{FF2B5EF4-FFF2-40B4-BE49-F238E27FC236}">
                <a16:creationId xmlns:a16="http://schemas.microsoft.com/office/drawing/2014/main" id="{FBC32F84-0D40-4F8E-82DA-D9FF80983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0293" y="71181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9155C5-A228-4355-802E-8A1D4B7BB68E}"/>
              </a:ext>
            </a:extLst>
          </p:cNvPr>
          <p:cNvSpPr txBox="1"/>
          <p:nvPr/>
        </p:nvSpPr>
        <p:spPr>
          <a:xfrm>
            <a:off x="8648598" y="1431810"/>
            <a:ext cx="14679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&lt;Hardware: GCP&gt;</a:t>
            </a:r>
          </a:p>
          <a:p>
            <a:pPr algn="ctr"/>
            <a:endParaRPr lang="en-US" altLang="ko-KR" sz="800">
              <a:solidFill>
                <a:schemeClr val="bg1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bg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무료 클라우드 플랫폼</a:t>
            </a:r>
            <a:endParaRPr lang="en-US" altLang="ko-KR" sz="800">
              <a:solidFill>
                <a:schemeClr val="bg1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>
                <a:solidFill>
                  <a:schemeClr val="bg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24</a:t>
            </a:r>
            <a:r>
              <a:rPr lang="ko-KR" altLang="en-US" sz="800">
                <a:solidFill>
                  <a:schemeClr val="bg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시간 구동 가능</a:t>
            </a:r>
            <a:endParaRPr lang="en-US" altLang="ko-KR" sz="800">
              <a:solidFill>
                <a:schemeClr val="bg1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>
                <a:solidFill>
                  <a:schemeClr val="bg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GCP</a:t>
            </a:r>
            <a:r>
              <a:rPr lang="ko-KR" altLang="en-US" sz="800">
                <a:solidFill>
                  <a:schemeClr val="bg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는 개인 개발을 위해</a:t>
            </a:r>
            <a:br>
              <a:rPr lang="en-US" altLang="ko-KR" sz="800">
                <a:solidFill>
                  <a:schemeClr val="bg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</a:br>
            <a:r>
              <a:rPr lang="ko-KR" altLang="en-US" sz="800">
                <a:solidFill>
                  <a:schemeClr val="bg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쓰는 것이며</a:t>
            </a:r>
            <a:r>
              <a:rPr lang="en-US" altLang="ko-KR" sz="800">
                <a:solidFill>
                  <a:schemeClr val="bg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800">
                <a:solidFill>
                  <a:schemeClr val="bg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실제 회사에서</a:t>
            </a:r>
            <a:br>
              <a:rPr lang="en-US" altLang="ko-KR" sz="800">
                <a:solidFill>
                  <a:schemeClr val="bg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</a:br>
            <a:r>
              <a:rPr lang="ko-KR" altLang="en-US" sz="800">
                <a:solidFill>
                  <a:schemeClr val="bg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사용할 경우 회사 자체 서버</a:t>
            </a:r>
            <a:br>
              <a:rPr lang="en-US" altLang="ko-KR" sz="800">
                <a:solidFill>
                  <a:schemeClr val="bg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</a:br>
            <a:r>
              <a:rPr lang="ko-KR" altLang="en-US" sz="800">
                <a:solidFill>
                  <a:schemeClr val="bg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컴퓨터로 대체하는 방안</a:t>
            </a:r>
            <a:endParaRPr lang="en-US" altLang="ko-KR" sz="800">
              <a:solidFill>
                <a:schemeClr val="bg1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5A1C02-28D6-47EF-ACC7-F2D9040DC3FF}"/>
              </a:ext>
            </a:extLst>
          </p:cNvPr>
          <p:cNvSpPr txBox="1"/>
          <p:nvPr/>
        </p:nvSpPr>
        <p:spPr>
          <a:xfrm>
            <a:off x="10157111" y="1431810"/>
            <a:ext cx="1526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&lt;OS: Ubuntu&gt;</a:t>
            </a:r>
          </a:p>
          <a:p>
            <a:pPr algn="ctr"/>
            <a:endParaRPr lang="en-US" altLang="ko-KR" sz="800">
              <a:solidFill>
                <a:schemeClr val="bg1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bg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라이서스 비용 없음</a:t>
            </a:r>
            <a:endParaRPr lang="en-US" altLang="ko-KR" sz="800">
              <a:solidFill>
                <a:schemeClr val="bg1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800">
                <a:solidFill>
                  <a:schemeClr val="bg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.Net Core </a:t>
            </a:r>
            <a:r>
              <a:rPr lang="ko-KR" altLang="en-US" sz="800">
                <a:solidFill>
                  <a:schemeClr val="bg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프레임워크 사용</a:t>
            </a:r>
            <a:endParaRPr lang="en-US" altLang="ko-KR" sz="800">
              <a:solidFill>
                <a:schemeClr val="bg1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bg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활발한 커뮤니티로 인한 보안 업데이트 빠름</a:t>
            </a:r>
            <a:endParaRPr lang="en-US" altLang="ko-KR" sz="800">
              <a:solidFill>
                <a:schemeClr val="bg1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E37F98-5E96-43E5-9FBC-A25BB9FDD84D}"/>
              </a:ext>
            </a:extLst>
          </p:cNvPr>
          <p:cNvSpPr txBox="1"/>
          <p:nvPr/>
        </p:nvSpPr>
        <p:spPr>
          <a:xfrm>
            <a:off x="9693683" y="3013500"/>
            <a:ext cx="19853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&lt;Server: OST&gt;</a:t>
            </a:r>
          </a:p>
          <a:p>
            <a:endParaRPr lang="en-US" altLang="ko-KR" sz="800" b="1">
              <a:solidFill>
                <a:schemeClr val="bg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>
                <a:solidFill>
                  <a:schemeClr val="bg1"/>
                </a:solidFill>
                <a:latin typeface="+mn-ea"/>
              </a:rPr>
              <a:t>C# .Net Core </a:t>
            </a:r>
            <a:r>
              <a:rPr lang="ko-KR" altLang="en-US" sz="800">
                <a:solidFill>
                  <a:schemeClr val="bg1"/>
                </a:solidFill>
                <a:latin typeface="+mn-ea"/>
              </a:rPr>
              <a:t>프레임워크를 사용해서 콘솔 응용프로그램으로 구동 됨</a:t>
            </a:r>
            <a:endParaRPr lang="en-US" altLang="ko-KR" sz="800">
              <a:solidFill>
                <a:schemeClr val="bg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bg1"/>
                </a:solidFill>
                <a:latin typeface="+mn-ea"/>
              </a:rPr>
              <a:t>클라이언트의 모든 요청을 담당하며 </a:t>
            </a:r>
            <a:r>
              <a:rPr lang="en-US" altLang="ko-KR" sz="800">
                <a:solidFill>
                  <a:schemeClr val="bg1"/>
                </a:solidFill>
                <a:latin typeface="+mn-ea"/>
              </a:rPr>
              <a:t>DB</a:t>
            </a:r>
            <a:r>
              <a:rPr lang="ko-KR" altLang="en-US" sz="800">
                <a:solidFill>
                  <a:schemeClr val="bg1"/>
                </a:solidFill>
                <a:latin typeface="+mn-ea"/>
              </a:rPr>
              <a:t>와 직접 통신함</a:t>
            </a:r>
            <a:endParaRPr lang="en-US" altLang="ko-KR" sz="800">
              <a:solidFill>
                <a:schemeClr val="bg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800">
              <a:solidFill>
                <a:schemeClr val="bg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bg1"/>
                </a:solidFill>
                <a:latin typeface="+mn-ea"/>
              </a:rPr>
              <a:t>직접 </a:t>
            </a:r>
            <a:r>
              <a:rPr lang="en-US" altLang="ko-KR" sz="800">
                <a:solidFill>
                  <a:schemeClr val="bg1"/>
                </a:solidFill>
                <a:latin typeface="+mn-ea"/>
              </a:rPr>
              <a:t>C#</a:t>
            </a:r>
            <a:r>
              <a:rPr lang="ko-KR" altLang="en-US" sz="800">
                <a:solidFill>
                  <a:schemeClr val="bg1"/>
                </a:solidFill>
                <a:latin typeface="+mn-ea"/>
              </a:rPr>
              <a:t>언어를 통해 제작</a:t>
            </a:r>
            <a:endParaRPr lang="en-US" altLang="ko-KR" sz="80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51C4CB0-837D-478B-B258-B55CEFF1DAAD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8870256" y="3068999"/>
            <a:ext cx="720000" cy="720000"/>
          </a:xfrm>
          <a:prstGeom prst="rect">
            <a:avLst/>
          </a:prstGeom>
        </p:spPr>
      </p:pic>
      <p:pic>
        <p:nvPicPr>
          <p:cNvPr id="18" name="Picture 20">
            <a:extLst>
              <a:ext uri="{FF2B5EF4-FFF2-40B4-BE49-F238E27FC236}">
                <a16:creationId xmlns:a16="http://schemas.microsoft.com/office/drawing/2014/main" id="{EFEA2991-1AB3-42FE-93AD-0911E4E1E3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99" b="10840"/>
          <a:stretch/>
        </p:blipFill>
        <p:spPr bwMode="auto">
          <a:xfrm>
            <a:off x="8870256" y="5012538"/>
            <a:ext cx="720000" cy="662482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F3DF535-26D6-4F26-998F-70F3699201AD}"/>
              </a:ext>
            </a:extLst>
          </p:cNvPr>
          <p:cNvCxnSpPr/>
          <p:nvPr/>
        </p:nvCxnSpPr>
        <p:spPr>
          <a:xfrm>
            <a:off x="8680903" y="2624537"/>
            <a:ext cx="295241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E358CAC-8BDF-4C62-815F-A3AB1C318015}"/>
              </a:ext>
            </a:extLst>
          </p:cNvPr>
          <p:cNvSpPr txBox="1"/>
          <p:nvPr/>
        </p:nvSpPr>
        <p:spPr>
          <a:xfrm>
            <a:off x="9693683" y="4805170"/>
            <a:ext cx="19853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&lt;Database: MariaDB&gt;</a:t>
            </a:r>
          </a:p>
          <a:p>
            <a:endParaRPr lang="en-US" altLang="ko-KR" sz="800" b="1">
              <a:solidFill>
                <a:schemeClr val="bg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bg1"/>
                </a:solidFill>
                <a:latin typeface="+mn-ea"/>
              </a:rPr>
              <a:t>실전처럼 하기 위해 실제 </a:t>
            </a:r>
            <a:r>
              <a:rPr lang="en-US" altLang="ko-KR" sz="800">
                <a:solidFill>
                  <a:schemeClr val="bg1"/>
                </a:solidFill>
                <a:latin typeface="+mn-ea"/>
              </a:rPr>
              <a:t>DB</a:t>
            </a:r>
            <a:r>
              <a:rPr lang="ko-KR" altLang="en-US" sz="800">
                <a:solidFill>
                  <a:schemeClr val="bg1"/>
                </a:solidFill>
                <a:latin typeface="+mn-ea"/>
              </a:rPr>
              <a:t>서버를 사용했지만 </a:t>
            </a:r>
            <a:r>
              <a:rPr lang="en-US" altLang="ko-KR" sz="800">
                <a:solidFill>
                  <a:schemeClr val="bg1"/>
                </a:solidFill>
                <a:latin typeface="+mn-ea"/>
              </a:rPr>
              <a:t>C#</a:t>
            </a:r>
            <a:r>
              <a:rPr lang="ko-KR" altLang="en-US" sz="800">
                <a:solidFill>
                  <a:schemeClr val="bg1"/>
                </a:solidFill>
                <a:latin typeface="+mn-ea"/>
              </a:rPr>
              <a:t>에서 다루기 힘들었을 뿐더러 사오히려 어려웠다</a:t>
            </a:r>
            <a:endParaRPr lang="en-US" altLang="ko-KR" sz="800">
              <a:solidFill>
                <a:schemeClr val="bg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>
                <a:solidFill>
                  <a:schemeClr val="bg1"/>
                </a:solidFill>
                <a:latin typeface="+mn-ea"/>
              </a:rPr>
              <a:t>SQL </a:t>
            </a:r>
            <a:r>
              <a:rPr lang="ko-KR" altLang="en-US" sz="800">
                <a:solidFill>
                  <a:schemeClr val="bg1"/>
                </a:solidFill>
                <a:latin typeface="+mn-ea"/>
              </a:rPr>
              <a:t>질의문 만들고 관리했을 시간에 </a:t>
            </a:r>
            <a:r>
              <a:rPr lang="en-US" altLang="ko-KR" sz="800">
                <a:solidFill>
                  <a:schemeClr val="bg1"/>
                </a:solidFill>
                <a:latin typeface="+mn-ea"/>
              </a:rPr>
              <a:t>File</a:t>
            </a:r>
            <a:r>
              <a:rPr lang="ko-KR" altLang="en-US" sz="800">
                <a:solidFill>
                  <a:schemeClr val="bg1"/>
                </a:solidFill>
                <a:latin typeface="+mn-ea"/>
              </a:rPr>
              <a:t>을 통하여 관리했으면 훨씬 수월했을 것이다</a:t>
            </a:r>
            <a:r>
              <a:rPr lang="en-US" altLang="ko-KR" sz="800">
                <a:solidFill>
                  <a:schemeClr val="bg1"/>
                </a:solidFill>
                <a:latin typeface="+mn-ea"/>
              </a:rPr>
              <a:t>.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C4ECB3E-919A-4986-904A-BD1C425B709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60" y="590409"/>
            <a:ext cx="616294" cy="61629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E827653-72E0-46B3-AB53-4146D9223E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32766" y="1607833"/>
            <a:ext cx="2485460" cy="4142434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CD8F2A4-4324-4B49-BAAE-EDE9C9BF80B6}"/>
              </a:ext>
            </a:extLst>
          </p:cNvPr>
          <p:cNvCxnSpPr>
            <a:cxnSpLocks/>
          </p:cNvCxnSpPr>
          <p:nvPr/>
        </p:nvCxnSpPr>
        <p:spPr>
          <a:xfrm flipH="1" flipV="1">
            <a:off x="5621652" y="3352217"/>
            <a:ext cx="3181432" cy="1"/>
          </a:xfrm>
          <a:prstGeom prst="straightConnector1">
            <a:avLst/>
          </a:prstGeom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92D898E-7D84-444C-B1D0-AC5F4DF2E283}"/>
              </a:ext>
            </a:extLst>
          </p:cNvPr>
          <p:cNvCxnSpPr>
            <a:cxnSpLocks/>
          </p:cNvCxnSpPr>
          <p:nvPr/>
        </p:nvCxnSpPr>
        <p:spPr>
          <a:xfrm>
            <a:off x="5621652" y="3505783"/>
            <a:ext cx="3181432" cy="0"/>
          </a:xfrm>
          <a:prstGeom prst="straightConnector1">
            <a:avLst/>
          </a:prstGeom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8280AA7-E35E-422B-B69B-127FB948319B}"/>
              </a:ext>
            </a:extLst>
          </p:cNvPr>
          <p:cNvCxnSpPr>
            <a:cxnSpLocks/>
          </p:cNvCxnSpPr>
          <p:nvPr/>
        </p:nvCxnSpPr>
        <p:spPr>
          <a:xfrm>
            <a:off x="9304543" y="3867658"/>
            <a:ext cx="0" cy="1046298"/>
          </a:xfrm>
          <a:prstGeom prst="straightConnector1">
            <a:avLst/>
          </a:prstGeom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A517296-4294-4F5C-B9F7-17852564A028}"/>
              </a:ext>
            </a:extLst>
          </p:cNvPr>
          <p:cNvCxnSpPr>
            <a:cxnSpLocks/>
          </p:cNvCxnSpPr>
          <p:nvPr/>
        </p:nvCxnSpPr>
        <p:spPr>
          <a:xfrm flipV="1">
            <a:off x="9159234" y="3867658"/>
            <a:ext cx="0" cy="1039656"/>
          </a:xfrm>
          <a:prstGeom prst="straightConnector1">
            <a:avLst/>
          </a:prstGeom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14C94FE-4913-4B96-A4FC-725805664EF7}"/>
              </a:ext>
            </a:extLst>
          </p:cNvPr>
          <p:cNvSpPr txBox="1"/>
          <p:nvPr/>
        </p:nvSpPr>
        <p:spPr>
          <a:xfrm>
            <a:off x="5777349" y="1880985"/>
            <a:ext cx="2410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&lt;Client: OST&gt;</a:t>
            </a:r>
          </a:p>
          <a:p>
            <a:pPr algn="ctr"/>
            <a:endParaRPr lang="en-US" altLang="ko-KR" sz="800">
              <a:solidFill>
                <a:sysClr val="windowText" lastClr="000000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ysClr val="windowText" lastClr="000000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직접 </a:t>
            </a:r>
            <a:r>
              <a:rPr lang="en-US" altLang="ko-KR" sz="800">
                <a:solidFill>
                  <a:sysClr val="windowText" lastClr="000000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C#</a:t>
            </a:r>
            <a:r>
              <a:rPr lang="ko-KR" altLang="en-US" sz="800">
                <a:solidFill>
                  <a:sysClr val="windowText" lastClr="000000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언어를 통해 제작</a:t>
            </a:r>
            <a:endParaRPr lang="en-US" altLang="ko-KR" sz="800">
              <a:solidFill>
                <a:sysClr val="windowText" lastClr="000000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altLang="ko-KR" sz="800">
              <a:solidFill>
                <a:sysClr val="windowText" lastClr="000000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800">
                <a:solidFill>
                  <a:sysClr val="windowText" lastClr="000000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Window Form </a:t>
            </a:r>
            <a:r>
              <a:rPr lang="ko-KR" altLang="en-US" sz="800">
                <a:solidFill>
                  <a:sysClr val="windowText" lastClr="000000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기반이므로 </a:t>
            </a:r>
            <a:r>
              <a:rPr lang="en-US" altLang="ko-KR" sz="800">
                <a:solidFill>
                  <a:sysClr val="windowText" lastClr="000000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.Net Framework</a:t>
            </a:r>
            <a:r>
              <a:rPr lang="ko-KR" altLang="en-US" sz="800">
                <a:solidFill>
                  <a:sysClr val="windowText" lastClr="000000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를 사용함</a:t>
            </a:r>
            <a:endParaRPr lang="en-US" altLang="ko-KR" sz="800">
              <a:solidFill>
                <a:sysClr val="windowText" lastClr="000000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altLang="ko-KR" sz="800">
              <a:solidFill>
                <a:sysClr val="windowText" lastClr="000000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ysClr val="windowText" lastClr="000000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통신은 무조건 서버에서 돌아가는 </a:t>
            </a:r>
            <a:r>
              <a:rPr lang="en-US" altLang="ko-KR" sz="800">
                <a:solidFill>
                  <a:sysClr val="windowText" lastClr="000000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C# </a:t>
            </a:r>
            <a:r>
              <a:rPr lang="ko-KR" altLang="en-US" sz="800">
                <a:solidFill>
                  <a:sysClr val="windowText" lastClr="000000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프로그램이랑 통신만 하고 절대 </a:t>
            </a:r>
            <a:r>
              <a:rPr lang="en-US" altLang="ko-KR" sz="800">
                <a:solidFill>
                  <a:sysClr val="windowText" lastClr="000000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DB</a:t>
            </a:r>
            <a:r>
              <a:rPr lang="ko-KR" altLang="en-US" sz="800">
                <a:solidFill>
                  <a:sysClr val="windowText" lastClr="000000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서버를 직접 접속하지 않음</a:t>
            </a:r>
            <a:endParaRPr lang="en-US" altLang="ko-KR" sz="800">
              <a:solidFill>
                <a:sysClr val="windowText" lastClr="000000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3CD44D-BF70-416E-8FBC-B70C85620465}"/>
              </a:ext>
            </a:extLst>
          </p:cNvPr>
          <p:cNvSpPr txBox="1"/>
          <p:nvPr/>
        </p:nvSpPr>
        <p:spPr>
          <a:xfrm>
            <a:off x="6763654" y="467299"/>
            <a:ext cx="739305" cy="246221"/>
          </a:xfrm>
          <a:prstGeom prst="rect">
            <a:avLst/>
          </a:prstGeom>
          <a:solidFill>
            <a:srgbClr val="333F50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chemeClr val="bg1"/>
                </a:solidFill>
                <a:latin typeface="+mj-lt"/>
              </a:rPr>
              <a:t>Frontend</a:t>
            </a:r>
            <a:endParaRPr lang="ko-KR" altLang="en-US" sz="10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AE241D0-ADBB-4C3B-94A5-ACAE7B0460FC}"/>
              </a:ext>
            </a:extLst>
          </p:cNvPr>
          <p:cNvSpPr txBox="1"/>
          <p:nvPr/>
        </p:nvSpPr>
        <p:spPr>
          <a:xfrm>
            <a:off x="9808297" y="467299"/>
            <a:ext cx="69762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rgbClr val="333F50"/>
                </a:solidFill>
                <a:latin typeface="+mj-lt"/>
              </a:rPr>
              <a:t>Backend</a:t>
            </a:r>
            <a:endParaRPr lang="ko-KR" altLang="en-US" sz="1000" b="1">
              <a:solidFill>
                <a:srgbClr val="333F50"/>
              </a:solidFill>
              <a:latin typeface="+mj-lt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52D7D25-E5FD-42DF-885E-ECE37DF4E2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16568" y="1784148"/>
            <a:ext cx="869855" cy="1449759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A0953E6E-B42E-4677-BD94-C0A50D8B15C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16568" y="4080290"/>
            <a:ext cx="869855" cy="1449759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1962CD7-D833-4902-83DE-9A656D6A52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6537" y="2937727"/>
            <a:ext cx="869855" cy="1449759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882B45-B8EE-4F0B-AFAD-9DDE8A9B0EF9}"/>
              </a:ext>
            </a:extLst>
          </p:cNvPr>
          <p:cNvSpPr txBox="1"/>
          <p:nvPr/>
        </p:nvSpPr>
        <p:spPr>
          <a:xfrm>
            <a:off x="1816568" y="3448217"/>
            <a:ext cx="869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클라이언트는 여럿 임을</a:t>
            </a:r>
            <a:endParaRPr lang="en-US" altLang="ko-KR" sz="800"/>
          </a:p>
          <a:p>
            <a:r>
              <a:rPr lang="ko-KR" altLang="en-US" sz="800"/>
              <a:t>보여주기 위함</a:t>
            </a:r>
            <a:r>
              <a:rPr lang="en-US" altLang="ko-KR" sz="800"/>
              <a:t>!!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849321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rgbClr val="E6E5EB"/>
            </a:gs>
            <a:gs pos="70000">
              <a:srgbClr val="FEB95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black">
                    <a:lumMod val="50000"/>
                    <a:lumOff val="50000"/>
                  </a:prstClr>
                </a:solidFill>
              </a:rPr>
              <a:t>Functions</a:t>
            </a: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sz="800" kern="0">
                <a:solidFill>
                  <a:prstClr val="white">
                    <a:lumMod val="75000"/>
                  </a:prstClr>
                </a:solidFill>
              </a:rPr>
              <a:t>채팅 프로그램 그 자체</a:t>
            </a:r>
            <a:endParaRPr lang="ko-KR" altLang="en-US" sz="4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749869" y="1835989"/>
            <a:ext cx="3436528" cy="343652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/>
          <a:lstStyle/>
          <a:p>
            <a:r>
              <a:rPr lang="ko-KR" altLang="en-US" sz="1200" b="1">
                <a:solidFill>
                  <a:prstClr val="white"/>
                </a:solidFill>
              </a:rPr>
              <a:t>추가기능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619991" y="2706111"/>
            <a:ext cx="2566406" cy="2566406"/>
          </a:xfrm>
          <a:prstGeom prst="rect">
            <a:avLst/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/>
          <a:lstStyle/>
          <a:p>
            <a:r>
              <a:rPr lang="ko-KR" altLang="en-US" sz="1200" b="1">
                <a:solidFill>
                  <a:prstClr val="white"/>
                </a:solidFill>
              </a:rPr>
              <a:t>주요기능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373244" y="4505204"/>
            <a:ext cx="813153" cy="767313"/>
          </a:xfrm>
          <a:prstGeom prst="rect">
            <a:avLst/>
          </a:prstGeom>
          <a:solidFill>
            <a:srgbClr val="FEB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tlCol="0" anchor="t"/>
          <a:lstStyle/>
          <a:p>
            <a:r>
              <a:rPr lang="ko-KR" altLang="en-US" sz="1200" b="1">
                <a:solidFill>
                  <a:prstClr val="white"/>
                </a:solidFill>
              </a:rPr>
              <a:t>핵심기능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5186397" y="1838219"/>
            <a:ext cx="20213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5186397" y="2708340"/>
            <a:ext cx="20213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5186397" y="4505204"/>
            <a:ext cx="20213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7638161" y="1212659"/>
            <a:ext cx="3713804" cy="893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사무용에 걸맞은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UI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solidFill>
                  <a:prstClr val="black">
                    <a:lumMod val="65000"/>
                    <a:lumOff val="35000"/>
                  </a:prstClr>
                </a:solidFill>
              </a:rPr>
              <a:t>MetroFramework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solidFill>
                  <a:prstClr val="black">
                    <a:lumMod val="65000"/>
                    <a:lumOff val="35000"/>
                  </a:prstClr>
                </a:solidFill>
              </a:rPr>
              <a:t>Flat design icons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7638161" y="2520546"/>
            <a:ext cx="3713804" cy="1078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prstClr val="black">
                    <a:lumMod val="65000"/>
                    <a:lumOff val="35000"/>
                  </a:prstClr>
                </a:solidFill>
              </a:rPr>
              <a:t>조직도 채팅</a:t>
            </a:r>
            <a:r>
              <a:rPr lang="en-US" altLang="ko-KR" sz="1400" b="1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400" b="1">
                <a:solidFill>
                  <a:prstClr val="black">
                    <a:lumMod val="65000"/>
                    <a:lumOff val="35000"/>
                  </a:prstClr>
                </a:solidFill>
              </a:rPr>
              <a:t>일정공유</a:t>
            </a:r>
            <a:endParaRPr lang="en-US" altLang="ko-KR" sz="14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solidFill>
                  <a:prstClr val="black">
                    <a:lumMod val="65000"/>
                    <a:lumOff val="35000"/>
                  </a:prstClr>
                </a:solidFill>
              </a:rPr>
              <a:t>TreeView</a:t>
            </a:r>
            <a:r>
              <a:rPr lang="ko-KR" altLang="en-US" sz="1000">
                <a:solidFill>
                  <a:prstClr val="black">
                    <a:lumMod val="65000"/>
                    <a:lumOff val="35000"/>
                  </a:prstClr>
                </a:solidFill>
              </a:rPr>
              <a:t>를 이용한 조직도 구현</a:t>
            </a:r>
            <a:endParaRPr lang="en-US" altLang="ko-KR" sz="100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>
                    <a:lumMod val="65000"/>
                    <a:lumOff val="35000"/>
                  </a:prstClr>
                </a:solidFill>
              </a:rPr>
              <a:t>각 사원에 대한 정보 보기</a:t>
            </a:r>
            <a:endParaRPr lang="en-US" altLang="ko-KR" sz="100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>
                    <a:lumMod val="65000"/>
                    <a:lumOff val="35000"/>
                  </a:prstClr>
                </a:solidFill>
              </a:rPr>
              <a:t>팀 및 개인별 일정 제작 및 공유</a:t>
            </a:r>
            <a:endParaRPr lang="en-US" altLang="ko-KR" sz="10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7638161" y="4013099"/>
            <a:ext cx="3713804" cy="1309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prstClr val="black">
                    <a:lumMod val="65000"/>
                    <a:lumOff val="35000"/>
                  </a:prstClr>
                </a:solidFill>
              </a:rPr>
              <a:t>멀티채팅</a:t>
            </a:r>
            <a:endParaRPr lang="en-US" altLang="ko-KR" sz="100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>
                    <a:lumMod val="65000"/>
                    <a:lumOff val="35000"/>
                  </a:prstClr>
                </a:solidFill>
              </a:rPr>
              <a:t>신입은 로그인 화면에서 사원 등록 패널을 통해 등록 가능</a:t>
            </a:r>
            <a:endParaRPr lang="en-US" altLang="ko-KR" sz="100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solidFill>
                  <a:prstClr val="black">
                    <a:lumMod val="65000"/>
                    <a:lumOff val="35000"/>
                  </a:prstClr>
                </a:solidFill>
              </a:rPr>
              <a:t>1:1 </a:t>
            </a:r>
            <a:r>
              <a:rPr lang="ko-KR" altLang="en-US" sz="1000">
                <a:solidFill>
                  <a:prstClr val="black">
                    <a:lumMod val="65000"/>
                    <a:lumOff val="35000"/>
                  </a:prstClr>
                </a:solidFill>
              </a:rPr>
              <a:t>채팅</a:t>
            </a:r>
            <a:r>
              <a:rPr lang="en-US" altLang="ko-KR" sz="100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000">
                <a:solidFill>
                  <a:prstClr val="black">
                    <a:lumMod val="65000"/>
                    <a:lumOff val="35000"/>
                  </a:prstClr>
                </a:solidFill>
              </a:rPr>
              <a:t>또는 팀별</a:t>
            </a:r>
            <a:r>
              <a:rPr lang="en-US" altLang="ko-KR" sz="100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000">
                <a:solidFill>
                  <a:prstClr val="black">
                    <a:lumMod val="65000"/>
                    <a:lumOff val="35000"/>
                  </a:prstClr>
                </a:solidFill>
              </a:rPr>
              <a:t>본부별</a:t>
            </a:r>
            <a:r>
              <a:rPr lang="en-US" altLang="ko-KR" sz="100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000">
                <a:solidFill>
                  <a:prstClr val="black">
                    <a:lumMod val="65000"/>
                    <a:lumOff val="35000"/>
                  </a:prstClr>
                </a:solidFill>
              </a:rPr>
              <a:t>회사 전체 채팅 가능</a:t>
            </a:r>
            <a:endParaRPr lang="en-US" altLang="ko-KR" sz="100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>
                    <a:lumMod val="65000"/>
                    <a:lumOff val="35000"/>
                  </a:prstClr>
                </a:solidFill>
              </a:rPr>
              <a:t>채팅시 서버와 주고 받는 데이터는 철저히 암호화</a:t>
            </a:r>
            <a:endParaRPr lang="en-US" altLang="ko-KR" sz="100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>
                    <a:lumMod val="65000"/>
                    <a:lumOff val="35000"/>
                  </a:prstClr>
                </a:solidFill>
              </a:rPr>
              <a:t>민감한 정보인 개인 비밀번호 등은 일방향 암호화후 저장</a:t>
            </a:r>
            <a:endParaRPr lang="en-US" altLang="ko-KR" sz="10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DADA617-25C6-46EA-A1C5-F3990406A2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60" y="590409"/>
            <a:ext cx="616294" cy="61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695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0">
              <a:srgbClr val="E6E5EB"/>
            </a:gs>
            <a:gs pos="70000">
              <a:srgbClr val="FEB95E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22512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black">
                    <a:lumMod val="50000"/>
                    <a:lumOff val="50000"/>
                  </a:prstClr>
                </a:solidFill>
              </a:rPr>
              <a:t>Project Files Structure: Client</a:t>
            </a: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sz="800" kern="0">
                <a:solidFill>
                  <a:prstClr val="white">
                    <a:lumMod val="75000"/>
                  </a:prstClr>
                </a:solidFill>
              </a:rPr>
              <a:t>아이고 복잡해라</a:t>
            </a:r>
            <a:endParaRPr lang="ko-KR" altLang="en-US" sz="4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534400" y="419993"/>
            <a:ext cx="3248025" cy="601801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979B2E-1B57-4DC8-9720-4F10F7C60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2087" y="624609"/>
            <a:ext cx="1317214" cy="5608782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4685F8-636C-4DB6-BDD9-EE4E0185039C}"/>
              </a:ext>
            </a:extLst>
          </p:cNvPr>
          <p:cNvCxnSpPr/>
          <p:nvPr/>
        </p:nvCxnSpPr>
        <p:spPr>
          <a:xfrm>
            <a:off x="8792308" y="3024553"/>
            <a:ext cx="2762383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B4F0765-2F43-4DA6-9F3F-4D110A74082F}"/>
              </a:ext>
            </a:extLst>
          </p:cNvPr>
          <p:cNvCxnSpPr/>
          <p:nvPr/>
        </p:nvCxnSpPr>
        <p:spPr>
          <a:xfrm>
            <a:off x="8792308" y="5435244"/>
            <a:ext cx="2762383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ED4C6D1-A2B7-4428-A6B9-7DE1706C768E}"/>
              </a:ext>
            </a:extLst>
          </p:cNvPr>
          <p:cNvSpPr txBox="1"/>
          <p:nvPr/>
        </p:nvSpPr>
        <p:spPr>
          <a:xfrm>
            <a:off x="10940027" y="1599163"/>
            <a:ext cx="721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chemeClr val="bg1"/>
                </a:solidFill>
              </a:rPr>
              <a:t>&lt;Client&gt;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D8D814-3D20-442E-A8C4-C4C4301F2D4D}"/>
              </a:ext>
            </a:extLst>
          </p:cNvPr>
          <p:cNvSpPr txBox="1"/>
          <p:nvPr/>
        </p:nvSpPr>
        <p:spPr>
          <a:xfrm>
            <a:off x="10906363" y="4106788"/>
            <a:ext cx="7889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chemeClr val="bg1"/>
                </a:solidFill>
              </a:rPr>
              <a:t>&lt;Library&gt;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0E7506-8809-45E1-A42E-F19762F62817}"/>
              </a:ext>
            </a:extLst>
          </p:cNvPr>
          <p:cNvSpPr txBox="1"/>
          <p:nvPr/>
        </p:nvSpPr>
        <p:spPr>
          <a:xfrm>
            <a:off x="10906363" y="5690404"/>
            <a:ext cx="7521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chemeClr val="bg1"/>
                </a:solidFill>
              </a:rPr>
              <a:t>&lt;Server&gt;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292B815-DE93-42B0-AB4B-56A0B7B48B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60" y="590409"/>
            <a:ext cx="616294" cy="61629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3584F7-51B9-4D2D-9026-BBA360312811}"/>
              </a:ext>
            </a:extLst>
          </p:cNvPr>
          <p:cNvSpPr/>
          <p:nvPr/>
        </p:nvSpPr>
        <p:spPr>
          <a:xfrm>
            <a:off x="9442325" y="562176"/>
            <a:ext cx="1420188" cy="250908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4400811-B8B2-4580-B3EE-3C751C065F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85" r="-153704" b="57024"/>
          <a:stretch/>
        </p:blipFill>
        <p:spPr>
          <a:xfrm>
            <a:off x="988488" y="1910774"/>
            <a:ext cx="6417453" cy="3779630"/>
          </a:xfrm>
          <a:prstGeom prst="rect">
            <a:avLst/>
          </a:prstGeom>
          <a:solidFill>
            <a:srgbClr val="252526"/>
          </a:solidFill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8576B80-717F-4E55-9B80-6E731B3D8254}"/>
              </a:ext>
            </a:extLst>
          </p:cNvPr>
          <p:cNvSpPr txBox="1"/>
          <p:nvPr/>
        </p:nvSpPr>
        <p:spPr>
          <a:xfrm>
            <a:off x="3359575" y="2331546"/>
            <a:ext cx="11657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채팅방 하나 유저 컨트롤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C66279-9DFD-485B-A614-7B2F8C0F67E6}"/>
              </a:ext>
            </a:extLst>
          </p:cNvPr>
          <p:cNvSpPr txBox="1"/>
          <p:nvPr/>
        </p:nvSpPr>
        <p:spPr>
          <a:xfrm>
            <a:off x="2956937" y="2126061"/>
            <a:ext cx="10743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채팅 하나 유저 컨트롤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7F15F67-A6AF-495B-9444-420682FF9C61}"/>
              </a:ext>
            </a:extLst>
          </p:cNvPr>
          <p:cNvSpPr txBox="1"/>
          <p:nvPr/>
        </p:nvSpPr>
        <p:spPr>
          <a:xfrm>
            <a:off x="2719731" y="2546833"/>
            <a:ext cx="9605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사원 정보를 보여줌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6780CA-B166-4559-8B17-EB87B572880C}"/>
              </a:ext>
            </a:extLst>
          </p:cNvPr>
          <p:cNvSpPr txBox="1"/>
          <p:nvPr/>
        </p:nvSpPr>
        <p:spPr>
          <a:xfrm>
            <a:off x="2894225" y="2752161"/>
            <a:ext cx="20778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프로그램을 켰을 때 제일 처음 보이는 로그인 창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B128F43-98F2-40F5-880C-144CAB63568F}"/>
              </a:ext>
            </a:extLst>
          </p:cNvPr>
          <p:cNvSpPr txBox="1"/>
          <p:nvPr/>
        </p:nvSpPr>
        <p:spPr>
          <a:xfrm>
            <a:off x="2831782" y="2957332"/>
            <a:ext cx="30508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로그인한 후 보이는 메인 화면이고 조직도</a:t>
            </a:r>
            <a:r>
              <a:rPr lang="en-US" altLang="ko-KR" sz="800"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800"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일정</a:t>
            </a:r>
            <a:r>
              <a:rPr lang="en-US" altLang="ko-KR" sz="800"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800"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채팅을 사용할 수 있음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22F2643-A7DE-47EB-93A6-1862863A145F}"/>
              </a:ext>
            </a:extLst>
          </p:cNvPr>
          <p:cNvSpPr txBox="1"/>
          <p:nvPr/>
        </p:nvSpPr>
        <p:spPr>
          <a:xfrm>
            <a:off x="2921232" y="3162503"/>
            <a:ext cx="1439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채팅을 시작하면 보이는 채팅방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41F443F-C4FF-4C6B-9DD1-6BAB4FF8245B}"/>
              </a:ext>
            </a:extLst>
          </p:cNvPr>
          <p:cNvSpPr txBox="1"/>
          <p:nvPr/>
        </p:nvSpPr>
        <p:spPr>
          <a:xfrm>
            <a:off x="2831782" y="3588385"/>
            <a:ext cx="29546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채팅방에서 사진</a:t>
            </a:r>
            <a:r>
              <a:rPr lang="en-US" altLang="ko-KR" sz="800"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800"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동영상 등을 보내기 위한 창인데 사용안함 </a:t>
            </a:r>
            <a:r>
              <a:rPr lang="en-US" altLang="ko-KR" sz="800"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sz="800"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미구현</a:t>
            </a:r>
            <a:r>
              <a:rPr lang="en-US" altLang="ko-KR" sz="800"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endParaRPr lang="ko-KR" altLang="en-US" sz="800">
              <a:solidFill>
                <a:schemeClr val="accent4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11BC629-AA5B-4ADF-B5A7-8FCD9932ED8C}"/>
              </a:ext>
            </a:extLst>
          </p:cNvPr>
          <p:cNvSpPr txBox="1"/>
          <p:nvPr/>
        </p:nvSpPr>
        <p:spPr>
          <a:xfrm>
            <a:off x="3047951" y="3792897"/>
            <a:ext cx="7553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회원가입 패널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4BBD62A-56DC-431C-851E-DC0177C6CD65}"/>
              </a:ext>
            </a:extLst>
          </p:cNvPr>
          <p:cNvSpPr txBox="1"/>
          <p:nvPr/>
        </p:nvSpPr>
        <p:spPr>
          <a:xfrm>
            <a:off x="3135013" y="4008341"/>
            <a:ext cx="7777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일정 추가 패널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1E215F-BFA1-40D5-AEB6-7CEB9F84E661}"/>
              </a:ext>
            </a:extLst>
          </p:cNvPr>
          <p:cNvSpPr txBox="1"/>
          <p:nvPr/>
        </p:nvSpPr>
        <p:spPr>
          <a:xfrm>
            <a:off x="2902473" y="4220909"/>
            <a:ext cx="21242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위 패널들의 부모이며 슬라이딩 모션을 구현해줌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CFB1EC3-2756-4E05-A095-3B36A13F9816}"/>
              </a:ext>
            </a:extLst>
          </p:cNvPr>
          <p:cNvSpPr txBox="1"/>
          <p:nvPr/>
        </p:nvSpPr>
        <p:spPr>
          <a:xfrm>
            <a:off x="2525544" y="5464687"/>
            <a:ext cx="3469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조직도 표시를 위해 다른 사원들의 정보와 서버랑 패킷 통신하는 함수를 담고 있음</a:t>
            </a:r>
          </a:p>
        </p:txBody>
      </p:sp>
    </p:spTree>
    <p:extLst>
      <p:ext uri="{BB962C8B-B14F-4D97-AF65-F5344CB8AC3E}">
        <p14:creationId xmlns:p14="http://schemas.microsoft.com/office/powerpoint/2010/main" val="2249960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0">
              <a:srgbClr val="E6E5EB"/>
            </a:gs>
            <a:gs pos="70000">
              <a:srgbClr val="FEB95E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85642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black">
                    <a:lumMod val="50000"/>
                    <a:lumOff val="50000"/>
                  </a:prstClr>
                </a:solidFill>
              </a:rPr>
              <a:t>Project Files Structure: Library</a:t>
            </a: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sz="800" kern="0">
                <a:solidFill>
                  <a:prstClr val="white">
                    <a:lumMod val="75000"/>
                  </a:prstClr>
                </a:solidFill>
              </a:rPr>
              <a:t>아이고 복잡해라</a:t>
            </a:r>
            <a:endParaRPr lang="ko-KR" altLang="en-US" sz="4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534400" y="419993"/>
            <a:ext cx="3248025" cy="601801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979B2E-1B57-4DC8-9720-4F10F7C60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2087" y="624609"/>
            <a:ext cx="1317214" cy="5608782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4685F8-636C-4DB6-BDD9-EE4E0185039C}"/>
              </a:ext>
            </a:extLst>
          </p:cNvPr>
          <p:cNvCxnSpPr/>
          <p:nvPr/>
        </p:nvCxnSpPr>
        <p:spPr>
          <a:xfrm>
            <a:off x="8792308" y="3024553"/>
            <a:ext cx="2762383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B4F0765-2F43-4DA6-9F3F-4D110A74082F}"/>
              </a:ext>
            </a:extLst>
          </p:cNvPr>
          <p:cNvCxnSpPr/>
          <p:nvPr/>
        </p:nvCxnSpPr>
        <p:spPr>
          <a:xfrm>
            <a:off x="8792308" y="5435244"/>
            <a:ext cx="2762383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ED4C6D1-A2B7-4428-A6B9-7DE1706C768E}"/>
              </a:ext>
            </a:extLst>
          </p:cNvPr>
          <p:cNvSpPr txBox="1"/>
          <p:nvPr/>
        </p:nvSpPr>
        <p:spPr>
          <a:xfrm>
            <a:off x="10940027" y="1599163"/>
            <a:ext cx="721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chemeClr val="bg1"/>
                </a:solidFill>
              </a:rPr>
              <a:t>&lt;Client&gt;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D8D814-3D20-442E-A8C4-C4C4301F2D4D}"/>
              </a:ext>
            </a:extLst>
          </p:cNvPr>
          <p:cNvSpPr txBox="1"/>
          <p:nvPr/>
        </p:nvSpPr>
        <p:spPr>
          <a:xfrm>
            <a:off x="10906363" y="4106788"/>
            <a:ext cx="7889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chemeClr val="bg1"/>
                </a:solidFill>
              </a:rPr>
              <a:t>&lt;Library&gt;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0E7506-8809-45E1-A42E-F19762F62817}"/>
              </a:ext>
            </a:extLst>
          </p:cNvPr>
          <p:cNvSpPr txBox="1"/>
          <p:nvPr/>
        </p:nvSpPr>
        <p:spPr>
          <a:xfrm>
            <a:off x="10906363" y="5690404"/>
            <a:ext cx="7521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chemeClr val="bg1"/>
                </a:solidFill>
              </a:rPr>
              <a:t>&lt;Server&gt;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292B815-DE93-42B0-AB4B-56A0B7B48B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60" y="590409"/>
            <a:ext cx="616294" cy="61629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3584F7-51B9-4D2D-9026-BBA360312811}"/>
              </a:ext>
            </a:extLst>
          </p:cNvPr>
          <p:cNvSpPr/>
          <p:nvPr/>
        </p:nvSpPr>
        <p:spPr>
          <a:xfrm>
            <a:off x="9442325" y="2999857"/>
            <a:ext cx="1420188" cy="245583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802F2A-D6B4-417D-B3B4-EFA97FE147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48737" r="-135900" b="18148"/>
          <a:stretch/>
        </p:blipFill>
        <p:spPr>
          <a:xfrm>
            <a:off x="1219854" y="1868386"/>
            <a:ext cx="5967090" cy="3566858"/>
          </a:xfrm>
          <a:prstGeom prst="rect">
            <a:avLst/>
          </a:prstGeom>
          <a:solidFill>
            <a:srgbClr val="252526"/>
          </a:solidFill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D47825E-5677-4D8E-8246-1A068CAE129F}"/>
              </a:ext>
            </a:extLst>
          </p:cNvPr>
          <p:cNvSpPr txBox="1"/>
          <p:nvPr/>
        </p:nvSpPr>
        <p:spPr>
          <a:xfrm>
            <a:off x="2712751" y="2093123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채팅 하나의 정보 </a:t>
            </a:r>
            <a:r>
              <a:rPr lang="en-US" altLang="ko-KR" sz="800"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sz="800"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날짜</a:t>
            </a:r>
            <a:r>
              <a:rPr lang="en-US" altLang="ko-KR" sz="800"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800"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보낸사원</a:t>
            </a:r>
            <a:r>
              <a:rPr lang="en-US" altLang="ko-KR" sz="800"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800"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채팅타입</a:t>
            </a:r>
            <a:r>
              <a:rPr lang="en-US" altLang="ko-KR" sz="800"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800"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채팅데이터</a:t>
            </a:r>
            <a:r>
              <a:rPr lang="en-US" altLang="ko-KR" sz="800"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endParaRPr lang="ko-KR" altLang="en-US" sz="800">
              <a:solidFill>
                <a:schemeClr val="accent4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3BDE60-D17D-46ED-9E0B-228C8C39F1FD}"/>
              </a:ext>
            </a:extLst>
          </p:cNvPr>
          <p:cNvSpPr txBox="1"/>
          <p:nvPr/>
        </p:nvSpPr>
        <p:spPr>
          <a:xfrm>
            <a:off x="2828492" y="2308567"/>
            <a:ext cx="29466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채팅방 하나의 정보 </a:t>
            </a:r>
            <a:r>
              <a:rPr lang="en-US" altLang="ko-KR" sz="800"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sz="800"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채팅방 고유 </a:t>
            </a:r>
            <a:r>
              <a:rPr lang="en-US" altLang="ko-KR" sz="800"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ID, </a:t>
            </a:r>
            <a:r>
              <a:rPr lang="ko-KR" altLang="en-US" sz="800"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채팅방 소속 범위</a:t>
            </a:r>
            <a:r>
              <a:rPr lang="en-US" altLang="ko-KR" sz="800"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800"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채팅방 상대</a:t>
            </a:r>
            <a:r>
              <a:rPr lang="en-US" altLang="ko-KR" sz="800"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endParaRPr lang="ko-KR" altLang="en-US" sz="800">
              <a:solidFill>
                <a:schemeClr val="accent4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481E9C-A8CD-43C1-AA9A-28996B9C5A8C}"/>
              </a:ext>
            </a:extLst>
          </p:cNvPr>
          <p:cNvSpPr txBox="1"/>
          <p:nvPr/>
        </p:nvSpPr>
        <p:spPr>
          <a:xfrm>
            <a:off x="3051170" y="2702226"/>
            <a:ext cx="24897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사원 하나의 정보 </a:t>
            </a:r>
            <a:r>
              <a:rPr lang="en-US" altLang="ko-KR" sz="800"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sz="800"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사원 번호</a:t>
            </a:r>
            <a:r>
              <a:rPr lang="en-US" altLang="ko-KR" sz="800"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800"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소속</a:t>
            </a:r>
            <a:r>
              <a:rPr lang="en-US" altLang="ko-KR" sz="800"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800"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직급</a:t>
            </a:r>
            <a:r>
              <a:rPr lang="en-US" altLang="ko-KR" sz="800"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800"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휴대폰 번호 등</a:t>
            </a:r>
            <a:r>
              <a:rPr lang="en-US" altLang="ko-KR" sz="800"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endParaRPr lang="ko-KR" altLang="en-US" sz="800">
              <a:solidFill>
                <a:schemeClr val="accent4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338B28-9318-4BF6-9A3F-C026D5C659BC}"/>
              </a:ext>
            </a:extLst>
          </p:cNvPr>
          <p:cNvSpPr txBox="1"/>
          <p:nvPr/>
        </p:nvSpPr>
        <p:spPr>
          <a:xfrm>
            <a:off x="3051170" y="2916831"/>
            <a:ext cx="26949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일정 하나의 정보 </a:t>
            </a:r>
            <a:r>
              <a:rPr lang="en-US" altLang="ko-KR" sz="800"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sz="800"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만든 사원</a:t>
            </a:r>
            <a:r>
              <a:rPr lang="en-US" altLang="ko-KR" sz="800"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800"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적용 범위</a:t>
            </a:r>
            <a:r>
              <a:rPr lang="en-US" altLang="ko-KR" sz="800"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800"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시작 날짜</a:t>
            </a:r>
            <a:r>
              <a:rPr lang="en-US" altLang="ko-KR" sz="800"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800"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마감 날짜</a:t>
            </a:r>
            <a:r>
              <a:rPr lang="en-US" altLang="ko-KR" sz="800"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endParaRPr lang="ko-KR" altLang="en-US" sz="800">
              <a:solidFill>
                <a:schemeClr val="accent4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AFE72F-1045-4C8B-9FA7-97D10B9CF9EE}"/>
              </a:ext>
            </a:extLst>
          </p:cNvPr>
          <p:cNvSpPr txBox="1"/>
          <p:nvPr/>
        </p:nvSpPr>
        <p:spPr>
          <a:xfrm>
            <a:off x="3204854" y="3346007"/>
            <a:ext cx="7777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채팅 내역 패킷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499940-752E-48D3-8C31-A9618D4C574E}"/>
              </a:ext>
            </a:extLst>
          </p:cNvPr>
          <p:cNvSpPr txBox="1"/>
          <p:nvPr/>
        </p:nvSpPr>
        <p:spPr>
          <a:xfrm>
            <a:off x="3204854" y="3561451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로그인 정보 패킷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D43F12-A0D7-4BA4-BBD1-006D54DDB476}"/>
              </a:ext>
            </a:extLst>
          </p:cNvPr>
          <p:cNvSpPr txBox="1"/>
          <p:nvPr/>
        </p:nvSpPr>
        <p:spPr>
          <a:xfrm>
            <a:off x="3334250" y="3764183"/>
            <a:ext cx="17668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로그아웃 정보 패킷</a:t>
            </a:r>
            <a:r>
              <a:rPr lang="en-US" altLang="ko-KR" sz="800"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800"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클라이언트만 사용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F3E500-7901-48C9-AC1E-E663D053A759}"/>
              </a:ext>
            </a:extLst>
          </p:cNvPr>
          <p:cNvSpPr txBox="1"/>
          <p:nvPr/>
        </p:nvSpPr>
        <p:spPr>
          <a:xfrm>
            <a:off x="2870431" y="3980324"/>
            <a:ext cx="17363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모든 패킷들의 부모이며 추상 클래스임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310185-BFDC-4BCD-8555-BACB0A5C854C}"/>
              </a:ext>
            </a:extLst>
          </p:cNvPr>
          <p:cNvSpPr txBox="1"/>
          <p:nvPr/>
        </p:nvSpPr>
        <p:spPr>
          <a:xfrm>
            <a:off x="3346612" y="4181537"/>
            <a:ext cx="9605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회원가입 정보 패킷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EBC324-3304-4248-9932-33E9581836B1}"/>
              </a:ext>
            </a:extLst>
          </p:cNvPr>
          <p:cNvSpPr txBox="1"/>
          <p:nvPr/>
        </p:nvSpPr>
        <p:spPr>
          <a:xfrm>
            <a:off x="3230683" y="4398229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채팅방 정보 패킷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FD7616-F4C2-4E04-BA89-47A21B8D5E5F}"/>
              </a:ext>
            </a:extLst>
          </p:cNvPr>
          <p:cNvSpPr txBox="1"/>
          <p:nvPr/>
        </p:nvSpPr>
        <p:spPr>
          <a:xfrm>
            <a:off x="2957722" y="4816134"/>
            <a:ext cx="12570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AES256 </a:t>
            </a:r>
            <a:r>
              <a:rPr lang="ko-KR" altLang="en-US" sz="800"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암호화 및 복호화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A249B0-6281-4E24-856C-A04E866F81B3}"/>
              </a:ext>
            </a:extLst>
          </p:cNvPr>
          <p:cNvSpPr txBox="1"/>
          <p:nvPr/>
        </p:nvSpPr>
        <p:spPr>
          <a:xfrm>
            <a:off x="2758953" y="5017347"/>
            <a:ext cx="7056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MD5 </a:t>
            </a:r>
            <a:r>
              <a:rPr lang="ko-KR" altLang="en-US" sz="800"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암호화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D52A70-F629-400A-A4B2-52536B2678A2}"/>
              </a:ext>
            </a:extLst>
          </p:cNvPr>
          <p:cNvSpPr txBox="1"/>
          <p:nvPr/>
        </p:nvSpPr>
        <p:spPr>
          <a:xfrm>
            <a:off x="2758953" y="5226296"/>
            <a:ext cx="14093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SHA-256, SHA-512 </a:t>
            </a:r>
            <a:r>
              <a:rPr lang="ko-KR" altLang="en-US" sz="800"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암호화</a:t>
            </a:r>
          </a:p>
        </p:txBody>
      </p:sp>
    </p:spTree>
    <p:extLst>
      <p:ext uri="{BB962C8B-B14F-4D97-AF65-F5344CB8AC3E}">
        <p14:creationId xmlns:p14="http://schemas.microsoft.com/office/powerpoint/2010/main" val="2381397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rgbClr val="E6E5EB"/>
            </a:gs>
            <a:gs pos="70000">
              <a:srgbClr val="FEB95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85642" y="419992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black">
                    <a:lumMod val="50000"/>
                    <a:lumOff val="50000"/>
                  </a:prstClr>
                </a:solidFill>
              </a:rPr>
              <a:t>Project Files Structure: Server</a:t>
            </a: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sz="800" kern="0">
                <a:solidFill>
                  <a:prstClr val="white">
                    <a:lumMod val="75000"/>
                  </a:prstClr>
                </a:solidFill>
              </a:rPr>
              <a:t>아이고 복잡해라</a:t>
            </a:r>
            <a:endParaRPr lang="ko-KR" altLang="en-US" sz="4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534400" y="419993"/>
            <a:ext cx="3248025" cy="601801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979B2E-1B57-4DC8-9720-4F10F7C60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2087" y="624609"/>
            <a:ext cx="1317214" cy="5608782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4685F8-636C-4DB6-BDD9-EE4E0185039C}"/>
              </a:ext>
            </a:extLst>
          </p:cNvPr>
          <p:cNvCxnSpPr/>
          <p:nvPr/>
        </p:nvCxnSpPr>
        <p:spPr>
          <a:xfrm>
            <a:off x="8792308" y="3024553"/>
            <a:ext cx="2762383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B4F0765-2F43-4DA6-9F3F-4D110A74082F}"/>
              </a:ext>
            </a:extLst>
          </p:cNvPr>
          <p:cNvCxnSpPr/>
          <p:nvPr/>
        </p:nvCxnSpPr>
        <p:spPr>
          <a:xfrm>
            <a:off x="8792308" y="5435244"/>
            <a:ext cx="2762383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ED4C6D1-A2B7-4428-A6B9-7DE1706C768E}"/>
              </a:ext>
            </a:extLst>
          </p:cNvPr>
          <p:cNvSpPr txBox="1"/>
          <p:nvPr/>
        </p:nvSpPr>
        <p:spPr>
          <a:xfrm>
            <a:off x="10940027" y="1599163"/>
            <a:ext cx="721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chemeClr val="bg1"/>
                </a:solidFill>
              </a:rPr>
              <a:t>&lt;Client&gt;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D8D814-3D20-442E-A8C4-C4C4301F2D4D}"/>
              </a:ext>
            </a:extLst>
          </p:cNvPr>
          <p:cNvSpPr txBox="1"/>
          <p:nvPr/>
        </p:nvSpPr>
        <p:spPr>
          <a:xfrm>
            <a:off x="10906363" y="4106788"/>
            <a:ext cx="7889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chemeClr val="bg1"/>
                </a:solidFill>
              </a:rPr>
              <a:t>&lt;Library&gt;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0E7506-8809-45E1-A42E-F19762F62817}"/>
              </a:ext>
            </a:extLst>
          </p:cNvPr>
          <p:cNvSpPr txBox="1"/>
          <p:nvPr/>
        </p:nvSpPr>
        <p:spPr>
          <a:xfrm>
            <a:off x="10906363" y="5690404"/>
            <a:ext cx="7521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chemeClr val="bg1"/>
                </a:solidFill>
              </a:rPr>
              <a:t>&lt;Server&gt;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292B815-DE93-42B0-AB4B-56A0B7B48B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60" y="590409"/>
            <a:ext cx="616294" cy="61629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3584F7-51B9-4D2D-9026-BBA360312811}"/>
              </a:ext>
            </a:extLst>
          </p:cNvPr>
          <p:cNvSpPr/>
          <p:nvPr/>
        </p:nvSpPr>
        <p:spPr>
          <a:xfrm>
            <a:off x="9442325" y="5395928"/>
            <a:ext cx="1420188" cy="886205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7896B707-1924-4870-93A9-A47FA58C21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384" b="237"/>
          <a:stretch/>
        </p:blipFill>
        <p:spPr>
          <a:xfrm>
            <a:off x="911707" y="2861864"/>
            <a:ext cx="2529508" cy="902184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EB3F13F-3DE0-4CA3-B03A-B6F0C3B4BBFB}"/>
              </a:ext>
            </a:extLst>
          </p:cNvPr>
          <p:cNvCxnSpPr>
            <a:cxnSpLocks/>
          </p:cNvCxnSpPr>
          <p:nvPr/>
        </p:nvCxnSpPr>
        <p:spPr>
          <a:xfrm flipV="1">
            <a:off x="2547756" y="2149887"/>
            <a:ext cx="1603238" cy="10540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2F140B1-5DDC-4B46-A964-C646B798E5AB}"/>
              </a:ext>
            </a:extLst>
          </p:cNvPr>
          <p:cNvSpPr txBox="1"/>
          <p:nvPr/>
        </p:nvSpPr>
        <p:spPr>
          <a:xfrm>
            <a:off x="4271720" y="1722273"/>
            <a:ext cx="3922979" cy="954107"/>
          </a:xfrm>
          <a:prstGeom prst="rect">
            <a:avLst/>
          </a:prstGeom>
          <a:solidFill>
            <a:srgbClr val="25252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&lt;Classes/ Client.cs&gt;</a:t>
            </a:r>
          </a:p>
          <a:p>
            <a:pPr algn="ctr"/>
            <a:endParaRPr lang="en-US" altLang="ko-KR" sz="800" b="1">
              <a:solidFill>
                <a:schemeClr val="accent4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accent4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서버가 통신하는 클라이언트들을 의미한다</a:t>
            </a:r>
            <a:r>
              <a:rPr lang="en-US" altLang="ko-KR" sz="800">
                <a:solidFill>
                  <a:schemeClr val="accent4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800">
              <a:solidFill>
                <a:schemeClr val="accent4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accent4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해당 클래스의 인스턴스 하나당 접속한 하나의 클라이언트를 의미하는 것이다</a:t>
            </a:r>
            <a:r>
              <a:rPr lang="en-US" altLang="ko-KR" sz="800">
                <a:solidFill>
                  <a:schemeClr val="accent4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800">
              <a:solidFill>
                <a:schemeClr val="accent4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accent4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소켓</a:t>
            </a:r>
            <a:r>
              <a:rPr lang="en-US" altLang="ko-KR" sz="800">
                <a:solidFill>
                  <a:schemeClr val="accent4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800">
                <a:solidFill>
                  <a:schemeClr val="accent4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사원 정보</a:t>
            </a:r>
            <a:r>
              <a:rPr lang="en-US" altLang="ko-KR" sz="800">
                <a:solidFill>
                  <a:schemeClr val="accent4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800">
                <a:solidFill>
                  <a:schemeClr val="accent4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수신 및 송신 메서드를 가지고 있다</a:t>
            </a:r>
            <a:r>
              <a:rPr lang="en-US" altLang="ko-KR" sz="800">
                <a:solidFill>
                  <a:schemeClr val="accent4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FA77A4E-EA64-46F7-8871-FF4744216145}"/>
              </a:ext>
            </a:extLst>
          </p:cNvPr>
          <p:cNvCxnSpPr>
            <a:cxnSpLocks/>
          </p:cNvCxnSpPr>
          <p:nvPr/>
        </p:nvCxnSpPr>
        <p:spPr>
          <a:xfrm flipV="1">
            <a:off x="2736220" y="3203891"/>
            <a:ext cx="1414774" cy="2251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64EF74B-EDB0-4F83-A0A0-228A788AAD23}"/>
              </a:ext>
            </a:extLst>
          </p:cNvPr>
          <p:cNvSpPr txBox="1"/>
          <p:nvPr/>
        </p:nvSpPr>
        <p:spPr>
          <a:xfrm>
            <a:off x="4271720" y="2913246"/>
            <a:ext cx="3922979" cy="707886"/>
          </a:xfrm>
          <a:prstGeom prst="rect">
            <a:avLst/>
          </a:prstGeom>
          <a:solidFill>
            <a:srgbClr val="25252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&lt;Classes/Database.cs&gt;</a:t>
            </a:r>
          </a:p>
          <a:p>
            <a:pPr algn="ctr"/>
            <a:endParaRPr lang="en-US" altLang="ko-KR" sz="800" b="1">
              <a:solidFill>
                <a:schemeClr val="accent4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accent4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사원</a:t>
            </a:r>
            <a:r>
              <a:rPr lang="en-US" altLang="ko-KR" sz="800">
                <a:solidFill>
                  <a:schemeClr val="accent4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800">
                <a:solidFill>
                  <a:schemeClr val="accent4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일정</a:t>
            </a:r>
            <a:r>
              <a:rPr lang="en-US" altLang="ko-KR" sz="800">
                <a:solidFill>
                  <a:schemeClr val="accent4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800">
                <a:solidFill>
                  <a:schemeClr val="accent4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채팅 등 모든 데이터의 읽기 쓰기는 여기서 이루어 진다</a:t>
            </a:r>
            <a:r>
              <a:rPr lang="en-US" altLang="ko-KR" sz="800">
                <a:solidFill>
                  <a:schemeClr val="accent4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800">
              <a:solidFill>
                <a:schemeClr val="accent4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>
                <a:solidFill>
                  <a:schemeClr val="accent4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GCP Ubuntu </a:t>
            </a:r>
            <a:r>
              <a:rPr lang="ko-KR" altLang="en-US" sz="800">
                <a:solidFill>
                  <a:schemeClr val="accent4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에서 구동중인 </a:t>
            </a:r>
            <a:r>
              <a:rPr lang="en-US" altLang="ko-KR" sz="800">
                <a:solidFill>
                  <a:schemeClr val="accent4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MariaDB </a:t>
            </a:r>
            <a:r>
              <a:rPr lang="ko-KR" altLang="en-US" sz="800">
                <a:solidFill>
                  <a:schemeClr val="accent4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서비스에 접속하여 작업이 이루어 진다</a:t>
            </a:r>
            <a:r>
              <a:rPr lang="en-US" altLang="ko-KR" sz="800">
                <a:solidFill>
                  <a:schemeClr val="accent4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FCC5DA1-9038-4E8D-BA21-80FE0333151A}"/>
              </a:ext>
            </a:extLst>
          </p:cNvPr>
          <p:cNvCxnSpPr>
            <a:cxnSpLocks/>
          </p:cNvCxnSpPr>
          <p:nvPr/>
        </p:nvCxnSpPr>
        <p:spPr>
          <a:xfrm>
            <a:off x="2493209" y="3654110"/>
            <a:ext cx="1589279" cy="72010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BC54CBA-A338-44FE-968C-57B3ADAF2E9F}"/>
              </a:ext>
            </a:extLst>
          </p:cNvPr>
          <p:cNvSpPr txBox="1"/>
          <p:nvPr/>
        </p:nvSpPr>
        <p:spPr>
          <a:xfrm>
            <a:off x="4271720" y="4143386"/>
            <a:ext cx="3922979" cy="1200329"/>
          </a:xfrm>
          <a:prstGeom prst="rect">
            <a:avLst/>
          </a:prstGeom>
          <a:solidFill>
            <a:srgbClr val="25252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&lt;Program.cs&gt;</a:t>
            </a:r>
          </a:p>
          <a:p>
            <a:pPr algn="ctr"/>
            <a:endParaRPr lang="en-US" altLang="ko-KR" sz="800" b="1">
              <a:solidFill>
                <a:schemeClr val="accent4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accent4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최초 실행되는 </a:t>
            </a:r>
            <a:r>
              <a:rPr lang="en-US" altLang="ko-KR" sz="800">
                <a:solidFill>
                  <a:schemeClr val="accent4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Main </a:t>
            </a:r>
            <a:r>
              <a:rPr lang="ko-KR" altLang="en-US" sz="800">
                <a:solidFill>
                  <a:schemeClr val="accent4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함수가 있으며 해당 함수에서는 데이터 베이스 서버에 접속하고 회사 전체 채팅방이 없을 경우 만들어주며 클라이언트들의 접속을 동기적으로 계속 받는다</a:t>
            </a:r>
            <a:r>
              <a:rPr lang="en-US" altLang="ko-KR" sz="800">
                <a:solidFill>
                  <a:schemeClr val="accent4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800">
              <a:solidFill>
                <a:schemeClr val="accent4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accent4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콘솔 출력을 통해 로깅을 하는 함수를 직접 구현하여 로그파일 분석에 더욱 쉽게 하였다</a:t>
            </a:r>
            <a:r>
              <a:rPr lang="en-US" altLang="ko-KR" sz="800">
                <a:solidFill>
                  <a:schemeClr val="accent4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800">
              <a:solidFill>
                <a:schemeClr val="accent4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accent4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로그인 전 후 클라이언트들의 소켓과 회사 내 모든 사원들의 정보</a:t>
            </a:r>
            <a:r>
              <a:rPr lang="en-US" altLang="ko-KR" sz="800">
                <a:solidFill>
                  <a:schemeClr val="accent4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800">
                <a:solidFill>
                  <a:schemeClr val="accent4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접속된 사원 정보를 가지고 있다가 필요할 때 사용한다</a:t>
            </a:r>
            <a:r>
              <a:rPr lang="en-US" altLang="ko-KR" sz="800">
                <a:solidFill>
                  <a:schemeClr val="accent4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8548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0">
              <a:srgbClr val="E6E5EB"/>
            </a:gs>
            <a:gs pos="70000">
              <a:srgbClr val="FEB95E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39774" y="419991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black">
                    <a:lumMod val="50000"/>
                    <a:lumOff val="50000"/>
                  </a:prstClr>
                </a:solidFill>
              </a:rPr>
              <a:t>Functions: Network</a:t>
            </a: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sz="800" kern="0">
                <a:solidFill>
                  <a:prstClr val="white">
                    <a:lumMod val="75000"/>
                  </a:prstClr>
                </a:solidFill>
              </a:rPr>
              <a:t> 네트워크 통신</a:t>
            </a:r>
            <a:endParaRPr lang="ko-KR" altLang="en-US" sz="4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DADA617-25C6-46EA-A1C5-F3990406A2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60" y="590409"/>
            <a:ext cx="616294" cy="61629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3692D76-C2BA-4E03-9E46-216E1F036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9208" y="1657349"/>
            <a:ext cx="2125980" cy="35433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A64A75-E203-4622-970A-7DA607BA725D}"/>
              </a:ext>
            </a:extLst>
          </p:cNvPr>
          <p:cNvSpPr txBox="1"/>
          <p:nvPr/>
        </p:nvSpPr>
        <p:spPr>
          <a:xfrm>
            <a:off x="7282754" y="4585972"/>
            <a:ext cx="3172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+mn-ea"/>
              </a:rPr>
              <a:t>① </a:t>
            </a:r>
            <a:r>
              <a:rPr lang="en-US" altLang="ko-KR" sz="1000">
                <a:latin typeface="+mn-ea"/>
              </a:rPr>
              <a:t>TcpListener</a:t>
            </a:r>
            <a:r>
              <a:rPr lang="ko-KR" altLang="en-US" sz="1000">
                <a:latin typeface="+mn-ea"/>
              </a:rPr>
              <a:t>을 사용하여 </a:t>
            </a:r>
            <a:r>
              <a:rPr lang="en-US" altLang="ko-KR" sz="1000">
                <a:latin typeface="+mn-ea"/>
              </a:rPr>
              <a:t>6756</a:t>
            </a:r>
            <a:r>
              <a:rPr lang="ko-KR" altLang="en-US" sz="1000">
                <a:latin typeface="+mn-ea"/>
              </a:rPr>
              <a:t>포트로 서버를 연다</a:t>
            </a:r>
            <a:r>
              <a:rPr lang="en-US" altLang="ko-KR" sz="1000">
                <a:latin typeface="+mn-ea"/>
              </a:rPr>
              <a:t>.</a:t>
            </a:r>
          </a:p>
          <a:p>
            <a:r>
              <a:rPr lang="ko-KR" altLang="en-US" sz="1000">
                <a:latin typeface="+mn-ea"/>
              </a:rPr>
              <a:t>② 서버는 클라이언트를 계속 받기 시작한다</a:t>
            </a:r>
            <a:r>
              <a:rPr lang="en-US" altLang="ko-KR" sz="1000">
                <a:latin typeface="+mn-ea"/>
              </a:rPr>
              <a:t>.</a:t>
            </a:r>
            <a:endParaRPr lang="ko-KR" altLang="en-US" sz="1000">
              <a:latin typeface="+mn-ea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0B0F650-31F9-4971-8221-4D9018BB6A6E}"/>
              </a:ext>
            </a:extLst>
          </p:cNvPr>
          <p:cNvCxnSpPr>
            <a:cxnSpLocks/>
          </p:cNvCxnSpPr>
          <p:nvPr/>
        </p:nvCxnSpPr>
        <p:spPr>
          <a:xfrm>
            <a:off x="4152380" y="3428998"/>
            <a:ext cx="2719176" cy="0"/>
          </a:xfrm>
          <a:prstGeom prst="straightConnector1">
            <a:avLst/>
          </a:prstGeom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E26FAB4-417B-4F69-B5E1-52CBFFC49626}"/>
              </a:ext>
            </a:extLst>
          </p:cNvPr>
          <p:cNvSpPr txBox="1"/>
          <p:nvPr/>
        </p:nvSpPr>
        <p:spPr>
          <a:xfrm>
            <a:off x="4163401" y="2707614"/>
            <a:ext cx="27191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③ 클라이언트 프로그램이 켜지면 서버로 접속한다</a:t>
            </a:r>
            <a:r>
              <a:rPr lang="en-US" altLang="ko-KR" sz="1000"/>
              <a:t>. (</a:t>
            </a:r>
            <a:r>
              <a:rPr lang="ko-KR" altLang="en-US" sz="1000"/>
              <a:t>만약 접속을 실패했을 경우 </a:t>
            </a:r>
            <a:r>
              <a:rPr lang="en-US" altLang="ko-KR" sz="1000"/>
              <a:t>5</a:t>
            </a:r>
            <a:r>
              <a:rPr lang="ko-KR" altLang="en-US" sz="1000"/>
              <a:t>초 뒤</a:t>
            </a:r>
            <a:r>
              <a:rPr lang="en-US" altLang="ko-KR" sz="1000"/>
              <a:t> </a:t>
            </a:r>
            <a:r>
              <a:rPr lang="ko-KR" altLang="en-US" sz="1000"/>
              <a:t>자동으로 재시도 한다</a:t>
            </a:r>
            <a:r>
              <a:rPr lang="en-US" altLang="ko-KR" sz="1000"/>
              <a:t>)</a:t>
            </a:r>
            <a:endParaRPr lang="ko-KR" altLang="en-US" sz="100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487A9B1-4E73-4D98-999E-495DF281BE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8748" y="1906775"/>
            <a:ext cx="3760677" cy="255027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1D1378F-71A0-4F06-BFBD-97D5632D3E50}"/>
              </a:ext>
            </a:extLst>
          </p:cNvPr>
          <p:cNvSpPr txBox="1"/>
          <p:nvPr/>
        </p:nvSpPr>
        <p:spPr>
          <a:xfrm>
            <a:off x="4163401" y="3648222"/>
            <a:ext cx="2719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④ 로그인</a:t>
            </a:r>
            <a:r>
              <a:rPr lang="en-US" altLang="ko-KR" sz="1000"/>
              <a:t>, </a:t>
            </a:r>
            <a:r>
              <a:rPr lang="ko-KR" altLang="en-US" sz="1000"/>
              <a:t>회원가입 기능을 수행할 수 있다</a:t>
            </a:r>
          </a:p>
        </p:txBody>
      </p:sp>
    </p:spTree>
    <p:extLst>
      <p:ext uri="{BB962C8B-B14F-4D97-AF65-F5344CB8AC3E}">
        <p14:creationId xmlns:p14="http://schemas.microsoft.com/office/powerpoint/2010/main" val="4136781856"/>
      </p:ext>
    </p:extLst>
  </p:cSld>
  <p:clrMapOvr>
    <a:masterClrMapping/>
  </p:clrMapOvr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1695</Words>
  <Application>Microsoft Office PowerPoint</Application>
  <PresentationFormat>와이드스크린</PresentationFormat>
  <Paragraphs>310</Paragraphs>
  <Slides>21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나눔바른고딕</vt:lpstr>
      <vt:lpstr>나눔바른고딕 Light</vt:lpstr>
      <vt:lpstr>나눔바른고딕 UltraLight</vt:lpstr>
      <vt:lpstr>맑은 고딕</vt:lpstr>
      <vt:lpstr>Arial</vt:lpstr>
      <vt:lpstr>30_Office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양 경호</cp:lastModifiedBy>
  <cp:revision>164</cp:revision>
  <dcterms:created xsi:type="dcterms:W3CDTF">2021-02-15T04:10:01Z</dcterms:created>
  <dcterms:modified xsi:type="dcterms:W3CDTF">2021-06-06T15:02:53Z</dcterms:modified>
</cp:coreProperties>
</file>