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3" r:id="rId3"/>
    <p:sldId id="257" r:id="rId4"/>
    <p:sldId id="258" r:id="rId5"/>
    <p:sldId id="259" r:id="rId6"/>
    <p:sldId id="262" r:id="rId7"/>
    <p:sldId id="274" r:id="rId8"/>
    <p:sldId id="267" r:id="rId9"/>
    <p:sldId id="271" r:id="rId10"/>
    <p:sldId id="260" r:id="rId11"/>
    <p:sldId id="268" r:id="rId12"/>
    <p:sldId id="261" r:id="rId13"/>
    <p:sldId id="269" r:id="rId14"/>
    <p:sldId id="270" r:id="rId15"/>
    <p:sldId id="263" r:id="rId16"/>
    <p:sldId id="266" r:id="rId17"/>
    <p:sldId id="265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ona Toska" initials="ET" lastIdx="1" clrIdx="0">
    <p:extLst>
      <p:ext uri="{19B8F6BF-5375-455C-9EA6-DF929625EA0E}">
        <p15:presenceInfo xmlns:p15="http://schemas.microsoft.com/office/powerpoint/2012/main" userId="S::tskelo001@myuct.ac.za::d9a6e5fe-1bed-4492-b3d8-fead6e12a26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63C1"/>
    <a:srgbClr val="E8412E"/>
    <a:srgbClr val="ED6A3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68" autoAdjust="0"/>
    <p:restoredTop sz="76545" autoAdjust="0"/>
  </p:normalViewPr>
  <p:slideViewPr>
    <p:cSldViewPr snapToGrid="0">
      <p:cViewPr varScale="1">
        <p:scale>
          <a:sx n="87" d="100"/>
          <a:sy n="87" d="100"/>
        </p:scale>
        <p:origin x="1842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6B64C-0CA2-46C0-B3C8-9B98193FF5E1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CB7D3E-9F2F-45EA-98FD-DDF14F87D1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098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17 goals broken into</a:t>
            </a:r>
            <a:r>
              <a:rPr lang="en-US" baseline="0" dirty="0"/>
              <a:t> targets (</a:t>
            </a:r>
            <a:r>
              <a:rPr lang="en-US" baseline="0" dirty="0" err="1"/>
              <a:t>e.g</a:t>
            </a:r>
            <a:r>
              <a:rPr lang="en-US" baseline="0" dirty="0"/>
              <a:t> SDG 1 has 5 targets) broken into indicators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B7D3E-9F2F-45EA-98FD-DDF14F87D1F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118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B7D3E-9F2F-45EA-98FD-DDF14F87D1F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920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Actions </a:t>
            </a:r>
            <a:r>
              <a:rPr lang="en-US" dirty="0" err="1"/>
              <a:t>e.g</a:t>
            </a:r>
            <a:r>
              <a:rPr lang="en-US" dirty="0"/>
              <a:t> interventions:</a:t>
            </a:r>
            <a:r>
              <a:rPr lang="en-US" baseline="0" dirty="0"/>
              <a:t> Cash, food, education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B7D3E-9F2F-45EA-98FD-DDF14F87D1F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893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 3 think about moderation (negative aspect)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B7D3E-9F2F-45EA-98FD-DDF14F87D1F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Receipt of accelerators was measured as access at both baseline and follow-up.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B7D3E-9F2F-45EA-98FD-DDF14F87D1F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270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B7D3E-9F2F-45EA-98FD-DDF14F87D1F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987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B7D3E-9F2F-45EA-98FD-DDF14F87D1F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55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Is it valid to test association between x and y</a:t>
            </a:r>
          </a:p>
          <a:p>
            <a:r>
              <a:rPr lang="en-US" dirty="0"/>
              <a:t>– keep and eye on Standard Errors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B7D3E-9F2F-45EA-98FD-DDF14F87D1F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485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Remind audience that receipt of accelerators was continuous across T1 and T2.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B7D3E-9F2F-45EA-98FD-DDF14F87D1F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148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B7D3E-9F2F-45EA-98FD-DDF14F87D1F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661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3021-D8D1-47C3-9067-F3780782F100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0172-2570-4F74-A5BD-6E4E35DD15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948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3021-D8D1-47C3-9067-F3780782F100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0172-2570-4F74-A5BD-6E4E35DD15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119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3021-D8D1-47C3-9067-F3780782F100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0172-2570-4F74-A5BD-6E4E35DD15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811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3021-D8D1-47C3-9067-F3780782F100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0172-2570-4F74-A5BD-6E4E35DD15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596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3021-D8D1-47C3-9067-F3780782F100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0172-2570-4F74-A5BD-6E4E35DD15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015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3021-D8D1-47C3-9067-F3780782F100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0172-2570-4F74-A5BD-6E4E35DD15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431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3021-D8D1-47C3-9067-F3780782F100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0172-2570-4F74-A5BD-6E4E35DD15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138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3021-D8D1-47C3-9067-F3780782F100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0172-2570-4F74-A5BD-6E4E35DD15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00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3021-D8D1-47C3-9067-F3780782F100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0172-2570-4F74-A5BD-6E4E35DD15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948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3021-D8D1-47C3-9067-F3780782F100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0172-2570-4F74-A5BD-6E4E35DD15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100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3021-D8D1-47C3-9067-F3780782F100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0172-2570-4F74-A5BD-6E4E35DD15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206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A3021-D8D1-47C3-9067-F3780782F100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10172-2570-4F74-A5BD-6E4E35DD15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821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william.rudgard@spi.ox.ac.u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idre.ucla.edu/stata/dae/multivariate-regression-analysis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www.statisticshowto.datasciencecentral.com/benjamini-hochberg-procedure/" TargetMode="External"/><Relationship Id="rId4" Type="http://schemas.openxmlformats.org/officeDocument/2006/relationships/hyperlink" Target="https://stats.idre.ucla.edu/mplus/seminars/intromplus-part2/analyzing-data-path-analysis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william.rudgard@spi.ox.ac.uk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ropbox.com/s/4dn5d15nftoiukt/Mapping%20SDG%20targets%20and%20indicators%20for%20accelerator%20analyses_31Oct2019.pptx?dl=0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09207"/>
            <a:ext cx="9144000" cy="2295939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+mn-lt"/>
              </a:rPr>
              <a:t>SDG accelerator analyses:</a:t>
            </a:r>
            <a:br>
              <a:rPr lang="en-GB" dirty="0">
                <a:latin typeface="+mn-lt"/>
              </a:rPr>
            </a:br>
            <a:r>
              <a:rPr lang="en-GB" dirty="0">
                <a:latin typeface="+mn-lt"/>
              </a:rPr>
              <a:t>What we know how to do and what we should look out for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04471"/>
          </a:xfrm>
        </p:spPr>
        <p:txBody>
          <a:bodyPr>
            <a:noAutofit/>
          </a:bodyPr>
          <a:lstStyle/>
          <a:p>
            <a:r>
              <a:rPr lang="en-US" sz="2800" dirty="0"/>
              <a:t>The Accelerate Hub WP2 Meeting</a:t>
            </a:r>
          </a:p>
          <a:p>
            <a:r>
              <a:rPr lang="en-US" sz="2800" dirty="0"/>
              <a:t>Oct 31</a:t>
            </a:r>
            <a:r>
              <a:rPr lang="en-US" sz="2800" baseline="30000" dirty="0"/>
              <a:t>st</a:t>
            </a:r>
            <a:r>
              <a:rPr lang="en-US" sz="2800" dirty="0"/>
              <a:t>, 2019, Oxford UK</a:t>
            </a:r>
          </a:p>
          <a:p>
            <a:r>
              <a:rPr lang="en-US" sz="2800" dirty="0"/>
              <a:t>Will Rudgard and Mark Orkin</a:t>
            </a:r>
          </a:p>
          <a:p>
            <a:r>
              <a:rPr lang="en-US" sz="2800" u="sng" dirty="0">
                <a:solidFill>
                  <a:srgbClr val="0070C0"/>
                </a:solidFill>
                <a:hlinkClick r:id="rId2"/>
              </a:rPr>
              <a:t>william.rudgard@spi.ox.ac.uk</a:t>
            </a:r>
            <a:endParaRPr lang="en-US" sz="2800" u="sng" dirty="0">
              <a:solidFill>
                <a:srgbClr val="0070C0"/>
              </a:solidFill>
            </a:endParaRPr>
          </a:p>
          <a:p>
            <a:r>
              <a:rPr lang="en-GB" sz="2800" u="sng" dirty="0">
                <a:solidFill>
                  <a:srgbClr val="0563C1"/>
                </a:solidFill>
              </a:rPr>
              <a:t>mark.orkin@gmail.com</a:t>
            </a:r>
            <a:endParaRPr lang="en-US" sz="2800" dirty="0"/>
          </a:p>
          <a:p>
            <a:endParaRPr lang="en-GB" sz="28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339"/>
          <a:stretch/>
        </p:blipFill>
        <p:spPr>
          <a:xfrm rot="21317576">
            <a:off x="-195106" y="5870966"/>
            <a:ext cx="1696479" cy="871089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>
            <a:off x="11572747" y="811851"/>
            <a:ext cx="0" cy="5508000"/>
          </a:xfrm>
          <a:prstGeom prst="line">
            <a:avLst/>
          </a:prstGeom>
          <a:ln w="28575">
            <a:solidFill>
              <a:srgbClr val="ED6A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911679" y="6306511"/>
            <a:ext cx="10662012" cy="0"/>
          </a:xfrm>
          <a:prstGeom prst="line">
            <a:avLst/>
          </a:prstGeom>
          <a:ln w="28575">
            <a:solidFill>
              <a:srgbClr val="E841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339"/>
          <a:stretch/>
        </p:blipFill>
        <p:spPr>
          <a:xfrm>
            <a:off x="10724508" y="186022"/>
            <a:ext cx="1696479" cy="87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74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691" y="1633798"/>
            <a:ext cx="6846499" cy="4169029"/>
          </a:xfrm>
          <a:prstGeom prst="rect">
            <a:avLst/>
          </a:prstGeom>
        </p:spPr>
      </p:pic>
      <p:sp>
        <p:nvSpPr>
          <p:cNvPr id="18" name="Left Arrow 17"/>
          <p:cNvSpPr/>
          <p:nvPr/>
        </p:nvSpPr>
        <p:spPr>
          <a:xfrm rot="21079317">
            <a:off x="6595022" y="1608029"/>
            <a:ext cx="2537460" cy="492478"/>
          </a:xfrm>
          <a:prstGeom prst="leftArrow">
            <a:avLst>
              <a:gd name="adj1" fmla="val 51675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Accelerator</a:t>
            </a:r>
            <a:endParaRPr lang="en-GB" dirty="0"/>
          </a:p>
        </p:txBody>
      </p:sp>
      <p:sp>
        <p:nvSpPr>
          <p:cNvPr id="20" name="Right Arrow 19"/>
          <p:cNvSpPr/>
          <p:nvPr/>
        </p:nvSpPr>
        <p:spPr>
          <a:xfrm>
            <a:off x="2013044" y="2812804"/>
            <a:ext cx="1439084" cy="480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Outcome</a:t>
            </a:r>
            <a:endParaRPr lang="en-GB" dirty="0"/>
          </a:p>
        </p:txBody>
      </p:sp>
      <p:sp>
        <p:nvSpPr>
          <p:cNvPr id="21" name="Right Arrow 20"/>
          <p:cNvSpPr/>
          <p:nvPr/>
        </p:nvSpPr>
        <p:spPr>
          <a:xfrm>
            <a:off x="5523143" y="2975808"/>
            <a:ext cx="1439084" cy="480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Outcome</a:t>
            </a:r>
            <a:endParaRPr lang="en-GB" dirty="0"/>
          </a:p>
        </p:txBody>
      </p:sp>
      <p:sp>
        <p:nvSpPr>
          <p:cNvPr id="22" name="Right Arrow 21"/>
          <p:cNvSpPr/>
          <p:nvPr/>
        </p:nvSpPr>
        <p:spPr>
          <a:xfrm>
            <a:off x="3765439" y="4123970"/>
            <a:ext cx="1439084" cy="480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Outcome</a:t>
            </a:r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-195106" y="186022"/>
            <a:ext cx="12616093" cy="6556033"/>
            <a:chOff x="-195106" y="186022"/>
            <a:chExt cx="12616093" cy="655603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339"/>
            <a:stretch/>
          </p:blipFill>
          <p:spPr>
            <a:xfrm rot="21317576">
              <a:off x="-195106" y="5870966"/>
              <a:ext cx="1696479" cy="871089"/>
            </a:xfrm>
            <a:prstGeom prst="rect">
              <a:avLst/>
            </a:prstGeom>
          </p:spPr>
        </p:pic>
        <p:cxnSp>
          <p:nvCxnSpPr>
            <p:cNvPr id="10" name="Straight Connector 9"/>
            <p:cNvCxnSpPr/>
            <p:nvPr/>
          </p:nvCxnSpPr>
          <p:spPr>
            <a:xfrm>
              <a:off x="11572747" y="811851"/>
              <a:ext cx="0" cy="5508000"/>
            </a:xfrm>
            <a:prstGeom prst="line">
              <a:avLst/>
            </a:prstGeom>
            <a:ln w="28575">
              <a:solidFill>
                <a:srgbClr val="ED6A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911679" y="6306511"/>
              <a:ext cx="10662012" cy="0"/>
            </a:xfrm>
            <a:prstGeom prst="line">
              <a:avLst/>
            </a:prstGeom>
            <a:ln w="28575">
              <a:solidFill>
                <a:srgbClr val="E841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339"/>
            <a:stretch/>
          </p:blipFill>
          <p:spPr>
            <a:xfrm>
              <a:off x="10724508" y="186022"/>
              <a:ext cx="1696479" cy="871089"/>
            </a:xfrm>
            <a:prstGeom prst="rect">
              <a:avLst/>
            </a:prstGeom>
          </p:spPr>
        </p:pic>
        <p:sp>
          <p:nvSpPr>
            <p:cNvPr id="13" name="Title 1"/>
            <p:cNvSpPr txBox="1">
              <a:spLocks/>
            </p:cNvSpPr>
            <p:nvPr/>
          </p:nvSpPr>
          <p:spPr>
            <a:xfrm>
              <a:off x="398403" y="290339"/>
              <a:ext cx="10515600" cy="8676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>
                  <a:latin typeface="+mn-lt"/>
                </a:rPr>
                <a:t>Testing for accelerators - Part 1</a:t>
              </a:r>
              <a:endParaRPr lang="en-GB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923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95106" y="186022"/>
            <a:ext cx="12616093" cy="6556033"/>
            <a:chOff x="-195106" y="186022"/>
            <a:chExt cx="12616093" cy="655603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339"/>
            <a:stretch/>
          </p:blipFill>
          <p:spPr>
            <a:xfrm rot="21317576">
              <a:off x="-195106" y="5870966"/>
              <a:ext cx="1696479" cy="871089"/>
            </a:xfrm>
            <a:prstGeom prst="rect">
              <a:avLst/>
            </a:prstGeom>
          </p:spPr>
        </p:pic>
        <p:cxnSp>
          <p:nvCxnSpPr>
            <p:cNvPr id="10" name="Straight Connector 9"/>
            <p:cNvCxnSpPr/>
            <p:nvPr/>
          </p:nvCxnSpPr>
          <p:spPr>
            <a:xfrm>
              <a:off x="11572747" y="811851"/>
              <a:ext cx="0" cy="5508000"/>
            </a:xfrm>
            <a:prstGeom prst="line">
              <a:avLst/>
            </a:prstGeom>
            <a:ln w="28575">
              <a:solidFill>
                <a:srgbClr val="ED6A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911679" y="6306511"/>
              <a:ext cx="10662012" cy="0"/>
            </a:xfrm>
            <a:prstGeom prst="line">
              <a:avLst/>
            </a:prstGeom>
            <a:ln w="28575">
              <a:solidFill>
                <a:srgbClr val="E841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339"/>
            <a:stretch/>
          </p:blipFill>
          <p:spPr>
            <a:xfrm>
              <a:off x="10724508" y="186022"/>
              <a:ext cx="1696479" cy="871089"/>
            </a:xfrm>
            <a:prstGeom prst="rect">
              <a:avLst/>
            </a:prstGeom>
          </p:spPr>
        </p:pic>
        <p:sp>
          <p:nvSpPr>
            <p:cNvPr id="13" name="Title 1"/>
            <p:cNvSpPr txBox="1">
              <a:spLocks/>
            </p:cNvSpPr>
            <p:nvPr/>
          </p:nvSpPr>
          <p:spPr>
            <a:xfrm>
              <a:off x="398403" y="290339"/>
              <a:ext cx="10515600" cy="8676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>
                  <a:latin typeface="+mn-lt"/>
                </a:rPr>
                <a:t>Testing for accelerators - Part 2</a:t>
              </a:r>
              <a:endParaRPr lang="en-GB" dirty="0">
                <a:latin typeface="+mn-lt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4726"/>
          <a:stretch/>
        </p:blipFill>
        <p:spPr>
          <a:xfrm>
            <a:off x="6242683" y="1560794"/>
            <a:ext cx="5315156" cy="378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1865" t="4690" r="3497" b="6161"/>
          <a:stretch/>
        </p:blipFill>
        <p:spPr>
          <a:xfrm>
            <a:off x="770698" y="1590383"/>
            <a:ext cx="5310313" cy="3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77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584" r="3907"/>
          <a:stretch/>
        </p:blipFill>
        <p:spPr>
          <a:xfrm>
            <a:off x="2442755" y="1117208"/>
            <a:ext cx="6312202" cy="5112011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823459" y="4344544"/>
            <a:ext cx="571500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ight Arrow 5"/>
          <p:cNvSpPr/>
          <p:nvPr/>
        </p:nvSpPr>
        <p:spPr>
          <a:xfrm>
            <a:off x="4343399" y="2960943"/>
            <a:ext cx="575310" cy="259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Arrow 6"/>
          <p:cNvSpPr/>
          <p:nvPr/>
        </p:nvSpPr>
        <p:spPr>
          <a:xfrm>
            <a:off x="5016124" y="2468998"/>
            <a:ext cx="640079" cy="2822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-195106" y="186022"/>
            <a:ext cx="12616093" cy="6556033"/>
            <a:chOff x="-195106" y="186022"/>
            <a:chExt cx="12616093" cy="655603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339"/>
            <a:stretch/>
          </p:blipFill>
          <p:spPr>
            <a:xfrm rot="21317576">
              <a:off x="-195106" y="5870966"/>
              <a:ext cx="1696479" cy="871089"/>
            </a:xfrm>
            <a:prstGeom prst="rect">
              <a:avLst/>
            </a:prstGeom>
          </p:spPr>
        </p:pic>
        <p:cxnSp>
          <p:nvCxnSpPr>
            <p:cNvPr id="10" name="Straight Connector 9"/>
            <p:cNvCxnSpPr/>
            <p:nvPr/>
          </p:nvCxnSpPr>
          <p:spPr>
            <a:xfrm>
              <a:off x="11572747" y="811851"/>
              <a:ext cx="0" cy="5508000"/>
            </a:xfrm>
            <a:prstGeom prst="line">
              <a:avLst/>
            </a:prstGeom>
            <a:ln w="28575">
              <a:solidFill>
                <a:srgbClr val="ED6A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911679" y="6306511"/>
              <a:ext cx="10662012" cy="0"/>
            </a:xfrm>
            <a:prstGeom prst="line">
              <a:avLst/>
            </a:prstGeom>
            <a:ln w="28575">
              <a:solidFill>
                <a:srgbClr val="E841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339"/>
            <a:stretch/>
          </p:blipFill>
          <p:spPr>
            <a:xfrm>
              <a:off x="10724508" y="186022"/>
              <a:ext cx="1696479" cy="871089"/>
            </a:xfrm>
            <a:prstGeom prst="rect">
              <a:avLst/>
            </a:prstGeom>
          </p:spPr>
        </p:pic>
        <p:sp>
          <p:nvSpPr>
            <p:cNvPr id="13" name="Title 1"/>
            <p:cNvSpPr txBox="1">
              <a:spLocks/>
            </p:cNvSpPr>
            <p:nvPr/>
          </p:nvSpPr>
          <p:spPr>
            <a:xfrm>
              <a:off x="398403" y="290339"/>
              <a:ext cx="10515600" cy="8676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>
                  <a:latin typeface="+mn-lt"/>
                </a:rPr>
                <a:t>Testing for synergies between accelerators</a:t>
              </a:r>
              <a:endParaRPr lang="en-GB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997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55" y="2317840"/>
            <a:ext cx="10500730" cy="27928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17275" y="3944856"/>
            <a:ext cx="708660" cy="37719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0070375" y="3944856"/>
            <a:ext cx="708660" cy="37719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5913665" y="3944856"/>
            <a:ext cx="708660" cy="37719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537755" y="5124054"/>
            <a:ext cx="10500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Cash transfers are significantly associated with 1) HIV care retention; 2) School progression; 3) No emotional abuse.</a:t>
            </a:r>
          </a:p>
        </p:txBody>
      </p:sp>
      <p:sp>
        <p:nvSpPr>
          <p:cNvPr id="9" name="Rectangle 8"/>
          <p:cNvSpPr/>
          <p:nvPr/>
        </p:nvSpPr>
        <p:spPr>
          <a:xfrm>
            <a:off x="605642" y="3944856"/>
            <a:ext cx="906087" cy="37719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/>
          <p:cNvGrpSpPr/>
          <p:nvPr/>
        </p:nvGrpSpPr>
        <p:grpSpPr>
          <a:xfrm>
            <a:off x="-195106" y="186022"/>
            <a:ext cx="12616093" cy="6556033"/>
            <a:chOff x="-195106" y="186022"/>
            <a:chExt cx="12616093" cy="6556033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339"/>
            <a:stretch/>
          </p:blipFill>
          <p:spPr>
            <a:xfrm rot="21317576">
              <a:off x="-195106" y="5870966"/>
              <a:ext cx="1696479" cy="871089"/>
            </a:xfrm>
            <a:prstGeom prst="rect">
              <a:avLst/>
            </a:prstGeom>
          </p:spPr>
        </p:pic>
        <p:cxnSp>
          <p:nvCxnSpPr>
            <p:cNvPr id="13" name="Straight Connector 12"/>
            <p:cNvCxnSpPr/>
            <p:nvPr/>
          </p:nvCxnSpPr>
          <p:spPr>
            <a:xfrm>
              <a:off x="11572747" y="811851"/>
              <a:ext cx="0" cy="5508000"/>
            </a:xfrm>
            <a:prstGeom prst="line">
              <a:avLst/>
            </a:prstGeom>
            <a:ln w="28575">
              <a:solidFill>
                <a:srgbClr val="ED6A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911679" y="6306511"/>
              <a:ext cx="10662012" cy="0"/>
            </a:xfrm>
            <a:prstGeom prst="line">
              <a:avLst/>
            </a:prstGeom>
            <a:ln w="28575">
              <a:solidFill>
                <a:srgbClr val="E841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339"/>
            <a:stretch/>
          </p:blipFill>
          <p:spPr>
            <a:xfrm>
              <a:off x="10724508" y="186022"/>
              <a:ext cx="1696479" cy="871089"/>
            </a:xfrm>
            <a:prstGeom prst="rect">
              <a:avLst/>
            </a:prstGeom>
          </p:spPr>
        </p:pic>
        <p:sp>
          <p:nvSpPr>
            <p:cNvPr id="16" name="Title 1"/>
            <p:cNvSpPr txBox="1">
              <a:spLocks/>
            </p:cNvSpPr>
            <p:nvPr/>
          </p:nvSpPr>
          <p:spPr>
            <a:xfrm>
              <a:off x="398403" y="290339"/>
              <a:ext cx="8340648" cy="143163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>
                  <a:latin typeface="+mn-lt"/>
                </a:rPr>
                <a:t>Illustration of cash transfer accelerator</a:t>
              </a:r>
              <a:endParaRPr lang="en-GB" dirty="0">
                <a:latin typeface="+mn-lt"/>
              </a:endParaRPr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8087" y="290339"/>
            <a:ext cx="2875478" cy="175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67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73" y="2306785"/>
            <a:ext cx="10500730" cy="27928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77448" y="3921125"/>
            <a:ext cx="708660" cy="37719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873838" y="3921125"/>
            <a:ext cx="708660" cy="37719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10030548" y="4338867"/>
            <a:ext cx="708660" cy="36000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030548" y="3939320"/>
            <a:ext cx="708660" cy="3600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030548" y="3539773"/>
            <a:ext cx="708660" cy="36000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0030548" y="3930725"/>
            <a:ext cx="708660" cy="37719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540673" y="5153450"/>
            <a:ext cx="10500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Safe schooling, cash transfers, and parenting support are all significantly associated with emotional abuse.</a:t>
            </a:r>
            <a:endParaRPr lang="en-GB" sz="2400" dirty="0"/>
          </a:p>
        </p:txBody>
      </p:sp>
      <p:sp>
        <p:nvSpPr>
          <p:cNvPr id="17" name="Rectangle 16"/>
          <p:cNvSpPr/>
          <p:nvPr/>
        </p:nvSpPr>
        <p:spPr>
          <a:xfrm>
            <a:off x="562698" y="3930725"/>
            <a:ext cx="906409" cy="36759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562697" y="3506415"/>
            <a:ext cx="906409" cy="39335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562696" y="4338868"/>
            <a:ext cx="906409" cy="355542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562696" y="4717255"/>
            <a:ext cx="906409" cy="35554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10030549" y="4717255"/>
            <a:ext cx="708660" cy="37770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4" name="Group 23"/>
          <p:cNvGrpSpPr/>
          <p:nvPr/>
        </p:nvGrpSpPr>
        <p:grpSpPr>
          <a:xfrm>
            <a:off x="-195106" y="186022"/>
            <a:ext cx="12616093" cy="6556033"/>
            <a:chOff x="-195106" y="186022"/>
            <a:chExt cx="12616093" cy="6556033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339"/>
            <a:stretch/>
          </p:blipFill>
          <p:spPr>
            <a:xfrm rot="21317576">
              <a:off x="-195106" y="5870966"/>
              <a:ext cx="1696479" cy="871089"/>
            </a:xfrm>
            <a:prstGeom prst="rect">
              <a:avLst/>
            </a:prstGeom>
          </p:spPr>
        </p:pic>
        <p:cxnSp>
          <p:nvCxnSpPr>
            <p:cNvPr id="26" name="Straight Connector 25"/>
            <p:cNvCxnSpPr/>
            <p:nvPr/>
          </p:nvCxnSpPr>
          <p:spPr>
            <a:xfrm>
              <a:off x="11572747" y="811851"/>
              <a:ext cx="0" cy="5508000"/>
            </a:xfrm>
            <a:prstGeom prst="line">
              <a:avLst/>
            </a:prstGeom>
            <a:ln w="28575">
              <a:solidFill>
                <a:srgbClr val="ED6A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911679" y="6306511"/>
              <a:ext cx="10662012" cy="0"/>
            </a:xfrm>
            <a:prstGeom prst="line">
              <a:avLst/>
            </a:prstGeom>
            <a:ln w="28575">
              <a:solidFill>
                <a:srgbClr val="E841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339"/>
            <a:stretch/>
          </p:blipFill>
          <p:spPr>
            <a:xfrm>
              <a:off x="10724508" y="186022"/>
              <a:ext cx="1696479" cy="871089"/>
            </a:xfrm>
            <a:prstGeom prst="rect">
              <a:avLst/>
            </a:prstGeom>
          </p:spPr>
        </p:pic>
        <p:sp>
          <p:nvSpPr>
            <p:cNvPr id="29" name="Title 1"/>
            <p:cNvSpPr txBox="1">
              <a:spLocks/>
            </p:cNvSpPr>
            <p:nvPr/>
          </p:nvSpPr>
          <p:spPr>
            <a:xfrm>
              <a:off x="398403" y="290339"/>
              <a:ext cx="8340648" cy="143163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>
                  <a:latin typeface="+mn-lt"/>
                </a:rPr>
                <a:t>Illustration of synergy across accelerators</a:t>
              </a:r>
              <a:endParaRPr lang="en-GB" dirty="0">
                <a:latin typeface="+mn-lt"/>
              </a:endParaRPr>
            </a:p>
          </p:txBody>
        </p:sp>
      </p:grpSp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087" y="290339"/>
            <a:ext cx="2875478" cy="175096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5"/>
          <a:srcRect t="4584" r="3907"/>
          <a:stretch/>
        </p:blipFill>
        <p:spPr>
          <a:xfrm>
            <a:off x="7910465" y="79080"/>
            <a:ext cx="2750722" cy="222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20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2" grpId="0" animBg="1"/>
      <p:bldP spid="13" grpId="0" animBg="1"/>
      <p:bldP spid="14" grpId="0" animBg="1"/>
      <p:bldP spid="15" grpId="0" animBg="1"/>
      <p:bldP spid="16" grpId="0"/>
      <p:bldP spid="19" grpId="0" animBg="1"/>
      <p:bldP spid="20" grpId="0" animBg="1"/>
      <p:bldP spid="21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488258" y="1060915"/>
            <a:ext cx="8455093" cy="46881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Outcomes should be:</a:t>
            </a:r>
          </a:p>
          <a:p>
            <a:r>
              <a:rPr lang="en-US" sz="3200" dirty="0" err="1"/>
              <a:t>Operationalisable</a:t>
            </a:r>
            <a:r>
              <a:rPr lang="en-US" sz="3200" dirty="0"/>
              <a:t> (i.e. validly measurable) </a:t>
            </a:r>
          </a:p>
          <a:p>
            <a:r>
              <a:rPr lang="en-US" sz="3200" dirty="0"/>
              <a:t>Modifiable (something that can be improved)</a:t>
            </a:r>
          </a:p>
          <a:p>
            <a:r>
              <a:rPr lang="en-US" sz="3200" dirty="0"/>
              <a:t>Salient in countries’ national development agendas</a:t>
            </a:r>
          </a:p>
          <a:p>
            <a:r>
              <a:rPr lang="en-US" sz="3200" dirty="0"/>
              <a:t>Emerging priorities</a:t>
            </a:r>
          </a:p>
          <a:p>
            <a:r>
              <a:rPr lang="en-US" sz="3200" dirty="0"/>
              <a:t>Responsive to the needs of the traditionally marginalized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-195106" y="186022"/>
            <a:ext cx="12616093" cy="6556033"/>
            <a:chOff x="-195106" y="186022"/>
            <a:chExt cx="12616093" cy="6556033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339"/>
            <a:stretch/>
          </p:blipFill>
          <p:spPr>
            <a:xfrm rot="21317576">
              <a:off x="-195106" y="5870966"/>
              <a:ext cx="1696479" cy="871089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/>
          </p:nvCxnSpPr>
          <p:spPr>
            <a:xfrm>
              <a:off x="11572747" y="811851"/>
              <a:ext cx="0" cy="5508000"/>
            </a:xfrm>
            <a:prstGeom prst="line">
              <a:avLst/>
            </a:prstGeom>
            <a:ln w="28575">
              <a:solidFill>
                <a:srgbClr val="ED6A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911679" y="6306511"/>
              <a:ext cx="10662012" cy="0"/>
            </a:xfrm>
            <a:prstGeom prst="line">
              <a:avLst/>
            </a:prstGeom>
            <a:ln w="28575">
              <a:solidFill>
                <a:srgbClr val="E841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339"/>
            <a:stretch/>
          </p:blipFill>
          <p:spPr>
            <a:xfrm>
              <a:off x="10724508" y="186022"/>
              <a:ext cx="1696479" cy="871089"/>
            </a:xfrm>
            <a:prstGeom prst="rect">
              <a:avLst/>
            </a:prstGeom>
          </p:spPr>
        </p:pic>
        <p:sp>
          <p:nvSpPr>
            <p:cNvPr id="20" name="Title 1"/>
            <p:cNvSpPr txBox="1">
              <a:spLocks/>
            </p:cNvSpPr>
            <p:nvPr/>
          </p:nvSpPr>
          <p:spPr>
            <a:xfrm>
              <a:off x="398403" y="290339"/>
              <a:ext cx="8340648" cy="8676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>
                  <a:latin typeface="+mn-lt"/>
                </a:rPr>
                <a:t>How to choose SDG outcomes?</a:t>
              </a:r>
              <a:endParaRPr lang="en-GB" dirty="0">
                <a:latin typeface="+mn-lt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69813" y="5873888"/>
            <a:ext cx="7079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Source: </a:t>
            </a:r>
            <a:r>
              <a:rPr lang="en-US" sz="1400" dirty="0"/>
              <a:t>UNDP (2018). SDG Accelerator and Bottleneck Assessment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4303" y="1223620"/>
            <a:ext cx="2314011" cy="468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61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459" y="1451489"/>
            <a:ext cx="10888849" cy="463580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000" u="sng" dirty="0"/>
              <a:t>One potential accelerator and multiple outcomes – MANCOVA</a:t>
            </a:r>
          </a:p>
          <a:p>
            <a:pPr marL="0" indent="0">
              <a:buNone/>
            </a:pPr>
            <a:r>
              <a:rPr lang="en-US" sz="2200" dirty="0"/>
              <a:t>STATA: </a:t>
            </a:r>
            <a:r>
              <a:rPr lang="en-US" sz="2200" dirty="0">
                <a:hlinkClick r:id="rId3"/>
              </a:rPr>
              <a:t>https://stats.idre.ucla.edu/stata/dae/multivariate-regression-analysis/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R: http://www.rpubs.com/tbihansk/302732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000" u="sng" dirty="0"/>
              <a:t>Multiple potential accelerators and multiple outcomes – Path analysis</a:t>
            </a:r>
          </a:p>
          <a:p>
            <a:pPr marL="0" indent="0">
              <a:buNone/>
            </a:pPr>
            <a:r>
              <a:rPr lang="en-US" sz="2200" dirty="0"/>
              <a:t>STATA: </a:t>
            </a:r>
            <a:r>
              <a:rPr lang="en-US" sz="2200" dirty="0">
                <a:hlinkClick r:id="rId4"/>
              </a:rPr>
              <a:t>https://stats.idre.ucla.edu/mplus/seminars/intromplus-part2/analyzing-data-path-analysis/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R: http://www.rpubs.com/tbihansk/302732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000" u="sng" dirty="0"/>
              <a:t>Multiple outcome correction – </a:t>
            </a:r>
            <a:r>
              <a:rPr lang="en-US" sz="3000" u="sng" dirty="0" err="1"/>
              <a:t>Benjamini</a:t>
            </a:r>
            <a:r>
              <a:rPr lang="en-US" sz="3000" u="sng" dirty="0"/>
              <a:t> &amp; Hochberg</a:t>
            </a:r>
          </a:p>
          <a:p>
            <a:pPr marL="0" indent="0">
              <a:buNone/>
            </a:pPr>
            <a:r>
              <a:rPr lang="en-GB" sz="2200" dirty="0"/>
              <a:t>Excel: </a:t>
            </a:r>
            <a:r>
              <a:rPr lang="en-GB" sz="2200" dirty="0">
                <a:hlinkClick r:id="rId5"/>
              </a:rPr>
              <a:t>https://www.statisticshowto.datasciencecentral.com/benjamini-hochberg-procedure/</a:t>
            </a:r>
            <a:endParaRPr lang="en-GB" sz="2200" dirty="0"/>
          </a:p>
        </p:txBody>
      </p:sp>
      <p:grpSp>
        <p:nvGrpSpPr>
          <p:cNvPr id="4" name="Group 3"/>
          <p:cNvGrpSpPr/>
          <p:nvPr/>
        </p:nvGrpSpPr>
        <p:grpSpPr>
          <a:xfrm>
            <a:off x="-195106" y="186022"/>
            <a:ext cx="12616093" cy="6556033"/>
            <a:chOff x="-195106" y="186022"/>
            <a:chExt cx="12616093" cy="655603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339"/>
            <a:stretch/>
          </p:blipFill>
          <p:spPr>
            <a:xfrm rot="21317576">
              <a:off x="-195106" y="5870966"/>
              <a:ext cx="1696479" cy="871089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11572747" y="811851"/>
              <a:ext cx="0" cy="5508000"/>
            </a:xfrm>
            <a:prstGeom prst="line">
              <a:avLst/>
            </a:prstGeom>
            <a:ln w="28575">
              <a:solidFill>
                <a:srgbClr val="ED6A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911679" y="6306511"/>
              <a:ext cx="10662012" cy="0"/>
            </a:xfrm>
            <a:prstGeom prst="line">
              <a:avLst/>
            </a:prstGeom>
            <a:ln w="28575">
              <a:solidFill>
                <a:srgbClr val="E841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339"/>
            <a:stretch/>
          </p:blipFill>
          <p:spPr>
            <a:xfrm>
              <a:off x="10724508" y="186022"/>
              <a:ext cx="1696479" cy="871089"/>
            </a:xfrm>
            <a:prstGeom prst="rect">
              <a:avLst/>
            </a:prstGeom>
          </p:spPr>
        </p:pic>
        <p:sp>
          <p:nvSpPr>
            <p:cNvPr id="9" name="Title 1"/>
            <p:cNvSpPr txBox="1">
              <a:spLocks/>
            </p:cNvSpPr>
            <p:nvPr/>
          </p:nvSpPr>
          <p:spPr>
            <a:xfrm>
              <a:off x="398403" y="290339"/>
              <a:ext cx="8340648" cy="8676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>
                  <a:latin typeface="+mn-lt"/>
                </a:rPr>
                <a:t>MANCOVA &amp; Path Analysis</a:t>
              </a:r>
              <a:endParaRPr lang="en-GB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2794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l="2187" r="2642" b="5019"/>
          <a:stretch/>
        </p:blipFill>
        <p:spPr>
          <a:xfrm>
            <a:off x="6848849" y="3499976"/>
            <a:ext cx="4452257" cy="270570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403" y="1343736"/>
            <a:ext cx="6289779" cy="44590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Adjusted predicted probabilities</a:t>
            </a:r>
          </a:p>
          <a:p>
            <a:pPr marL="0" indent="0">
              <a:buNone/>
            </a:pPr>
            <a:r>
              <a:rPr lang="en-US" dirty="0"/>
              <a:t>Marginal effects: the effect on the predicted probability of y of a change in one of the explanatory factors.</a:t>
            </a:r>
          </a:p>
          <a:p>
            <a:r>
              <a:rPr lang="en-US" dirty="0"/>
              <a:t>Receipt vs. no receipt of our accelerator.</a:t>
            </a:r>
          </a:p>
          <a:p>
            <a:pPr marL="0" indent="0">
              <a:buNone/>
            </a:pPr>
            <a:r>
              <a:rPr lang="en-US" dirty="0"/>
              <a:t>Marginal effects can estimate the incremental gain from:</a:t>
            </a:r>
          </a:p>
          <a:p>
            <a:r>
              <a:rPr lang="en-US" dirty="0"/>
              <a:t>One accelerator</a:t>
            </a:r>
          </a:p>
          <a:p>
            <a:r>
              <a:rPr lang="en-US" dirty="0"/>
              <a:t>Combinations of accelerators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-195106" y="186022"/>
            <a:ext cx="12616093" cy="6556033"/>
            <a:chOff x="-195106" y="186022"/>
            <a:chExt cx="12616093" cy="655603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339"/>
            <a:stretch/>
          </p:blipFill>
          <p:spPr>
            <a:xfrm rot="21317576">
              <a:off x="-195106" y="5870966"/>
              <a:ext cx="1696479" cy="871089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11572747" y="811851"/>
              <a:ext cx="0" cy="5508000"/>
            </a:xfrm>
            <a:prstGeom prst="line">
              <a:avLst/>
            </a:prstGeom>
            <a:ln w="28575">
              <a:solidFill>
                <a:srgbClr val="ED6A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911679" y="6306511"/>
              <a:ext cx="10662012" cy="0"/>
            </a:xfrm>
            <a:prstGeom prst="line">
              <a:avLst/>
            </a:prstGeom>
            <a:ln w="28575">
              <a:solidFill>
                <a:srgbClr val="E841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339"/>
            <a:stretch/>
          </p:blipFill>
          <p:spPr>
            <a:xfrm>
              <a:off x="10724508" y="186022"/>
              <a:ext cx="1696479" cy="871089"/>
            </a:xfrm>
            <a:prstGeom prst="rect">
              <a:avLst/>
            </a:prstGeom>
          </p:spPr>
        </p:pic>
        <p:sp>
          <p:nvSpPr>
            <p:cNvPr id="9" name="Title 1"/>
            <p:cNvSpPr txBox="1">
              <a:spLocks/>
            </p:cNvSpPr>
            <p:nvPr/>
          </p:nvSpPr>
          <p:spPr>
            <a:xfrm>
              <a:off x="398403" y="290338"/>
              <a:ext cx="9973506" cy="8676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>
                  <a:latin typeface="+mn-lt"/>
                </a:rPr>
                <a:t>Predictive margins and marginal effects</a:t>
              </a:r>
              <a:endParaRPr lang="en-GB" dirty="0">
                <a:latin typeface="+mn-lt"/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4690" y="1157938"/>
            <a:ext cx="4478307" cy="2257260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V="1">
            <a:off x="6766561" y="5263693"/>
            <a:ext cx="756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9477758" y="6205684"/>
            <a:ext cx="756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10545106" y="5460024"/>
            <a:ext cx="756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257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339"/>
          <a:stretch/>
        </p:blipFill>
        <p:spPr>
          <a:xfrm rot="21317576">
            <a:off x="-195106" y="5870966"/>
            <a:ext cx="1696479" cy="87108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1572747" y="811851"/>
            <a:ext cx="0" cy="5508000"/>
          </a:xfrm>
          <a:prstGeom prst="line">
            <a:avLst/>
          </a:prstGeom>
          <a:ln w="28575">
            <a:solidFill>
              <a:srgbClr val="ED6A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911679" y="6306511"/>
            <a:ext cx="10662012" cy="0"/>
          </a:xfrm>
          <a:prstGeom prst="line">
            <a:avLst/>
          </a:prstGeom>
          <a:ln w="28575">
            <a:solidFill>
              <a:srgbClr val="E841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339"/>
          <a:stretch/>
        </p:blipFill>
        <p:spPr>
          <a:xfrm>
            <a:off x="10724508" y="186022"/>
            <a:ext cx="1696479" cy="871089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670685" y="2272937"/>
            <a:ext cx="9144000" cy="1110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>
                <a:latin typeface="+mn-lt"/>
              </a:rPr>
              <a:t>Thank you!</a:t>
            </a:r>
          </a:p>
        </p:txBody>
      </p:sp>
      <p:sp>
        <p:nvSpPr>
          <p:cNvPr id="9" name="Rectangle 8"/>
          <p:cNvSpPr/>
          <p:nvPr/>
        </p:nvSpPr>
        <p:spPr>
          <a:xfrm>
            <a:off x="4000404" y="3383281"/>
            <a:ext cx="448456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u="sng" dirty="0">
                <a:solidFill>
                  <a:srgbClr val="0070C0"/>
                </a:solidFill>
                <a:hlinkClick r:id="rId3"/>
              </a:rPr>
              <a:t>william.rudgard@spi.ox.ac.uk</a:t>
            </a:r>
            <a:endParaRPr lang="en-US" sz="2800" u="sng" dirty="0">
              <a:solidFill>
                <a:srgbClr val="0070C0"/>
              </a:solidFill>
            </a:endParaRPr>
          </a:p>
          <a:p>
            <a:pPr algn="ctr"/>
            <a:r>
              <a:rPr lang="en-GB" sz="2800" u="sng" dirty="0">
                <a:solidFill>
                  <a:srgbClr val="0563C1"/>
                </a:solidFill>
              </a:rPr>
              <a:t>mark.orkin@gmail.com</a:t>
            </a:r>
          </a:p>
        </p:txBody>
      </p:sp>
    </p:spTree>
    <p:extLst>
      <p:ext uri="{BB962C8B-B14F-4D97-AF65-F5344CB8AC3E}">
        <p14:creationId xmlns:p14="http://schemas.microsoft.com/office/powerpoint/2010/main" val="3143554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98403" y="290339"/>
            <a:ext cx="10515600" cy="8673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an SDG?</a:t>
            </a:r>
            <a:endParaRPr lang="en-GB" dirty="0"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339"/>
          <a:stretch/>
        </p:blipFill>
        <p:spPr>
          <a:xfrm rot="21317576">
            <a:off x="-195106" y="5870966"/>
            <a:ext cx="1696479" cy="87108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1572747" y="811851"/>
            <a:ext cx="0" cy="5508000"/>
          </a:xfrm>
          <a:prstGeom prst="line">
            <a:avLst/>
          </a:prstGeom>
          <a:ln w="28575">
            <a:solidFill>
              <a:srgbClr val="ED6A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911679" y="6306511"/>
            <a:ext cx="10662012" cy="0"/>
          </a:xfrm>
          <a:prstGeom prst="line">
            <a:avLst/>
          </a:prstGeom>
          <a:ln w="28575">
            <a:solidFill>
              <a:srgbClr val="E841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339"/>
          <a:stretch/>
        </p:blipFill>
        <p:spPr>
          <a:xfrm>
            <a:off x="10724508" y="186022"/>
            <a:ext cx="1696479" cy="8710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3" b="5000"/>
          <a:stretch/>
        </p:blipFill>
        <p:spPr>
          <a:xfrm>
            <a:off x="398403" y="1422291"/>
            <a:ext cx="7111249" cy="38768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06DECE-AB29-4A80-8245-C712552C30C0}"/>
              </a:ext>
            </a:extLst>
          </p:cNvPr>
          <p:cNvSpPr txBox="1"/>
          <p:nvPr/>
        </p:nvSpPr>
        <p:spPr>
          <a:xfrm>
            <a:off x="7943161" y="1575411"/>
            <a:ext cx="31287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WP2 SDG mapping slides from October 31, 2019</a:t>
            </a:r>
          </a:p>
          <a:p>
            <a:endParaRPr lang="en-ZA" dirty="0"/>
          </a:p>
          <a:p>
            <a:r>
              <a:rPr lang="en-ZA" dirty="0"/>
              <a:t>Updated in November 2019</a:t>
            </a:r>
          </a:p>
          <a:p>
            <a:endParaRPr lang="en-ZA" dirty="0"/>
          </a:p>
          <a:p>
            <a:r>
              <a:rPr lang="en-ZA" u="sng" dirty="0">
                <a:hlinkClick r:id="rId5"/>
              </a:rPr>
              <a:t>https://www.dropbox.com/s/4dn5d15nftoiukt/Mapping%20SDG%20targets%20and%20indicators%20for%20accelerator%20analyses_31Oct2019.pptx?dl=0</a:t>
            </a:r>
            <a:r>
              <a:rPr lang="en-Z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6036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403" y="290339"/>
            <a:ext cx="10515600" cy="86732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What is a Development Accelerator?</a:t>
            </a:r>
            <a:endParaRPr lang="en-GB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328" y="1395568"/>
            <a:ext cx="4071992" cy="30725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21389" y="4854340"/>
            <a:ext cx="8533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Actions (</a:t>
            </a:r>
            <a:r>
              <a:rPr lang="en-US" sz="2400" b="1" i="1" dirty="0" err="1"/>
              <a:t>e.g</a:t>
            </a:r>
            <a:r>
              <a:rPr lang="en-US" sz="2400" b="1" i="1" dirty="0"/>
              <a:t> interventions: cash transfers, parenting support) that will take us forward more quickly across a broad range of interlinked goals</a:t>
            </a:r>
            <a:endParaRPr lang="en-GB" b="1" i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339"/>
          <a:stretch/>
        </p:blipFill>
        <p:spPr>
          <a:xfrm rot="21317576">
            <a:off x="-195106" y="5870966"/>
            <a:ext cx="1696479" cy="871089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11572747" y="811851"/>
            <a:ext cx="0" cy="5508000"/>
          </a:xfrm>
          <a:prstGeom prst="line">
            <a:avLst/>
          </a:prstGeom>
          <a:ln w="28575">
            <a:solidFill>
              <a:srgbClr val="ED6A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911679" y="6306511"/>
            <a:ext cx="10662012" cy="0"/>
          </a:xfrm>
          <a:prstGeom prst="line">
            <a:avLst/>
          </a:prstGeom>
          <a:ln w="28575">
            <a:solidFill>
              <a:srgbClr val="E841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339"/>
          <a:stretch/>
        </p:blipFill>
        <p:spPr>
          <a:xfrm>
            <a:off x="10724508" y="186022"/>
            <a:ext cx="1696479" cy="87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864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808" y="1465715"/>
            <a:ext cx="7085509" cy="46925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61556" y="1465715"/>
            <a:ext cx="7119604" cy="1199108"/>
          </a:xfrm>
          <a:custGeom>
            <a:avLst/>
            <a:gdLst>
              <a:gd name="connsiteX0" fmla="*/ 0 w 7621488"/>
              <a:gd name="connsiteY0" fmla="*/ 0 h 1686718"/>
              <a:gd name="connsiteX1" fmla="*/ 7621488 w 7621488"/>
              <a:gd name="connsiteY1" fmla="*/ 0 h 1686718"/>
              <a:gd name="connsiteX2" fmla="*/ 7621488 w 7621488"/>
              <a:gd name="connsiteY2" fmla="*/ 1686718 h 1686718"/>
              <a:gd name="connsiteX3" fmla="*/ 0 w 7621488"/>
              <a:gd name="connsiteY3" fmla="*/ 1686718 h 1686718"/>
              <a:gd name="connsiteX4" fmla="*/ 0 w 7621488"/>
              <a:gd name="connsiteY4" fmla="*/ 0 h 1686718"/>
              <a:gd name="connsiteX0" fmla="*/ 0 w 7621488"/>
              <a:gd name="connsiteY0" fmla="*/ 0 h 1949626"/>
              <a:gd name="connsiteX1" fmla="*/ 7621488 w 7621488"/>
              <a:gd name="connsiteY1" fmla="*/ 0 h 1949626"/>
              <a:gd name="connsiteX2" fmla="*/ 7621488 w 7621488"/>
              <a:gd name="connsiteY2" fmla="*/ 1686718 h 1949626"/>
              <a:gd name="connsiteX3" fmla="*/ 459921 w 7621488"/>
              <a:gd name="connsiteY3" fmla="*/ 1949626 h 1949626"/>
              <a:gd name="connsiteX4" fmla="*/ 0 w 7621488"/>
              <a:gd name="connsiteY4" fmla="*/ 1686718 h 1949626"/>
              <a:gd name="connsiteX5" fmla="*/ 0 w 7621488"/>
              <a:gd name="connsiteY5" fmla="*/ 0 h 1949626"/>
              <a:gd name="connsiteX0" fmla="*/ 0 w 7621488"/>
              <a:gd name="connsiteY0" fmla="*/ 0 h 1952734"/>
              <a:gd name="connsiteX1" fmla="*/ 7621488 w 7621488"/>
              <a:gd name="connsiteY1" fmla="*/ 0 h 1952734"/>
              <a:gd name="connsiteX2" fmla="*/ 7621488 w 7621488"/>
              <a:gd name="connsiteY2" fmla="*/ 1686718 h 1952734"/>
              <a:gd name="connsiteX3" fmla="*/ 1909898 w 7621488"/>
              <a:gd name="connsiteY3" fmla="*/ 1557741 h 1952734"/>
              <a:gd name="connsiteX4" fmla="*/ 459921 w 7621488"/>
              <a:gd name="connsiteY4" fmla="*/ 1949626 h 1952734"/>
              <a:gd name="connsiteX5" fmla="*/ 0 w 7621488"/>
              <a:gd name="connsiteY5" fmla="*/ 1686718 h 1952734"/>
              <a:gd name="connsiteX6" fmla="*/ 0 w 7621488"/>
              <a:gd name="connsiteY6" fmla="*/ 0 h 1952734"/>
              <a:gd name="connsiteX0" fmla="*/ 0 w 7621488"/>
              <a:gd name="connsiteY0" fmla="*/ 0 h 1952734"/>
              <a:gd name="connsiteX1" fmla="*/ 7621488 w 7621488"/>
              <a:gd name="connsiteY1" fmla="*/ 0 h 1952734"/>
              <a:gd name="connsiteX2" fmla="*/ 7621488 w 7621488"/>
              <a:gd name="connsiteY2" fmla="*/ 1686718 h 1952734"/>
              <a:gd name="connsiteX3" fmla="*/ 1909898 w 7621488"/>
              <a:gd name="connsiteY3" fmla="*/ 1557741 h 1952734"/>
              <a:gd name="connsiteX4" fmla="*/ 459921 w 7621488"/>
              <a:gd name="connsiteY4" fmla="*/ 1949626 h 1952734"/>
              <a:gd name="connsiteX5" fmla="*/ 0 w 7621488"/>
              <a:gd name="connsiteY5" fmla="*/ 1686718 h 1952734"/>
              <a:gd name="connsiteX6" fmla="*/ 0 w 7621488"/>
              <a:gd name="connsiteY6" fmla="*/ 0 h 1952734"/>
              <a:gd name="connsiteX0" fmla="*/ 0 w 7621488"/>
              <a:gd name="connsiteY0" fmla="*/ 0 h 1952309"/>
              <a:gd name="connsiteX1" fmla="*/ 7621488 w 7621488"/>
              <a:gd name="connsiteY1" fmla="*/ 0 h 1952309"/>
              <a:gd name="connsiteX2" fmla="*/ 7621488 w 7621488"/>
              <a:gd name="connsiteY2" fmla="*/ 1686718 h 1952309"/>
              <a:gd name="connsiteX3" fmla="*/ 1909898 w 7621488"/>
              <a:gd name="connsiteY3" fmla="*/ 1557741 h 1952309"/>
              <a:gd name="connsiteX4" fmla="*/ 459921 w 7621488"/>
              <a:gd name="connsiteY4" fmla="*/ 1949626 h 1952309"/>
              <a:gd name="connsiteX5" fmla="*/ 0 w 7621488"/>
              <a:gd name="connsiteY5" fmla="*/ 1686718 h 1952309"/>
              <a:gd name="connsiteX6" fmla="*/ 0 w 7621488"/>
              <a:gd name="connsiteY6" fmla="*/ 0 h 1952309"/>
              <a:gd name="connsiteX0" fmla="*/ 0 w 7621488"/>
              <a:gd name="connsiteY0" fmla="*/ 0 h 1952459"/>
              <a:gd name="connsiteX1" fmla="*/ 7621488 w 7621488"/>
              <a:gd name="connsiteY1" fmla="*/ 0 h 1952459"/>
              <a:gd name="connsiteX2" fmla="*/ 7621488 w 7621488"/>
              <a:gd name="connsiteY2" fmla="*/ 1686718 h 1952459"/>
              <a:gd name="connsiteX3" fmla="*/ 1909898 w 7621488"/>
              <a:gd name="connsiteY3" fmla="*/ 1557741 h 1952459"/>
              <a:gd name="connsiteX4" fmla="*/ 459921 w 7621488"/>
              <a:gd name="connsiteY4" fmla="*/ 1949626 h 1952459"/>
              <a:gd name="connsiteX5" fmla="*/ 0 w 7621488"/>
              <a:gd name="connsiteY5" fmla="*/ 1686718 h 1952459"/>
              <a:gd name="connsiteX6" fmla="*/ 0 w 7621488"/>
              <a:gd name="connsiteY6" fmla="*/ 0 h 1952459"/>
              <a:gd name="connsiteX0" fmla="*/ 0 w 7621488"/>
              <a:gd name="connsiteY0" fmla="*/ 0 h 1955113"/>
              <a:gd name="connsiteX1" fmla="*/ 7621488 w 7621488"/>
              <a:gd name="connsiteY1" fmla="*/ 0 h 1955113"/>
              <a:gd name="connsiteX2" fmla="*/ 7621488 w 7621488"/>
              <a:gd name="connsiteY2" fmla="*/ 1686718 h 1955113"/>
              <a:gd name="connsiteX3" fmla="*/ 1844583 w 7621488"/>
              <a:gd name="connsiteY3" fmla="*/ 1779809 h 1955113"/>
              <a:gd name="connsiteX4" fmla="*/ 459921 w 7621488"/>
              <a:gd name="connsiteY4" fmla="*/ 1949626 h 1955113"/>
              <a:gd name="connsiteX5" fmla="*/ 0 w 7621488"/>
              <a:gd name="connsiteY5" fmla="*/ 1686718 h 1955113"/>
              <a:gd name="connsiteX6" fmla="*/ 0 w 7621488"/>
              <a:gd name="connsiteY6" fmla="*/ 0 h 1955113"/>
              <a:gd name="connsiteX0" fmla="*/ 0 w 7621488"/>
              <a:gd name="connsiteY0" fmla="*/ 0 h 1953435"/>
              <a:gd name="connsiteX1" fmla="*/ 7621488 w 7621488"/>
              <a:gd name="connsiteY1" fmla="*/ 0 h 1953435"/>
              <a:gd name="connsiteX2" fmla="*/ 7621488 w 7621488"/>
              <a:gd name="connsiteY2" fmla="*/ 1686718 h 1953435"/>
              <a:gd name="connsiteX3" fmla="*/ 1805395 w 7621488"/>
              <a:gd name="connsiteY3" fmla="*/ 1675307 h 1953435"/>
              <a:gd name="connsiteX4" fmla="*/ 459921 w 7621488"/>
              <a:gd name="connsiteY4" fmla="*/ 1949626 h 1953435"/>
              <a:gd name="connsiteX5" fmla="*/ 0 w 7621488"/>
              <a:gd name="connsiteY5" fmla="*/ 1686718 h 1953435"/>
              <a:gd name="connsiteX6" fmla="*/ 0 w 7621488"/>
              <a:gd name="connsiteY6" fmla="*/ 0 h 1953435"/>
              <a:gd name="connsiteX0" fmla="*/ 0 w 7621488"/>
              <a:gd name="connsiteY0" fmla="*/ 0 h 1953435"/>
              <a:gd name="connsiteX1" fmla="*/ 7621488 w 7621488"/>
              <a:gd name="connsiteY1" fmla="*/ 0 h 1953435"/>
              <a:gd name="connsiteX2" fmla="*/ 7621488 w 7621488"/>
              <a:gd name="connsiteY2" fmla="*/ 1686718 h 1953435"/>
              <a:gd name="connsiteX3" fmla="*/ 1805395 w 7621488"/>
              <a:gd name="connsiteY3" fmla="*/ 1675307 h 1953435"/>
              <a:gd name="connsiteX4" fmla="*/ 459921 w 7621488"/>
              <a:gd name="connsiteY4" fmla="*/ 1949626 h 1953435"/>
              <a:gd name="connsiteX5" fmla="*/ 0 w 7621488"/>
              <a:gd name="connsiteY5" fmla="*/ 1686718 h 1953435"/>
              <a:gd name="connsiteX6" fmla="*/ 0 w 7621488"/>
              <a:gd name="connsiteY6" fmla="*/ 0 h 1953435"/>
              <a:gd name="connsiteX0" fmla="*/ 0 w 7621488"/>
              <a:gd name="connsiteY0" fmla="*/ 0 h 1953435"/>
              <a:gd name="connsiteX1" fmla="*/ 7621488 w 7621488"/>
              <a:gd name="connsiteY1" fmla="*/ 0 h 1953435"/>
              <a:gd name="connsiteX2" fmla="*/ 7621488 w 7621488"/>
              <a:gd name="connsiteY2" fmla="*/ 1686718 h 1953435"/>
              <a:gd name="connsiteX3" fmla="*/ 1805395 w 7621488"/>
              <a:gd name="connsiteY3" fmla="*/ 1675307 h 1953435"/>
              <a:gd name="connsiteX4" fmla="*/ 459921 w 7621488"/>
              <a:gd name="connsiteY4" fmla="*/ 1949626 h 1953435"/>
              <a:gd name="connsiteX5" fmla="*/ 0 w 7621488"/>
              <a:gd name="connsiteY5" fmla="*/ 1686718 h 1953435"/>
              <a:gd name="connsiteX6" fmla="*/ 0 w 7621488"/>
              <a:gd name="connsiteY6" fmla="*/ 0 h 1953435"/>
              <a:gd name="connsiteX0" fmla="*/ 0 w 7621488"/>
              <a:gd name="connsiteY0" fmla="*/ 0 h 2018137"/>
              <a:gd name="connsiteX1" fmla="*/ 7621488 w 7621488"/>
              <a:gd name="connsiteY1" fmla="*/ 0 h 2018137"/>
              <a:gd name="connsiteX2" fmla="*/ 7621488 w 7621488"/>
              <a:gd name="connsiteY2" fmla="*/ 1686718 h 2018137"/>
              <a:gd name="connsiteX3" fmla="*/ 1805395 w 7621488"/>
              <a:gd name="connsiteY3" fmla="*/ 1675307 h 2018137"/>
              <a:gd name="connsiteX4" fmla="*/ 473824 w 7621488"/>
              <a:gd name="connsiteY4" fmla="*/ 2014940 h 2018137"/>
              <a:gd name="connsiteX5" fmla="*/ 0 w 7621488"/>
              <a:gd name="connsiteY5" fmla="*/ 1686718 h 2018137"/>
              <a:gd name="connsiteX6" fmla="*/ 0 w 7621488"/>
              <a:gd name="connsiteY6" fmla="*/ 0 h 2018137"/>
              <a:gd name="connsiteX0" fmla="*/ 0 w 7621488"/>
              <a:gd name="connsiteY0" fmla="*/ 0 h 2072353"/>
              <a:gd name="connsiteX1" fmla="*/ 7621488 w 7621488"/>
              <a:gd name="connsiteY1" fmla="*/ 0 h 2072353"/>
              <a:gd name="connsiteX2" fmla="*/ 7621488 w 7621488"/>
              <a:gd name="connsiteY2" fmla="*/ 1686718 h 2072353"/>
              <a:gd name="connsiteX3" fmla="*/ 1805395 w 7621488"/>
              <a:gd name="connsiteY3" fmla="*/ 1675307 h 2072353"/>
              <a:gd name="connsiteX4" fmla="*/ 473824 w 7621488"/>
              <a:gd name="connsiteY4" fmla="*/ 2014940 h 2072353"/>
              <a:gd name="connsiteX5" fmla="*/ 0 w 7621488"/>
              <a:gd name="connsiteY5" fmla="*/ 1686718 h 2072353"/>
              <a:gd name="connsiteX6" fmla="*/ 0 w 7621488"/>
              <a:gd name="connsiteY6" fmla="*/ 0 h 2072353"/>
              <a:gd name="connsiteX0" fmla="*/ 0 w 7621488"/>
              <a:gd name="connsiteY0" fmla="*/ 0 h 2014940"/>
              <a:gd name="connsiteX1" fmla="*/ 7621488 w 7621488"/>
              <a:gd name="connsiteY1" fmla="*/ 0 h 2014940"/>
              <a:gd name="connsiteX2" fmla="*/ 7621488 w 7621488"/>
              <a:gd name="connsiteY2" fmla="*/ 1686718 h 2014940"/>
              <a:gd name="connsiteX3" fmla="*/ 1805395 w 7621488"/>
              <a:gd name="connsiteY3" fmla="*/ 1675307 h 2014940"/>
              <a:gd name="connsiteX4" fmla="*/ 473824 w 7621488"/>
              <a:gd name="connsiteY4" fmla="*/ 2014940 h 2014940"/>
              <a:gd name="connsiteX5" fmla="*/ 0 w 7621488"/>
              <a:gd name="connsiteY5" fmla="*/ 1686718 h 2014940"/>
              <a:gd name="connsiteX6" fmla="*/ 0 w 7621488"/>
              <a:gd name="connsiteY6" fmla="*/ 0 h 2014940"/>
              <a:gd name="connsiteX0" fmla="*/ 0 w 7621488"/>
              <a:gd name="connsiteY0" fmla="*/ 0 h 2054128"/>
              <a:gd name="connsiteX1" fmla="*/ 7621488 w 7621488"/>
              <a:gd name="connsiteY1" fmla="*/ 0 h 2054128"/>
              <a:gd name="connsiteX2" fmla="*/ 7621488 w 7621488"/>
              <a:gd name="connsiteY2" fmla="*/ 1686718 h 2054128"/>
              <a:gd name="connsiteX3" fmla="*/ 1805395 w 7621488"/>
              <a:gd name="connsiteY3" fmla="*/ 1675307 h 2054128"/>
              <a:gd name="connsiteX4" fmla="*/ 473824 w 7621488"/>
              <a:gd name="connsiteY4" fmla="*/ 2054128 h 2054128"/>
              <a:gd name="connsiteX5" fmla="*/ 0 w 7621488"/>
              <a:gd name="connsiteY5" fmla="*/ 1686718 h 2054128"/>
              <a:gd name="connsiteX6" fmla="*/ 0 w 7621488"/>
              <a:gd name="connsiteY6" fmla="*/ 0 h 2054128"/>
              <a:gd name="connsiteX0" fmla="*/ 0 w 7621488"/>
              <a:gd name="connsiteY0" fmla="*/ 0 h 2028002"/>
              <a:gd name="connsiteX1" fmla="*/ 7621488 w 7621488"/>
              <a:gd name="connsiteY1" fmla="*/ 0 h 2028002"/>
              <a:gd name="connsiteX2" fmla="*/ 7621488 w 7621488"/>
              <a:gd name="connsiteY2" fmla="*/ 1686718 h 2028002"/>
              <a:gd name="connsiteX3" fmla="*/ 1805395 w 7621488"/>
              <a:gd name="connsiteY3" fmla="*/ 1675307 h 2028002"/>
              <a:gd name="connsiteX4" fmla="*/ 529435 w 7621488"/>
              <a:gd name="connsiteY4" fmla="*/ 2028002 h 2028002"/>
              <a:gd name="connsiteX5" fmla="*/ 0 w 7621488"/>
              <a:gd name="connsiteY5" fmla="*/ 1686718 h 2028002"/>
              <a:gd name="connsiteX6" fmla="*/ 0 w 7621488"/>
              <a:gd name="connsiteY6" fmla="*/ 0 h 2028002"/>
              <a:gd name="connsiteX0" fmla="*/ 0 w 7621488"/>
              <a:gd name="connsiteY0" fmla="*/ 0 h 2028002"/>
              <a:gd name="connsiteX1" fmla="*/ 7621488 w 7621488"/>
              <a:gd name="connsiteY1" fmla="*/ 0 h 2028002"/>
              <a:gd name="connsiteX2" fmla="*/ 7621488 w 7621488"/>
              <a:gd name="connsiteY2" fmla="*/ 1686718 h 2028002"/>
              <a:gd name="connsiteX3" fmla="*/ 1805395 w 7621488"/>
              <a:gd name="connsiteY3" fmla="*/ 1675307 h 2028002"/>
              <a:gd name="connsiteX4" fmla="*/ 529435 w 7621488"/>
              <a:gd name="connsiteY4" fmla="*/ 2028002 h 2028002"/>
              <a:gd name="connsiteX5" fmla="*/ 0 w 7621488"/>
              <a:gd name="connsiteY5" fmla="*/ 1686718 h 2028002"/>
              <a:gd name="connsiteX6" fmla="*/ 0 w 7621488"/>
              <a:gd name="connsiteY6" fmla="*/ 0 h 2028002"/>
              <a:gd name="connsiteX0" fmla="*/ 0 w 7621488"/>
              <a:gd name="connsiteY0" fmla="*/ 0 h 2028002"/>
              <a:gd name="connsiteX1" fmla="*/ 7621488 w 7621488"/>
              <a:gd name="connsiteY1" fmla="*/ 0 h 2028002"/>
              <a:gd name="connsiteX2" fmla="*/ 7621488 w 7621488"/>
              <a:gd name="connsiteY2" fmla="*/ 1686718 h 2028002"/>
              <a:gd name="connsiteX3" fmla="*/ 1805395 w 7621488"/>
              <a:gd name="connsiteY3" fmla="*/ 1675307 h 2028002"/>
              <a:gd name="connsiteX4" fmla="*/ 529435 w 7621488"/>
              <a:gd name="connsiteY4" fmla="*/ 2028002 h 2028002"/>
              <a:gd name="connsiteX5" fmla="*/ 0 w 7621488"/>
              <a:gd name="connsiteY5" fmla="*/ 1686718 h 2028002"/>
              <a:gd name="connsiteX6" fmla="*/ 0 w 7621488"/>
              <a:gd name="connsiteY6" fmla="*/ 0 h 2028002"/>
              <a:gd name="connsiteX0" fmla="*/ 0 w 7621488"/>
              <a:gd name="connsiteY0" fmla="*/ 0 h 2028002"/>
              <a:gd name="connsiteX1" fmla="*/ 7621488 w 7621488"/>
              <a:gd name="connsiteY1" fmla="*/ 0 h 2028002"/>
              <a:gd name="connsiteX2" fmla="*/ 7621488 w 7621488"/>
              <a:gd name="connsiteY2" fmla="*/ 1686718 h 2028002"/>
              <a:gd name="connsiteX3" fmla="*/ 1805395 w 7621488"/>
              <a:gd name="connsiteY3" fmla="*/ 1675307 h 2028002"/>
              <a:gd name="connsiteX4" fmla="*/ 529435 w 7621488"/>
              <a:gd name="connsiteY4" fmla="*/ 2028002 h 2028002"/>
              <a:gd name="connsiteX5" fmla="*/ 0 w 7621488"/>
              <a:gd name="connsiteY5" fmla="*/ 1686718 h 2028002"/>
              <a:gd name="connsiteX6" fmla="*/ 0 w 7621488"/>
              <a:gd name="connsiteY6" fmla="*/ 0 h 2028002"/>
              <a:gd name="connsiteX0" fmla="*/ 0 w 7621488"/>
              <a:gd name="connsiteY0" fmla="*/ 0 h 2028002"/>
              <a:gd name="connsiteX1" fmla="*/ 7621488 w 7621488"/>
              <a:gd name="connsiteY1" fmla="*/ 0 h 2028002"/>
              <a:gd name="connsiteX2" fmla="*/ 7621488 w 7621488"/>
              <a:gd name="connsiteY2" fmla="*/ 1686718 h 2028002"/>
              <a:gd name="connsiteX3" fmla="*/ 943438 w 7621488"/>
              <a:gd name="connsiteY3" fmla="*/ 1662244 h 2028002"/>
              <a:gd name="connsiteX4" fmla="*/ 529435 w 7621488"/>
              <a:gd name="connsiteY4" fmla="*/ 2028002 h 2028002"/>
              <a:gd name="connsiteX5" fmla="*/ 0 w 7621488"/>
              <a:gd name="connsiteY5" fmla="*/ 1686718 h 2028002"/>
              <a:gd name="connsiteX6" fmla="*/ 0 w 7621488"/>
              <a:gd name="connsiteY6" fmla="*/ 0 h 2028002"/>
              <a:gd name="connsiteX0" fmla="*/ 0 w 7621488"/>
              <a:gd name="connsiteY0" fmla="*/ 0 h 2078247"/>
              <a:gd name="connsiteX1" fmla="*/ 7621488 w 7621488"/>
              <a:gd name="connsiteY1" fmla="*/ 0 h 2078247"/>
              <a:gd name="connsiteX2" fmla="*/ 7621488 w 7621488"/>
              <a:gd name="connsiteY2" fmla="*/ 1686718 h 2078247"/>
              <a:gd name="connsiteX3" fmla="*/ 943438 w 7621488"/>
              <a:gd name="connsiteY3" fmla="*/ 1662244 h 2078247"/>
              <a:gd name="connsiteX4" fmla="*/ 529435 w 7621488"/>
              <a:gd name="connsiteY4" fmla="*/ 2028002 h 2078247"/>
              <a:gd name="connsiteX5" fmla="*/ 0 w 7621488"/>
              <a:gd name="connsiteY5" fmla="*/ 1686718 h 2078247"/>
              <a:gd name="connsiteX6" fmla="*/ 0 w 7621488"/>
              <a:gd name="connsiteY6" fmla="*/ 0 h 2078247"/>
              <a:gd name="connsiteX0" fmla="*/ 0 w 7621488"/>
              <a:gd name="connsiteY0" fmla="*/ 0 h 2078247"/>
              <a:gd name="connsiteX1" fmla="*/ 7621488 w 7621488"/>
              <a:gd name="connsiteY1" fmla="*/ 0 h 2078247"/>
              <a:gd name="connsiteX2" fmla="*/ 7621488 w 7621488"/>
              <a:gd name="connsiteY2" fmla="*/ 1686718 h 2078247"/>
              <a:gd name="connsiteX3" fmla="*/ 943438 w 7621488"/>
              <a:gd name="connsiteY3" fmla="*/ 1662244 h 2078247"/>
              <a:gd name="connsiteX4" fmla="*/ 529435 w 7621488"/>
              <a:gd name="connsiteY4" fmla="*/ 2028002 h 2078247"/>
              <a:gd name="connsiteX5" fmla="*/ 0 w 7621488"/>
              <a:gd name="connsiteY5" fmla="*/ 1686718 h 2078247"/>
              <a:gd name="connsiteX6" fmla="*/ 0 w 7621488"/>
              <a:gd name="connsiteY6" fmla="*/ 0 h 2078247"/>
              <a:gd name="connsiteX0" fmla="*/ 0 w 7621488"/>
              <a:gd name="connsiteY0" fmla="*/ 0 h 2078247"/>
              <a:gd name="connsiteX1" fmla="*/ 7621488 w 7621488"/>
              <a:gd name="connsiteY1" fmla="*/ 0 h 2078247"/>
              <a:gd name="connsiteX2" fmla="*/ 7621488 w 7621488"/>
              <a:gd name="connsiteY2" fmla="*/ 1686718 h 2078247"/>
              <a:gd name="connsiteX3" fmla="*/ 943438 w 7621488"/>
              <a:gd name="connsiteY3" fmla="*/ 1662244 h 2078247"/>
              <a:gd name="connsiteX4" fmla="*/ 529435 w 7621488"/>
              <a:gd name="connsiteY4" fmla="*/ 2028002 h 2078247"/>
              <a:gd name="connsiteX5" fmla="*/ 0 w 7621488"/>
              <a:gd name="connsiteY5" fmla="*/ 1686718 h 2078247"/>
              <a:gd name="connsiteX6" fmla="*/ 0 w 7621488"/>
              <a:gd name="connsiteY6" fmla="*/ 0 h 2078247"/>
              <a:gd name="connsiteX0" fmla="*/ 0 w 7621488"/>
              <a:gd name="connsiteY0" fmla="*/ 0 h 2078247"/>
              <a:gd name="connsiteX1" fmla="*/ 7621488 w 7621488"/>
              <a:gd name="connsiteY1" fmla="*/ 0 h 2078247"/>
              <a:gd name="connsiteX2" fmla="*/ 7621488 w 7621488"/>
              <a:gd name="connsiteY2" fmla="*/ 1686718 h 2078247"/>
              <a:gd name="connsiteX3" fmla="*/ 943438 w 7621488"/>
              <a:gd name="connsiteY3" fmla="*/ 1662244 h 2078247"/>
              <a:gd name="connsiteX4" fmla="*/ 529435 w 7621488"/>
              <a:gd name="connsiteY4" fmla="*/ 2028002 h 2078247"/>
              <a:gd name="connsiteX5" fmla="*/ 0 w 7621488"/>
              <a:gd name="connsiteY5" fmla="*/ 1686718 h 2078247"/>
              <a:gd name="connsiteX6" fmla="*/ 0 w 7621488"/>
              <a:gd name="connsiteY6" fmla="*/ 0 h 2078247"/>
              <a:gd name="connsiteX0" fmla="*/ 0 w 7621488"/>
              <a:gd name="connsiteY0" fmla="*/ 0 h 2078247"/>
              <a:gd name="connsiteX1" fmla="*/ 7621488 w 7621488"/>
              <a:gd name="connsiteY1" fmla="*/ 0 h 2078247"/>
              <a:gd name="connsiteX2" fmla="*/ 7621488 w 7621488"/>
              <a:gd name="connsiteY2" fmla="*/ 1686718 h 2078247"/>
              <a:gd name="connsiteX3" fmla="*/ 943438 w 7621488"/>
              <a:gd name="connsiteY3" fmla="*/ 1662244 h 2078247"/>
              <a:gd name="connsiteX4" fmla="*/ 529435 w 7621488"/>
              <a:gd name="connsiteY4" fmla="*/ 2028002 h 2078247"/>
              <a:gd name="connsiteX5" fmla="*/ 0 w 7621488"/>
              <a:gd name="connsiteY5" fmla="*/ 1686718 h 2078247"/>
              <a:gd name="connsiteX6" fmla="*/ 0 w 7621488"/>
              <a:gd name="connsiteY6" fmla="*/ 0 h 2078247"/>
              <a:gd name="connsiteX0" fmla="*/ 0 w 7621488"/>
              <a:gd name="connsiteY0" fmla="*/ 0 h 2078247"/>
              <a:gd name="connsiteX1" fmla="*/ 7621488 w 7621488"/>
              <a:gd name="connsiteY1" fmla="*/ 0 h 2078247"/>
              <a:gd name="connsiteX2" fmla="*/ 7621488 w 7621488"/>
              <a:gd name="connsiteY2" fmla="*/ 1686718 h 2078247"/>
              <a:gd name="connsiteX3" fmla="*/ 943438 w 7621488"/>
              <a:gd name="connsiteY3" fmla="*/ 1662244 h 2078247"/>
              <a:gd name="connsiteX4" fmla="*/ 529435 w 7621488"/>
              <a:gd name="connsiteY4" fmla="*/ 2028002 h 2078247"/>
              <a:gd name="connsiteX5" fmla="*/ 0 w 7621488"/>
              <a:gd name="connsiteY5" fmla="*/ 1686718 h 2078247"/>
              <a:gd name="connsiteX6" fmla="*/ 0 w 7621488"/>
              <a:gd name="connsiteY6" fmla="*/ 0 h 2078247"/>
              <a:gd name="connsiteX0" fmla="*/ 23170 w 7644658"/>
              <a:gd name="connsiteY0" fmla="*/ 0 h 2078247"/>
              <a:gd name="connsiteX1" fmla="*/ 7644658 w 7644658"/>
              <a:gd name="connsiteY1" fmla="*/ 0 h 2078247"/>
              <a:gd name="connsiteX2" fmla="*/ 7644658 w 7644658"/>
              <a:gd name="connsiteY2" fmla="*/ 1686718 h 2078247"/>
              <a:gd name="connsiteX3" fmla="*/ 966608 w 7644658"/>
              <a:gd name="connsiteY3" fmla="*/ 1662244 h 2078247"/>
              <a:gd name="connsiteX4" fmla="*/ 552605 w 7644658"/>
              <a:gd name="connsiteY4" fmla="*/ 2028002 h 2078247"/>
              <a:gd name="connsiteX5" fmla="*/ 0 w 7644658"/>
              <a:gd name="connsiteY5" fmla="*/ 1610518 h 2078247"/>
              <a:gd name="connsiteX6" fmla="*/ 23170 w 7644658"/>
              <a:gd name="connsiteY6" fmla="*/ 0 h 2078247"/>
              <a:gd name="connsiteX0" fmla="*/ 0 w 7621488"/>
              <a:gd name="connsiteY0" fmla="*/ 0 h 2078247"/>
              <a:gd name="connsiteX1" fmla="*/ 7621488 w 7621488"/>
              <a:gd name="connsiteY1" fmla="*/ 0 h 2078247"/>
              <a:gd name="connsiteX2" fmla="*/ 7621488 w 7621488"/>
              <a:gd name="connsiteY2" fmla="*/ 1686718 h 2078247"/>
              <a:gd name="connsiteX3" fmla="*/ 943438 w 7621488"/>
              <a:gd name="connsiteY3" fmla="*/ 1662244 h 2078247"/>
              <a:gd name="connsiteX4" fmla="*/ 529435 w 7621488"/>
              <a:gd name="connsiteY4" fmla="*/ 2028002 h 2078247"/>
              <a:gd name="connsiteX5" fmla="*/ 23172 w 7621488"/>
              <a:gd name="connsiteY5" fmla="*/ 1675832 h 2078247"/>
              <a:gd name="connsiteX6" fmla="*/ 0 w 7621488"/>
              <a:gd name="connsiteY6" fmla="*/ 0 h 2078247"/>
              <a:gd name="connsiteX0" fmla="*/ 0 w 7621488"/>
              <a:gd name="connsiteY0" fmla="*/ 0 h 2078247"/>
              <a:gd name="connsiteX1" fmla="*/ 7621488 w 7621488"/>
              <a:gd name="connsiteY1" fmla="*/ 0 h 2078247"/>
              <a:gd name="connsiteX2" fmla="*/ 7621488 w 7621488"/>
              <a:gd name="connsiteY2" fmla="*/ 1686718 h 2078247"/>
              <a:gd name="connsiteX3" fmla="*/ 943438 w 7621488"/>
              <a:gd name="connsiteY3" fmla="*/ 1662244 h 2078247"/>
              <a:gd name="connsiteX4" fmla="*/ 529435 w 7621488"/>
              <a:gd name="connsiteY4" fmla="*/ 2028002 h 2078247"/>
              <a:gd name="connsiteX5" fmla="*/ 1 w 7621488"/>
              <a:gd name="connsiteY5" fmla="*/ 1654061 h 2078247"/>
              <a:gd name="connsiteX6" fmla="*/ 0 w 7621488"/>
              <a:gd name="connsiteY6" fmla="*/ 0 h 2078247"/>
              <a:gd name="connsiteX0" fmla="*/ 0 w 7621488"/>
              <a:gd name="connsiteY0" fmla="*/ 0 h 2078247"/>
              <a:gd name="connsiteX1" fmla="*/ 7621488 w 7621488"/>
              <a:gd name="connsiteY1" fmla="*/ 0 h 2078247"/>
              <a:gd name="connsiteX2" fmla="*/ 7621488 w 7621488"/>
              <a:gd name="connsiteY2" fmla="*/ 1686718 h 2078247"/>
              <a:gd name="connsiteX3" fmla="*/ 943438 w 7621488"/>
              <a:gd name="connsiteY3" fmla="*/ 1662244 h 2078247"/>
              <a:gd name="connsiteX4" fmla="*/ 529435 w 7621488"/>
              <a:gd name="connsiteY4" fmla="*/ 2028002 h 2078247"/>
              <a:gd name="connsiteX5" fmla="*/ 1 w 7621488"/>
              <a:gd name="connsiteY5" fmla="*/ 1654061 h 2078247"/>
              <a:gd name="connsiteX6" fmla="*/ 0 w 7621488"/>
              <a:gd name="connsiteY6" fmla="*/ 0 h 2078247"/>
              <a:gd name="connsiteX0" fmla="*/ 0 w 7621488"/>
              <a:gd name="connsiteY0" fmla="*/ 0 h 2078247"/>
              <a:gd name="connsiteX1" fmla="*/ 7621488 w 7621488"/>
              <a:gd name="connsiteY1" fmla="*/ 0 h 2078247"/>
              <a:gd name="connsiteX2" fmla="*/ 7621488 w 7621488"/>
              <a:gd name="connsiteY2" fmla="*/ 1686718 h 2078247"/>
              <a:gd name="connsiteX3" fmla="*/ 943438 w 7621488"/>
              <a:gd name="connsiteY3" fmla="*/ 1662244 h 2078247"/>
              <a:gd name="connsiteX4" fmla="*/ 529435 w 7621488"/>
              <a:gd name="connsiteY4" fmla="*/ 2028002 h 2078247"/>
              <a:gd name="connsiteX5" fmla="*/ 1 w 7621488"/>
              <a:gd name="connsiteY5" fmla="*/ 1654061 h 2078247"/>
              <a:gd name="connsiteX6" fmla="*/ 0 w 7621488"/>
              <a:gd name="connsiteY6" fmla="*/ 0 h 2078247"/>
              <a:gd name="connsiteX0" fmla="*/ 0 w 7621488"/>
              <a:gd name="connsiteY0" fmla="*/ 0 h 2078247"/>
              <a:gd name="connsiteX1" fmla="*/ 7621488 w 7621488"/>
              <a:gd name="connsiteY1" fmla="*/ 0 h 2078247"/>
              <a:gd name="connsiteX2" fmla="*/ 7621488 w 7621488"/>
              <a:gd name="connsiteY2" fmla="*/ 1686718 h 2078247"/>
              <a:gd name="connsiteX3" fmla="*/ 943438 w 7621488"/>
              <a:gd name="connsiteY3" fmla="*/ 1662244 h 2078247"/>
              <a:gd name="connsiteX4" fmla="*/ 490816 w 7621488"/>
              <a:gd name="connsiteY4" fmla="*/ 2028002 h 2078247"/>
              <a:gd name="connsiteX5" fmla="*/ 1 w 7621488"/>
              <a:gd name="connsiteY5" fmla="*/ 1654061 h 2078247"/>
              <a:gd name="connsiteX6" fmla="*/ 0 w 7621488"/>
              <a:gd name="connsiteY6" fmla="*/ 0 h 2078247"/>
              <a:gd name="connsiteX0" fmla="*/ 0 w 7621488"/>
              <a:gd name="connsiteY0" fmla="*/ 0 h 2028002"/>
              <a:gd name="connsiteX1" fmla="*/ 7621488 w 7621488"/>
              <a:gd name="connsiteY1" fmla="*/ 0 h 2028002"/>
              <a:gd name="connsiteX2" fmla="*/ 7621488 w 7621488"/>
              <a:gd name="connsiteY2" fmla="*/ 1686718 h 2028002"/>
              <a:gd name="connsiteX3" fmla="*/ 943438 w 7621488"/>
              <a:gd name="connsiteY3" fmla="*/ 1662244 h 2028002"/>
              <a:gd name="connsiteX4" fmla="*/ 490816 w 7621488"/>
              <a:gd name="connsiteY4" fmla="*/ 2028002 h 2028002"/>
              <a:gd name="connsiteX5" fmla="*/ 1 w 7621488"/>
              <a:gd name="connsiteY5" fmla="*/ 1654061 h 2028002"/>
              <a:gd name="connsiteX6" fmla="*/ 0 w 7621488"/>
              <a:gd name="connsiteY6" fmla="*/ 0 h 2028002"/>
              <a:gd name="connsiteX0" fmla="*/ 0 w 7621488"/>
              <a:gd name="connsiteY0" fmla="*/ 0 h 2028002"/>
              <a:gd name="connsiteX1" fmla="*/ 7621488 w 7621488"/>
              <a:gd name="connsiteY1" fmla="*/ 0 h 2028002"/>
              <a:gd name="connsiteX2" fmla="*/ 7621488 w 7621488"/>
              <a:gd name="connsiteY2" fmla="*/ 1686718 h 2028002"/>
              <a:gd name="connsiteX3" fmla="*/ 943438 w 7621488"/>
              <a:gd name="connsiteY3" fmla="*/ 1662244 h 2028002"/>
              <a:gd name="connsiteX4" fmla="*/ 490816 w 7621488"/>
              <a:gd name="connsiteY4" fmla="*/ 2028002 h 2028002"/>
              <a:gd name="connsiteX5" fmla="*/ 1 w 7621488"/>
              <a:gd name="connsiteY5" fmla="*/ 1654061 h 2028002"/>
              <a:gd name="connsiteX6" fmla="*/ 0 w 7621488"/>
              <a:gd name="connsiteY6" fmla="*/ 0 h 2028002"/>
              <a:gd name="connsiteX0" fmla="*/ 0 w 7621488"/>
              <a:gd name="connsiteY0" fmla="*/ 0 h 2028002"/>
              <a:gd name="connsiteX1" fmla="*/ 7621488 w 7621488"/>
              <a:gd name="connsiteY1" fmla="*/ 0 h 2028002"/>
              <a:gd name="connsiteX2" fmla="*/ 7621488 w 7621488"/>
              <a:gd name="connsiteY2" fmla="*/ 1686718 h 2028002"/>
              <a:gd name="connsiteX3" fmla="*/ 943438 w 7621488"/>
              <a:gd name="connsiteY3" fmla="*/ 1662244 h 2028002"/>
              <a:gd name="connsiteX4" fmla="*/ 490816 w 7621488"/>
              <a:gd name="connsiteY4" fmla="*/ 2028002 h 2028002"/>
              <a:gd name="connsiteX5" fmla="*/ 1 w 7621488"/>
              <a:gd name="connsiteY5" fmla="*/ 1654061 h 2028002"/>
              <a:gd name="connsiteX6" fmla="*/ 0 w 7621488"/>
              <a:gd name="connsiteY6" fmla="*/ 0 h 2028002"/>
              <a:gd name="connsiteX0" fmla="*/ 0 w 7621488"/>
              <a:gd name="connsiteY0" fmla="*/ 0 h 2028002"/>
              <a:gd name="connsiteX1" fmla="*/ 7621488 w 7621488"/>
              <a:gd name="connsiteY1" fmla="*/ 0 h 2028002"/>
              <a:gd name="connsiteX2" fmla="*/ 7621488 w 7621488"/>
              <a:gd name="connsiteY2" fmla="*/ 1686718 h 2028002"/>
              <a:gd name="connsiteX3" fmla="*/ 943438 w 7621488"/>
              <a:gd name="connsiteY3" fmla="*/ 1662244 h 2028002"/>
              <a:gd name="connsiteX4" fmla="*/ 490816 w 7621488"/>
              <a:gd name="connsiteY4" fmla="*/ 2028002 h 2028002"/>
              <a:gd name="connsiteX5" fmla="*/ 1 w 7621488"/>
              <a:gd name="connsiteY5" fmla="*/ 1654061 h 2028002"/>
              <a:gd name="connsiteX6" fmla="*/ 0 w 7621488"/>
              <a:gd name="connsiteY6" fmla="*/ 0 h 2028002"/>
              <a:gd name="connsiteX0" fmla="*/ 0 w 7621488"/>
              <a:gd name="connsiteY0" fmla="*/ 0 h 2028002"/>
              <a:gd name="connsiteX1" fmla="*/ 7621488 w 7621488"/>
              <a:gd name="connsiteY1" fmla="*/ 0 h 2028002"/>
              <a:gd name="connsiteX2" fmla="*/ 7621488 w 7621488"/>
              <a:gd name="connsiteY2" fmla="*/ 1686718 h 2028002"/>
              <a:gd name="connsiteX3" fmla="*/ 943438 w 7621488"/>
              <a:gd name="connsiteY3" fmla="*/ 1662244 h 2028002"/>
              <a:gd name="connsiteX4" fmla="*/ 490816 w 7621488"/>
              <a:gd name="connsiteY4" fmla="*/ 2028002 h 2028002"/>
              <a:gd name="connsiteX5" fmla="*/ 1 w 7621488"/>
              <a:gd name="connsiteY5" fmla="*/ 1654061 h 2028002"/>
              <a:gd name="connsiteX6" fmla="*/ 0 w 7621488"/>
              <a:gd name="connsiteY6" fmla="*/ 0 h 2028002"/>
              <a:gd name="connsiteX0" fmla="*/ 0 w 7621488"/>
              <a:gd name="connsiteY0" fmla="*/ 0 h 2028002"/>
              <a:gd name="connsiteX1" fmla="*/ 7621488 w 7621488"/>
              <a:gd name="connsiteY1" fmla="*/ 0 h 2028002"/>
              <a:gd name="connsiteX2" fmla="*/ 7621488 w 7621488"/>
              <a:gd name="connsiteY2" fmla="*/ 1686718 h 2028002"/>
              <a:gd name="connsiteX3" fmla="*/ 943438 w 7621488"/>
              <a:gd name="connsiteY3" fmla="*/ 1662244 h 2028002"/>
              <a:gd name="connsiteX4" fmla="*/ 490816 w 7621488"/>
              <a:gd name="connsiteY4" fmla="*/ 2028002 h 2028002"/>
              <a:gd name="connsiteX5" fmla="*/ 1 w 7621488"/>
              <a:gd name="connsiteY5" fmla="*/ 1654061 h 2028002"/>
              <a:gd name="connsiteX6" fmla="*/ 0 w 7621488"/>
              <a:gd name="connsiteY6" fmla="*/ 0 h 2028002"/>
              <a:gd name="connsiteX0" fmla="*/ 0 w 7621488"/>
              <a:gd name="connsiteY0" fmla="*/ 0 h 2028002"/>
              <a:gd name="connsiteX1" fmla="*/ 7621488 w 7621488"/>
              <a:gd name="connsiteY1" fmla="*/ 0 h 2028002"/>
              <a:gd name="connsiteX2" fmla="*/ 7621488 w 7621488"/>
              <a:gd name="connsiteY2" fmla="*/ 1686718 h 2028002"/>
              <a:gd name="connsiteX3" fmla="*/ 943438 w 7621488"/>
              <a:gd name="connsiteY3" fmla="*/ 1662244 h 2028002"/>
              <a:gd name="connsiteX4" fmla="*/ 490816 w 7621488"/>
              <a:gd name="connsiteY4" fmla="*/ 2028002 h 2028002"/>
              <a:gd name="connsiteX5" fmla="*/ 1 w 7621488"/>
              <a:gd name="connsiteY5" fmla="*/ 1654061 h 2028002"/>
              <a:gd name="connsiteX6" fmla="*/ 0 w 7621488"/>
              <a:gd name="connsiteY6" fmla="*/ 0 h 2028002"/>
              <a:gd name="connsiteX0" fmla="*/ 0 w 7621488"/>
              <a:gd name="connsiteY0" fmla="*/ 0 h 2028002"/>
              <a:gd name="connsiteX1" fmla="*/ 7621488 w 7621488"/>
              <a:gd name="connsiteY1" fmla="*/ 0 h 2028002"/>
              <a:gd name="connsiteX2" fmla="*/ 7621488 w 7621488"/>
              <a:gd name="connsiteY2" fmla="*/ 1686718 h 2028002"/>
              <a:gd name="connsiteX3" fmla="*/ 943438 w 7621488"/>
              <a:gd name="connsiteY3" fmla="*/ 1662244 h 2028002"/>
              <a:gd name="connsiteX4" fmla="*/ 490816 w 7621488"/>
              <a:gd name="connsiteY4" fmla="*/ 2028002 h 2028002"/>
              <a:gd name="connsiteX5" fmla="*/ 1 w 7621488"/>
              <a:gd name="connsiteY5" fmla="*/ 1654061 h 2028002"/>
              <a:gd name="connsiteX6" fmla="*/ 0 w 7621488"/>
              <a:gd name="connsiteY6" fmla="*/ 0 h 2028002"/>
              <a:gd name="connsiteX0" fmla="*/ 0 w 7621488"/>
              <a:gd name="connsiteY0" fmla="*/ 0 h 2028002"/>
              <a:gd name="connsiteX1" fmla="*/ 7621488 w 7621488"/>
              <a:gd name="connsiteY1" fmla="*/ 0 h 2028002"/>
              <a:gd name="connsiteX2" fmla="*/ 7621488 w 7621488"/>
              <a:gd name="connsiteY2" fmla="*/ 1686718 h 2028002"/>
              <a:gd name="connsiteX3" fmla="*/ 943438 w 7621488"/>
              <a:gd name="connsiteY3" fmla="*/ 1662244 h 2028002"/>
              <a:gd name="connsiteX4" fmla="*/ 490816 w 7621488"/>
              <a:gd name="connsiteY4" fmla="*/ 2028002 h 2028002"/>
              <a:gd name="connsiteX5" fmla="*/ 1 w 7621488"/>
              <a:gd name="connsiteY5" fmla="*/ 1654061 h 2028002"/>
              <a:gd name="connsiteX6" fmla="*/ 0 w 7621488"/>
              <a:gd name="connsiteY6" fmla="*/ 0 h 2028002"/>
              <a:gd name="connsiteX0" fmla="*/ 0 w 7621488"/>
              <a:gd name="connsiteY0" fmla="*/ 0 h 2028002"/>
              <a:gd name="connsiteX1" fmla="*/ 7621488 w 7621488"/>
              <a:gd name="connsiteY1" fmla="*/ 0 h 2028002"/>
              <a:gd name="connsiteX2" fmla="*/ 7621488 w 7621488"/>
              <a:gd name="connsiteY2" fmla="*/ 1686718 h 2028002"/>
              <a:gd name="connsiteX3" fmla="*/ 943438 w 7621488"/>
              <a:gd name="connsiteY3" fmla="*/ 1662244 h 2028002"/>
              <a:gd name="connsiteX4" fmla="*/ 490816 w 7621488"/>
              <a:gd name="connsiteY4" fmla="*/ 2028002 h 2028002"/>
              <a:gd name="connsiteX5" fmla="*/ 1 w 7621488"/>
              <a:gd name="connsiteY5" fmla="*/ 1654061 h 2028002"/>
              <a:gd name="connsiteX6" fmla="*/ 0 w 7621488"/>
              <a:gd name="connsiteY6" fmla="*/ 0 h 2028002"/>
              <a:gd name="connsiteX0" fmla="*/ 0 w 7621488"/>
              <a:gd name="connsiteY0" fmla="*/ 0 h 2028002"/>
              <a:gd name="connsiteX1" fmla="*/ 7621488 w 7621488"/>
              <a:gd name="connsiteY1" fmla="*/ 0 h 2028002"/>
              <a:gd name="connsiteX2" fmla="*/ 7621488 w 7621488"/>
              <a:gd name="connsiteY2" fmla="*/ 1686718 h 2028002"/>
              <a:gd name="connsiteX3" fmla="*/ 943438 w 7621488"/>
              <a:gd name="connsiteY3" fmla="*/ 1665872 h 2028002"/>
              <a:gd name="connsiteX4" fmla="*/ 490816 w 7621488"/>
              <a:gd name="connsiteY4" fmla="*/ 2028002 h 2028002"/>
              <a:gd name="connsiteX5" fmla="*/ 1 w 7621488"/>
              <a:gd name="connsiteY5" fmla="*/ 1654061 h 2028002"/>
              <a:gd name="connsiteX6" fmla="*/ 0 w 7621488"/>
              <a:gd name="connsiteY6" fmla="*/ 0 h 2028002"/>
              <a:gd name="connsiteX0" fmla="*/ 0 w 7621488"/>
              <a:gd name="connsiteY0" fmla="*/ 0 h 2028002"/>
              <a:gd name="connsiteX1" fmla="*/ 7621488 w 7621488"/>
              <a:gd name="connsiteY1" fmla="*/ 0 h 2028002"/>
              <a:gd name="connsiteX2" fmla="*/ 7621488 w 7621488"/>
              <a:gd name="connsiteY2" fmla="*/ 1686718 h 2028002"/>
              <a:gd name="connsiteX3" fmla="*/ 943438 w 7621488"/>
              <a:gd name="connsiteY3" fmla="*/ 1665872 h 2028002"/>
              <a:gd name="connsiteX4" fmla="*/ 490816 w 7621488"/>
              <a:gd name="connsiteY4" fmla="*/ 2028002 h 2028002"/>
              <a:gd name="connsiteX5" fmla="*/ 1 w 7621488"/>
              <a:gd name="connsiteY5" fmla="*/ 1654061 h 2028002"/>
              <a:gd name="connsiteX6" fmla="*/ 0 w 7621488"/>
              <a:gd name="connsiteY6" fmla="*/ 0 h 2028002"/>
              <a:gd name="connsiteX0" fmla="*/ 0 w 7621488"/>
              <a:gd name="connsiteY0" fmla="*/ 0 h 2028002"/>
              <a:gd name="connsiteX1" fmla="*/ 7621488 w 7621488"/>
              <a:gd name="connsiteY1" fmla="*/ 0 h 2028002"/>
              <a:gd name="connsiteX2" fmla="*/ 7621488 w 7621488"/>
              <a:gd name="connsiteY2" fmla="*/ 1683089 h 2028002"/>
              <a:gd name="connsiteX3" fmla="*/ 943438 w 7621488"/>
              <a:gd name="connsiteY3" fmla="*/ 1665872 h 2028002"/>
              <a:gd name="connsiteX4" fmla="*/ 490816 w 7621488"/>
              <a:gd name="connsiteY4" fmla="*/ 2028002 h 2028002"/>
              <a:gd name="connsiteX5" fmla="*/ 1 w 7621488"/>
              <a:gd name="connsiteY5" fmla="*/ 1654061 h 2028002"/>
              <a:gd name="connsiteX6" fmla="*/ 0 w 7621488"/>
              <a:gd name="connsiteY6" fmla="*/ 0 h 2028002"/>
              <a:gd name="connsiteX0" fmla="*/ 0 w 7621488"/>
              <a:gd name="connsiteY0" fmla="*/ 0 h 2028002"/>
              <a:gd name="connsiteX1" fmla="*/ 7621488 w 7621488"/>
              <a:gd name="connsiteY1" fmla="*/ 0 h 2028002"/>
              <a:gd name="connsiteX2" fmla="*/ 7621488 w 7621488"/>
              <a:gd name="connsiteY2" fmla="*/ 1683089 h 2028002"/>
              <a:gd name="connsiteX3" fmla="*/ 943438 w 7621488"/>
              <a:gd name="connsiteY3" fmla="*/ 1665872 h 2028002"/>
              <a:gd name="connsiteX4" fmla="*/ 490816 w 7621488"/>
              <a:gd name="connsiteY4" fmla="*/ 2028002 h 2028002"/>
              <a:gd name="connsiteX5" fmla="*/ 1 w 7621488"/>
              <a:gd name="connsiteY5" fmla="*/ 1654061 h 2028002"/>
              <a:gd name="connsiteX6" fmla="*/ 0 w 7621488"/>
              <a:gd name="connsiteY6" fmla="*/ 0 h 2028002"/>
              <a:gd name="connsiteX0" fmla="*/ 0 w 7621488"/>
              <a:gd name="connsiteY0" fmla="*/ 0 h 2028002"/>
              <a:gd name="connsiteX1" fmla="*/ 7621488 w 7621488"/>
              <a:gd name="connsiteY1" fmla="*/ 0 h 2028002"/>
              <a:gd name="connsiteX2" fmla="*/ 7621488 w 7621488"/>
              <a:gd name="connsiteY2" fmla="*/ 1683089 h 2028002"/>
              <a:gd name="connsiteX3" fmla="*/ 943438 w 7621488"/>
              <a:gd name="connsiteY3" fmla="*/ 1665872 h 2028002"/>
              <a:gd name="connsiteX4" fmla="*/ 490816 w 7621488"/>
              <a:gd name="connsiteY4" fmla="*/ 2028002 h 2028002"/>
              <a:gd name="connsiteX5" fmla="*/ 1 w 7621488"/>
              <a:gd name="connsiteY5" fmla="*/ 1654061 h 2028002"/>
              <a:gd name="connsiteX6" fmla="*/ 0 w 7621488"/>
              <a:gd name="connsiteY6" fmla="*/ 0 h 2028002"/>
              <a:gd name="connsiteX0" fmla="*/ 0 w 7621488"/>
              <a:gd name="connsiteY0" fmla="*/ 0 h 2028002"/>
              <a:gd name="connsiteX1" fmla="*/ 7621488 w 7621488"/>
              <a:gd name="connsiteY1" fmla="*/ 0 h 2028002"/>
              <a:gd name="connsiteX2" fmla="*/ 7621488 w 7621488"/>
              <a:gd name="connsiteY2" fmla="*/ 1683089 h 2028002"/>
              <a:gd name="connsiteX3" fmla="*/ 943438 w 7621488"/>
              <a:gd name="connsiteY3" fmla="*/ 1665872 h 2028002"/>
              <a:gd name="connsiteX4" fmla="*/ 490816 w 7621488"/>
              <a:gd name="connsiteY4" fmla="*/ 2028002 h 2028002"/>
              <a:gd name="connsiteX5" fmla="*/ 1 w 7621488"/>
              <a:gd name="connsiteY5" fmla="*/ 1654061 h 2028002"/>
              <a:gd name="connsiteX6" fmla="*/ 0 w 7621488"/>
              <a:gd name="connsiteY6" fmla="*/ 0 h 2028002"/>
              <a:gd name="connsiteX0" fmla="*/ 0 w 7621488"/>
              <a:gd name="connsiteY0" fmla="*/ 0 h 2028002"/>
              <a:gd name="connsiteX1" fmla="*/ 7621488 w 7621488"/>
              <a:gd name="connsiteY1" fmla="*/ 0 h 2028002"/>
              <a:gd name="connsiteX2" fmla="*/ 7621488 w 7621488"/>
              <a:gd name="connsiteY2" fmla="*/ 1683089 h 2028002"/>
              <a:gd name="connsiteX3" fmla="*/ 846120 w 7621488"/>
              <a:gd name="connsiteY3" fmla="*/ 1665872 h 2028002"/>
              <a:gd name="connsiteX4" fmla="*/ 490816 w 7621488"/>
              <a:gd name="connsiteY4" fmla="*/ 2028002 h 2028002"/>
              <a:gd name="connsiteX5" fmla="*/ 1 w 7621488"/>
              <a:gd name="connsiteY5" fmla="*/ 1654061 h 2028002"/>
              <a:gd name="connsiteX6" fmla="*/ 0 w 7621488"/>
              <a:gd name="connsiteY6" fmla="*/ 0 h 2028002"/>
              <a:gd name="connsiteX0" fmla="*/ 0 w 7621488"/>
              <a:gd name="connsiteY0" fmla="*/ 0 h 2028002"/>
              <a:gd name="connsiteX1" fmla="*/ 7621488 w 7621488"/>
              <a:gd name="connsiteY1" fmla="*/ 0 h 2028002"/>
              <a:gd name="connsiteX2" fmla="*/ 7621488 w 7621488"/>
              <a:gd name="connsiteY2" fmla="*/ 1683089 h 2028002"/>
              <a:gd name="connsiteX3" fmla="*/ 872661 w 7621488"/>
              <a:gd name="connsiteY3" fmla="*/ 1665872 h 2028002"/>
              <a:gd name="connsiteX4" fmla="*/ 490816 w 7621488"/>
              <a:gd name="connsiteY4" fmla="*/ 2028002 h 2028002"/>
              <a:gd name="connsiteX5" fmla="*/ 1 w 7621488"/>
              <a:gd name="connsiteY5" fmla="*/ 1654061 h 2028002"/>
              <a:gd name="connsiteX6" fmla="*/ 0 w 7621488"/>
              <a:gd name="connsiteY6" fmla="*/ 0 h 2028002"/>
              <a:gd name="connsiteX0" fmla="*/ 0 w 7621488"/>
              <a:gd name="connsiteY0" fmla="*/ 0 h 2028002"/>
              <a:gd name="connsiteX1" fmla="*/ 7621488 w 7621488"/>
              <a:gd name="connsiteY1" fmla="*/ 0 h 2028002"/>
              <a:gd name="connsiteX2" fmla="*/ 7621488 w 7621488"/>
              <a:gd name="connsiteY2" fmla="*/ 1683089 h 2028002"/>
              <a:gd name="connsiteX3" fmla="*/ 872661 w 7621488"/>
              <a:gd name="connsiteY3" fmla="*/ 1665872 h 2028002"/>
              <a:gd name="connsiteX4" fmla="*/ 490816 w 7621488"/>
              <a:gd name="connsiteY4" fmla="*/ 2028002 h 2028002"/>
              <a:gd name="connsiteX5" fmla="*/ 44237 w 7621488"/>
              <a:gd name="connsiteY5" fmla="*/ 1654061 h 2028002"/>
              <a:gd name="connsiteX6" fmla="*/ 0 w 7621488"/>
              <a:gd name="connsiteY6" fmla="*/ 0 h 2028002"/>
              <a:gd name="connsiteX0" fmla="*/ 0 w 7577253"/>
              <a:gd name="connsiteY0" fmla="*/ 0 h 2028002"/>
              <a:gd name="connsiteX1" fmla="*/ 7577253 w 7577253"/>
              <a:gd name="connsiteY1" fmla="*/ 0 h 2028002"/>
              <a:gd name="connsiteX2" fmla="*/ 7577253 w 7577253"/>
              <a:gd name="connsiteY2" fmla="*/ 1683089 h 2028002"/>
              <a:gd name="connsiteX3" fmla="*/ 828426 w 7577253"/>
              <a:gd name="connsiteY3" fmla="*/ 1665872 h 2028002"/>
              <a:gd name="connsiteX4" fmla="*/ 446581 w 7577253"/>
              <a:gd name="connsiteY4" fmla="*/ 2028002 h 2028002"/>
              <a:gd name="connsiteX5" fmla="*/ 2 w 7577253"/>
              <a:gd name="connsiteY5" fmla="*/ 1654061 h 2028002"/>
              <a:gd name="connsiteX6" fmla="*/ 0 w 7577253"/>
              <a:gd name="connsiteY6" fmla="*/ 0 h 2028002"/>
              <a:gd name="connsiteX0" fmla="*/ 0 w 7577253"/>
              <a:gd name="connsiteY0" fmla="*/ 0 h 2028002"/>
              <a:gd name="connsiteX1" fmla="*/ 7577253 w 7577253"/>
              <a:gd name="connsiteY1" fmla="*/ 0 h 2028002"/>
              <a:gd name="connsiteX2" fmla="*/ 7577253 w 7577253"/>
              <a:gd name="connsiteY2" fmla="*/ 1683089 h 2028002"/>
              <a:gd name="connsiteX3" fmla="*/ 897938 w 7577253"/>
              <a:gd name="connsiteY3" fmla="*/ 1407889 h 2028002"/>
              <a:gd name="connsiteX4" fmla="*/ 446581 w 7577253"/>
              <a:gd name="connsiteY4" fmla="*/ 2028002 h 2028002"/>
              <a:gd name="connsiteX5" fmla="*/ 2 w 7577253"/>
              <a:gd name="connsiteY5" fmla="*/ 1654061 h 2028002"/>
              <a:gd name="connsiteX6" fmla="*/ 0 w 7577253"/>
              <a:gd name="connsiteY6" fmla="*/ 0 h 2028002"/>
              <a:gd name="connsiteX0" fmla="*/ 0 w 7577253"/>
              <a:gd name="connsiteY0" fmla="*/ 0 h 2150204"/>
              <a:gd name="connsiteX1" fmla="*/ 7577253 w 7577253"/>
              <a:gd name="connsiteY1" fmla="*/ 0 h 2150204"/>
              <a:gd name="connsiteX2" fmla="*/ 7577253 w 7577253"/>
              <a:gd name="connsiteY2" fmla="*/ 1683089 h 2150204"/>
              <a:gd name="connsiteX3" fmla="*/ 897938 w 7577253"/>
              <a:gd name="connsiteY3" fmla="*/ 1407889 h 2150204"/>
              <a:gd name="connsiteX4" fmla="*/ 446582 w 7577253"/>
              <a:gd name="connsiteY4" fmla="*/ 2150204 h 2150204"/>
              <a:gd name="connsiteX5" fmla="*/ 2 w 7577253"/>
              <a:gd name="connsiteY5" fmla="*/ 1654061 h 2150204"/>
              <a:gd name="connsiteX6" fmla="*/ 0 w 7577253"/>
              <a:gd name="connsiteY6" fmla="*/ 0 h 2150204"/>
              <a:gd name="connsiteX0" fmla="*/ 0 w 7577253"/>
              <a:gd name="connsiteY0" fmla="*/ 0 h 2150204"/>
              <a:gd name="connsiteX1" fmla="*/ 7577253 w 7577253"/>
              <a:gd name="connsiteY1" fmla="*/ 0 h 2150204"/>
              <a:gd name="connsiteX2" fmla="*/ 7577253 w 7577253"/>
              <a:gd name="connsiteY2" fmla="*/ 1683089 h 2150204"/>
              <a:gd name="connsiteX3" fmla="*/ 897938 w 7577253"/>
              <a:gd name="connsiteY3" fmla="*/ 1407889 h 2150204"/>
              <a:gd name="connsiteX4" fmla="*/ 446582 w 7577253"/>
              <a:gd name="connsiteY4" fmla="*/ 2150204 h 2150204"/>
              <a:gd name="connsiteX5" fmla="*/ 2 w 7577253"/>
              <a:gd name="connsiteY5" fmla="*/ 1463968 h 2150204"/>
              <a:gd name="connsiteX6" fmla="*/ 0 w 7577253"/>
              <a:gd name="connsiteY6" fmla="*/ 0 h 2150204"/>
              <a:gd name="connsiteX0" fmla="*/ 0 w 7577253"/>
              <a:gd name="connsiteY0" fmla="*/ 0 h 2150204"/>
              <a:gd name="connsiteX1" fmla="*/ 7577253 w 7577253"/>
              <a:gd name="connsiteY1" fmla="*/ 0 h 2150204"/>
              <a:gd name="connsiteX2" fmla="*/ 7577253 w 7577253"/>
              <a:gd name="connsiteY2" fmla="*/ 1683089 h 2150204"/>
              <a:gd name="connsiteX3" fmla="*/ 897938 w 7577253"/>
              <a:gd name="connsiteY3" fmla="*/ 1407889 h 2150204"/>
              <a:gd name="connsiteX4" fmla="*/ 446582 w 7577253"/>
              <a:gd name="connsiteY4" fmla="*/ 2150204 h 2150204"/>
              <a:gd name="connsiteX5" fmla="*/ 2 w 7577253"/>
              <a:gd name="connsiteY5" fmla="*/ 1518279 h 2150204"/>
              <a:gd name="connsiteX6" fmla="*/ 0 w 7577253"/>
              <a:gd name="connsiteY6" fmla="*/ 0 h 2150204"/>
              <a:gd name="connsiteX0" fmla="*/ 0 w 7577253"/>
              <a:gd name="connsiteY0" fmla="*/ 0 h 2150204"/>
              <a:gd name="connsiteX1" fmla="*/ 7577253 w 7577253"/>
              <a:gd name="connsiteY1" fmla="*/ 0 h 2150204"/>
              <a:gd name="connsiteX2" fmla="*/ 7577253 w 7577253"/>
              <a:gd name="connsiteY2" fmla="*/ 1683089 h 2150204"/>
              <a:gd name="connsiteX3" fmla="*/ 867043 w 7577253"/>
              <a:gd name="connsiteY3" fmla="*/ 1448622 h 2150204"/>
              <a:gd name="connsiteX4" fmla="*/ 446582 w 7577253"/>
              <a:gd name="connsiteY4" fmla="*/ 2150204 h 2150204"/>
              <a:gd name="connsiteX5" fmla="*/ 2 w 7577253"/>
              <a:gd name="connsiteY5" fmla="*/ 1518279 h 2150204"/>
              <a:gd name="connsiteX6" fmla="*/ 0 w 7577253"/>
              <a:gd name="connsiteY6" fmla="*/ 0 h 2150204"/>
              <a:gd name="connsiteX0" fmla="*/ 0 w 7577253"/>
              <a:gd name="connsiteY0" fmla="*/ 0 h 2150204"/>
              <a:gd name="connsiteX1" fmla="*/ 7577253 w 7577253"/>
              <a:gd name="connsiteY1" fmla="*/ 0 h 2150204"/>
              <a:gd name="connsiteX2" fmla="*/ 7577253 w 7577253"/>
              <a:gd name="connsiteY2" fmla="*/ 1683089 h 2150204"/>
              <a:gd name="connsiteX3" fmla="*/ 851597 w 7577253"/>
              <a:gd name="connsiteY3" fmla="*/ 1502933 h 2150204"/>
              <a:gd name="connsiteX4" fmla="*/ 446582 w 7577253"/>
              <a:gd name="connsiteY4" fmla="*/ 2150204 h 2150204"/>
              <a:gd name="connsiteX5" fmla="*/ 2 w 7577253"/>
              <a:gd name="connsiteY5" fmla="*/ 1518279 h 2150204"/>
              <a:gd name="connsiteX6" fmla="*/ 0 w 7577253"/>
              <a:gd name="connsiteY6" fmla="*/ 0 h 2150204"/>
              <a:gd name="connsiteX0" fmla="*/ 0 w 7577253"/>
              <a:gd name="connsiteY0" fmla="*/ 0 h 2150204"/>
              <a:gd name="connsiteX1" fmla="*/ 7577253 w 7577253"/>
              <a:gd name="connsiteY1" fmla="*/ 0 h 2150204"/>
              <a:gd name="connsiteX2" fmla="*/ 7577253 w 7577253"/>
              <a:gd name="connsiteY2" fmla="*/ 1683089 h 2150204"/>
              <a:gd name="connsiteX3" fmla="*/ 859320 w 7577253"/>
              <a:gd name="connsiteY3" fmla="*/ 1489355 h 2150204"/>
              <a:gd name="connsiteX4" fmla="*/ 446582 w 7577253"/>
              <a:gd name="connsiteY4" fmla="*/ 2150204 h 2150204"/>
              <a:gd name="connsiteX5" fmla="*/ 2 w 7577253"/>
              <a:gd name="connsiteY5" fmla="*/ 1518279 h 2150204"/>
              <a:gd name="connsiteX6" fmla="*/ 0 w 7577253"/>
              <a:gd name="connsiteY6" fmla="*/ 0 h 2150204"/>
              <a:gd name="connsiteX0" fmla="*/ 0 w 7577253"/>
              <a:gd name="connsiteY0" fmla="*/ 0 h 2150204"/>
              <a:gd name="connsiteX1" fmla="*/ 7577253 w 7577253"/>
              <a:gd name="connsiteY1" fmla="*/ 0 h 2150204"/>
              <a:gd name="connsiteX2" fmla="*/ 7569530 w 7577253"/>
              <a:gd name="connsiteY2" fmla="*/ 1492996 h 2150204"/>
              <a:gd name="connsiteX3" fmla="*/ 859320 w 7577253"/>
              <a:gd name="connsiteY3" fmla="*/ 1489355 h 2150204"/>
              <a:gd name="connsiteX4" fmla="*/ 446582 w 7577253"/>
              <a:gd name="connsiteY4" fmla="*/ 2150204 h 2150204"/>
              <a:gd name="connsiteX5" fmla="*/ 2 w 7577253"/>
              <a:gd name="connsiteY5" fmla="*/ 1518279 h 2150204"/>
              <a:gd name="connsiteX6" fmla="*/ 0 w 7577253"/>
              <a:gd name="connsiteY6" fmla="*/ 0 h 2150204"/>
              <a:gd name="connsiteX0" fmla="*/ 0 w 7577253"/>
              <a:gd name="connsiteY0" fmla="*/ 0 h 2150204"/>
              <a:gd name="connsiteX1" fmla="*/ 7577253 w 7577253"/>
              <a:gd name="connsiteY1" fmla="*/ 0 h 2150204"/>
              <a:gd name="connsiteX2" fmla="*/ 7569530 w 7577253"/>
              <a:gd name="connsiteY2" fmla="*/ 1492996 h 2150204"/>
              <a:gd name="connsiteX3" fmla="*/ 859320 w 7577253"/>
              <a:gd name="connsiteY3" fmla="*/ 1489355 h 2150204"/>
              <a:gd name="connsiteX4" fmla="*/ 446582 w 7577253"/>
              <a:gd name="connsiteY4" fmla="*/ 2150204 h 2150204"/>
              <a:gd name="connsiteX5" fmla="*/ 2 w 7577253"/>
              <a:gd name="connsiteY5" fmla="*/ 1518279 h 2150204"/>
              <a:gd name="connsiteX6" fmla="*/ 0 w 7577253"/>
              <a:gd name="connsiteY6" fmla="*/ 0 h 2150204"/>
              <a:gd name="connsiteX0" fmla="*/ 0 w 7577253"/>
              <a:gd name="connsiteY0" fmla="*/ 0 h 2150204"/>
              <a:gd name="connsiteX1" fmla="*/ 7577253 w 7577253"/>
              <a:gd name="connsiteY1" fmla="*/ 0 h 2150204"/>
              <a:gd name="connsiteX2" fmla="*/ 7569530 w 7577253"/>
              <a:gd name="connsiteY2" fmla="*/ 1492996 h 2150204"/>
              <a:gd name="connsiteX3" fmla="*/ 859320 w 7577253"/>
              <a:gd name="connsiteY3" fmla="*/ 1489355 h 2150204"/>
              <a:gd name="connsiteX4" fmla="*/ 446582 w 7577253"/>
              <a:gd name="connsiteY4" fmla="*/ 2150204 h 2150204"/>
              <a:gd name="connsiteX5" fmla="*/ 2 w 7577253"/>
              <a:gd name="connsiteY5" fmla="*/ 1518279 h 2150204"/>
              <a:gd name="connsiteX6" fmla="*/ 0 w 7577253"/>
              <a:gd name="connsiteY6" fmla="*/ 0 h 2150204"/>
              <a:gd name="connsiteX0" fmla="*/ 0 w 7577253"/>
              <a:gd name="connsiteY0" fmla="*/ 0 h 2150204"/>
              <a:gd name="connsiteX1" fmla="*/ 7577253 w 7577253"/>
              <a:gd name="connsiteY1" fmla="*/ 0 h 2150204"/>
              <a:gd name="connsiteX2" fmla="*/ 7569530 w 7577253"/>
              <a:gd name="connsiteY2" fmla="*/ 1492996 h 2150204"/>
              <a:gd name="connsiteX3" fmla="*/ 859320 w 7577253"/>
              <a:gd name="connsiteY3" fmla="*/ 1489355 h 2150204"/>
              <a:gd name="connsiteX4" fmla="*/ 446582 w 7577253"/>
              <a:gd name="connsiteY4" fmla="*/ 2150204 h 2150204"/>
              <a:gd name="connsiteX5" fmla="*/ 2 w 7577253"/>
              <a:gd name="connsiteY5" fmla="*/ 1518279 h 2150204"/>
              <a:gd name="connsiteX6" fmla="*/ 0 w 7577253"/>
              <a:gd name="connsiteY6" fmla="*/ 0 h 2150204"/>
              <a:gd name="connsiteX0" fmla="*/ 0 w 7577253"/>
              <a:gd name="connsiteY0" fmla="*/ 0 h 2150204"/>
              <a:gd name="connsiteX1" fmla="*/ 7577253 w 7577253"/>
              <a:gd name="connsiteY1" fmla="*/ 0 h 2150204"/>
              <a:gd name="connsiteX2" fmla="*/ 7569530 w 7577253"/>
              <a:gd name="connsiteY2" fmla="*/ 1492996 h 2150204"/>
              <a:gd name="connsiteX3" fmla="*/ 859320 w 7577253"/>
              <a:gd name="connsiteY3" fmla="*/ 1489355 h 2150204"/>
              <a:gd name="connsiteX4" fmla="*/ 446582 w 7577253"/>
              <a:gd name="connsiteY4" fmla="*/ 2150204 h 2150204"/>
              <a:gd name="connsiteX5" fmla="*/ 2 w 7577253"/>
              <a:gd name="connsiteY5" fmla="*/ 1518279 h 2150204"/>
              <a:gd name="connsiteX6" fmla="*/ 0 w 7577253"/>
              <a:gd name="connsiteY6" fmla="*/ 0 h 2150204"/>
              <a:gd name="connsiteX0" fmla="*/ 0 w 7577253"/>
              <a:gd name="connsiteY0" fmla="*/ 0 h 2150204"/>
              <a:gd name="connsiteX1" fmla="*/ 7577253 w 7577253"/>
              <a:gd name="connsiteY1" fmla="*/ 0 h 2150204"/>
              <a:gd name="connsiteX2" fmla="*/ 7569530 w 7577253"/>
              <a:gd name="connsiteY2" fmla="*/ 1492996 h 2150204"/>
              <a:gd name="connsiteX3" fmla="*/ 859320 w 7577253"/>
              <a:gd name="connsiteY3" fmla="*/ 1489355 h 2150204"/>
              <a:gd name="connsiteX4" fmla="*/ 446582 w 7577253"/>
              <a:gd name="connsiteY4" fmla="*/ 2150204 h 2150204"/>
              <a:gd name="connsiteX5" fmla="*/ 2 w 7577253"/>
              <a:gd name="connsiteY5" fmla="*/ 1518279 h 2150204"/>
              <a:gd name="connsiteX6" fmla="*/ 0 w 7577253"/>
              <a:gd name="connsiteY6" fmla="*/ 0 h 2150204"/>
              <a:gd name="connsiteX0" fmla="*/ 0 w 7577253"/>
              <a:gd name="connsiteY0" fmla="*/ 0 h 2150204"/>
              <a:gd name="connsiteX1" fmla="*/ 7577253 w 7577253"/>
              <a:gd name="connsiteY1" fmla="*/ 0 h 2150204"/>
              <a:gd name="connsiteX2" fmla="*/ 7569530 w 7577253"/>
              <a:gd name="connsiteY2" fmla="*/ 1492996 h 2150204"/>
              <a:gd name="connsiteX3" fmla="*/ 859320 w 7577253"/>
              <a:gd name="connsiteY3" fmla="*/ 1489355 h 2150204"/>
              <a:gd name="connsiteX4" fmla="*/ 446582 w 7577253"/>
              <a:gd name="connsiteY4" fmla="*/ 2150204 h 2150204"/>
              <a:gd name="connsiteX5" fmla="*/ 2 w 7577253"/>
              <a:gd name="connsiteY5" fmla="*/ 1518279 h 2150204"/>
              <a:gd name="connsiteX6" fmla="*/ 0 w 7577253"/>
              <a:gd name="connsiteY6" fmla="*/ 0 h 2150204"/>
              <a:gd name="connsiteX0" fmla="*/ 0 w 7577253"/>
              <a:gd name="connsiteY0" fmla="*/ 0 h 2150204"/>
              <a:gd name="connsiteX1" fmla="*/ 7577253 w 7577253"/>
              <a:gd name="connsiteY1" fmla="*/ 0 h 2150204"/>
              <a:gd name="connsiteX2" fmla="*/ 7569530 w 7577253"/>
              <a:gd name="connsiteY2" fmla="*/ 1492996 h 2150204"/>
              <a:gd name="connsiteX3" fmla="*/ 859320 w 7577253"/>
              <a:gd name="connsiteY3" fmla="*/ 1489355 h 2150204"/>
              <a:gd name="connsiteX4" fmla="*/ 446582 w 7577253"/>
              <a:gd name="connsiteY4" fmla="*/ 2150204 h 2150204"/>
              <a:gd name="connsiteX5" fmla="*/ 2 w 7577253"/>
              <a:gd name="connsiteY5" fmla="*/ 1518279 h 2150204"/>
              <a:gd name="connsiteX6" fmla="*/ 0 w 7577253"/>
              <a:gd name="connsiteY6" fmla="*/ 0 h 2150204"/>
              <a:gd name="connsiteX0" fmla="*/ 0 w 7577253"/>
              <a:gd name="connsiteY0" fmla="*/ 0 h 2150204"/>
              <a:gd name="connsiteX1" fmla="*/ 7577253 w 7577253"/>
              <a:gd name="connsiteY1" fmla="*/ 0 h 2150204"/>
              <a:gd name="connsiteX2" fmla="*/ 7569530 w 7577253"/>
              <a:gd name="connsiteY2" fmla="*/ 1492996 h 2150204"/>
              <a:gd name="connsiteX3" fmla="*/ 859320 w 7577253"/>
              <a:gd name="connsiteY3" fmla="*/ 1489355 h 2150204"/>
              <a:gd name="connsiteX4" fmla="*/ 446582 w 7577253"/>
              <a:gd name="connsiteY4" fmla="*/ 2150204 h 2150204"/>
              <a:gd name="connsiteX5" fmla="*/ 2 w 7577253"/>
              <a:gd name="connsiteY5" fmla="*/ 1518279 h 2150204"/>
              <a:gd name="connsiteX6" fmla="*/ 0 w 7577253"/>
              <a:gd name="connsiteY6" fmla="*/ 0 h 2150204"/>
              <a:gd name="connsiteX0" fmla="*/ 0 w 7577253"/>
              <a:gd name="connsiteY0" fmla="*/ 0 h 2150204"/>
              <a:gd name="connsiteX1" fmla="*/ 7577253 w 7577253"/>
              <a:gd name="connsiteY1" fmla="*/ 0 h 2150204"/>
              <a:gd name="connsiteX2" fmla="*/ 7569530 w 7577253"/>
              <a:gd name="connsiteY2" fmla="*/ 1492996 h 2150204"/>
              <a:gd name="connsiteX3" fmla="*/ 859320 w 7577253"/>
              <a:gd name="connsiteY3" fmla="*/ 1489355 h 2150204"/>
              <a:gd name="connsiteX4" fmla="*/ 446582 w 7577253"/>
              <a:gd name="connsiteY4" fmla="*/ 2150204 h 2150204"/>
              <a:gd name="connsiteX5" fmla="*/ 2 w 7577253"/>
              <a:gd name="connsiteY5" fmla="*/ 1518279 h 2150204"/>
              <a:gd name="connsiteX6" fmla="*/ 0 w 7577253"/>
              <a:gd name="connsiteY6" fmla="*/ 0 h 2150204"/>
              <a:gd name="connsiteX0" fmla="*/ 0 w 7577253"/>
              <a:gd name="connsiteY0" fmla="*/ 0 h 2150204"/>
              <a:gd name="connsiteX1" fmla="*/ 7577253 w 7577253"/>
              <a:gd name="connsiteY1" fmla="*/ 0 h 2150204"/>
              <a:gd name="connsiteX2" fmla="*/ 7569530 w 7577253"/>
              <a:gd name="connsiteY2" fmla="*/ 1492996 h 2150204"/>
              <a:gd name="connsiteX3" fmla="*/ 859320 w 7577253"/>
              <a:gd name="connsiteY3" fmla="*/ 1489355 h 2150204"/>
              <a:gd name="connsiteX4" fmla="*/ 446582 w 7577253"/>
              <a:gd name="connsiteY4" fmla="*/ 2150204 h 2150204"/>
              <a:gd name="connsiteX5" fmla="*/ 2899 w 7577253"/>
              <a:gd name="connsiteY5" fmla="*/ 1436810 h 2150204"/>
              <a:gd name="connsiteX6" fmla="*/ 0 w 7577253"/>
              <a:gd name="connsiteY6" fmla="*/ 0 h 2150204"/>
              <a:gd name="connsiteX0" fmla="*/ 0 w 7577253"/>
              <a:gd name="connsiteY0" fmla="*/ 0 h 2150204"/>
              <a:gd name="connsiteX1" fmla="*/ 7577253 w 7577253"/>
              <a:gd name="connsiteY1" fmla="*/ 0 h 2150204"/>
              <a:gd name="connsiteX2" fmla="*/ 7569530 w 7577253"/>
              <a:gd name="connsiteY2" fmla="*/ 1492996 h 2150204"/>
              <a:gd name="connsiteX3" fmla="*/ 859320 w 7577253"/>
              <a:gd name="connsiteY3" fmla="*/ 1489355 h 2150204"/>
              <a:gd name="connsiteX4" fmla="*/ 446582 w 7577253"/>
              <a:gd name="connsiteY4" fmla="*/ 2150204 h 2150204"/>
              <a:gd name="connsiteX5" fmla="*/ 2899 w 7577253"/>
              <a:gd name="connsiteY5" fmla="*/ 1436810 h 2150204"/>
              <a:gd name="connsiteX6" fmla="*/ 0 w 7577253"/>
              <a:gd name="connsiteY6" fmla="*/ 0 h 2150204"/>
              <a:gd name="connsiteX0" fmla="*/ 0 w 7577253"/>
              <a:gd name="connsiteY0" fmla="*/ 0 h 2150204"/>
              <a:gd name="connsiteX1" fmla="*/ 7577253 w 7577253"/>
              <a:gd name="connsiteY1" fmla="*/ 0 h 2150204"/>
              <a:gd name="connsiteX2" fmla="*/ 7569530 w 7577253"/>
              <a:gd name="connsiteY2" fmla="*/ 1492996 h 2150204"/>
              <a:gd name="connsiteX3" fmla="*/ 859320 w 7577253"/>
              <a:gd name="connsiteY3" fmla="*/ 1489355 h 2150204"/>
              <a:gd name="connsiteX4" fmla="*/ 446582 w 7577253"/>
              <a:gd name="connsiteY4" fmla="*/ 2150204 h 2150204"/>
              <a:gd name="connsiteX5" fmla="*/ 2899 w 7577253"/>
              <a:gd name="connsiteY5" fmla="*/ 1436810 h 2150204"/>
              <a:gd name="connsiteX6" fmla="*/ 0 w 7577253"/>
              <a:gd name="connsiteY6" fmla="*/ 0 h 2150204"/>
              <a:gd name="connsiteX0" fmla="*/ 0 w 7577253"/>
              <a:gd name="connsiteY0" fmla="*/ 0 h 2150204"/>
              <a:gd name="connsiteX1" fmla="*/ 7577253 w 7577253"/>
              <a:gd name="connsiteY1" fmla="*/ 0 h 2150204"/>
              <a:gd name="connsiteX2" fmla="*/ 7569530 w 7577253"/>
              <a:gd name="connsiteY2" fmla="*/ 1492996 h 2150204"/>
              <a:gd name="connsiteX3" fmla="*/ 859320 w 7577253"/>
              <a:gd name="connsiteY3" fmla="*/ 1489355 h 2150204"/>
              <a:gd name="connsiteX4" fmla="*/ 446582 w 7577253"/>
              <a:gd name="connsiteY4" fmla="*/ 2150204 h 2150204"/>
              <a:gd name="connsiteX5" fmla="*/ 2899 w 7577253"/>
              <a:gd name="connsiteY5" fmla="*/ 1436810 h 2150204"/>
              <a:gd name="connsiteX6" fmla="*/ 0 w 7577253"/>
              <a:gd name="connsiteY6" fmla="*/ 0 h 2150204"/>
              <a:gd name="connsiteX0" fmla="*/ 0 w 7577253"/>
              <a:gd name="connsiteY0" fmla="*/ 0 h 2150204"/>
              <a:gd name="connsiteX1" fmla="*/ 7577253 w 7577253"/>
              <a:gd name="connsiteY1" fmla="*/ 0 h 2150204"/>
              <a:gd name="connsiteX2" fmla="*/ 7569530 w 7577253"/>
              <a:gd name="connsiteY2" fmla="*/ 1492996 h 2150204"/>
              <a:gd name="connsiteX3" fmla="*/ 807185 w 7577253"/>
              <a:gd name="connsiteY3" fmla="*/ 1484262 h 2150204"/>
              <a:gd name="connsiteX4" fmla="*/ 446582 w 7577253"/>
              <a:gd name="connsiteY4" fmla="*/ 2150204 h 2150204"/>
              <a:gd name="connsiteX5" fmla="*/ 2899 w 7577253"/>
              <a:gd name="connsiteY5" fmla="*/ 1436810 h 2150204"/>
              <a:gd name="connsiteX6" fmla="*/ 0 w 7577253"/>
              <a:gd name="connsiteY6" fmla="*/ 0 h 2150204"/>
              <a:gd name="connsiteX0" fmla="*/ 0 w 7577253"/>
              <a:gd name="connsiteY0" fmla="*/ 0 h 2150204"/>
              <a:gd name="connsiteX1" fmla="*/ 7577253 w 7577253"/>
              <a:gd name="connsiteY1" fmla="*/ 0 h 2150204"/>
              <a:gd name="connsiteX2" fmla="*/ 7569530 w 7577253"/>
              <a:gd name="connsiteY2" fmla="*/ 1492996 h 2150204"/>
              <a:gd name="connsiteX3" fmla="*/ 807185 w 7577253"/>
              <a:gd name="connsiteY3" fmla="*/ 1484262 h 2150204"/>
              <a:gd name="connsiteX4" fmla="*/ 446582 w 7577253"/>
              <a:gd name="connsiteY4" fmla="*/ 2150204 h 2150204"/>
              <a:gd name="connsiteX5" fmla="*/ 2899 w 7577253"/>
              <a:gd name="connsiteY5" fmla="*/ 1436810 h 2150204"/>
              <a:gd name="connsiteX6" fmla="*/ 0 w 7577253"/>
              <a:gd name="connsiteY6" fmla="*/ 0 h 2150204"/>
              <a:gd name="connsiteX0" fmla="*/ 0 w 7577253"/>
              <a:gd name="connsiteY0" fmla="*/ 0 h 2150204"/>
              <a:gd name="connsiteX1" fmla="*/ 7577253 w 7577253"/>
              <a:gd name="connsiteY1" fmla="*/ 0 h 2150204"/>
              <a:gd name="connsiteX2" fmla="*/ 7569530 w 7577253"/>
              <a:gd name="connsiteY2" fmla="*/ 1492996 h 2150204"/>
              <a:gd name="connsiteX3" fmla="*/ 830357 w 7577253"/>
              <a:gd name="connsiteY3" fmla="*/ 1418069 h 2150204"/>
              <a:gd name="connsiteX4" fmla="*/ 446582 w 7577253"/>
              <a:gd name="connsiteY4" fmla="*/ 2150204 h 2150204"/>
              <a:gd name="connsiteX5" fmla="*/ 2899 w 7577253"/>
              <a:gd name="connsiteY5" fmla="*/ 1436810 h 2150204"/>
              <a:gd name="connsiteX6" fmla="*/ 0 w 7577253"/>
              <a:gd name="connsiteY6" fmla="*/ 0 h 2150204"/>
              <a:gd name="connsiteX0" fmla="*/ 0 w 7577253"/>
              <a:gd name="connsiteY0" fmla="*/ 0 h 2150204"/>
              <a:gd name="connsiteX1" fmla="*/ 7577253 w 7577253"/>
              <a:gd name="connsiteY1" fmla="*/ 0 h 2150204"/>
              <a:gd name="connsiteX2" fmla="*/ 7569530 w 7577253"/>
              <a:gd name="connsiteY2" fmla="*/ 1492996 h 2150204"/>
              <a:gd name="connsiteX3" fmla="*/ 836150 w 7577253"/>
              <a:gd name="connsiteY3" fmla="*/ 1423160 h 2150204"/>
              <a:gd name="connsiteX4" fmla="*/ 446582 w 7577253"/>
              <a:gd name="connsiteY4" fmla="*/ 2150204 h 2150204"/>
              <a:gd name="connsiteX5" fmla="*/ 2899 w 7577253"/>
              <a:gd name="connsiteY5" fmla="*/ 1436810 h 2150204"/>
              <a:gd name="connsiteX6" fmla="*/ 0 w 7577253"/>
              <a:gd name="connsiteY6" fmla="*/ 0 h 2150204"/>
              <a:gd name="connsiteX0" fmla="*/ 0 w 7577253"/>
              <a:gd name="connsiteY0" fmla="*/ 0 h 2150204"/>
              <a:gd name="connsiteX1" fmla="*/ 7577253 w 7577253"/>
              <a:gd name="connsiteY1" fmla="*/ 0 h 2150204"/>
              <a:gd name="connsiteX2" fmla="*/ 7569530 w 7577253"/>
              <a:gd name="connsiteY2" fmla="*/ 1492996 h 2150204"/>
              <a:gd name="connsiteX3" fmla="*/ 836150 w 7577253"/>
              <a:gd name="connsiteY3" fmla="*/ 1423160 h 2150204"/>
              <a:gd name="connsiteX4" fmla="*/ 446582 w 7577253"/>
              <a:gd name="connsiteY4" fmla="*/ 2150204 h 2150204"/>
              <a:gd name="connsiteX5" fmla="*/ 2899 w 7577253"/>
              <a:gd name="connsiteY5" fmla="*/ 1436810 h 2150204"/>
              <a:gd name="connsiteX6" fmla="*/ 0 w 7577253"/>
              <a:gd name="connsiteY6" fmla="*/ 0 h 2150204"/>
              <a:gd name="connsiteX0" fmla="*/ 0 w 7577253"/>
              <a:gd name="connsiteY0" fmla="*/ 0 h 2150204"/>
              <a:gd name="connsiteX1" fmla="*/ 7577253 w 7577253"/>
              <a:gd name="connsiteY1" fmla="*/ 0 h 2150204"/>
              <a:gd name="connsiteX2" fmla="*/ 7563739 w 7577253"/>
              <a:gd name="connsiteY2" fmla="*/ 1416620 h 2150204"/>
              <a:gd name="connsiteX3" fmla="*/ 836150 w 7577253"/>
              <a:gd name="connsiteY3" fmla="*/ 1423160 h 2150204"/>
              <a:gd name="connsiteX4" fmla="*/ 446582 w 7577253"/>
              <a:gd name="connsiteY4" fmla="*/ 2150204 h 2150204"/>
              <a:gd name="connsiteX5" fmla="*/ 2899 w 7577253"/>
              <a:gd name="connsiteY5" fmla="*/ 1436810 h 2150204"/>
              <a:gd name="connsiteX6" fmla="*/ 0 w 7577253"/>
              <a:gd name="connsiteY6" fmla="*/ 0 h 2150204"/>
              <a:gd name="connsiteX0" fmla="*/ 0 w 7577253"/>
              <a:gd name="connsiteY0" fmla="*/ 0 h 2150204"/>
              <a:gd name="connsiteX1" fmla="*/ 7577253 w 7577253"/>
              <a:gd name="connsiteY1" fmla="*/ 0 h 2150204"/>
              <a:gd name="connsiteX2" fmla="*/ 7563739 w 7577253"/>
              <a:gd name="connsiteY2" fmla="*/ 1416620 h 2150204"/>
              <a:gd name="connsiteX3" fmla="*/ 844838 w 7577253"/>
              <a:gd name="connsiteY3" fmla="*/ 1423160 h 2150204"/>
              <a:gd name="connsiteX4" fmla="*/ 446582 w 7577253"/>
              <a:gd name="connsiteY4" fmla="*/ 2150204 h 2150204"/>
              <a:gd name="connsiteX5" fmla="*/ 2899 w 7577253"/>
              <a:gd name="connsiteY5" fmla="*/ 1436810 h 2150204"/>
              <a:gd name="connsiteX6" fmla="*/ 0 w 7577253"/>
              <a:gd name="connsiteY6" fmla="*/ 0 h 2150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7253" h="2150204">
                <a:moveTo>
                  <a:pt x="0" y="0"/>
                </a:moveTo>
                <a:lnTo>
                  <a:pt x="7577253" y="0"/>
                </a:lnTo>
                <a:cubicBezTo>
                  <a:pt x="7574679" y="497665"/>
                  <a:pt x="7566313" y="918955"/>
                  <a:pt x="7563739" y="1416620"/>
                </a:cubicBezTo>
                <a:lnTo>
                  <a:pt x="844838" y="1423160"/>
                </a:lnTo>
                <a:cubicBezTo>
                  <a:pt x="775930" y="1559375"/>
                  <a:pt x="533645" y="1994286"/>
                  <a:pt x="446582" y="2150204"/>
                </a:cubicBezTo>
                <a:cubicBezTo>
                  <a:pt x="340582" y="2007988"/>
                  <a:pt x="47109" y="1503341"/>
                  <a:pt x="2899" y="1436810"/>
                </a:cubicBezTo>
                <a:cubicBezTo>
                  <a:pt x="2899" y="-39830"/>
                  <a:pt x="0" y="551354"/>
                  <a:pt x="0" y="0"/>
                </a:cubicBezTo>
                <a:close/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110" y="3330899"/>
            <a:ext cx="1910902" cy="24725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112" y="1355135"/>
            <a:ext cx="896898" cy="1822269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-195106" y="186022"/>
            <a:ext cx="12616093" cy="6556033"/>
            <a:chOff x="-195106" y="186022"/>
            <a:chExt cx="12616093" cy="655603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339"/>
            <a:stretch/>
          </p:blipFill>
          <p:spPr>
            <a:xfrm rot="21317576">
              <a:off x="-195106" y="5870966"/>
              <a:ext cx="1696479" cy="871089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/>
          </p:nvCxnSpPr>
          <p:spPr>
            <a:xfrm>
              <a:off x="11572747" y="811851"/>
              <a:ext cx="0" cy="5508000"/>
            </a:xfrm>
            <a:prstGeom prst="line">
              <a:avLst/>
            </a:prstGeom>
            <a:ln w="28575">
              <a:solidFill>
                <a:srgbClr val="ED6A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911679" y="6306511"/>
              <a:ext cx="10662012" cy="0"/>
            </a:xfrm>
            <a:prstGeom prst="line">
              <a:avLst/>
            </a:prstGeom>
            <a:ln w="28575">
              <a:solidFill>
                <a:srgbClr val="E841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339"/>
            <a:stretch/>
          </p:blipFill>
          <p:spPr>
            <a:xfrm>
              <a:off x="10724508" y="186022"/>
              <a:ext cx="1696479" cy="871089"/>
            </a:xfrm>
            <a:prstGeom prst="rect">
              <a:avLst/>
            </a:prstGeom>
          </p:spPr>
        </p:pic>
        <p:sp>
          <p:nvSpPr>
            <p:cNvPr id="12" name="Title 1"/>
            <p:cNvSpPr txBox="1">
              <a:spLocks/>
            </p:cNvSpPr>
            <p:nvPr/>
          </p:nvSpPr>
          <p:spPr>
            <a:xfrm>
              <a:off x="398403" y="290339"/>
              <a:ext cx="10515600" cy="8676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>
                  <a:latin typeface="+mn-lt"/>
                </a:rPr>
                <a:t>Accelerator and Bottleneck Assessment Tool</a:t>
              </a:r>
              <a:endParaRPr lang="en-GB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778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403" y="1181559"/>
            <a:ext cx="7928176" cy="51776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Prospective cohort study</a:t>
            </a:r>
          </a:p>
          <a:p>
            <a:pPr lvl="1"/>
            <a:r>
              <a:rPr lang="en-US" sz="2800" dirty="0"/>
              <a:t>2 time points</a:t>
            </a:r>
          </a:p>
          <a:p>
            <a:pPr marL="0" indent="0">
              <a:buNone/>
            </a:pPr>
            <a:r>
              <a:rPr lang="en-US" sz="3200" dirty="0"/>
              <a:t>6 hypothesized accelerators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Cash transfers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Safe school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Free school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Parenting support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Free school meals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School support</a:t>
            </a:r>
          </a:p>
          <a:p>
            <a:pPr marL="0" indent="0">
              <a:buNone/>
            </a:pPr>
            <a:r>
              <a:rPr lang="en-US" sz="3200" dirty="0"/>
              <a:t>11 adolescent outcomes linked to </a:t>
            </a:r>
            <a:br>
              <a:rPr lang="en-US" sz="3200" dirty="0"/>
            </a:br>
            <a:r>
              <a:rPr lang="en-US" sz="3200" dirty="0"/>
              <a:t>targets across 4 SDGs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4708" t="11328" r="2570" b="11753"/>
          <a:stretch/>
        </p:blipFill>
        <p:spPr>
          <a:xfrm>
            <a:off x="6615812" y="843454"/>
            <a:ext cx="4627563" cy="5171091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-195106" y="186022"/>
            <a:ext cx="12616093" cy="6556033"/>
            <a:chOff x="-195106" y="186022"/>
            <a:chExt cx="12616093" cy="6556033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339"/>
            <a:stretch/>
          </p:blipFill>
          <p:spPr>
            <a:xfrm rot="21317576">
              <a:off x="-195106" y="5870966"/>
              <a:ext cx="1696479" cy="871089"/>
            </a:xfrm>
            <a:prstGeom prst="rect">
              <a:avLst/>
            </a:prstGeom>
          </p:spPr>
        </p:pic>
        <p:cxnSp>
          <p:nvCxnSpPr>
            <p:cNvPr id="14" name="Straight Connector 13"/>
            <p:cNvCxnSpPr/>
            <p:nvPr/>
          </p:nvCxnSpPr>
          <p:spPr>
            <a:xfrm>
              <a:off x="11572747" y="811851"/>
              <a:ext cx="0" cy="5508000"/>
            </a:xfrm>
            <a:prstGeom prst="line">
              <a:avLst/>
            </a:prstGeom>
            <a:ln w="28575">
              <a:solidFill>
                <a:srgbClr val="ED6A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911679" y="6306511"/>
              <a:ext cx="10662012" cy="0"/>
            </a:xfrm>
            <a:prstGeom prst="line">
              <a:avLst/>
            </a:prstGeom>
            <a:ln w="28575">
              <a:solidFill>
                <a:srgbClr val="E841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339"/>
            <a:stretch/>
          </p:blipFill>
          <p:spPr>
            <a:xfrm>
              <a:off x="10724508" y="186022"/>
              <a:ext cx="1696479" cy="871089"/>
            </a:xfrm>
            <a:prstGeom prst="rect">
              <a:avLst/>
            </a:prstGeom>
          </p:spPr>
        </p:pic>
        <p:sp>
          <p:nvSpPr>
            <p:cNvPr id="17" name="Title 1"/>
            <p:cNvSpPr txBox="1">
              <a:spLocks/>
            </p:cNvSpPr>
            <p:nvPr/>
          </p:nvSpPr>
          <p:spPr>
            <a:xfrm>
              <a:off x="398403" y="290339"/>
              <a:ext cx="10515600" cy="8676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err="1">
                  <a:latin typeface="+mn-lt"/>
                </a:rPr>
                <a:t>Mzantsi</a:t>
              </a:r>
              <a:r>
                <a:rPr lang="en-US" dirty="0">
                  <a:latin typeface="+mn-lt"/>
                </a:rPr>
                <a:t> </a:t>
              </a:r>
              <a:r>
                <a:rPr lang="en-US" dirty="0" err="1">
                  <a:latin typeface="+mn-lt"/>
                </a:rPr>
                <a:t>Wakho</a:t>
              </a:r>
              <a:r>
                <a:rPr lang="en-US" dirty="0">
                  <a:latin typeface="+mn-lt"/>
                </a:rPr>
                <a:t> Case Study</a:t>
              </a:r>
              <a:endParaRPr lang="en-GB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596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1678" y="1316794"/>
            <a:ext cx="10270127" cy="44981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Accelerators may be:</a:t>
            </a:r>
          </a:p>
          <a:p>
            <a:pPr lvl="1"/>
            <a:r>
              <a:rPr lang="en-US" sz="2800" dirty="0"/>
              <a:t>Interventions: cash transfer, schooling (no fees, meals)</a:t>
            </a:r>
          </a:p>
          <a:p>
            <a:pPr lvl="1"/>
            <a:r>
              <a:rPr lang="en-US" sz="2800" dirty="0"/>
              <a:t>Practices for which interventions could be implemented: positive parenting, safe school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3200" dirty="0"/>
              <a:t>Accelerators shouldn’t be too vague:</a:t>
            </a:r>
          </a:p>
          <a:p>
            <a:pPr lvl="1"/>
            <a:r>
              <a:rPr lang="en-US" sz="2800" dirty="0"/>
              <a:t>Reduce food insecurity (too broad) vs</a:t>
            </a:r>
          </a:p>
          <a:p>
            <a:pPr lvl="1"/>
            <a:r>
              <a:rPr lang="en-US" sz="2800" dirty="0"/>
              <a:t>Food support/ Access to school meals (better)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3200" dirty="0"/>
              <a:t>A study may investigate one, or multiple (even six!) potential accelerators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339"/>
          <a:stretch/>
        </p:blipFill>
        <p:spPr>
          <a:xfrm rot="21317576">
            <a:off x="-195106" y="5870966"/>
            <a:ext cx="1696479" cy="87108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1572747" y="811851"/>
            <a:ext cx="0" cy="5508000"/>
          </a:xfrm>
          <a:prstGeom prst="line">
            <a:avLst/>
          </a:prstGeom>
          <a:ln w="28575">
            <a:solidFill>
              <a:srgbClr val="ED6A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911679" y="6306511"/>
            <a:ext cx="10662012" cy="0"/>
          </a:xfrm>
          <a:prstGeom prst="line">
            <a:avLst/>
          </a:prstGeom>
          <a:ln w="28575">
            <a:solidFill>
              <a:srgbClr val="E841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339"/>
          <a:stretch/>
        </p:blipFill>
        <p:spPr>
          <a:xfrm>
            <a:off x="10724508" y="186022"/>
            <a:ext cx="1696479" cy="871089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98403" y="290339"/>
            <a:ext cx="10515600" cy="86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How to choose accelerators?</a:t>
            </a:r>
            <a:endParaRPr lang="en-GB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3916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1678" y="1157938"/>
            <a:ext cx="9368379" cy="5161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What is definite for accelerators? </a:t>
            </a:r>
          </a:p>
          <a:p>
            <a:pPr lvl="1"/>
            <a:r>
              <a:rPr lang="en-US" sz="2800" dirty="0"/>
              <a:t>Multiple outcomes</a:t>
            </a:r>
            <a:endParaRPr lang="en-US" sz="1600" dirty="0"/>
          </a:p>
          <a:p>
            <a:pPr marL="0" indent="0">
              <a:buNone/>
            </a:pPr>
            <a:r>
              <a:rPr lang="en-US" sz="3200" dirty="0"/>
              <a:t>What is definite for synergies across accelerators?</a:t>
            </a:r>
          </a:p>
          <a:p>
            <a:pPr lvl="1"/>
            <a:r>
              <a:rPr lang="en-US" sz="2800" dirty="0"/>
              <a:t>Multiple accelerators - observational</a:t>
            </a:r>
          </a:p>
          <a:p>
            <a:pPr lvl="1"/>
            <a:r>
              <a:rPr lang="en-US" sz="2800" dirty="0"/>
              <a:t>More than two arms - </a:t>
            </a:r>
            <a:r>
              <a:rPr lang="en-US" sz="2800" dirty="0" err="1"/>
              <a:t>randomised</a:t>
            </a:r>
            <a:r>
              <a:rPr lang="en-US" sz="2800" dirty="0"/>
              <a:t> control trial</a:t>
            </a:r>
            <a:endParaRPr lang="en-US" sz="1600" dirty="0"/>
          </a:p>
          <a:p>
            <a:pPr marL="0" indent="0">
              <a:buNone/>
            </a:pPr>
            <a:r>
              <a:rPr lang="en-US" sz="3200" dirty="0"/>
              <a:t>What is desirable?</a:t>
            </a:r>
          </a:p>
          <a:p>
            <a:pPr lvl="1"/>
            <a:r>
              <a:rPr lang="en-US" sz="2800" dirty="0"/>
              <a:t>More than one time point </a:t>
            </a:r>
          </a:p>
          <a:p>
            <a:pPr lvl="1"/>
            <a:r>
              <a:rPr lang="en-US" sz="2800" dirty="0"/>
              <a:t>All of the general criteria for a rigorous study design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-195106" y="186022"/>
            <a:ext cx="12616093" cy="6556033"/>
            <a:chOff x="-195106" y="186022"/>
            <a:chExt cx="12616093" cy="6556033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339"/>
            <a:stretch/>
          </p:blipFill>
          <p:spPr>
            <a:xfrm rot="21317576">
              <a:off x="-195106" y="5870966"/>
              <a:ext cx="1696479" cy="871089"/>
            </a:xfrm>
            <a:prstGeom prst="rect">
              <a:avLst/>
            </a:prstGeom>
          </p:spPr>
        </p:pic>
        <p:cxnSp>
          <p:nvCxnSpPr>
            <p:cNvPr id="12" name="Straight Connector 11"/>
            <p:cNvCxnSpPr/>
            <p:nvPr/>
          </p:nvCxnSpPr>
          <p:spPr>
            <a:xfrm>
              <a:off x="11572747" y="811851"/>
              <a:ext cx="0" cy="5508000"/>
            </a:xfrm>
            <a:prstGeom prst="line">
              <a:avLst/>
            </a:prstGeom>
            <a:ln w="28575">
              <a:solidFill>
                <a:srgbClr val="ED6A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911679" y="6306511"/>
              <a:ext cx="10662012" cy="0"/>
            </a:xfrm>
            <a:prstGeom prst="line">
              <a:avLst/>
            </a:prstGeom>
            <a:ln w="28575">
              <a:solidFill>
                <a:srgbClr val="E841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339"/>
            <a:stretch/>
          </p:blipFill>
          <p:spPr>
            <a:xfrm>
              <a:off x="10724508" y="186022"/>
              <a:ext cx="1696479" cy="871089"/>
            </a:xfrm>
            <a:prstGeom prst="rect">
              <a:avLst/>
            </a:prstGeom>
          </p:spPr>
        </p:pic>
        <p:sp>
          <p:nvSpPr>
            <p:cNvPr id="15" name="Title 1"/>
            <p:cNvSpPr txBox="1">
              <a:spLocks/>
            </p:cNvSpPr>
            <p:nvPr/>
          </p:nvSpPr>
          <p:spPr>
            <a:xfrm>
              <a:off x="398403" y="290339"/>
              <a:ext cx="8340648" cy="8676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>
                  <a:latin typeface="+mn-lt"/>
                </a:rPr>
                <a:t>Methodological approach</a:t>
              </a:r>
              <a:endParaRPr lang="en-GB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372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154" y="1308953"/>
            <a:ext cx="9790597" cy="46448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Starting afresh on a new dataset?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Think about data cleaning:</a:t>
            </a:r>
          </a:p>
          <a:p>
            <a:pPr lvl="1"/>
            <a:r>
              <a:rPr lang="en-US" sz="2800" dirty="0"/>
              <a:t>Missing values </a:t>
            </a:r>
          </a:p>
          <a:p>
            <a:pPr lvl="1"/>
            <a:r>
              <a:rPr lang="en-US" sz="2800" dirty="0"/>
              <a:t>Outliers </a:t>
            </a:r>
          </a:p>
          <a:p>
            <a:pPr lvl="1"/>
            <a:r>
              <a:rPr lang="en-US" sz="2800" dirty="0" err="1"/>
              <a:t>Miscodings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Think about study design:</a:t>
            </a:r>
          </a:p>
          <a:p>
            <a:pPr lvl="1"/>
            <a:r>
              <a:rPr lang="en-US" sz="2800" dirty="0"/>
              <a:t>Temporal precedence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Think about how outcomes should be coded</a:t>
            </a:r>
          </a:p>
          <a:p>
            <a:pPr lvl="1"/>
            <a:r>
              <a:rPr lang="en-US" sz="2800" dirty="0"/>
              <a:t>Linear</a:t>
            </a:r>
          </a:p>
          <a:p>
            <a:pPr lvl="1"/>
            <a:r>
              <a:rPr lang="en-US" sz="2800" dirty="0"/>
              <a:t>Continuous</a:t>
            </a:r>
            <a:endParaRPr lang="en-US" sz="3200" dirty="0"/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-195106" y="186022"/>
            <a:ext cx="12616093" cy="6556033"/>
            <a:chOff x="-195106" y="186022"/>
            <a:chExt cx="12616093" cy="655603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339"/>
            <a:stretch/>
          </p:blipFill>
          <p:spPr>
            <a:xfrm rot="21317576">
              <a:off x="-195106" y="5870966"/>
              <a:ext cx="1696479" cy="871089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11572747" y="811851"/>
              <a:ext cx="0" cy="5508000"/>
            </a:xfrm>
            <a:prstGeom prst="line">
              <a:avLst/>
            </a:prstGeom>
            <a:ln w="28575">
              <a:solidFill>
                <a:srgbClr val="ED6A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911679" y="6306511"/>
              <a:ext cx="10662012" cy="0"/>
            </a:xfrm>
            <a:prstGeom prst="line">
              <a:avLst/>
            </a:prstGeom>
            <a:ln w="28575">
              <a:solidFill>
                <a:srgbClr val="E841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339"/>
            <a:stretch/>
          </p:blipFill>
          <p:spPr>
            <a:xfrm>
              <a:off x="10724508" y="186022"/>
              <a:ext cx="1696479" cy="871089"/>
            </a:xfrm>
            <a:prstGeom prst="rect">
              <a:avLst/>
            </a:prstGeom>
          </p:spPr>
        </p:pic>
        <p:sp>
          <p:nvSpPr>
            <p:cNvPr id="9" name="Title 1"/>
            <p:cNvSpPr txBox="1">
              <a:spLocks/>
            </p:cNvSpPr>
            <p:nvPr/>
          </p:nvSpPr>
          <p:spPr>
            <a:xfrm>
              <a:off x="398403" y="290338"/>
              <a:ext cx="9973506" cy="8676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>
                  <a:latin typeface="+mn-lt"/>
                </a:rPr>
                <a:t>What do we need to look out for?</a:t>
              </a:r>
              <a:endParaRPr lang="en-GB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8094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142" y="1121885"/>
            <a:ext cx="11136643" cy="5197966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Map out potential accelerator variables and SDG-related outcome variables in the dataset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/>
              <a:t>LOGICAL checks </a:t>
            </a:r>
            <a:r>
              <a:rPr lang="en-US" sz="3200" dirty="0">
                <a:sym typeface="Wingdings" pitchFamily="2" charset="2"/>
              </a:rPr>
              <a:t> </a:t>
            </a:r>
            <a:r>
              <a:rPr lang="en-US" sz="3200" dirty="0"/>
              <a:t>Check theory and evidence on accelerators (</a:t>
            </a:r>
            <a:r>
              <a:rPr lang="en-US" sz="3200" dirty="0" err="1"/>
              <a:t>i</a:t>
            </a:r>
            <a:r>
              <a:rPr lang="en-US" sz="3200" dirty="0"/>
              <a:t>) in LMIC/ SSA? (ii) for adolescents (iii) ANY evidence?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DATA check </a:t>
            </a:r>
            <a:r>
              <a:rPr lang="en-US" sz="3200" dirty="0">
                <a:sym typeface="Wingdings" pitchFamily="2" charset="2"/>
              </a:rPr>
              <a:t> </a:t>
            </a:r>
            <a:r>
              <a:rPr lang="en-US" sz="3200" dirty="0"/>
              <a:t>Inspect potential “accelerators” and SDG outcomes for correlation</a:t>
            </a:r>
          </a:p>
          <a:p>
            <a:pPr lvl="1"/>
            <a:r>
              <a:rPr lang="en-US" sz="2800" dirty="0"/>
              <a:t>Exploratory analysis: 2x2 tables or correlation matrix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Run single outcome regressions with accelerators and controls (eyeballing for collinearity)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Run multiple outcome regression with accelerators and controls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-195106" y="186022"/>
            <a:ext cx="12616093" cy="6556033"/>
            <a:chOff x="-195106" y="186022"/>
            <a:chExt cx="12616093" cy="655603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339"/>
            <a:stretch/>
          </p:blipFill>
          <p:spPr>
            <a:xfrm rot="21317576">
              <a:off x="-195106" y="5870966"/>
              <a:ext cx="1696479" cy="871089"/>
            </a:xfrm>
            <a:prstGeom prst="rect">
              <a:avLst/>
            </a:prstGeom>
          </p:spPr>
        </p:pic>
        <p:cxnSp>
          <p:nvCxnSpPr>
            <p:cNvPr id="8" name="Straight Connector 7"/>
            <p:cNvCxnSpPr/>
            <p:nvPr/>
          </p:nvCxnSpPr>
          <p:spPr>
            <a:xfrm>
              <a:off x="11572747" y="811851"/>
              <a:ext cx="0" cy="5508000"/>
            </a:xfrm>
            <a:prstGeom prst="line">
              <a:avLst/>
            </a:prstGeom>
            <a:ln w="28575">
              <a:solidFill>
                <a:srgbClr val="ED6A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911679" y="6306511"/>
              <a:ext cx="10662012" cy="0"/>
            </a:xfrm>
            <a:prstGeom prst="line">
              <a:avLst/>
            </a:prstGeom>
            <a:ln w="28575">
              <a:solidFill>
                <a:srgbClr val="E841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339"/>
            <a:stretch/>
          </p:blipFill>
          <p:spPr>
            <a:xfrm>
              <a:off x="10724508" y="186022"/>
              <a:ext cx="1696479" cy="871089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398403" y="290339"/>
              <a:ext cx="10515600" cy="8676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>
                  <a:latin typeface="+mn-lt"/>
                </a:rPr>
                <a:t>Practical ways into the analysis</a:t>
              </a:r>
              <a:endParaRPr lang="en-GB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202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806</Words>
  <Application>Microsoft Office PowerPoint</Application>
  <PresentationFormat>Widescreen</PresentationFormat>
  <Paragraphs>118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SDG accelerator analyses: What we know how to do and what we should look out for</vt:lpstr>
      <vt:lpstr>PowerPoint Presentation</vt:lpstr>
      <vt:lpstr>What is a Development Accelerator?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GCRF Hub Meeting</dc:title>
  <dc:creator>William Rudgard</dc:creator>
  <cp:lastModifiedBy>Elona Toska</cp:lastModifiedBy>
  <cp:revision>70</cp:revision>
  <dcterms:created xsi:type="dcterms:W3CDTF">2019-10-16T09:43:44Z</dcterms:created>
  <dcterms:modified xsi:type="dcterms:W3CDTF">2019-11-22T10:35:15Z</dcterms:modified>
</cp:coreProperties>
</file>