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304" r:id="rId3"/>
    <p:sldId id="333" r:id="rId4"/>
    <p:sldId id="335" r:id="rId5"/>
    <p:sldId id="315" r:id="rId6"/>
    <p:sldId id="332" r:id="rId7"/>
    <p:sldId id="311" r:id="rId8"/>
    <p:sldId id="317" r:id="rId9"/>
    <p:sldId id="312" r:id="rId10"/>
    <p:sldId id="316" r:id="rId11"/>
    <p:sldId id="313" r:id="rId12"/>
    <p:sldId id="314" r:id="rId13"/>
    <p:sldId id="318" r:id="rId14"/>
    <p:sldId id="319" r:id="rId15"/>
    <p:sldId id="306" r:id="rId16"/>
    <p:sldId id="320" r:id="rId17"/>
    <p:sldId id="307" r:id="rId18"/>
    <p:sldId id="326" r:id="rId19"/>
    <p:sldId id="321" r:id="rId20"/>
    <p:sldId id="308" r:id="rId21"/>
    <p:sldId id="327" r:id="rId22"/>
    <p:sldId id="322" r:id="rId23"/>
    <p:sldId id="309" r:id="rId24"/>
    <p:sldId id="323" r:id="rId25"/>
    <p:sldId id="324" r:id="rId26"/>
    <p:sldId id="310" r:id="rId27"/>
    <p:sldId id="325" r:id="rId28"/>
    <p:sldId id="328" r:id="rId29"/>
    <p:sldId id="329" r:id="rId30"/>
    <p:sldId id="331" r:id="rId31"/>
    <p:sldId id="330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72"/>
    <a:srgbClr val="4E9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0753"/>
  </p:normalViewPr>
  <p:slideViewPr>
    <p:cSldViewPr snapToGrid="0">
      <p:cViewPr varScale="1">
        <p:scale>
          <a:sx n="77" d="100"/>
          <a:sy n="77" d="100"/>
        </p:scale>
        <p:origin x="88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94090-7C35-594A-8B17-FDFDAD40938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D0D2-16ED-5547-8DC8-59573C5E7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ED0D2-16ED-5547-8DC8-59573C5E7D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452E6E-29A6-2C85-9C79-764136C316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8" y="0"/>
            <a:ext cx="12188302" cy="6860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C76EE-BBDD-9DAC-BD3C-14DC174D2E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1" y="1199408"/>
            <a:ext cx="5519350" cy="231568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of </a:t>
            </a:r>
            <a:br>
              <a:rPr lang="en-US" dirty="0"/>
            </a:br>
            <a:r>
              <a:rPr lang="en-US" dirty="0"/>
              <a:t>the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55132-02B7-F237-8FA1-F867CF88FB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692901"/>
            <a:ext cx="5519351" cy="784095"/>
          </a:xfrm>
        </p:spPr>
        <p:txBody>
          <a:bodyPr anchor="ctr">
            <a:normAutofit/>
          </a:bodyPr>
          <a:lstStyle>
            <a:lvl1pPr marL="0" indent="0" algn="l">
              <a:lnSpc>
                <a:spcPts val="1780"/>
              </a:lnSpc>
              <a:spcBef>
                <a:spcPts val="1000"/>
              </a:spcBef>
              <a:buNone/>
              <a:defRPr sz="2400" b="1">
                <a:solidFill>
                  <a:srgbClr val="4E97E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</a:t>
            </a: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E5E73B6-2798-2A91-EEE6-2BB4284BE9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8770" y="5095306"/>
            <a:ext cx="4293230" cy="178427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77B635-698D-CEB4-EA5A-566854E400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476751"/>
            <a:ext cx="5519738" cy="45151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DEPARTMENT NAME OR DATE IN ALL CAPS</a:t>
            </a:r>
          </a:p>
        </p:txBody>
      </p:sp>
    </p:spTree>
    <p:extLst>
      <p:ext uri="{BB962C8B-B14F-4D97-AF65-F5344CB8AC3E}">
        <p14:creationId xmlns:p14="http://schemas.microsoft.com/office/powerpoint/2010/main" val="11491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/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97405"/>
            <a:ext cx="5695741" cy="4396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CF7D6A-DB8E-20B9-91A2-80161C1264D3}"/>
              </a:ext>
            </a:extLst>
          </p:cNvPr>
          <p:cNvCxnSpPr/>
          <p:nvPr userDrawn="1"/>
        </p:nvCxnSpPr>
        <p:spPr>
          <a:xfrm>
            <a:off x="303317" y="1560014"/>
            <a:ext cx="11085533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39FD01-6F3D-63A2-0253-0AF855236B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8765" y="0"/>
            <a:ext cx="6003235" cy="34289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0458907-6624-6FF1-C3C1-7020AD3DD3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764" y="3565069"/>
            <a:ext cx="6003235" cy="34289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F9659A-62AD-B53B-68DE-EC43C8D3669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B8A6C25-D1B4-4502-5C7E-01782DDF79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636728" y="6245438"/>
            <a:ext cx="336233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04A05D-00F5-1EA0-7624-6F0DBB16BA5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8A073C8-16CC-050F-A2F0-C89EBD23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5695740" cy="11813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86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1228" y="1696201"/>
            <a:ext cx="5715011" cy="4414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C1AE1B3-157E-FD62-09F5-6FD7CC2D8E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3672" y="1696201"/>
            <a:ext cx="5715011" cy="441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1D16F-82CA-EB21-B9FB-3E22A448D417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60014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9E1D7-8E5B-99D5-3238-FEBD609DD16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D158C-B5C7-B8B5-EADB-024C9B9A8CB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6082A-4B83-1DF1-A516-4DDADFA783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5040DB-DFBB-4C67-C564-323158C7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44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79363"/>
            <a:ext cx="3602718" cy="4431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005257-7F98-7F3C-80F0-246539CA0D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92249" y="1679363"/>
            <a:ext cx="3602718" cy="4431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0759B36-1EA9-7840-36B2-8753D29167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281181" y="1679363"/>
            <a:ext cx="3602718" cy="4431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CE1FF-B067-AB95-E92C-C1D89709481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B5840-60B6-D225-B492-5FC8467381D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C7135-A999-7620-CD45-D05A7D428F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35ADA2-7DB2-3509-2B81-88C6C12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94797E-B71D-2DF2-9E72-BF6DE242FF32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60014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0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/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C5BF3D7-0C7F-66B2-EE1F-3A9B05B8B6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3257" y="4085042"/>
            <a:ext cx="3593619" cy="2026147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5118AA7-3D1E-ED41-C884-FC04381894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62" y="4085042"/>
            <a:ext cx="3570653" cy="2026146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4757F6C8-BF41-B8A4-3479-9941BC7DC0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7987" y="4085042"/>
            <a:ext cx="3570637" cy="2026143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1C61B61-2E78-5336-3272-F364959B7A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6186" y="1694261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D960AA-0D86-885A-F579-2E30A003F0A5}"/>
              </a:ext>
            </a:extLst>
          </p:cNvPr>
          <p:cNvCxnSpPr>
            <a:cxnSpLocks/>
          </p:cNvCxnSpPr>
          <p:nvPr userDrawn="1"/>
        </p:nvCxnSpPr>
        <p:spPr>
          <a:xfrm>
            <a:off x="4097475" y="1694260"/>
            <a:ext cx="0" cy="4416925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17644-9EE0-61FB-2B50-EFB7EB664550}"/>
              </a:ext>
            </a:extLst>
          </p:cNvPr>
          <p:cNvCxnSpPr>
            <a:cxnSpLocks/>
          </p:cNvCxnSpPr>
          <p:nvPr userDrawn="1"/>
        </p:nvCxnSpPr>
        <p:spPr>
          <a:xfrm>
            <a:off x="8098799" y="1694260"/>
            <a:ext cx="0" cy="4416925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84FD238-A922-5046-6668-B4125D60184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79C2CE-6796-AC8A-9661-15D6D3178C2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8C4133-66D9-03B9-783E-5072D68DF4A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2455EC1-8927-68C8-3937-C6E0DEE8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F75749-B2DC-052F-B422-2B027109501D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60014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0BEF9F1-EB8A-61E3-3782-8F36AF7CF8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08563" y="1694260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2C8994EE-25CE-5453-BFFC-B40C91A22EE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317988" y="1694260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694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/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F6EB1-DC08-5641-E408-68859C9FD2E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4607B8-17B0-33D9-8E05-7BF08BE7FE7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89D7E9-D15A-025F-BB97-1932ED45081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6A2F594B-5801-32E2-345A-62FA3DA20F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3257" y="2639944"/>
            <a:ext cx="3593619" cy="3471245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9624D4F8-F097-6B7A-4B12-CBDB78C5D9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62" y="2639944"/>
            <a:ext cx="3570653" cy="3471244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8539CEA1-3609-A7C5-46F4-BA7C49AF60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7987" y="2639944"/>
            <a:ext cx="3570637" cy="3471241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DDD67E85-5A09-665E-7B9E-0BF47A0DE5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6181" y="244387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F56279-A322-96A7-D4D3-E9E5E665E6EF}"/>
              </a:ext>
            </a:extLst>
          </p:cNvPr>
          <p:cNvCxnSpPr>
            <a:cxnSpLocks/>
          </p:cNvCxnSpPr>
          <p:nvPr userDrawn="1"/>
        </p:nvCxnSpPr>
        <p:spPr>
          <a:xfrm>
            <a:off x="4097475" y="244387"/>
            <a:ext cx="0" cy="586679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24E06E-1575-0357-ED88-3A7DB02B0E86}"/>
              </a:ext>
            </a:extLst>
          </p:cNvPr>
          <p:cNvCxnSpPr>
            <a:cxnSpLocks/>
          </p:cNvCxnSpPr>
          <p:nvPr userDrawn="1"/>
        </p:nvCxnSpPr>
        <p:spPr>
          <a:xfrm>
            <a:off x="8098799" y="244387"/>
            <a:ext cx="0" cy="586679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8A6BE15-497B-EBF2-0290-2DF92AE49DC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98075" y="244387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180CCE26-641A-3F25-7326-44A8C582526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317987" y="244387"/>
            <a:ext cx="3570695" cy="226130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012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94260"/>
            <a:ext cx="2660444" cy="441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8174707A-55F1-CD8B-3EAB-9C4C03F912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68158" y="1694260"/>
            <a:ext cx="2660444" cy="4416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A71FE2B-D18D-6F42-1053-0D74A8A4ED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3000" y="1694260"/>
            <a:ext cx="2660444" cy="4416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8D3C944F-6D0E-4F39-79C7-55A4C32EC56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28239" y="1694260"/>
            <a:ext cx="2660444" cy="4416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A6AB-C88D-2334-B2CF-E9A5FC8D984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3E01-3E03-043A-D5DD-0CFC23E0389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BF4C9-5C2B-20D6-5BF5-40872F884F0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31160C-557B-8B1B-ECA3-AD30B528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DAD6DB-4D49-0312-E55F-BA91EBA225A0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60014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27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w/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BABAB7EE-4A14-DD5D-BEC2-405EEA7B428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3315" y="3394400"/>
            <a:ext cx="2684391" cy="270729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D26C261F-5DFC-5751-B7F4-F438B6256FA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84887" y="3394400"/>
            <a:ext cx="2683117" cy="270729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C05C53-5C4E-97E4-529D-5B41D4F97F1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44586" y="3394400"/>
            <a:ext cx="2684393" cy="270729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8E3C20D-EAD4-AE1B-D2F6-E5D764142A2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04288" y="3394400"/>
            <a:ext cx="2684376" cy="27072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8B251DC-6D53-7CAC-6AD5-B2B59B623C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316" y="1675270"/>
            <a:ext cx="2684395" cy="16038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AFBA2A-2072-002A-E855-4E657FF1A7BF}"/>
              </a:ext>
            </a:extLst>
          </p:cNvPr>
          <p:cNvCxnSpPr>
            <a:cxnSpLocks/>
          </p:cNvCxnSpPr>
          <p:nvPr userDrawn="1"/>
        </p:nvCxnSpPr>
        <p:spPr>
          <a:xfrm>
            <a:off x="3140347" y="1691208"/>
            <a:ext cx="0" cy="4410487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6B0A6-FA97-0EA5-AB38-817567389FC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2D90-91BA-3B4D-D035-D8BFFEC3020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C560291-B5AC-F0FA-165E-2C9BF900564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4B0BC6A-1D86-CE98-B6D1-D5B8D136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A5278C-9EDF-EE0C-4DBF-3F9905840D19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60014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4119E0C5-7DA0-680A-8DE9-98B9202AEA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84887" y="1675270"/>
            <a:ext cx="2684395" cy="16038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0A33F29B-394A-8FEA-8285-839A68A62A4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44587" y="1675270"/>
            <a:ext cx="2684395" cy="16038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A4047AD-5D09-3E06-36BF-C173B11DC52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04288" y="1675270"/>
            <a:ext cx="2684395" cy="16038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70F7D6-E2DF-39C1-69BF-0D532F2E4270}"/>
              </a:ext>
            </a:extLst>
          </p:cNvPr>
          <p:cNvCxnSpPr>
            <a:cxnSpLocks/>
          </p:cNvCxnSpPr>
          <p:nvPr userDrawn="1"/>
        </p:nvCxnSpPr>
        <p:spPr>
          <a:xfrm>
            <a:off x="6093911" y="1691208"/>
            <a:ext cx="0" cy="4410487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14A8E6-31D6-A4B3-AD61-3F7468794426}"/>
              </a:ext>
            </a:extLst>
          </p:cNvPr>
          <p:cNvCxnSpPr>
            <a:cxnSpLocks/>
          </p:cNvCxnSpPr>
          <p:nvPr userDrawn="1"/>
        </p:nvCxnSpPr>
        <p:spPr>
          <a:xfrm>
            <a:off x="9061158" y="1691208"/>
            <a:ext cx="0" cy="4410487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07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w/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3B66A2C-C127-80FA-2AE1-A3E10C8374D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D72110F-2A7E-7AA7-729B-08351977039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88B7E5C-7626-C02E-F5ED-DBF291D5946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01ED4A4-C827-B525-BEA9-B7E97558C2D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03315" y="2322921"/>
            <a:ext cx="2684391" cy="3778771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6BAFFFD1-D111-C0E1-9F12-D3D688C535A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284887" y="2322921"/>
            <a:ext cx="2683117" cy="3778771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36EC458B-8F72-40B3-6190-8F3195DAEC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44586" y="2322921"/>
            <a:ext cx="2684393" cy="3778771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12A1ED77-F83F-FBB5-C50E-AA4F573693C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04288" y="2322921"/>
            <a:ext cx="2684376" cy="377877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2DDDEEA4-4EE1-14DC-5DA8-1B8576E313C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315" y="244387"/>
            <a:ext cx="2684395" cy="193479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7484CB-F5BF-D3F0-D579-B86241F79F39}"/>
              </a:ext>
            </a:extLst>
          </p:cNvPr>
          <p:cNvCxnSpPr>
            <a:cxnSpLocks/>
          </p:cNvCxnSpPr>
          <p:nvPr userDrawn="1"/>
        </p:nvCxnSpPr>
        <p:spPr>
          <a:xfrm>
            <a:off x="3140347" y="244387"/>
            <a:ext cx="0" cy="585730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BC8C5929-3D49-3971-3FF2-58130325EFA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84886" y="244387"/>
            <a:ext cx="2684395" cy="193479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DDD51693-BC47-7B98-2D71-27990746D6C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44586" y="244387"/>
            <a:ext cx="2684395" cy="193479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050B1DAB-F1D8-696A-945D-4415140E4B0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04287" y="244387"/>
            <a:ext cx="2684395" cy="193479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7AA351-1118-C09D-F6D7-C6B566E04D33}"/>
              </a:ext>
            </a:extLst>
          </p:cNvPr>
          <p:cNvCxnSpPr>
            <a:cxnSpLocks/>
          </p:cNvCxnSpPr>
          <p:nvPr userDrawn="1"/>
        </p:nvCxnSpPr>
        <p:spPr>
          <a:xfrm>
            <a:off x="6093911" y="244387"/>
            <a:ext cx="0" cy="585730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DF2C0C-D0BE-9869-BE7D-1F04379B5767}"/>
              </a:ext>
            </a:extLst>
          </p:cNvPr>
          <p:cNvCxnSpPr>
            <a:cxnSpLocks/>
          </p:cNvCxnSpPr>
          <p:nvPr userDrawn="1"/>
        </p:nvCxnSpPr>
        <p:spPr>
          <a:xfrm>
            <a:off x="9061158" y="244387"/>
            <a:ext cx="0" cy="5857308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17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CB7A8-DB91-0341-425A-8857DDBD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6729C-E453-7621-617E-A5C5B96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34F7D-3843-DF53-B36C-658E5872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64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316" y="953546"/>
            <a:ext cx="10379241" cy="177869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2316" y="3015916"/>
            <a:ext cx="10379241" cy="89672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CTA or URL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10872C-6ED3-1495-01D5-B22FBFD037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650" y="4090988"/>
            <a:ext cx="10379075" cy="198913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Names and Contact</a:t>
            </a:r>
          </a:p>
        </p:txBody>
      </p:sp>
    </p:spTree>
    <p:extLst>
      <p:ext uri="{BB962C8B-B14F-4D97-AF65-F5344CB8AC3E}">
        <p14:creationId xmlns:p14="http://schemas.microsoft.com/office/powerpoint/2010/main" val="126357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06223" y="2104373"/>
            <a:ext cx="6909127" cy="177869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here to add title for section break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06223" y="4108537"/>
            <a:ext cx="6909128" cy="96727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25B380-0B57-4162-9BED-4DF840156EA3}"/>
              </a:ext>
            </a:extLst>
          </p:cNvPr>
          <p:cNvCxnSpPr/>
          <p:nvPr userDrawn="1"/>
        </p:nvCxnSpPr>
        <p:spPr>
          <a:xfrm>
            <a:off x="529817" y="1937657"/>
            <a:ext cx="11085533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BFCBDA-8C1A-ECAC-E989-0D8F8E7E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B95EE27-8DEC-CDF9-4077-0F779D9E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6223" y="6248488"/>
            <a:ext cx="4846960" cy="365125"/>
          </a:xfrm>
        </p:spPr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8ECB7B-306C-6137-62C5-DFCDB0C904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10526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4359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E177EC9-C768-378C-1033-4D5D55FC0A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8058" y="1376787"/>
            <a:ext cx="9875883" cy="410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5873" y="723901"/>
            <a:ext cx="9240253" cy="30346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add title </a:t>
            </a:r>
            <a:br>
              <a:rPr lang="en-US" dirty="0"/>
            </a:br>
            <a:r>
              <a:rPr lang="en-US" dirty="0"/>
              <a:t>for section break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5873" y="4061125"/>
            <a:ext cx="9240253" cy="222537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28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82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C74154-920A-7908-96E4-FCAB9EB05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75873" y="1979845"/>
            <a:ext cx="9240253" cy="177869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Our simple aim is to make scholars, strong, bright, useful, and true.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A531E-D6C1-E9A7-B39A-A410B89BA0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75873" y="4264325"/>
            <a:ext cx="9240253" cy="96727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2280"/>
              </a:lnSpc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— Daniel </a:t>
            </a:r>
            <a:r>
              <a:rPr lang="en-US" dirty="0" err="1"/>
              <a:t>Coit</a:t>
            </a:r>
            <a:r>
              <a:rPr lang="en-US" dirty="0"/>
              <a:t> Gilman</a:t>
            </a:r>
          </a:p>
          <a:p>
            <a:r>
              <a:rPr lang="en-US" dirty="0"/>
              <a:t>Inaugural President, Johns Hopkins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154EB-7911-64A6-95DC-22B178C18A30}"/>
              </a:ext>
            </a:extLst>
          </p:cNvPr>
          <p:cNvSpPr txBox="1"/>
          <p:nvPr userDrawn="1"/>
        </p:nvSpPr>
        <p:spPr>
          <a:xfrm>
            <a:off x="5313093" y="990422"/>
            <a:ext cx="15658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1"/>
                </a:solidFill>
                <a:latin typeface="Georgia" panose="020405020504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17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92842"/>
            <a:ext cx="12192000" cy="1965158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E57361-756C-1EF8-A20B-34F47C4CA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3317" y="5149850"/>
            <a:ext cx="9247777" cy="528638"/>
          </a:xfrm>
        </p:spPr>
        <p:txBody>
          <a:bodyPr anchor="ctr">
            <a:normAutofit/>
          </a:bodyPr>
          <a:lstStyle>
            <a:lvl1pPr marL="0" indent="0">
              <a:lnSpc>
                <a:spcPts val="1260"/>
              </a:lnSpc>
              <a:buNone/>
              <a:defRPr sz="1800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BC0C77-4541-0E28-C5EF-BEF1E3824D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9571"/>
            <a:ext cx="12192000" cy="489284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3670B-A9B2-D8A9-617B-BA1E17D5FD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A0073-A892-4AE4-869B-14BFEF57F8C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F01E8-4439-D81F-444C-1EB57EA4DD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1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596D2A21-2E76-5B18-DE93-32E809FDBF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089" y="0"/>
            <a:ext cx="12192000" cy="1640793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09356EC-295E-5603-B486-43CADD66F6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805025"/>
            <a:ext cx="11585365" cy="4245397"/>
          </a:xfrm>
        </p:spPr>
        <p:txBody>
          <a:bodyPr/>
          <a:lstStyle>
            <a:lvl2pPr>
              <a:defRPr sz="2000"/>
            </a:lvl2pPr>
            <a:lvl3pPr marL="1143000" indent="-228600">
              <a:buFont typeface="System Font Regular"/>
              <a:buChar char="–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05ABF60-1B68-135C-A9A6-11C948D7FA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182963-1E80-6DE0-0367-A79451A82D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6BE6B5-4DC4-B1E9-5F84-01E6D86F86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D38D0CA-89C0-9ABD-FF68-B1CC4506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BC0C77-4541-0E28-C5EF-BEF1E3824D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28703" y="0"/>
            <a:ext cx="6063297" cy="5778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655FEE9C-EA70-51D2-21B8-3627A2162A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5994400" cy="3708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29587C32-77E0-F7CA-D3D3-BDAB814EF9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797300"/>
            <a:ext cx="2857500" cy="1981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0A0B594-0932-855D-7786-201B3370511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45FFFA4-4740-27B2-23D5-B14074B9BD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21A9795-083B-E6ED-2A96-8C528E74558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548CEC3F-431A-F3CF-1E5E-B9535788AF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991804" y="3797300"/>
            <a:ext cx="3002595" cy="1981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8" name="Picture 17" descr="A blue squar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470FA30D-44EF-DE2C-A2EC-694A0E5F75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867400"/>
            <a:ext cx="12192000" cy="990600"/>
          </a:xfrm>
          <a:prstGeom prst="rect">
            <a:avLst/>
          </a:prstGeom>
        </p:spPr>
      </p:pic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A4E5523-4119-1FBE-E288-66BE2637EA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537" y="6098381"/>
            <a:ext cx="9554760" cy="528638"/>
          </a:xfrm>
        </p:spPr>
        <p:txBody>
          <a:bodyPr anchor="ctr">
            <a:normAutofit/>
          </a:bodyPr>
          <a:lstStyle>
            <a:lvl1pPr marL="0" indent="0">
              <a:lnSpc>
                <a:spcPts val="1260"/>
              </a:lnSpc>
              <a:buNone/>
              <a:defRPr sz="1600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Image collage caption</a:t>
            </a:r>
          </a:p>
        </p:txBody>
      </p:sp>
    </p:spTree>
    <p:extLst>
      <p:ext uri="{BB962C8B-B14F-4D97-AF65-F5344CB8AC3E}">
        <p14:creationId xmlns:p14="http://schemas.microsoft.com/office/powerpoint/2010/main" val="2876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7C024065-7E6C-8CAE-4BFC-708DD5ABDF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60076"/>
            <a:ext cx="11585365" cy="4398885"/>
          </a:xfrm>
        </p:spPr>
        <p:txBody>
          <a:bodyPr/>
          <a:lstStyle>
            <a:lvl2pPr>
              <a:defRPr sz="2000"/>
            </a:lvl2pPr>
            <a:lvl3pPr marL="1143000" indent="-228600">
              <a:buFont typeface="System Font Regular"/>
              <a:buChar char="–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96FAC1-DAD3-8ADC-4F81-DC0F1CC64FB7}"/>
              </a:ext>
            </a:extLst>
          </p:cNvPr>
          <p:cNvCxnSpPr>
            <a:cxnSpLocks/>
          </p:cNvCxnSpPr>
          <p:nvPr userDrawn="1"/>
        </p:nvCxnSpPr>
        <p:spPr>
          <a:xfrm>
            <a:off x="303317" y="1542922"/>
            <a:ext cx="11585366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D2ABC07-F1AC-88E1-A9DD-6A09C4A4C4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5F0B8AE-9CC0-7802-F203-28664C0D86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D131D2B-40EF-191C-E868-B98E49C480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74036E4-C55C-EA02-B734-36F87EDA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744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C0CBFE90-8411-F7CE-A7C3-3BB1F83506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3317" y="1677172"/>
            <a:ext cx="5695739" cy="4408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CF7D6A-DB8E-20B9-91A2-80161C1264D3}"/>
              </a:ext>
            </a:extLst>
          </p:cNvPr>
          <p:cNvCxnSpPr/>
          <p:nvPr userDrawn="1"/>
        </p:nvCxnSpPr>
        <p:spPr>
          <a:xfrm>
            <a:off x="303317" y="1551469"/>
            <a:ext cx="11085533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39FD01-6F3D-63A2-0253-0AF855236B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8765" y="0"/>
            <a:ext cx="600323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B18CE-76D0-4957-4253-20CEFCB51A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75CC3-F3E0-C154-68E4-8C39C86F960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36728" y="6245438"/>
            <a:ext cx="336232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D463F-0025-C992-6AEC-0AA43D7F2CA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4C77AE1-1500-C1E6-7E7B-44BDADCE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5695739" cy="1181382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11FF8-3303-EA6D-2092-61820AC4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317" y="1529696"/>
            <a:ext cx="11585366" cy="446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9606-D96B-D9D4-BE5F-F0990FE3E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>
                    <a:tint val="82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96B3-6630-28D0-8515-1A6C2187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82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Unit Name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998A8C-F91E-2561-5295-7822C1343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1">
                    <a:tint val="82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876332E-97D2-CC49-9E46-E6E0DDE407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blue shield with a book and a globe&#10;&#10;Description automatically generated">
            <a:extLst>
              <a:ext uri="{FF2B5EF4-FFF2-40B4-BE49-F238E27FC236}">
                <a16:creationId xmlns:a16="http://schemas.microsoft.com/office/drawing/2014/main" id="{F9F559AB-D836-7FEC-22E7-0E9D0BA2459F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7907" y="6234732"/>
            <a:ext cx="350776" cy="375831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44886E26-62DC-86B0-AFD4-D076A254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17" y="244386"/>
            <a:ext cx="11585366" cy="1181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2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80" r:id="rId3"/>
    <p:sldLayoutId id="2147483669" r:id="rId4"/>
    <p:sldLayoutId id="2147483672" r:id="rId5"/>
    <p:sldLayoutId id="2147483681" r:id="rId6"/>
    <p:sldLayoutId id="2147483678" r:id="rId7"/>
    <p:sldLayoutId id="2147483652" r:id="rId8"/>
    <p:sldLayoutId id="2147483661" r:id="rId9"/>
    <p:sldLayoutId id="2147483677" r:id="rId10"/>
    <p:sldLayoutId id="2147483660" r:id="rId11"/>
    <p:sldLayoutId id="2147483662" r:id="rId12"/>
    <p:sldLayoutId id="2147483675" r:id="rId13"/>
    <p:sldLayoutId id="2147483665" r:id="rId14"/>
    <p:sldLayoutId id="2147483663" r:id="rId15"/>
    <p:sldLayoutId id="2147483676" r:id="rId16"/>
    <p:sldLayoutId id="2147483673" r:id="rId17"/>
    <p:sldLayoutId id="2147483674" r:id="rId18"/>
    <p:sldLayoutId id="2147483670" r:id="rId19"/>
    <p:sldLayoutId id="2147483671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F3DE-E8AB-E7B1-FD37-595E64329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609" y="1229097"/>
            <a:ext cx="6705599" cy="2315688"/>
          </a:xfrm>
        </p:spPr>
        <p:txBody>
          <a:bodyPr/>
          <a:lstStyle/>
          <a:p>
            <a:r>
              <a:rPr lang="en-US" dirty="0"/>
              <a:t>Analyzing How Blood Pressure Changes with Age Across U.S. Adults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88572-A725-7B5C-277B-FC66B6317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ASABERE ASANTE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35C36-5A57-62DC-91C5-453AE3C7B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MPH/MBA</a:t>
            </a:r>
          </a:p>
        </p:txBody>
      </p:sp>
    </p:spTree>
    <p:extLst>
      <p:ext uri="{BB962C8B-B14F-4D97-AF65-F5344CB8AC3E}">
        <p14:creationId xmlns:p14="http://schemas.microsoft.com/office/powerpoint/2010/main" val="165831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D745BC-831C-E618-7AB3-BCE8E9849C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SBP increase with age in both groups</a:t>
            </a:r>
          </a:p>
          <a:p>
            <a:r>
              <a:rPr lang="en-US" dirty="0"/>
              <a:t>Those on antihypertensives have higher SBP across most ages despite treatment</a:t>
            </a:r>
          </a:p>
          <a:p>
            <a:r>
              <a:rPr lang="en-US" dirty="0"/>
              <a:t>Higher BP among those on antihypertensives likely due to indication</a:t>
            </a:r>
          </a:p>
          <a:p>
            <a:r>
              <a:rPr lang="en-US" dirty="0"/>
              <a:t>The slopes look fairly parallel suggesting similar age-related increases in SBP regardless of treatment .</a:t>
            </a:r>
          </a:p>
          <a:p>
            <a:r>
              <a:rPr lang="en-US" dirty="0"/>
              <a:t>Starting SBP however differs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1371E-D1FA-CA9D-9EE5-0FD9BF8FD1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F1BA6-0182-4209-E49A-D6DFFEEA8B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305CB-5A32-561F-13C8-94DAD951F6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A4BDF3-4072-9E3E-FAAD-BD50046E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EDA: Age, Systolic BP, and Antihypertensive Medication Status</a:t>
            </a:r>
          </a:p>
        </p:txBody>
      </p:sp>
    </p:spTree>
    <p:extLst>
      <p:ext uri="{BB962C8B-B14F-4D97-AF65-F5344CB8AC3E}">
        <p14:creationId xmlns:p14="http://schemas.microsoft.com/office/powerpoint/2010/main" val="95926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2BF5A-DB38-F214-7120-983E87F5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80F79-FD2B-C2CC-F969-502C5111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E8F57-C5BC-9B3A-BE6D-1B0A86E7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01503-4F0A-7C84-663F-51ED3DAAB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87" y="383450"/>
            <a:ext cx="6658808" cy="63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8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2123E-5F34-FE5C-39FA-2C73AA18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B870B-71A8-0236-1241-E1C8AF9B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372F4-7C8E-FDFE-0AB0-683DA06C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72D89-003D-87DF-A9BF-67AB1C76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12" y="317310"/>
            <a:ext cx="6580577" cy="62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B2BBF-97C9-B877-1806-6D4883DC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4A65B-168C-0A3C-290C-21B497EB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10873-CA02-327D-2DD7-063F162B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E7AB3-5130-732A-1183-C18171B45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62" y="1014412"/>
            <a:ext cx="79585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3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F4CC7F-1A72-9E5B-A4E0-8119E26535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interaction term was not statistically significant</a:t>
            </a:r>
          </a:p>
          <a:p>
            <a:r>
              <a:rPr lang="en-US" dirty="0"/>
              <a:t>Indicates that the slope of the Age-SBP relationship did not differ meaningfully by medication status</a:t>
            </a:r>
          </a:p>
          <a:p>
            <a:r>
              <a:rPr lang="en-US" dirty="0"/>
              <a:t>Participants on and off medication can be pooled while adjusting for medication status in the model</a:t>
            </a:r>
          </a:p>
          <a:p>
            <a:r>
              <a:rPr lang="en-US" dirty="0"/>
              <a:t>This allows for a common slope while adjusting for group differences in intercept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C8FC5-4509-1C9D-9FBD-FFB56E88E1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2A45E-4FDC-B47F-6AEE-9BFE1BECDB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F489E-99C4-33B5-D686-C865137D1E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B077F7-D207-83C7-2446-A27D4EF9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Age, Systolic BP, and Antihypertensive Medication Status</a:t>
            </a:r>
          </a:p>
        </p:txBody>
      </p:sp>
    </p:spTree>
    <p:extLst>
      <p:ext uri="{BB962C8B-B14F-4D97-AF65-F5344CB8AC3E}">
        <p14:creationId xmlns:p14="http://schemas.microsoft.com/office/powerpoint/2010/main" val="242484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09EC1-2010-25BC-90CD-D98849DA6F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9E043-7E0A-CC55-59E4-89D357E2E8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A67D3-A4FC-1821-EA3C-C4AAAC1770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5F84A-ADCF-5957-235A-ADEB8F1B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AGE AND SYSTOLIC BP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977FC48-AD8F-6A75-3190-E277D18044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58620" y="1660525"/>
            <a:ext cx="6874761" cy="4398963"/>
          </a:xfrm>
        </p:spPr>
      </p:pic>
    </p:spTree>
    <p:extLst>
      <p:ext uri="{BB962C8B-B14F-4D97-AF65-F5344CB8AC3E}">
        <p14:creationId xmlns:p14="http://schemas.microsoft.com/office/powerpoint/2010/main" val="299776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7F086-5F37-485D-44C5-B22BC7E9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5D3DE-7E38-E121-2877-6562A57C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80A70-A651-C880-5AE1-8BA3B16C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59D2B-6356-2EC9-5BBA-A2BC73D4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77" y="89452"/>
            <a:ext cx="5548046" cy="661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4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F56414-EC39-D867-8C22-1BBB5DF397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males, SBP increases by about 0.38 mmHg/year.</a:t>
            </a:r>
          </a:p>
          <a:p>
            <a:endParaRPr lang="en-US" dirty="0"/>
          </a:p>
          <a:p>
            <a:r>
              <a:rPr lang="en-US" dirty="0"/>
              <a:t>For females, SBP increases more steeply — about 0.68 mmHg/year.</a:t>
            </a:r>
          </a:p>
          <a:p>
            <a:endParaRPr lang="en-US" dirty="0"/>
          </a:p>
          <a:p>
            <a:r>
              <a:rPr lang="en-US" dirty="0"/>
              <a:t>This difference is statistically significant (p &lt; 0.001), showing that age-related increases in blood pressure are stronger among females in this dataset.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46E3D-0CD2-046B-C7DA-A05DF5ABA5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27958-854C-C628-1EC1-793B7D429E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934E4-3084-4353-9818-F523DE4CC9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1C4877-22AB-76F1-3AEF-C44115FE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 Differences in the Age-Related Increase of Systolic Blood Pressure</a:t>
            </a:r>
          </a:p>
        </p:txBody>
      </p:sp>
    </p:spTree>
    <p:extLst>
      <p:ext uri="{BB962C8B-B14F-4D97-AF65-F5344CB8AC3E}">
        <p14:creationId xmlns:p14="http://schemas.microsoft.com/office/powerpoint/2010/main" val="81824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F3980-BDE0-3CA1-1BA8-6553A330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5AAE0-B91D-EFB2-9A86-4D44622A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40DD9-F489-4123-FCEF-1A11905B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FEDD-AEC3-BD7E-F022-DE4A686E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24" y="437322"/>
            <a:ext cx="7214152" cy="60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41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BCB2E-7433-5CFE-4D34-91B14632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4D9D7-9F8F-AF74-1E89-D59CC89A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0B0C8-4650-9263-9136-E8BDD79F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F35A-2DA3-AEC9-22CB-B4AB8071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95" y="143868"/>
            <a:ext cx="6914367" cy="67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DA57A6-BC6D-A822-5732-1DE58A2B91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the association between age and blood pressure? </a:t>
            </a:r>
          </a:p>
          <a:p>
            <a:endParaRPr lang="en-US" dirty="0"/>
          </a:p>
          <a:p>
            <a:r>
              <a:rPr lang="en-US" dirty="0"/>
              <a:t>Does the association vary by the following factors: </a:t>
            </a:r>
          </a:p>
          <a:p>
            <a:endParaRPr lang="en-US" dirty="0"/>
          </a:p>
          <a:p>
            <a:r>
              <a:rPr lang="en-US" dirty="0"/>
              <a:t>Sex </a:t>
            </a:r>
          </a:p>
          <a:p>
            <a:endParaRPr lang="en-US" dirty="0"/>
          </a:p>
          <a:p>
            <a:r>
              <a:rPr lang="en-US" dirty="0"/>
              <a:t>Race </a:t>
            </a:r>
          </a:p>
          <a:p>
            <a:endParaRPr lang="en-US" dirty="0"/>
          </a:p>
          <a:p>
            <a:r>
              <a:rPr lang="en-US" dirty="0"/>
              <a:t>Income </a:t>
            </a:r>
          </a:p>
          <a:p>
            <a:endParaRPr lang="en-US" dirty="0"/>
          </a:p>
          <a:p>
            <a:r>
              <a:rPr lang="en-US" dirty="0"/>
              <a:t>Insurance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306FB-B91D-9354-3246-BCC7A03089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52D22-72EA-8BCB-03EC-018AA581B1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E82B1-F899-7528-7AA8-CCFBEBB01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FB7F50-BDA4-9AE7-F711-C8E4F84B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9124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5A782E-570B-36AB-66C9-5746DB63EC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Average SBP does not significantly differ between insured and uninsured individuals overall (p = 0.064)</a:t>
            </a:r>
          </a:p>
          <a:p>
            <a:r>
              <a:rPr lang="en-US" dirty="0"/>
              <a:t>For insured individuals: SBP increases with age at a rate of 0.52 mmHg per year</a:t>
            </a:r>
          </a:p>
          <a:p>
            <a:r>
              <a:rPr lang="en-US" dirty="0"/>
              <a:t>For uninsured individuals: The rate of increase is 0.52 + 0.12 = 0.64 mmHg per year</a:t>
            </a:r>
          </a:p>
          <a:p>
            <a:r>
              <a:rPr lang="en-US" dirty="0"/>
              <a:t>So, SBP rises more steeply with age among the uninsured than the insured</a:t>
            </a:r>
          </a:p>
          <a:p>
            <a:r>
              <a:rPr lang="en-US" dirty="0"/>
              <a:t>This suggests that the gap in blood pressure may widen with age among those without insurance.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EB386-B6A0-314F-0223-B2C336A0759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2D3F9-17F5-9AC8-0230-6C2011A7C5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60BCB-575A-687E-875B-03873416E1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2B435E-A75B-5D1D-8946-0CFF10DB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Age-Related Increases in Blood Pressure Are Steeper Among the Uninsured</a:t>
            </a:r>
          </a:p>
        </p:txBody>
      </p:sp>
    </p:spTree>
    <p:extLst>
      <p:ext uri="{BB962C8B-B14F-4D97-AF65-F5344CB8AC3E}">
        <p14:creationId xmlns:p14="http://schemas.microsoft.com/office/powerpoint/2010/main" val="196359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272DC-1A6C-704E-F3C7-4B9F81FA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3BE6A-D908-2CBF-72E5-6E65DA5F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EB018-29F4-D42F-7707-049841D4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970C5-7EB4-8AE0-0B6A-EC53D743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24" y="247436"/>
            <a:ext cx="7214152" cy="62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F57A9-7E22-1729-DEC5-CBE9C705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FBA4F-A99E-B1A9-143B-538365D1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A156E-E4A3-DAD7-8DBF-CD15B5EA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24ADB-DEA4-92F9-49BE-24402C9E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93" y="109330"/>
            <a:ext cx="5258214" cy="65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7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EF7ACD-532C-F7B6-7C94-CC74D2F38A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Average systolic BP was significantly higher among middle-income individuals compared to low-income individuals (β = 3.9 mmHg, p = 0.037)</a:t>
            </a:r>
          </a:p>
          <a:p>
            <a:r>
              <a:rPr lang="en-US" dirty="0"/>
              <a:t>High-income individuals also had higher average SBP, though not statistically significant (β = 3.5 mmHg, p = 0.13)</a:t>
            </a:r>
          </a:p>
          <a:p>
            <a:r>
              <a:rPr lang="en-US" dirty="0"/>
              <a:t>Systolic blood pressure increases with age in all income groups, but: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rate of increase is significantly slower in middle- and high-income groups compared to the low-income group.</a:t>
            </a:r>
          </a:p>
          <a:p>
            <a:r>
              <a:rPr lang="en-US" dirty="0"/>
              <a:t>This implies that while higher-income groups start with slightly higher SBP, their age-related increase is more gradual, leading to potential crossover or convergence at older 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5671F-9ED0-F660-505D-8222FFEF85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F65C1-27C3-1838-A49F-083F8714F0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C7BE1-DDBA-4CAB-FFE7-8C6D5AAD1D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2F8FE1-F4EA-F7AF-D171-F21AA934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Age-Related Blood Pressure Trends by Income Level</a:t>
            </a:r>
          </a:p>
        </p:txBody>
      </p:sp>
    </p:spTree>
    <p:extLst>
      <p:ext uri="{BB962C8B-B14F-4D97-AF65-F5344CB8AC3E}">
        <p14:creationId xmlns:p14="http://schemas.microsoft.com/office/powerpoint/2010/main" val="405416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00B3C-8393-3A34-A394-F59AA0AA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9FD4D-D82A-2BAF-DEE7-F288DED8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C4F85-144A-C892-BE55-1E8BDEF4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E6BED-15EE-E783-150C-A044ACC1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24" y="477078"/>
            <a:ext cx="7214152" cy="59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83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C3537-3407-783B-48A9-E4E6192D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4A051-37F5-3F96-881A-536FB1CB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AEEFE-1869-90E3-58E5-387FBE7E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37385-E971-C844-6926-1E53CBFD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96" y="503091"/>
            <a:ext cx="6410740" cy="61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87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574CBF-8F32-0DE5-8173-6E9B10F585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Among racial/ethnic groups, only individuals classified as "Other Race - Including Multi-Racial" had significantly higher average SBP and a significantly flatter age-related slope compared to Mexican Americans.</a:t>
            </a:r>
          </a:p>
          <a:p>
            <a:r>
              <a:rPr lang="en-US" dirty="0"/>
              <a:t>All other differences were not statistically significant after adjustment.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09BAC-6E8A-8577-741A-B197D87156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6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88FCB-A2BE-522B-2A30-01FA60D746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C8544-7325-9233-9DFC-FAB7186889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9489614-5C07-48AB-7583-DC74E82E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Age-Related Trends in Systolic Blood Pressure by Race/Ethnicity</a:t>
            </a:r>
          </a:p>
        </p:txBody>
      </p:sp>
    </p:spTree>
    <p:extLst>
      <p:ext uri="{BB962C8B-B14F-4D97-AF65-F5344CB8AC3E}">
        <p14:creationId xmlns:p14="http://schemas.microsoft.com/office/powerpoint/2010/main" val="1779690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03E6E-BE8D-5E04-1395-55703CC3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6E8DE-B8A2-D433-F0A1-07852904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AE99E-126F-AF64-36E8-EE792B85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5C732-4299-C049-3082-FCF236DA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24" y="755374"/>
            <a:ext cx="7214152" cy="56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6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10459-C85E-A26F-9C49-317881DC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C4EDE-2370-BBE1-B8EF-ED1E5035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CA5A5-86A4-9C34-1DD8-60491D50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85D7F-FD96-E1A5-2D07-7B51A8BB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24" y="247436"/>
            <a:ext cx="7214152" cy="62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13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5E4548-0FC2-0C21-F5D3-21417A426A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826737" y="1739348"/>
            <a:ext cx="6538527" cy="371718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7C77A-E3B4-1BFA-3497-FA1A7411A0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01415-187A-CDB4-8654-76CAF200C0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47D4F-D7C6-8541-366C-666AEFFF8E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963AAF7-C834-1821-9F0F-1053FCA9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GENERALIZED ADDITIVE MODEL</a:t>
            </a:r>
          </a:p>
        </p:txBody>
      </p:sp>
    </p:spTree>
    <p:extLst>
      <p:ext uri="{BB962C8B-B14F-4D97-AF65-F5344CB8AC3E}">
        <p14:creationId xmlns:p14="http://schemas.microsoft.com/office/powerpoint/2010/main" val="259266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5CAC7D-FF4F-9C93-260F-F9E020E818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Analysis was restricted to adult participants (Age &gt; 18 years)</a:t>
            </a:r>
          </a:p>
          <a:p>
            <a:r>
              <a:rPr lang="en-US" dirty="0"/>
              <a:t>Income was defined as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IPR &lt; 1 – Low Income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IPR &gt;= 1 &amp; &lt; 4 – Middle Income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IPR &gt; 4 – High Income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EA2AE-D2F0-31BA-F605-8A35C0B1F5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53822-AC7D-C11C-3644-515BA858BC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A582-CBB2-15B9-BF32-FB595C72C5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3307170-1DF9-4298-FEB3-2B6E8099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STUDY POPULATION</a:t>
            </a:r>
          </a:p>
        </p:txBody>
      </p:sp>
    </p:spTree>
    <p:extLst>
      <p:ext uri="{BB962C8B-B14F-4D97-AF65-F5344CB8AC3E}">
        <p14:creationId xmlns:p14="http://schemas.microsoft.com/office/powerpoint/2010/main" val="3203779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E44EA6-05B3-C3D4-6AD6-72FB61187C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26081" y="1660525"/>
            <a:ext cx="7539839" cy="4398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627C9-A005-A269-9704-B66C0C5CCF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2F904-784C-14DA-BFB9-C03B675B86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70A65-C37F-E768-88D7-58F4F8C6F7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AEAF5A-093D-939A-FCF1-06807625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COMPARISON OF LINEAR MODEL VS GAM</a:t>
            </a:r>
          </a:p>
        </p:txBody>
      </p:sp>
    </p:spTree>
    <p:extLst>
      <p:ext uri="{BB962C8B-B14F-4D97-AF65-F5344CB8AC3E}">
        <p14:creationId xmlns:p14="http://schemas.microsoft.com/office/powerpoint/2010/main" val="216268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4F0D6C-3422-64DE-D4B5-E454DF2BB6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spline for age (s(RIDAGEYR)) is highly significant (p &lt; 0.001), which supports the nonlinear effect of age on SBP. </a:t>
            </a:r>
          </a:p>
          <a:p>
            <a:r>
              <a:rPr lang="en-US" dirty="0"/>
              <a:t>This means that age likely influences SBP at varying rates, not just linearly, which the GAM is able to capture.</a:t>
            </a:r>
          </a:p>
          <a:p>
            <a:r>
              <a:rPr lang="en-US" dirty="0"/>
              <a:t>The F-test is highly significant (p &lt; 0.001), indicating that allowing for a non-linear (smooth) effect of age improves model fit</a:t>
            </a:r>
          </a:p>
          <a:p>
            <a:r>
              <a:rPr lang="en-US" dirty="0"/>
              <a:t>The GAM model explains significantly more variance than the linear model.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70A6B-B664-5ECC-932B-D8005FCBA2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11BB9-F09D-B8F3-B757-654FCAD986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3DE8C-0F52-46F9-DDAC-CC6A2FD3F6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404F31-8EBE-D2FB-CD6F-0508674E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 Reveals Non-Linear Relationship Between Age and SBP</a:t>
            </a:r>
          </a:p>
        </p:txBody>
      </p:sp>
    </p:spTree>
    <p:extLst>
      <p:ext uri="{BB962C8B-B14F-4D97-AF65-F5344CB8AC3E}">
        <p14:creationId xmlns:p14="http://schemas.microsoft.com/office/powerpoint/2010/main" val="77573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1343-3DEA-9F5E-AB1C-01B19F2FA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32B4E-A003-CBB2-385C-26A953C89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78735-6A80-5AE2-1F9B-4E65836AD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6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47D07-6D23-CC51-066B-C15ADF95EB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1E16F-21BF-867C-DE31-DED9B956D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25464-F7E5-EF17-5943-DF6E7EE82B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39088C-F467-B6C6-D7B6-6DC8AFBA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STUDY POPULATION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D92E83-6F33-1C72-6A05-9205536909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43363" y="1854994"/>
            <a:ext cx="41052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7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6B37B-8EF6-F1A8-F8AF-C7A5E429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0AA5F-50EE-3141-EB01-0C0EF454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E95B7-F1DA-3E0C-E0AA-71A45129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8756E-AA2C-F756-FBB3-9AED472BF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924" y="247437"/>
            <a:ext cx="7214152" cy="63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30CB4-B884-2568-86C5-60FE683BAA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SBP shows a right-skewed distribution, with:</a:t>
            </a:r>
          </a:p>
          <a:p>
            <a:r>
              <a:rPr lang="en-US" dirty="0"/>
              <a:t>A clear mode around 120–130 mmHg</a:t>
            </a:r>
          </a:p>
          <a:p>
            <a:r>
              <a:rPr lang="en-US" dirty="0"/>
              <a:t>A long tail extending past 200 mmHg</a:t>
            </a:r>
          </a:p>
          <a:p>
            <a:r>
              <a:rPr lang="en-US" dirty="0"/>
              <a:t>This suggests a range of individuals from normotensive to hypertensive, with some high outliers.</a:t>
            </a:r>
          </a:p>
          <a:p>
            <a:pPr marL="0" indent="0">
              <a:buNone/>
            </a:pPr>
            <a:r>
              <a:rPr lang="en-US" b="1" dirty="0"/>
              <a:t>DBP</a:t>
            </a:r>
          </a:p>
          <a:p>
            <a:r>
              <a:rPr lang="en-US" dirty="0"/>
              <a:t> has a more symmetric, bell-shaped distribution, peaking around 70–80 mmHg</a:t>
            </a:r>
          </a:p>
          <a:p>
            <a:r>
              <a:rPr lang="en-US" dirty="0"/>
              <a:t>Appears to follow a near-normal distribution, unlike SBP</a:t>
            </a:r>
          </a:p>
          <a:p>
            <a:r>
              <a:rPr lang="en-US" dirty="0"/>
              <a:t>Fewer extreme values compared to SBP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78246-57C6-6B0F-9BA3-8F772399B5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DC100-BCA5-7282-A69E-7F7C58297E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7F82F-5FCB-8406-0EFE-24C64C0F23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611EE6-09BE-01B5-96A4-5D73BE2B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SYSTOLIC AND DIASTOLIC BP</a:t>
            </a:r>
          </a:p>
        </p:txBody>
      </p:sp>
    </p:spTree>
    <p:extLst>
      <p:ext uri="{BB962C8B-B14F-4D97-AF65-F5344CB8AC3E}">
        <p14:creationId xmlns:p14="http://schemas.microsoft.com/office/powerpoint/2010/main" val="297737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8F8F2-C17E-36B7-CE26-5AE62D45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FF479-89C3-A0D5-EB9B-0DF462CE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9D27-F352-7AF8-5FB5-C01C87F9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68120-DE69-7655-3212-D6F29D07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1" y="369615"/>
            <a:ext cx="7643191" cy="62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8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B4E29D-FAC5-4BE9-E992-2BF51988B9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 is a positive linear trend </a:t>
            </a:r>
          </a:p>
          <a:p>
            <a:r>
              <a:rPr lang="en-US" dirty="0"/>
              <a:t>SBP increases with age on average</a:t>
            </a:r>
          </a:p>
          <a:p>
            <a:r>
              <a:rPr lang="en-US" dirty="0"/>
              <a:t>People on antihypertensives tend to cluster towards higher SBP and older 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A7D19-C4D8-D9EF-74AF-0D0A326B87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8167F-C6F0-84BE-65DF-37665E61AF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F637-2A6A-5E2C-E448-043867B818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28051C-3092-76D4-FB03-B4574FB0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EDA: Age, Systolic BP, and Antihypertensive Medication Status</a:t>
            </a:r>
          </a:p>
        </p:txBody>
      </p:sp>
    </p:spTree>
    <p:extLst>
      <p:ext uri="{BB962C8B-B14F-4D97-AF65-F5344CB8AC3E}">
        <p14:creationId xmlns:p14="http://schemas.microsoft.com/office/powerpoint/2010/main" val="97028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78BE8-6084-B04D-4F1F-97ECE5D8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AFF2-9042-B841-A3E7-F7EA0CBF7244}" type="datetime3">
              <a:rPr lang="en-US" smtClean="0"/>
              <a:pPr/>
              <a:t>7 April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98F1D-2B87-DD50-5CBE-2CE3FBE6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34B0A-BB85-05C5-A35E-731244E4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332E-97D2-CC49-9E46-E6E0DDE407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A9594-40B5-5BBE-1527-334B5D9B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36" y="397565"/>
            <a:ext cx="6496153" cy="617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3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HU Colors">
      <a:dk1>
        <a:srgbClr val="002C71"/>
      </a:dk1>
      <a:lt1>
        <a:srgbClr val="FFFFFF"/>
      </a:lt1>
      <a:dk2>
        <a:srgbClr val="002C71"/>
      </a:dk2>
      <a:lt2>
        <a:srgbClr val="FFFFFF"/>
      </a:lt2>
      <a:accent1>
        <a:srgbClr val="4E97E0"/>
      </a:accent1>
      <a:accent2>
        <a:srgbClr val="0071CE"/>
      </a:accent2>
      <a:accent3>
        <a:srgbClr val="E19E1B"/>
      </a:accent3>
      <a:accent4>
        <a:srgbClr val="008767"/>
      </a:accent4>
      <a:accent5>
        <a:srgbClr val="F1C300"/>
      </a:accent5>
      <a:accent6>
        <a:srgbClr val="CF4520"/>
      </a:accent6>
      <a:hlink>
        <a:srgbClr val="0071CE"/>
      </a:hlink>
      <a:folHlink>
        <a:srgbClr val="A0A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4-09-18 Powerpoint Template-V2" id="{00B5EE44-19A5-294F-BA9A-56F859913943}" vid="{566442DF-6BA0-8B4D-A47D-7979DB2E55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JHU-Powerpoint-Template-16-9</Template>
  <TotalTime>1491</TotalTime>
  <Words>865</Words>
  <Application>Microsoft Office PowerPoint</Application>
  <PresentationFormat>Widescreen</PresentationFormat>
  <Paragraphs>169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Arial</vt:lpstr>
      <vt:lpstr>Georgia</vt:lpstr>
      <vt:lpstr>System Font Regular</vt:lpstr>
      <vt:lpstr>Tahoma</vt:lpstr>
      <vt:lpstr>Wingdings</vt:lpstr>
      <vt:lpstr>Office Theme</vt:lpstr>
      <vt:lpstr>Analyzing How Blood Pressure Changes with Age Across U.S. Adults</vt:lpstr>
      <vt:lpstr>TASK</vt:lpstr>
      <vt:lpstr>STUDY POPULATION</vt:lpstr>
      <vt:lpstr>STUDY POPULATION</vt:lpstr>
      <vt:lpstr>PowerPoint Presentation</vt:lpstr>
      <vt:lpstr>DISTRIBUTION OF SYSTOLIC AND DIASTOLIC BP</vt:lpstr>
      <vt:lpstr>PowerPoint Presentation</vt:lpstr>
      <vt:lpstr>Initial EDA: Age, Systolic BP, and Antihypertensive Medication Status</vt:lpstr>
      <vt:lpstr>PowerPoint Presentation</vt:lpstr>
      <vt:lpstr>Initial EDA: Age, Systolic BP, and Antihypertensive Medication Status</vt:lpstr>
      <vt:lpstr>PowerPoint Presentation</vt:lpstr>
      <vt:lpstr>PowerPoint Presentation</vt:lpstr>
      <vt:lpstr>PowerPoint Presentation</vt:lpstr>
      <vt:lpstr>Age, Systolic BP, and Antihypertensive Medication Status</vt:lpstr>
      <vt:lpstr>RELATIONSHIP BETWEEN AGE AND SYSTOLIC BP</vt:lpstr>
      <vt:lpstr>PowerPoint Presentation</vt:lpstr>
      <vt:lpstr>Sex Differences in the Age-Related Increase of Systolic Blood Pressure</vt:lpstr>
      <vt:lpstr>PowerPoint Presentation</vt:lpstr>
      <vt:lpstr>PowerPoint Presentation</vt:lpstr>
      <vt:lpstr>Age-Related Increases in Blood Pressure Are Steeper Among the Uninsured</vt:lpstr>
      <vt:lpstr>PowerPoint Presentation</vt:lpstr>
      <vt:lpstr>PowerPoint Presentation</vt:lpstr>
      <vt:lpstr>Variation in Age-Related Blood Pressure Trends by Income Level</vt:lpstr>
      <vt:lpstr>PowerPoint Presentation</vt:lpstr>
      <vt:lpstr>PowerPoint Presentation</vt:lpstr>
      <vt:lpstr>Age-Related Trends in Systolic Blood Pressure by Race/Ethnicity</vt:lpstr>
      <vt:lpstr>PowerPoint Presentation</vt:lpstr>
      <vt:lpstr>PowerPoint Presentation</vt:lpstr>
      <vt:lpstr>GENERALIZED ADDITIVE MODEL</vt:lpstr>
      <vt:lpstr>ANOVA COMPARISON OF LINEAR MODEL VS GAM</vt:lpstr>
      <vt:lpstr>GAM Reveals Non-Linear Relationship Between Age and SBP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Asante Asabere</dc:creator>
  <cp:lastModifiedBy>Asante Asabere</cp:lastModifiedBy>
  <cp:revision>4</cp:revision>
  <dcterms:created xsi:type="dcterms:W3CDTF">2025-04-06T22:59:05Z</dcterms:created>
  <dcterms:modified xsi:type="dcterms:W3CDTF">2025-04-07T23:50:58Z</dcterms:modified>
</cp:coreProperties>
</file>