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75" r:id="rId4"/>
    <p:sldId id="269" r:id="rId5"/>
    <p:sldId id="274" r:id="rId6"/>
    <p:sldId id="276" r:id="rId7"/>
    <p:sldId id="260" r:id="rId8"/>
    <p:sldId id="285" r:id="rId9"/>
    <p:sldId id="280" r:id="rId10"/>
    <p:sldId id="281" r:id="rId11"/>
    <p:sldId id="282" r:id="rId12"/>
    <p:sldId id="277" r:id="rId13"/>
    <p:sldId id="283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A22A6-2C8A-4DB8-A206-69A6979CAB1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7884B-D36C-4E55-A5E7-BB1A397CD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2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CF84B-565F-A031-DD9C-F1C89F112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1738B-FCCD-4840-2BA4-D729C3F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123D-8AC7-C63A-AFE5-38567712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02640-634A-9C96-D950-6BA8C2FF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6253C-1A2C-3AE2-9842-296C3894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0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49668-39A0-161C-56F9-F5EF581F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9BD638-A58A-DFD7-4FBD-00399E691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701BC-8C07-11A1-25AC-ED515D64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8516F-F1FF-58A6-B9C1-A7359F97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3E67E-CDA4-E9BD-C48B-5E15D446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539ED-4ACD-CDDF-5E4B-443EF83BC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686A4-0567-FB1A-C784-8B676A1D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F1C61-4EB9-0DF5-C8BC-5F118A12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710BB-7B52-DF5F-524B-2B1495BD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51911-97A0-BC43-60CC-E5578888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9163" y="169163"/>
            <a:ext cx="11854180" cy="6520180"/>
          </a:xfrm>
          <a:custGeom>
            <a:avLst/>
            <a:gdLst/>
            <a:ahLst/>
            <a:cxnLst/>
            <a:rect l="l" t="t" r="r" b="b"/>
            <a:pathLst>
              <a:path w="11854180" h="6520180">
                <a:moveTo>
                  <a:pt x="0" y="6519672"/>
                </a:moveTo>
                <a:lnTo>
                  <a:pt x="11853672" y="6519672"/>
                </a:lnTo>
                <a:lnTo>
                  <a:pt x="11853672" y="0"/>
                </a:lnTo>
                <a:lnTo>
                  <a:pt x="0" y="0"/>
                </a:lnTo>
                <a:lnTo>
                  <a:pt x="0" y="651967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9327" y="2880359"/>
            <a:ext cx="10800080" cy="0"/>
          </a:xfrm>
          <a:custGeom>
            <a:avLst/>
            <a:gdLst/>
            <a:ahLst/>
            <a:cxnLst/>
            <a:rect l="l" t="t" r="r" b="b"/>
            <a:pathLst>
              <a:path w="10800080">
                <a:moveTo>
                  <a:pt x="0" y="0"/>
                </a:moveTo>
                <a:lnTo>
                  <a:pt x="1079995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9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6C776-96F2-4CCC-6B02-FF6F7A97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076F1-D84C-33DE-264E-23AEC636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B231C-856E-1ADF-8A85-A5EC1464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BF74D-1854-78D0-D491-BD1C978F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4B031-D62E-4B86-DEF7-DA2F40EA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9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7C309-0BE3-3F2C-BF53-F724F337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2B495-86AE-6C77-DBDF-9DD61DB1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B0BFB-917A-64D6-0777-51976663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03DC7-2F3F-0BEB-5EDC-2F53C01C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EBFD-55DF-EFF8-C5F7-03778039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3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0F9D8-A0D5-5129-59DC-DDEC18A1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8056D-FBB5-7BA1-8BDF-C68FE256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177A4-D39F-6449-A263-5FC26A88D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40FBF-B94C-C424-F855-CD267D0E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E61C7-5041-79BA-AA30-CC633022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368C3-9421-F73B-F9A3-F200EC4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7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66723-C4E0-65EA-3632-1644D853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02C63-24FA-8C74-5A4D-62DB75F2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C62AA-3BB9-9799-E35E-3C1C7993E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32F28A-675A-C8CE-8AFE-F35034303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1BF01-8E20-80CD-E5E0-48A5AE768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FE42BD-9D2F-8CB8-14AE-A3CAC000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CAA16C-D121-2B8B-AFBF-25042748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18837E-B7C5-F9C6-8976-1FAD8A02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9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3130F-F046-8DCB-0AA8-C1F2281F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D3C0C-4994-5167-91CA-1F7D11AB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D3B8D-B3E7-0577-56A9-71F775FD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4CF6F9-66E9-5C0B-447C-6C33565D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0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46AEFC-0E28-1AA2-7773-A94E1C5F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6D8474-35BC-848F-26B4-25DBDC9B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520583-CCD7-49E3-49F2-3F2D4FBC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3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36A8F-C152-B945-40B7-AC6AC077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79C47-D0E6-898C-D0AD-B3D5F294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17AF65-7BA7-FDCB-04CB-6045CB72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52F8A-7745-9782-D20A-378E26F6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F9EDE-515F-6FFC-94E3-9B3FEC27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8EEED-7DE4-86F9-B142-05ADF61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3A7F6-0B8E-147A-4EE7-DC7A8556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947EC0-C43E-8B27-C4FD-97A64F9E1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1811C-3D3B-4C75-EA7B-84A2FBE7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2E2E4-BF24-1DA8-8699-656CA19B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F6ECC-C6B4-93F2-C90B-91CBB79E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C622B-E5F4-959D-123B-EF414BEE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A407AD-3DD0-148B-8AD2-DF6CB9E6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E4393-037E-07AD-A9F0-0443885A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1ECB0-6956-E324-6142-F89A6D732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E962-9C22-481B-8985-B0579797E3D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3EB83-9080-2F01-C41A-B0A486D3E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30F26-CE83-AADD-96AF-5E68CC39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B6C8-C038-43F8-A820-7356C4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2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9731" y="2349835"/>
            <a:ext cx="6712538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텍스트 마이닝</a:t>
            </a:r>
            <a:r>
              <a:rPr lang="en-US" altLang="ko-KR" sz="2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프로젝트</a:t>
            </a:r>
            <a:endParaRPr lang="en-US" altLang="ko-KR" sz="2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DemiLight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ko-KR" sz="2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DemiLight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메타버스 감성분석 및</a:t>
            </a:r>
            <a:r>
              <a:rPr lang="en-US" altLang="ko-KR" sz="2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공포</a:t>
            </a:r>
            <a:r>
              <a:rPr lang="en-US" altLang="ko-KR" sz="2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-</a:t>
            </a:r>
            <a:r>
              <a:rPr lang="ko-KR" altLang="en-US" sz="2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탐욕 지표 제안</a:t>
            </a:r>
            <a:endParaRPr lang="en-US" altLang="ko-KR" sz="2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DemiLight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ko-KR" sz="2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DemiLight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장주현</a:t>
            </a:r>
            <a:r>
              <a:rPr lang="en-US" altLang="ko-KR" sz="2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DemiLight"/>
              </a:rPr>
              <a:t> </a:t>
            </a:r>
            <a:endParaRPr lang="en-US" altLang="ko-KR" sz="2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D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Scaling Indicators </a:t>
            </a:r>
            <a:endParaRPr lang="en-US" altLang="ko-KR" b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A354C-72F2-23C7-A32A-2978DEB57F78}"/>
              </a:ext>
            </a:extLst>
          </p:cNvPr>
          <p:cNvSpPr txBox="1"/>
          <p:nvPr/>
        </p:nvSpPr>
        <p:spPr>
          <a:xfrm>
            <a:off x="298800" y="1425600"/>
            <a:ext cx="3837059" cy="115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Kospi</a:t>
            </a:r>
          </a:p>
          <a:p>
            <a:pPr algn="ctr"/>
            <a:endParaRPr lang="ko-KR" altLang="en-US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5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년 최저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최고 스케일링의 값으로 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스케일링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해준 뒤 지수에 반영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2078-97C8-19F6-3FCD-CF00DB31B2F7}"/>
              </a:ext>
            </a:extLst>
          </p:cNvPr>
          <p:cNvSpPr txBox="1"/>
          <p:nvPr/>
        </p:nvSpPr>
        <p:spPr>
          <a:xfrm>
            <a:off x="3995916" y="1425600"/>
            <a:ext cx="3837059" cy="115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환율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KRW / USD</a:t>
            </a:r>
          </a:p>
          <a:p>
            <a:pPr algn="ctr"/>
            <a:endParaRPr lang="ko-KR" altLang="en-US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환율이 오르는 것은 시장의 공포감을 형성한다고 판단하여 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1-(5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년 최저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최고 스케일링의 값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)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으로 값을 역전하여 지수에 반영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7FE8D-DBBC-DAF0-EDDB-525DCF27E85E}"/>
              </a:ext>
            </a:extLst>
          </p:cNvPr>
          <p:cNvSpPr txBox="1"/>
          <p:nvPr/>
        </p:nvSpPr>
        <p:spPr>
          <a:xfrm>
            <a:off x="7614530" y="1422035"/>
            <a:ext cx="3837059" cy="115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S&amp;P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500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VIX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변동률</a:t>
            </a: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VIX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지수는 상승할수록 공포감을 형성하므로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1-(min-max 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스케일링의 값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)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으로 값을 역전하여 지수에 반영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E31036-2DF0-F18B-525B-D334387B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68" y="2975741"/>
            <a:ext cx="3503721" cy="23021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299F85-E5D9-1D01-CE55-54EC0D69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975" y="2946703"/>
            <a:ext cx="3521747" cy="23275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1E1BC59-919E-DDE6-A617-58CF11478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845" y="2976618"/>
            <a:ext cx="3516473" cy="23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5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Scaling Indicators </a:t>
            </a:r>
            <a:endParaRPr lang="en-US" altLang="ko-KR" b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A354C-72F2-23C7-A32A-2978DEB57F78}"/>
              </a:ext>
            </a:extLst>
          </p:cNvPr>
          <p:cNvSpPr txBox="1"/>
          <p:nvPr/>
        </p:nvSpPr>
        <p:spPr>
          <a:xfrm>
            <a:off x="298800" y="1425600"/>
            <a:ext cx="3837059" cy="8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뉴스 감성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</a:p>
          <a:p>
            <a:pPr algn="ctr"/>
            <a:endParaRPr lang="ko-KR" altLang="en-US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min-max 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스케일링을 해준 뒤 지수에 반영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2078-97C8-19F6-3FCD-CF00DB31B2F7}"/>
              </a:ext>
            </a:extLst>
          </p:cNvPr>
          <p:cNvSpPr txBox="1"/>
          <p:nvPr/>
        </p:nvSpPr>
        <p:spPr>
          <a:xfrm>
            <a:off x="4066399" y="1425599"/>
            <a:ext cx="3837059" cy="8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종목토론방 감성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</a:p>
          <a:p>
            <a:pPr algn="ctr"/>
            <a:endParaRPr lang="ko-KR" altLang="en-US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min-max 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스케일링을 해준 뒤 지수에 반영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47956-6924-40DF-4192-09EF3D8BC967}"/>
              </a:ext>
            </a:extLst>
          </p:cNvPr>
          <p:cNvSpPr txBox="1"/>
          <p:nvPr/>
        </p:nvSpPr>
        <p:spPr>
          <a:xfrm>
            <a:off x="8272705" y="2292223"/>
            <a:ext cx="32472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Fear And Greed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Scaling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Indicators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Weight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정한 뒤 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지표 산출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03396E-A28E-9EB3-C390-FC2E0A09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00" y="2725152"/>
            <a:ext cx="3631058" cy="23805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6E9704-510A-E4E4-7FBF-F864E27D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83" y="2725152"/>
            <a:ext cx="3696092" cy="24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Fear And Greed </a:t>
            </a:r>
            <a:endParaRPr lang="en-US" altLang="ko-KR" b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34A059D-7D09-A957-FF58-B484488BC64B}"/>
              </a:ext>
            </a:extLst>
          </p:cNvPr>
          <p:cNvSpPr txBox="1"/>
          <p:nvPr/>
        </p:nvSpPr>
        <p:spPr>
          <a:xfrm>
            <a:off x="719997" y="1260000"/>
            <a:ext cx="11010791" cy="2850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ko-KR" altLang="en-US" sz="20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 Indicators Weight</a:t>
            </a:r>
          </a:p>
          <a:p>
            <a:pPr marL="12065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  <a:p>
            <a:pPr marL="297815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ko-KR" altLang="en-US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종토방</a:t>
            </a: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Score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5%</a:t>
            </a:r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  <a:p>
            <a:pPr marL="297815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종목 별 현재 가격 </a:t>
            </a: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/ </a:t>
            </a: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일일거래량 </a:t>
            </a: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/ </a:t>
            </a: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등락률</a:t>
            </a: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10%</a:t>
            </a:r>
          </a:p>
          <a:p>
            <a:pPr marL="297815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Kospi-200 / </a:t>
            </a: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환율 </a:t>
            </a: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/ VIX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15%</a:t>
            </a:r>
          </a:p>
          <a:p>
            <a:pPr marL="297815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뉴스 감성 </a:t>
            </a: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Score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20%</a:t>
            </a:r>
          </a:p>
          <a:p>
            <a:pPr marL="12065">
              <a:lnSpc>
                <a:spcPct val="150000"/>
              </a:lnSpc>
              <a:spcBef>
                <a:spcPts val="100"/>
              </a:spcBef>
              <a:buClr>
                <a:srgbClr val="002060"/>
              </a:buClr>
              <a:tabLst>
                <a:tab pos="162560" algn="l"/>
              </a:tabLst>
            </a:pP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Noto Sans CJK JP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3ED2D-B63F-49AF-76D1-B9721784E056}"/>
              </a:ext>
            </a:extLst>
          </p:cNvPr>
          <p:cNvSpPr txBox="1"/>
          <p:nvPr/>
        </p:nvSpPr>
        <p:spPr>
          <a:xfrm>
            <a:off x="5835650" y="1702867"/>
            <a:ext cx="62039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종토방의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경우 비속어와 어그로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 등의 게시글이 존재하나                 제일 솔직한 표현이 이루어지는 곳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Kospi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환율은 금융권의 대표적 거시지표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VIX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S&amp;P500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시장의 시장변동성을 보여주는 지표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VIX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지수 상승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공포 상승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VIX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지수 하락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1600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투심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완화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가격과 일일 거래량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등락률은 종목에 대한 움직임을 보여주는 지표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뉴스의 경우 정보에 대해 확실한 전달이 이뤄지는 전달자이자                 정보에 대한 감성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호재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악재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확인하기 좋은 자료</a:t>
            </a:r>
          </a:p>
        </p:txBody>
      </p:sp>
    </p:spTree>
    <p:extLst>
      <p:ext uri="{BB962C8B-B14F-4D97-AF65-F5344CB8AC3E}">
        <p14:creationId xmlns:p14="http://schemas.microsoft.com/office/powerpoint/2010/main" val="353448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6A0DCCF9-1F0B-4FBD-F1D2-18B78F68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47" y="1881200"/>
            <a:ext cx="5538356" cy="364681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Fear</a:t>
            </a:r>
            <a:r>
              <a:rPr lang="ko-KR" altLang="en-US" b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And</a:t>
            </a:r>
            <a:r>
              <a:rPr lang="ko-KR" altLang="en-US" b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Greed</a:t>
            </a:r>
            <a:endParaRPr lang="en-US" altLang="ko-KR" b="0" dirty="0">
              <a:solidFill>
                <a:schemeClr val="tx2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A354C-72F2-23C7-A32A-2978DEB57F78}"/>
              </a:ext>
            </a:extLst>
          </p:cNvPr>
          <p:cNvSpPr txBox="1"/>
          <p:nvPr/>
        </p:nvSpPr>
        <p:spPr>
          <a:xfrm>
            <a:off x="1441176" y="1511868"/>
            <a:ext cx="383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FAG</a:t>
            </a:r>
            <a:r>
              <a:rPr lang="en-US" altLang="ko-KR" sz="12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1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Fear And Greed</a:t>
            </a:r>
            <a:r>
              <a:rPr lang="en-US" altLang="ko-KR" sz="12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9036A-10AB-1858-9E32-7DAE0E9F91EE}"/>
              </a:ext>
            </a:extLst>
          </p:cNvPr>
          <p:cNvSpPr txBox="1"/>
          <p:nvPr/>
        </p:nvSpPr>
        <p:spPr>
          <a:xfrm>
            <a:off x="5685070" y="2793154"/>
            <a:ext cx="2518213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가까울수록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탐욕</a:t>
            </a:r>
            <a:endParaRPr lang="en-US" altLang="ko-KR" sz="1600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가까울수록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공포</a:t>
            </a:r>
            <a:endParaRPr lang="en-US" altLang="ko-KR" sz="16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B2FB4D-B302-ABA1-0A25-D38D0ABD9914}"/>
              </a:ext>
            </a:extLst>
          </p:cNvPr>
          <p:cNvCxnSpPr>
            <a:cxnSpLocks/>
          </p:cNvCxnSpPr>
          <p:nvPr/>
        </p:nvCxnSpPr>
        <p:spPr>
          <a:xfrm flipV="1">
            <a:off x="5373888" y="4437482"/>
            <a:ext cx="800100" cy="79964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D57F42-01D4-03EA-03AA-3E4E351EA244}"/>
              </a:ext>
            </a:extLst>
          </p:cNvPr>
          <p:cNvSpPr txBox="1"/>
          <p:nvPr/>
        </p:nvSpPr>
        <p:spPr>
          <a:xfrm>
            <a:off x="5984493" y="4085346"/>
            <a:ext cx="234313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2022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</a:t>
            </a:r>
            <a:r>
              <a:rPr lang="en-US" altLang="ko-KR" sz="1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12.15</a:t>
            </a:r>
            <a:r>
              <a:rPr lang="ko-KR" altLang="en-US" sz="14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</a:t>
            </a:r>
            <a:endParaRPr lang="en-US" altLang="ko-KR" sz="14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9E37CD-BFC1-FE40-C094-60BF3B06FD06}"/>
              </a:ext>
            </a:extLst>
          </p:cNvPr>
          <p:cNvCxnSpPr>
            <a:cxnSpLocks/>
          </p:cNvCxnSpPr>
          <p:nvPr/>
        </p:nvCxnSpPr>
        <p:spPr>
          <a:xfrm>
            <a:off x="928523" y="2076449"/>
            <a:ext cx="1994247" cy="29111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7EF522-D510-B1D5-99E6-C52D7C53C06B}"/>
              </a:ext>
            </a:extLst>
          </p:cNvPr>
          <p:cNvSpPr txBox="1"/>
          <p:nvPr/>
        </p:nvSpPr>
        <p:spPr>
          <a:xfrm>
            <a:off x="2328518" y="2298165"/>
            <a:ext cx="2295279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</a:t>
            </a:r>
            <a:r>
              <a:rPr lang="en-US" altLang="ko-KR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71.23</a:t>
            </a:r>
            <a:r>
              <a:rPr lang="ko-KR" altLang="en-US" sz="14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</a:t>
            </a:r>
            <a:endParaRPr lang="en-US" altLang="ko-KR" sz="14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3B3E8E-D80D-33F0-B2DF-ED847388A708}"/>
              </a:ext>
            </a:extLst>
          </p:cNvPr>
          <p:cNvCxnSpPr>
            <a:cxnSpLocks/>
          </p:cNvCxnSpPr>
          <p:nvPr/>
        </p:nvCxnSpPr>
        <p:spPr>
          <a:xfrm flipV="1">
            <a:off x="4557922" y="2298165"/>
            <a:ext cx="1824831" cy="47682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5B3289-01E7-C675-A5CF-E6BDF12B6D39}"/>
              </a:ext>
            </a:extLst>
          </p:cNvPr>
          <p:cNvSpPr txBox="1"/>
          <p:nvPr/>
        </p:nvSpPr>
        <p:spPr>
          <a:xfrm>
            <a:off x="6247445" y="2029808"/>
            <a:ext cx="222097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2022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</a:t>
            </a:r>
            <a:r>
              <a:rPr lang="en-US" altLang="ko-KR" sz="1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58</a:t>
            </a:r>
            <a:r>
              <a:rPr lang="ko-KR" altLang="en-US" sz="14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</a:t>
            </a:r>
            <a:endParaRPr lang="en-US" altLang="ko-KR" sz="14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5705E9-F9FE-931E-AE37-3BEED0512D69}"/>
              </a:ext>
            </a:extLst>
          </p:cNvPr>
          <p:cNvSpPr txBox="1"/>
          <p:nvPr/>
        </p:nvSpPr>
        <p:spPr>
          <a:xfrm>
            <a:off x="8520133" y="2272112"/>
            <a:ext cx="3247294" cy="20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해석</a:t>
            </a: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 거품을 반납한</a:t>
            </a:r>
            <a:b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b="0" i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시장이 하락세였던 것처럼</a:t>
            </a:r>
            <a:b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b="0" i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시장 분위기도 공포스러워졌다</a:t>
            </a:r>
            <a:b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b="0" i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이후 투자 심리가 완화됨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33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2ED1B8-365E-7091-88FF-08BEB8E8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8" y="1881200"/>
            <a:ext cx="6619875" cy="433387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Fear</a:t>
            </a:r>
            <a:r>
              <a:rPr lang="ko-KR" altLang="en-US" b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And</a:t>
            </a:r>
            <a:r>
              <a:rPr lang="ko-KR" altLang="en-US" b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0" dirty="0">
                <a:solidFill>
                  <a:schemeClr val="tx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Greed</a:t>
            </a:r>
            <a:endParaRPr lang="en-US" altLang="ko-KR" b="0" dirty="0">
              <a:solidFill>
                <a:schemeClr val="tx2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57944-746B-AF7F-B68A-D27A70E34D64}"/>
              </a:ext>
            </a:extLst>
          </p:cNvPr>
          <p:cNvSpPr txBox="1"/>
          <p:nvPr/>
        </p:nvSpPr>
        <p:spPr>
          <a:xfrm>
            <a:off x="7337659" y="3141994"/>
            <a:ext cx="4182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chemeClr val="tx2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expectancy effects</a:t>
            </a:r>
            <a:endParaRPr lang="en-US" altLang="ko-KR" b="1" i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종목 별 감성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Score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투영된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FAG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개별 종목 매매의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선행 지표로 고려됨을 기대함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5CC0-47FE-21ED-62FC-40DE78D4F4E6}"/>
              </a:ext>
            </a:extLst>
          </p:cNvPr>
          <p:cNvSpPr txBox="1"/>
          <p:nvPr/>
        </p:nvSpPr>
        <p:spPr>
          <a:xfrm>
            <a:off x="5508602" y="1953055"/>
            <a:ext cx="2590539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FAG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400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Naver_Close</a:t>
            </a:r>
            <a:endParaRPr lang="en-US" altLang="ko-KR" sz="14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8B0BD-4E85-F70F-00D3-D12B73E65ABD}"/>
              </a:ext>
            </a:extLst>
          </p:cNvPr>
          <p:cNvSpPr txBox="1"/>
          <p:nvPr/>
        </p:nvSpPr>
        <p:spPr>
          <a:xfrm>
            <a:off x="7724857" y="1797702"/>
            <a:ext cx="3407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</a:t>
            </a:r>
          </a:p>
          <a:p>
            <a:pPr algn="ctr"/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FAG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지표와 실제 네이버 종가의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 동향이 비슷함을 확인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FB1F0-8073-5C4C-9DAF-68C742287846}"/>
              </a:ext>
            </a:extLst>
          </p:cNvPr>
          <p:cNvSpPr txBox="1"/>
          <p:nvPr/>
        </p:nvSpPr>
        <p:spPr>
          <a:xfrm>
            <a:off x="1892360" y="1533833"/>
            <a:ext cx="42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FAG</a:t>
            </a:r>
            <a:r>
              <a:rPr lang="en-US" altLang="ko-KR" sz="12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1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Fear And Greed</a:t>
            </a:r>
            <a:r>
              <a:rPr lang="en-US" altLang="ko-KR" sz="12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Plot With </a:t>
            </a:r>
            <a:r>
              <a:rPr lang="en-US" altLang="ko-KR" dirty="0" err="1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Naver_Close</a:t>
            </a: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3EF17-0B67-CBDD-CBB3-2801C7D73AC6}"/>
              </a:ext>
            </a:extLst>
          </p:cNvPr>
          <p:cNvSpPr txBox="1"/>
          <p:nvPr/>
        </p:nvSpPr>
        <p:spPr>
          <a:xfrm>
            <a:off x="4928543" y="2507961"/>
            <a:ext cx="2518213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가까울수록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탐욕</a:t>
            </a:r>
            <a:endParaRPr lang="en-US" altLang="ko-KR" sz="1600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가까울수록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공포</a:t>
            </a:r>
            <a:endParaRPr lang="en-US" altLang="ko-KR" sz="16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87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chemeClr val="tx2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4938E-5A32-6DD0-28F1-AF021A67B3D4}"/>
              </a:ext>
            </a:extLst>
          </p:cNvPr>
          <p:cNvSpPr txBox="1"/>
          <p:nvPr/>
        </p:nvSpPr>
        <p:spPr>
          <a:xfrm>
            <a:off x="719999" y="1178169"/>
            <a:ext cx="687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C21F9-741A-E5E3-F694-1981C329F291}"/>
              </a:ext>
            </a:extLst>
          </p:cNvPr>
          <p:cNvSpPr txBox="1"/>
          <p:nvPr/>
        </p:nvSpPr>
        <p:spPr>
          <a:xfrm>
            <a:off x="791308" y="1113692"/>
            <a:ext cx="6676292" cy="387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주식 시장의 비이성적 행동과 공개정보의 역할</a:t>
            </a: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800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손판도</a:t>
            </a:r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and </a:t>
            </a:r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이형기</a:t>
            </a:r>
            <a:r>
              <a:rPr lang="en-US" altLang="ko-KR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(2020). </a:t>
            </a:r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주식시장의 비이성적 행동과 공개정보의 역할</a:t>
            </a:r>
            <a:r>
              <a:rPr lang="en-US" altLang="ko-KR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 매스미디어로 부터 증거 </a:t>
            </a:r>
            <a:r>
              <a:rPr lang="en-US" altLang="ko-KR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-. </a:t>
            </a:r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경영과 정보연구</a:t>
            </a:r>
            <a:r>
              <a:rPr lang="en-US" altLang="ko-KR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39(3), 83-98.</a:t>
            </a:r>
          </a:p>
          <a:p>
            <a:endParaRPr lang="en-US" altLang="ko-KR" sz="8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비정보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투자자의 비이성적 투자행위는 매스 미디어의 정보를 통해 결정되는 동향이 있음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Antweir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Frank(2004)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정보를 주고받는 커뮤니케이션행위와 주식거래량 간에         밀접한 관계가 존재한다는 것을 밝힘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주식 시장에서 생존하려면 감정을 경계하라</a:t>
            </a: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DBR </a:t>
            </a:r>
            <a:r>
              <a:rPr lang="ko-KR" altLang="en-US" sz="800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곽승욱</a:t>
            </a:r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저널 </a:t>
            </a:r>
            <a:r>
              <a:rPr lang="en-US" altLang="ko-KR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322</a:t>
            </a:r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 </a:t>
            </a:r>
            <a:r>
              <a:rPr lang="en-US" altLang="ko-KR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Issue 1</a:t>
            </a:r>
            <a:r>
              <a:rPr lang="ko-KR" altLang="en-US" sz="8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</a:t>
            </a:r>
            <a:endParaRPr lang="en-US" altLang="ko-KR" sz="8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8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신경과학의 발전에 힘입어 감정과 인지적 사고는 항상 뒤엉켜 상호작용을 함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주식시장의 이례적 행동의 대표적 예시인 주가 모멘텀과 역전 현상은                                 투자자의 심리적 편향에 기인하여 발생한 결과로 해석함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D836B-52F0-2204-0839-EDAA72BC9DA4}"/>
              </a:ext>
            </a:extLst>
          </p:cNvPr>
          <p:cNvSpPr txBox="1"/>
          <p:nvPr/>
        </p:nvSpPr>
        <p:spPr>
          <a:xfrm>
            <a:off x="7826850" y="2216074"/>
            <a:ext cx="3247294" cy="223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solidFill>
                  <a:schemeClr val="tx2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expectancy effects</a:t>
            </a:r>
            <a:endParaRPr lang="en-US" altLang="ko-KR" sz="2000" b="1" i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0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Fear And Greed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주식시장 거품을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유추하여 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매매 의사결정에 도움이 되길 </a:t>
            </a:r>
            <a:r>
              <a:rPr lang="ko-KR" altLang="en-US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기대함</a:t>
            </a:r>
            <a:endParaRPr lang="en-US" altLang="ko-KR" sz="16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2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chemeClr val="tx2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Word2Ve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endParaRPr lang="en-US" altLang="ko-KR" b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4938E-5A32-6DD0-28F1-AF021A67B3D4}"/>
              </a:ext>
            </a:extLst>
          </p:cNvPr>
          <p:cNvSpPr txBox="1"/>
          <p:nvPr/>
        </p:nvSpPr>
        <p:spPr>
          <a:xfrm>
            <a:off x="719999" y="1178169"/>
            <a:ext cx="687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C21F9-741A-E5E3-F694-1981C329F291}"/>
              </a:ext>
            </a:extLst>
          </p:cNvPr>
          <p:cNvSpPr txBox="1"/>
          <p:nvPr/>
        </p:nvSpPr>
        <p:spPr>
          <a:xfrm>
            <a:off x="791307" y="1113692"/>
            <a:ext cx="79365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Word2Vec (</a:t>
            </a:r>
            <a:r>
              <a:rPr lang="ko-KR" altLang="en-US" dirty="0" err="1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종토방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D7352A-911E-DFC1-3147-059E786CB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2010682"/>
            <a:ext cx="2159538" cy="1786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C334E58-DD8C-1D44-C61A-C45E7E17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00" y="2010682"/>
            <a:ext cx="2517921" cy="1786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67A3C2-D1B4-E674-BBF5-317D8AF6E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21" y="2010682"/>
            <a:ext cx="2367147" cy="1786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3B4FA2-6937-5E21-27B5-FC6513B0B78E}"/>
              </a:ext>
            </a:extLst>
          </p:cNvPr>
          <p:cNvSpPr txBox="1"/>
          <p:nvPr/>
        </p:nvSpPr>
        <p:spPr>
          <a:xfrm>
            <a:off x="8272705" y="1903491"/>
            <a:ext cx="3247294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</a:t>
            </a:r>
          </a:p>
          <a:p>
            <a:pPr algn="ctr"/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메타버스 테마주는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서로에 대해 자주 언급함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테마주는 커플링 종목임을 확인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커플링 </a:t>
            </a:r>
            <a:r>
              <a:rPr lang="en-US" altLang="ko-KR" sz="10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추세의 흐름이 비슷한 현상</a:t>
            </a:r>
            <a:r>
              <a:rPr lang="en-US" altLang="ko-KR" sz="10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algn="ctr"/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테마주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그룹은 서로 소통을 하며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감성적 교류를 통해 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정보를 주고 받는다 해석함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22C97C-BEAC-A8D4-5819-B4747048BC31}"/>
              </a:ext>
            </a:extLst>
          </p:cNvPr>
          <p:cNvSpPr/>
          <p:nvPr/>
        </p:nvSpPr>
        <p:spPr>
          <a:xfrm>
            <a:off x="920765" y="3559789"/>
            <a:ext cx="1728650" cy="158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8A5900-CAD0-F396-D9CB-A5F3BB63C368}"/>
              </a:ext>
            </a:extLst>
          </p:cNvPr>
          <p:cNvSpPr/>
          <p:nvPr/>
        </p:nvSpPr>
        <p:spPr>
          <a:xfrm>
            <a:off x="920765" y="3292333"/>
            <a:ext cx="1670035" cy="158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C2BB4D-2EB7-46CF-FA98-D315E078718F}"/>
              </a:ext>
            </a:extLst>
          </p:cNvPr>
          <p:cNvSpPr/>
          <p:nvPr/>
        </p:nvSpPr>
        <p:spPr>
          <a:xfrm>
            <a:off x="920765" y="2350315"/>
            <a:ext cx="1578773" cy="158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4A47AE-045D-BF94-3EE2-B9155F392E2C}"/>
              </a:ext>
            </a:extLst>
          </p:cNvPr>
          <p:cNvSpPr/>
          <p:nvPr/>
        </p:nvSpPr>
        <p:spPr>
          <a:xfrm>
            <a:off x="3254104" y="2356528"/>
            <a:ext cx="1612581" cy="158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E6305E-5FCC-3102-667B-0323A92FB6DF}"/>
              </a:ext>
            </a:extLst>
          </p:cNvPr>
          <p:cNvSpPr/>
          <p:nvPr/>
        </p:nvSpPr>
        <p:spPr>
          <a:xfrm>
            <a:off x="5827319" y="2356880"/>
            <a:ext cx="1962666" cy="158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F14AC2B-DDFB-E475-68E0-D247F747E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88" y="3934193"/>
            <a:ext cx="2279423" cy="18966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AD2FE0-8FB5-6830-6DB3-224804760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65" y="3934193"/>
            <a:ext cx="2445512" cy="18966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9E9A22-606D-EA02-7AA8-536D5835B29B}"/>
              </a:ext>
            </a:extLst>
          </p:cNvPr>
          <p:cNvSpPr/>
          <p:nvPr/>
        </p:nvSpPr>
        <p:spPr>
          <a:xfrm>
            <a:off x="4575462" y="4592254"/>
            <a:ext cx="2008218" cy="158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6AD615-7E92-F863-8E64-8DF1EF678F26}"/>
              </a:ext>
            </a:extLst>
          </p:cNvPr>
          <p:cNvSpPr/>
          <p:nvPr/>
        </p:nvSpPr>
        <p:spPr>
          <a:xfrm>
            <a:off x="2106590" y="4402146"/>
            <a:ext cx="1851456" cy="158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7BC5F-A8F4-8F75-76E9-E5441A604916}"/>
              </a:ext>
            </a:extLst>
          </p:cNvPr>
          <p:cNvSpPr/>
          <p:nvPr/>
        </p:nvSpPr>
        <p:spPr>
          <a:xfrm>
            <a:off x="2106589" y="4717837"/>
            <a:ext cx="1936901" cy="158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3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 Modification</a:t>
            </a:r>
            <a:endParaRPr lang="en-US" altLang="ko-KR" b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4938E-5A32-6DD0-28F1-AF021A67B3D4}"/>
              </a:ext>
            </a:extLst>
          </p:cNvPr>
          <p:cNvSpPr txBox="1"/>
          <p:nvPr/>
        </p:nvSpPr>
        <p:spPr>
          <a:xfrm>
            <a:off x="719999" y="1178169"/>
            <a:ext cx="687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C21F9-741A-E5E3-F694-1981C329F291}"/>
              </a:ext>
            </a:extLst>
          </p:cNvPr>
          <p:cNvSpPr txBox="1"/>
          <p:nvPr/>
        </p:nvSpPr>
        <p:spPr>
          <a:xfrm>
            <a:off x="791307" y="1113691"/>
            <a:ext cx="79365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주식 시장의 특성 상 공휴일엔 시장이 열리지 않음</a:t>
            </a: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8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주말에 뉴스는 계속해서 생성되지만 시장이 개장하지 않아 시계열 상 공백이 생김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-&gt;  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공백을 직전 시점의 거래정보를 그대로 인용하는 것으로 </a:t>
            </a:r>
            <a:r>
              <a:rPr lang="ko-KR" altLang="en-US" sz="16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대체</a:t>
            </a:r>
            <a:endParaRPr lang="en-US" altLang="ko-KR" sz="14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주식 거래량이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매수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매도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구분이 없이 제공됨 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8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종목 별 거래량은 매수와 </a:t>
            </a:r>
            <a:r>
              <a:rPr lang="ko-KR" altLang="en-US" sz="1400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매도량이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더해진 값으로 정보가 제공됨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그리하여 해당 거래량 중 매수와 매도 중 어느 부분이 더 많이 이루어졌는지 </a:t>
            </a:r>
            <a:r>
              <a:rPr lang="ko-KR" altLang="en-US" sz="14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해석이 모호함</a:t>
            </a:r>
            <a:endParaRPr lang="en-US" altLang="ko-KR" sz="14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-&gt;  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전일 대비 하락했다면 거래량을 </a:t>
            </a:r>
            <a:r>
              <a:rPr lang="ko-KR" altLang="en-US" sz="16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음수화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/ 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상승했다면 </a:t>
            </a:r>
            <a:r>
              <a:rPr lang="ko-KR" altLang="en-US" sz="1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양수화</a:t>
            </a:r>
            <a:endParaRPr lang="en-US" altLang="ko-KR" sz="14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DC285-5EA6-CE0A-3CF6-9C3BE1C0BFD5}"/>
              </a:ext>
            </a:extLst>
          </p:cNvPr>
          <p:cNvSpPr txBox="1"/>
          <p:nvPr/>
        </p:nvSpPr>
        <p:spPr>
          <a:xfrm>
            <a:off x="7854950" y="1810223"/>
            <a:ext cx="3489133" cy="271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거래량에 대한 우리만의 해석 </a:t>
            </a: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Exam</a:t>
            </a:r>
          </a:p>
          <a:p>
            <a:pPr algn="ctr"/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종목 거래량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폭발</a:t>
            </a:r>
            <a:endParaRPr lang="en-US" altLang="ko-KR" sz="16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종목이 전일 대비 </a:t>
            </a:r>
            <a:r>
              <a:rPr lang="ko-KR" altLang="en-US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하락</a:t>
            </a:r>
            <a:endParaRPr lang="en-US" altLang="ko-KR" sz="16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거래량은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과매도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의한 것이라 해석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거래량에 대한 </a:t>
            </a:r>
            <a:r>
              <a:rPr lang="ko-KR" altLang="en-US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음수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처리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3C86D2-83F6-D514-0572-23304F60BC7A}"/>
              </a:ext>
            </a:extLst>
          </p:cNvPr>
          <p:cNvCxnSpPr>
            <a:cxnSpLocks/>
          </p:cNvCxnSpPr>
          <p:nvPr/>
        </p:nvCxnSpPr>
        <p:spPr>
          <a:xfrm flipV="1">
            <a:off x="6494045" y="3317945"/>
            <a:ext cx="1625600" cy="61239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1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 Modification</a:t>
            </a:r>
            <a:endParaRPr lang="en-US" altLang="ko-KR" b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C7018-C7B3-D28C-CA87-D797037BFD76}"/>
              </a:ext>
            </a:extLst>
          </p:cNvPr>
          <p:cNvSpPr txBox="1"/>
          <p:nvPr/>
        </p:nvSpPr>
        <p:spPr>
          <a:xfrm>
            <a:off x="791307" y="1113692"/>
            <a:ext cx="79365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감성 사전 구축 시 사용한 형태소 분류기 변경</a:t>
            </a: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OKT 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분류기에서 더욱 빠른 연산속도를 보여주는 </a:t>
            </a:r>
            <a:r>
              <a:rPr lang="en-US" altLang="ko-KR" sz="1400" dirty="0" err="1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Mecab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변경하여 사전 구축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37F014-5CB7-64FF-B169-8B3879204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7" y="2624608"/>
            <a:ext cx="3422689" cy="3399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C93E9F-AD86-52BB-539A-14944F10607D}"/>
              </a:ext>
            </a:extLst>
          </p:cNvPr>
          <p:cNvSpPr txBox="1"/>
          <p:nvPr/>
        </p:nvSpPr>
        <p:spPr>
          <a:xfrm>
            <a:off x="879004" y="2320735"/>
            <a:ext cx="324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메타 버스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A6E52A-FA34-EC60-7CA0-C94FFEE91806}"/>
              </a:ext>
            </a:extLst>
          </p:cNvPr>
          <p:cNvSpPr txBox="1"/>
          <p:nvPr/>
        </p:nvSpPr>
        <p:spPr>
          <a:xfrm>
            <a:off x="879004" y="5966613"/>
            <a:ext cx="3247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워드 클라우드</a:t>
            </a:r>
            <a:endParaRPr lang="en-US" altLang="ko-KR" sz="12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AB8484-1174-17DB-370A-AE6B5632F047}"/>
              </a:ext>
            </a:extLst>
          </p:cNvPr>
          <p:cNvSpPr txBox="1"/>
          <p:nvPr/>
        </p:nvSpPr>
        <p:spPr>
          <a:xfrm>
            <a:off x="4982967" y="2505401"/>
            <a:ext cx="32472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공휴일에 대한 </a:t>
            </a:r>
            <a:r>
              <a:rPr lang="ko-KR" altLang="en-US" dirty="0" err="1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후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토큰 수 변화</a:t>
            </a:r>
          </a:p>
          <a:p>
            <a:pPr algn="ctr"/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Title</a:t>
            </a: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13,924 -&gt;</a:t>
            </a: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14,564</a:t>
            </a: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500</a:t>
            </a: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증가</a:t>
            </a: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25,275 -&gt; 27,256</a:t>
            </a: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2,000</a:t>
            </a: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증가</a:t>
            </a:r>
            <a:endParaRPr lang="en-US" altLang="ko-KR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347CA8-6874-50C9-701E-29B89EA8217C}"/>
              </a:ext>
            </a:extLst>
          </p:cNvPr>
          <p:cNvCxnSpPr>
            <a:cxnSpLocks/>
          </p:cNvCxnSpPr>
          <p:nvPr/>
        </p:nvCxnSpPr>
        <p:spPr>
          <a:xfrm>
            <a:off x="4213996" y="3578488"/>
            <a:ext cx="153794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E6B41E-92BE-3FA7-977A-50CE7C5A0C22}"/>
              </a:ext>
            </a:extLst>
          </p:cNvPr>
          <p:cNvSpPr txBox="1"/>
          <p:nvPr/>
        </p:nvSpPr>
        <p:spPr>
          <a:xfrm>
            <a:off x="8175791" y="2813178"/>
            <a:ext cx="33442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Token</a:t>
            </a:r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전일 대비 상승했다면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하락 비율을 토큰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Score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ko-KR" altLang="en-US" sz="1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</a:t>
            </a:r>
            <a:endParaRPr lang="en-US" altLang="ko-KR" sz="16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전일 대비 하락했다면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 비율을 토큰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Score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ko-KR" altLang="en-US" sz="16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차감</a:t>
            </a:r>
          </a:p>
          <a:p>
            <a:pPr algn="ctr"/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시장이 하락세였기에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하락 비율이 맞지 않음을 고려하여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나름의 정규화를 진행해준 셈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472D9-AB0E-03EE-04D6-4E5BBC64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95" y="2103125"/>
            <a:ext cx="2667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A80E91-35A3-4DA2-B788-1D02F70C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6" y="2297905"/>
            <a:ext cx="3815274" cy="39660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chemeClr val="tx2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C7018-C7B3-D28C-CA87-D797037BFD76}"/>
              </a:ext>
            </a:extLst>
          </p:cNvPr>
          <p:cNvSpPr txBox="1"/>
          <p:nvPr/>
        </p:nvSpPr>
        <p:spPr>
          <a:xfrm>
            <a:off x="791307" y="1113692"/>
            <a:ext cx="79365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Bi-LSTM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사전 구축 모델로 </a:t>
            </a:r>
            <a:r>
              <a:rPr lang="en-US" altLang="ko-KR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Bi-LSTM</a:t>
            </a:r>
            <a:r>
              <a:rPr lang="ko-KR" altLang="en-US" sz="14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선정하여 진행</a:t>
            </a:r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A5603-19BB-3C19-8F46-F8B4E4625DF4}"/>
              </a:ext>
            </a:extLst>
          </p:cNvPr>
          <p:cNvSpPr txBox="1"/>
          <p:nvPr/>
        </p:nvSpPr>
        <p:spPr>
          <a:xfrm>
            <a:off x="8409357" y="2533616"/>
            <a:ext cx="32472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사전에 대한 정확도</a:t>
            </a:r>
            <a:endParaRPr lang="en-US" altLang="ko-KR" sz="20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(Exam : Naver)</a:t>
            </a:r>
          </a:p>
          <a:p>
            <a:pPr algn="ctr"/>
            <a:endParaRPr lang="en-US" altLang="ko-KR" sz="14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79.05%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 77.84%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4C60FC-0B3E-53EC-B3DB-FEE20D51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32" y="3923244"/>
            <a:ext cx="2905125" cy="2476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2A341D-0C66-D79E-08FC-E98A1758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232" y="1361680"/>
            <a:ext cx="2905125" cy="25107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01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8D8919-27DD-DBD4-E81D-79EEBD4F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58" y="3926714"/>
            <a:ext cx="7800975" cy="22669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Fear And Greed </a:t>
            </a:r>
            <a:endParaRPr lang="en-US" altLang="ko-KR" b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34A059D-7D09-A957-FF58-B484488BC64B}"/>
              </a:ext>
            </a:extLst>
          </p:cNvPr>
          <p:cNvSpPr txBox="1"/>
          <p:nvPr/>
        </p:nvSpPr>
        <p:spPr>
          <a:xfrm>
            <a:off x="719997" y="1097573"/>
            <a:ext cx="11010791" cy="276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ko-KR" altLang="en-US" sz="20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 FAG </a:t>
            </a:r>
            <a:r>
              <a:rPr lang="en-US" altLang="ko-KR" sz="16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(Fear And Greed) </a:t>
            </a:r>
            <a:endParaRPr lang="en-US" altLang="ko-KR" sz="18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Noto Sans CJK JP Regular"/>
            </a:endParaRPr>
          </a:p>
          <a:p>
            <a:pPr marL="297815" indent="-285750">
              <a:lnSpc>
                <a:spcPct val="200000"/>
              </a:lnSpc>
              <a:spcBef>
                <a:spcPts val="100"/>
              </a:spcBef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감성 사전 기반으로 산출된 뉴스 감성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Score</a:t>
            </a:r>
          </a:p>
          <a:p>
            <a:pPr marL="297815" indent="-285750">
              <a:lnSpc>
                <a:spcPct val="150000"/>
              </a:lnSpc>
              <a:spcBef>
                <a:spcPts val="100"/>
              </a:spcBef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 종목 별 현재 가격 및 일일 거래 회전율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등락률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 </a:t>
            </a:r>
          </a:p>
          <a:p>
            <a:pPr marL="297815" indent="-285750">
              <a:lnSpc>
                <a:spcPct val="150000"/>
              </a:lnSpc>
              <a:spcBef>
                <a:spcPts val="100"/>
              </a:spcBef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 Kospi 200, S&amp;P500 VIX,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환율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(KRW / USD)</a:t>
            </a:r>
          </a:p>
          <a:p>
            <a:pPr marL="297815" indent="-285750">
              <a:lnSpc>
                <a:spcPct val="150000"/>
              </a:lnSpc>
              <a:spcBef>
                <a:spcPts val="100"/>
              </a:spcBef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162560" algn="l"/>
              </a:tabLst>
            </a:pPr>
            <a:endParaRPr lang="en-US" altLang="ko-KR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  <a:p>
            <a:pPr marL="12065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위 지표들을 결합하여 나온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Score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에 종목 별 종목토론방 사람들의 감성 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Score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를 더해</a:t>
            </a:r>
            <a:r>
              <a:rPr lang="en-US" altLang="ko-KR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최종 </a:t>
            </a:r>
            <a:r>
              <a:rPr lang="en-US" altLang="ko-KR" sz="200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FAG</a:t>
            </a:r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산출 예정 </a:t>
            </a:r>
            <a:endParaRPr lang="en-US" altLang="ko-KR" sz="16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1177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Fear And Greed Framework</a:t>
            </a:r>
            <a:endParaRPr lang="en-US" altLang="ko-KR" b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E9E429-06C4-AD66-DBB9-1C24BDA9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43" y="2610660"/>
            <a:ext cx="1203160" cy="1203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04201-9D5E-CE2E-EC1E-DBC2E9F74FEE}"/>
              </a:ext>
            </a:extLst>
          </p:cNvPr>
          <p:cNvSpPr txBox="1"/>
          <p:nvPr/>
        </p:nvSpPr>
        <p:spPr>
          <a:xfrm>
            <a:off x="525647" y="2107680"/>
            <a:ext cx="1353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메타버스 관련</a:t>
            </a: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뉴스 </a:t>
            </a:r>
            <a:r>
              <a:rPr lang="ko-KR" altLang="en-US" sz="10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CD0DB0-1740-E4FC-78EA-E0C11897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67" y="1788389"/>
            <a:ext cx="1307995" cy="1307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AEAC3B-5FFE-EB14-0BB8-08FD8EC893EC}"/>
              </a:ext>
            </a:extLst>
          </p:cNvPr>
          <p:cNvSpPr txBox="1"/>
          <p:nvPr/>
        </p:nvSpPr>
        <p:spPr>
          <a:xfrm>
            <a:off x="5070591" y="1372891"/>
            <a:ext cx="1542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종목 별</a:t>
            </a: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현재가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거래량 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등락률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B2AC15D-AA92-CC1A-1E06-AE5479586317}"/>
              </a:ext>
            </a:extLst>
          </p:cNvPr>
          <p:cNvSpPr/>
          <p:nvPr/>
        </p:nvSpPr>
        <p:spPr>
          <a:xfrm>
            <a:off x="4350776" y="3054995"/>
            <a:ext cx="776037" cy="12633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7977525-7773-AD07-3DC3-5A5B0A2CE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88" y="3676675"/>
            <a:ext cx="1403831" cy="14038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410FF3-A9E6-2919-561D-094318C04DE3}"/>
              </a:ext>
            </a:extLst>
          </p:cNvPr>
          <p:cNvSpPr txBox="1"/>
          <p:nvPr/>
        </p:nvSpPr>
        <p:spPr>
          <a:xfrm>
            <a:off x="5070591" y="3422759"/>
            <a:ext cx="1542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거시지표 활용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D6BB7CA-57EA-654F-EC2E-A15216D38A94}"/>
              </a:ext>
            </a:extLst>
          </p:cNvPr>
          <p:cNvSpPr/>
          <p:nvPr/>
        </p:nvSpPr>
        <p:spPr>
          <a:xfrm>
            <a:off x="1980552" y="3055851"/>
            <a:ext cx="776037" cy="12633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086F21-5765-7435-57D1-9D93D9CA4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262" y="2610660"/>
            <a:ext cx="1488841" cy="14888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950655-ACEB-50BB-122E-A66DEFB30E9F}"/>
              </a:ext>
            </a:extLst>
          </p:cNvPr>
          <p:cNvSpPr txBox="1"/>
          <p:nvPr/>
        </p:nvSpPr>
        <p:spPr>
          <a:xfrm>
            <a:off x="2809262" y="2188471"/>
            <a:ext cx="1353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감성 사전 구축</a:t>
            </a: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BD12A79-46E6-EE3F-9B6A-B75616E2A21B}"/>
              </a:ext>
            </a:extLst>
          </p:cNvPr>
          <p:cNvSpPr/>
          <p:nvPr/>
        </p:nvSpPr>
        <p:spPr>
          <a:xfrm>
            <a:off x="6662845" y="3060403"/>
            <a:ext cx="776037" cy="12633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AB30539-57E3-5C85-3B2B-8804CEC3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298" y="2447377"/>
            <a:ext cx="1596413" cy="15964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D3F9A0-1269-4E41-5CFA-E8C68DD6FE49}"/>
              </a:ext>
            </a:extLst>
          </p:cNvPr>
          <p:cNvSpPr txBox="1"/>
          <p:nvPr/>
        </p:nvSpPr>
        <p:spPr>
          <a:xfrm>
            <a:off x="7565231" y="2107680"/>
            <a:ext cx="1542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종목토론방 </a:t>
            </a: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감성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 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EE4AD18-4D8C-7AF4-61C0-CA2B1B5605D1}"/>
              </a:ext>
            </a:extLst>
          </p:cNvPr>
          <p:cNvSpPr/>
          <p:nvPr/>
        </p:nvSpPr>
        <p:spPr>
          <a:xfrm>
            <a:off x="9245611" y="3054994"/>
            <a:ext cx="776037" cy="12633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72820-7275-9DED-CC05-706C2444C90C}"/>
              </a:ext>
            </a:extLst>
          </p:cNvPr>
          <p:cNvSpPr txBox="1"/>
          <p:nvPr/>
        </p:nvSpPr>
        <p:spPr>
          <a:xfrm>
            <a:off x="9932320" y="2781375"/>
            <a:ext cx="1874272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FAG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(Fear And Greed)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80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CB93D4-0108-463A-5395-A8B1B08D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6" y="2963008"/>
            <a:ext cx="3504504" cy="226353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D4F63-432A-34E3-9F2B-D344D0B4ACE1}"/>
              </a:ext>
            </a:extLst>
          </p:cNvPr>
          <p:cNvCxnSpPr>
            <a:cxnSpLocks/>
          </p:cNvCxnSpPr>
          <p:nvPr/>
        </p:nvCxnSpPr>
        <p:spPr>
          <a:xfrm>
            <a:off x="719999" y="664336"/>
            <a:ext cx="10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E2DA7-0C2E-A0EB-E8FB-3BF54D2666A1}"/>
              </a:ext>
            </a:extLst>
          </p:cNvPr>
          <p:cNvSpPr txBox="1"/>
          <p:nvPr/>
        </p:nvSpPr>
        <p:spPr>
          <a:xfrm>
            <a:off x="719999" y="341170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oto Sans CJK JP Regular"/>
              </a:rPr>
              <a:t>Scaling Indicators </a:t>
            </a:r>
            <a:endParaRPr lang="en-US" altLang="ko-KR" b="0" dirty="0">
              <a:solidFill>
                <a:schemeClr val="tx2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3EFB3-9EBC-216F-9058-3533701441B1}"/>
              </a:ext>
            </a:extLst>
          </p:cNvPr>
          <p:cNvSpPr txBox="1"/>
          <p:nvPr/>
        </p:nvSpPr>
        <p:spPr>
          <a:xfrm>
            <a:off x="7579431" y="1419100"/>
            <a:ext cx="3837059" cy="142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종목 별 현재가</a:t>
            </a: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스케일링의 기준을 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52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주 최저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/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최고가에서 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최근 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5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년으로 범위 확대 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(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현재 가격 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– 5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년 최저가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) / (5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년 최고가 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– 5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년 최저가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)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로 스케일링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2612A-6C48-23B5-3E7B-87B5BE4E6FAC}"/>
              </a:ext>
            </a:extLst>
          </p:cNvPr>
          <p:cNvSpPr txBox="1"/>
          <p:nvPr/>
        </p:nvSpPr>
        <p:spPr>
          <a:xfrm>
            <a:off x="375665" y="1419100"/>
            <a:ext cx="3837059" cy="115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종목 별 일일거래량</a:t>
            </a:r>
            <a:endParaRPr lang="en-US" altLang="ko-KR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거래량에 자연 로그 연산을 해준 뒤 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min-max 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스케일링 진행</a:t>
            </a:r>
            <a:endParaRPr lang="en-US" altLang="ko-KR" sz="1100" dirty="0">
              <a:solidFill>
                <a:schemeClr val="tx2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JP Regular"/>
            </a:endParaRPr>
          </a:p>
          <a:p>
            <a:pPr marL="12065" algn="ctr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62560" algn="l"/>
              </a:tabLst>
            </a:pP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등락여부에 따라 하락 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: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 음수 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/ 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상승 </a:t>
            </a:r>
            <a:r>
              <a:rPr lang="en-US" altLang="ko-KR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:</a:t>
            </a:r>
            <a:r>
              <a:rPr lang="ko-KR" altLang="en-US" sz="110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 양수 처리</a:t>
            </a:r>
            <a:endParaRPr lang="en-US" altLang="ko-KR" sz="1100" dirty="0">
              <a:solidFill>
                <a:schemeClr val="tx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Noto Sans CJK JP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A7067-14F5-CCA5-CC33-B77C8E79E3C7}"/>
                  </a:ext>
                </a:extLst>
              </p:cNvPr>
              <p:cNvSpPr txBox="1"/>
              <p:nvPr/>
            </p:nvSpPr>
            <p:spPr>
              <a:xfrm>
                <a:off x="4079462" y="1419100"/>
                <a:ext cx="3633232" cy="1155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종목 별 등락률</a:t>
                </a:r>
                <a:endParaRPr lang="en-US" altLang="ko-KR" dirty="0">
                  <a:solidFill>
                    <a:schemeClr val="tx2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endParaRPr lang="ko-KR" altLang="en-US" dirty="0">
                  <a:solidFill>
                    <a:schemeClr val="tx2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2065" algn="ctr">
                  <a:lnSpc>
                    <a:spcPct val="150000"/>
                  </a:lnSpc>
                  <a:spcBef>
                    <a:spcPts val="100"/>
                  </a:spcBef>
                  <a:buClr>
                    <a:srgbClr val="000000"/>
                  </a:buClr>
                  <a:tabLst>
                    <a:tab pos="162560" algn="l"/>
                  </a:tabLst>
                </a:pPr>
                <a:r>
                  <a:rPr lang="ko-KR" altLang="en-US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국내 시장은 상한가와 </a:t>
                </a:r>
                <a:r>
                  <a:rPr lang="ko-KR" altLang="en-US" sz="1100" dirty="0" err="1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하안가에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CJK JP Regular"/>
                      </a:rPr>
                      <m:t>±</m:t>
                    </m:r>
                  </m:oMath>
                </a14:m>
                <a:r>
                  <a:rPr lang="en-US" altLang="ko-KR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30%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의 제한이 있음 </a:t>
                </a:r>
                <a:endParaRPr lang="en-US" altLang="ko-KR" sz="1100" dirty="0">
                  <a:solidFill>
                    <a:schemeClr val="tx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Noto Sans CJK JP Regular"/>
                </a:endParaRPr>
              </a:p>
              <a:p>
                <a:pPr marL="12065" algn="ctr">
                  <a:lnSpc>
                    <a:spcPct val="150000"/>
                  </a:lnSpc>
                  <a:spcBef>
                    <a:spcPts val="100"/>
                  </a:spcBef>
                  <a:buClr>
                    <a:srgbClr val="000000"/>
                  </a:buClr>
                  <a:tabLst>
                    <a:tab pos="162560" algn="l"/>
                  </a:tabLst>
                </a:pPr>
                <a:r>
                  <a:rPr lang="en-US" altLang="ko-KR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(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현재 등락률 </a:t>
                </a:r>
                <a:r>
                  <a:rPr lang="en-US" altLang="ko-KR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– 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하안 비율</a:t>
                </a:r>
                <a:r>
                  <a:rPr lang="en-US" altLang="ko-KR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) / (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상한 비율</a:t>
                </a:r>
                <a:r>
                  <a:rPr lang="en-US" altLang="ko-KR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 – 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하안 비율</a:t>
                </a:r>
                <a:r>
                  <a:rPr lang="en-US" altLang="ko-KR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)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Noto Sans CJK JP Regular"/>
                  </a:rPr>
                  <a:t>로 스케일링</a:t>
                </a:r>
                <a:endParaRPr lang="en-US" altLang="ko-KR" sz="1100" dirty="0">
                  <a:solidFill>
                    <a:schemeClr val="tx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Noto Sans CJK JP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A7067-14F5-CCA5-CC33-B77C8E79E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462" y="1419100"/>
                <a:ext cx="3633232" cy="1155381"/>
              </a:xfrm>
              <a:prstGeom prst="rect">
                <a:avLst/>
              </a:prstGeom>
              <a:blipFill>
                <a:blip r:embed="rId3"/>
                <a:stretch>
                  <a:fillRect t="-2646" b="-2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B3AD1E1-B640-E7BC-13FE-56135304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020" y="2963008"/>
            <a:ext cx="3460115" cy="22441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58971B-8775-DA8D-796D-D9708A310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905" y="2963008"/>
            <a:ext cx="3460114" cy="22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909</Words>
  <Application>Microsoft Office PowerPoint</Application>
  <PresentationFormat>와이드스크린</PresentationFormat>
  <Paragraphs>199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</vt:lpstr>
      <vt:lpstr>나눔스퀘어_ac</vt:lpstr>
      <vt:lpstr>나눔스퀘어_ac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주현</dc:creator>
  <cp:lastModifiedBy>주현 장</cp:lastModifiedBy>
  <cp:revision>24</cp:revision>
  <dcterms:created xsi:type="dcterms:W3CDTF">2022-10-09T08:13:23Z</dcterms:created>
  <dcterms:modified xsi:type="dcterms:W3CDTF">2023-09-11T08:04:36Z</dcterms:modified>
</cp:coreProperties>
</file>