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7" r:id="rId4"/>
    <p:sldId id="272" r:id="rId5"/>
    <p:sldId id="287" r:id="rId6"/>
    <p:sldId id="268" r:id="rId7"/>
    <p:sldId id="270" r:id="rId8"/>
    <p:sldId id="288" r:id="rId9"/>
    <p:sldId id="273" r:id="rId10"/>
    <p:sldId id="277" r:id="rId11"/>
    <p:sldId id="274" r:id="rId12"/>
    <p:sldId id="278" r:id="rId13"/>
    <p:sldId id="275" r:id="rId14"/>
    <p:sldId id="279" r:id="rId15"/>
    <p:sldId id="276" r:id="rId16"/>
    <p:sldId id="280" r:id="rId17"/>
    <p:sldId id="264" r:id="rId18"/>
    <p:sldId id="281" r:id="rId19"/>
    <p:sldId id="283" r:id="rId20"/>
    <p:sldId id="282" r:id="rId21"/>
    <p:sldId id="284" r:id="rId22"/>
    <p:sldId id="285" r:id="rId23"/>
    <p:sldId id="286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7301-5BE8-410D-82F1-19B003D5F6A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36F7-E59D-48F7-BA35-40983D04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F57F-67D1-AAD6-2269-1B7C9FFE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7D62-6326-09C9-6B4A-79D0FE284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3DD6-0DA6-C095-AFF2-761AF90B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D68B-7E27-E901-25B8-63235DB7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6E00-2C9D-0C6C-C2E6-7FEA1B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0A0D-7E22-7532-7B0E-80D90092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09600-C6EC-746F-5E4F-F581AB75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7570-BC09-E469-4781-DAEF7C3E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090B-800D-B07D-AAB2-CC3F1A0E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93FA-CAF8-9DA8-12C1-C98182BF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50257-CE34-DE1E-4C43-B3C296F5D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C6251-8414-81E2-3C8E-24151903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9977-0C0F-06B2-AA71-01D129EF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86CE-3DE5-046F-768D-1D977B85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85A5A-EF90-EBBB-7D19-592CC82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23D3-1E2B-02F8-6EC5-96855C42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ABFC-AC33-4F46-6E70-044EC5E6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5E1D-5995-67A5-B465-8A7C590E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A4D29-33BE-F230-DB5B-BB3525AD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EC62-353D-D897-2215-D8E88A59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826E-27E8-F23C-660B-F51C3C0E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8C05-C265-FBFD-51EE-0F78F927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4C65-CF6A-D519-A30C-AE4A17A1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0086C-0DC5-4E43-6CC6-04CD543D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1BC3-36AA-8D67-638E-0554B7BF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CD1A-F16B-97CD-F55D-318E5C4D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62A3-4094-A777-4BB8-4E845A3A3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07862-564C-4C52-B9FA-2769649C9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DD4DC-272E-ABAE-6573-5992BDE1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62A1-F9FB-66F6-0763-39991059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8878-BDD5-2CA5-5690-42263544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D92-BC65-7013-9F32-06DFDFD9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5395-F16A-78B2-C680-EB339445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DF841-DF72-6B27-3A37-9259CE61D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5E769-C46E-FC72-68E7-3A07D2802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104EB-390B-DB22-05A1-481703A8E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11F39-87C7-8D1C-E8E8-F49126AB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A8D8F-1721-A46A-5927-0DFD2CE2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07FB4-C49F-9DEF-AFC0-94280794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B785-7811-7378-E082-8C78DF52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03339-7D54-221E-74BB-056B3491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0BD8F-8D88-72FE-3A9C-8CEC512A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A4626-9D18-B376-D941-0CA8466E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8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62431-8EBB-F6CC-2C6B-0CEB3AD7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FE232-9A31-DF50-40A0-F9262138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FDA8A-A0BD-D37B-893C-A6D262EA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1EAD-1587-59B5-6B65-2FE7EFFE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08F0-A2FE-0A5A-18F7-36C210A4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69711-5FAB-5C86-C667-3BDB003D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21303-CD9E-1DC6-0F88-83A616E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5B8E-D711-D088-DAC0-CCCAC4C8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7C11-409B-C4C7-B002-CD400C13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D66C-F0A3-50AA-B0AB-F5AAE466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50286-102C-C0E6-1B17-47234DA3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F2DE-193A-B420-365D-70F4C9E4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A9D4E-DE81-34C3-D8AE-E50CC3C3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6E54-B7DE-9E87-A48D-2910AD6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09CC5-DAE5-DC6A-FFD6-F0DB9095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F50B1-4E63-6391-BBE7-776CCF58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68B-E771-794B-9E6C-052D242A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138B4-B590-7E83-A5A1-1B42AB3C3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12B98-199D-48E5-8E58-A6F56A64812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6335-E86C-BFB7-E693-70108970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C2A7-7F07-0061-84DD-5A5BC1F2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F5C0D-8D4A-4F98-8819-71CB19D3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14.wdp"/><Relationship Id="rId5" Type="http://schemas.microsoft.com/office/2007/relationships/hdphoto" Target="../media/hdphoto11.wdp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microsoft.com/office/2007/relationships/hdphoto" Target="../media/hdphoto13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adwoLarbi/joshua-armani-qiayra_final-pro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molbev/msad0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930C-836D-AF4B-EE64-D2C9CD180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eDNA metabarcoding of </a:t>
            </a:r>
            <a:r>
              <a:rPr lang="en-US" dirty="0" err="1"/>
              <a:t>mifish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CEAD-9C72-8F66-4388-4151EF190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429" y="4293414"/>
            <a:ext cx="6315308" cy="1655762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r>
              <a:rPr lang="en-US" sz="2800" b="0" i="0" u="none" strike="noStrike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oshua Addo, Armani Alonzo, Qiayra Classen Randolph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4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693" y="391335"/>
            <a:ext cx="5743632" cy="194031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Data Preprocessing: </a:t>
            </a:r>
            <a:r>
              <a:rPr lang="en-US" sz="3200" dirty="0"/>
              <a:t>quality control and trimming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6B7F8-25D1-30A8-2581-5B7DCDE2A936}"/>
              </a:ext>
            </a:extLst>
          </p:cNvPr>
          <p:cNvSpPr txBox="1"/>
          <p:nvPr/>
        </p:nvSpPr>
        <p:spPr>
          <a:xfrm>
            <a:off x="7050818" y="2437979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Great Bay samples: Reverse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405AF-C5FF-E447-73F6-27195A32A334}"/>
              </a:ext>
            </a:extLst>
          </p:cNvPr>
          <p:cNvSpPr txBox="1"/>
          <p:nvPr/>
        </p:nvSpPr>
        <p:spPr>
          <a:xfrm>
            <a:off x="654205" y="2501590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Great Bay samples: </a:t>
            </a:r>
            <a:r>
              <a:rPr lang="en-US" b="1" dirty="0"/>
              <a:t>Forward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85116-F582-C995-A718-276145D6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" y="2755656"/>
            <a:ext cx="5721915" cy="3631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CC7E9D-6EB3-9D30-FB7D-790D0F68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28" y="3146547"/>
            <a:ext cx="5359619" cy="3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2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693" y="391335"/>
            <a:ext cx="5743632" cy="194031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Data Preprocessing: </a:t>
            </a:r>
            <a:r>
              <a:rPr lang="en-US" sz="3200" dirty="0"/>
              <a:t>quality control and trimming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6B7F8-25D1-30A8-2581-5B7DCDE2A936}"/>
              </a:ext>
            </a:extLst>
          </p:cNvPr>
          <p:cNvSpPr txBox="1"/>
          <p:nvPr/>
        </p:nvSpPr>
        <p:spPr>
          <a:xfrm>
            <a:off x="7050818" y="2437979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Wells</a:t>
            </a:r>
            <a:r>
              <a:rPr lang="en-US" sz="1800" b="1" dirty="0"/>
              <a:t> samples: Reverse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405AF-C5FF-E447-73F6-27195A32A334}"/>
              </a:ext>
            </a:extLst>
          </p:cNvPr>
          <p:cNvSpPr txBox="1"/>
          <p:nvPr/>
        </p:nvSpPr>
        <p:spPr>
          <a:xfrm>
            <a:off x="654205" y="2501590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Wells</a:t>
            </a:r>
            <a:r>
              <a:rPr lang="en-US" sz="1800" b="1" dirty="0"/>
              <a:t> samples: </a:t>
            </a:r>
            <a:r>
              <a:rPr lang="en-US" b="1" dirty="0"/>
              <a:t>Forward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65C8A-CCC6-CF19-A3AB-BC17D0CF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7" y="3058635"/>
            <a:ext cx="4842407" cy="3631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0F45F-1D09-C4F8-CF2C-CB22CA6C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23" y="3016752"/>
            <a:ext cx="4842407" cy="36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693" y="391335"/>
            <a:ext cx="5743632" cy="194031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Data Preprocessing: </a:t>
            </a:r>
            <a:r>
              <a:rPr lang="en-US" sz="3200" dirty="0"/>
              <a:t>quality control and trimming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6B7F8-25D1-30A8-2581-5B7DCDE2A936}"/>
              </a:ext>
            </a:extLst>
          </p:cNvPr>
          <p:cNvSpPr txBox="1"/>
          <p:nvPr/>
        </p:nvSpPr>
        <p:spPr>
          <a:xfrm>
            <a:off x="7050818" y="2437979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Wells</a:t>
            </a:r>
            <a:r>
              <a:rPr lang="en-US" sz="1800" b="1" dirty="0"/>
              <a:t> samples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405AF-C5FF-E447-73F6-27195A32A334}"/>
              </a:ext>
            </a:extLst>
          </p:cNvPr>
          <p:cNvSpPr txBox="1"/>
          <p:nvPr/>
        </p:nvSpPr>
        <p:spPr>
          <a:xfrm>
            <a:off x="654205" y="2501590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Wells</a:t>
            </a:r>
            <a:r>
              <a:rPr lang="en-US" sz="1800" b="1" dirty="0"/>
              <a:t> samples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869DC-C8A3-F3B0-D45C-4ED39DD8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313" y="3086513"/>
            <a:ext cx="5339379" cy="337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A48FE-7CB7-797F-1954-DF8E53BB7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2410" y="2983480"/>
            <a:ext cx="5545579" cy="35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0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70" y="3300761"/>
            <a:ext cx="3249478" cy="1344130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Denoising</a:t>
            </a:r>
          </a:p>
          <a:p>
            <a:pPr marL="0" indent="0">
              <a:buNone/>
            </a:pPr>
            <a:r>
              <a:rPr lang="en-US" sz="3200" dirty="0"/>
              <a:t>Great Bay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72DD3-848E-A044-5506-FB49A604E3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3419" y="262053"/>
            <a:ext cx="7531547" cy="6077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937DEB3-B535-2D91-2E8F-F3A966C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34" y="584963"/>
            <a:ext cx="2583563" cy="111607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94540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70" y="3300761"/>
            <a:ext cx="3249478" cy="1344130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Denoising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dirty="0"/>
              <a:t>Well samples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937DEB3-B535-2D91-2E8F-F3A966C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34" y="584963"/>
            <a:ext cx="2583563" cy="111607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DA133-76CF-0439-9621-F6482146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3419" y="236604"/>
            <a:ext cx="7185859" cy="6384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975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39" y="2760422"/>
            <a:ext cx="3154229" cy="122559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Taxonomic Assignment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40BF9-61F2-F485-B25B-CF445CA2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4540" y="278799"/>
            <a:ext cx="6201849" cy="636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142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39" y="2760422"/>
            <a:ext cx="3154229" cy="122559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Taxonomic Assignment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2F5E0-64E8-94AD-0485-E363E44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42000"/>
            <a:ext cx="6159307" cy="6365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866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8E065-BEAE-5830-861E-3A7704BC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" y="340425"/>
            <a:ext cx="4624043" cy="5265794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D820E-DA7B-CF9A-CB88-EC72CF9A5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9" t="6833" b="7091"/>
          <a:stretch/>
        </p:blipFill>
        <p:spPr>
          <a:xfrm>
            <a:off x="4901777" y="1071563"/>
            <a:ext cx="7287175" cy="524229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3FBEC2-D483-D327-AD51-70F2C0B9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006" y="100639"/>
            <a:ext cx="5349271" cy="853570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Taxonomic Classification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847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211641" cy="1624520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RESULTS: phylogenetic placement of ASVs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4C914-B49F-67BC-7D71-2215182E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75" y="245327"/>
            <a:ext cx="7351138" cy="6139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404968-A73A-65E9-A19F-58548509A8BB}"/>
              </a:ext>
            </a:extLst>
          </p:cNvPr>
          <p:cNvSpPr txBox="1"/>
          <p:nvPr/>
        </p:nvSpPr>
        <p:spPr>
          <a:xfrm>
            <a:off x="170787" y="2441291"/>
            <a:ext cx="57839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volutionary relationships of the microbial taxa present in the community.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4D624-0E91-8D7C-5108-E9D6EC15FA5F}"/>
              </a:ext>
            </a:extLst>
          </p:cNvPr>
          <p:cNvSpPr txBox="1"/>
          <p:nvPr/>
        </p:nvSpPr>
        <p:spPr>
          <a:xfrm>
            <a:off x="7685547" y="122663"/>
            <a:ext cx="366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Phylogenetic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74247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468" y="350196"/>
            <a:ext cx="8229600" cy="7424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Diversity Statistics: </a:t>
            </a:r>
            <a:r>
              <a:rPr lang="en-US" sz="3200" dirty="0"/>
              <a:t>Beta diversity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2FF85-5D41-0C72-7AB4-7666FF06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65" y="2174049"/>
            <a:ext cx="5554839" cy="374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F037F-4545-B8B6-2E3F-05928265D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6639" y="1612565"/>
            <a:ext cx="1889463" cy="4895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503EB-8B63-4BDE-AFB9-D6BA68735D9E}"/>
              </a:ext>
            </a:extLst>
          </p:cNvPr>
          <p:cNvSpPr txBox="1"/>
          <p:nvPr/>
        </p:nvSpPr>
        <p:spPr>
          <a:xfrm>
            <a:off x="298622" y="2486722"/>
            <a:ext cx="367150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Unweighted </a:t>
            </a:r>
            <a:r>
              <a:rPr lang="en-US" sz="2800" dirty="0" err="1"/>
              <a:t>unifrac</a:t>
            </a:r>
            <a:r>
              <a:rPr lang="en-US" sz="2800" dirty="0"/>
              <a:t> </a:t>
            </a:r>
            <a:r>
              <a:rPr lang="en-US" sz="2800" dirty="0" err="1"/>
              <a:t>pcoa</a:t>
            </a:r>
            <a:r>
              <a:rPr lang="en-US" sz="2800" dirty="0"/>
              <a:t> biplot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Community structure visualization: clustering, or outliers/dissimilarities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114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4B4A-42F2-1327-DE6A-4F74F27B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32A2-A547-EF36-A271-FF6FCCDE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and Final Remarks</a:t>
            </a:r>
          </a:p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0326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74247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712" y="350196"/>
            <a:ext cx="8637218" cy="7424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Diversity Statistics: </a:t>
            </a:r>
            <a:r>
              <a:rPr lang="en-US" sz="3200" dirty="0"/>
              <a:t>Beta diversity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A9817-2CAE-B983-CB0B-9B3124EC0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8" t="28922" r="32251" b="25125"/>
          <a:stretch/>
        </p:blipFill>
        <p:spPr>
          <a:xfrm>
            <a:off x="3827409" y="1574009"/>
            <a:ext cx="5694744" cy="4817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A0D1D-C29D-35A1-693A-430573FCA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522153" y="1659969"/>
            <a:ext cx="1969777" cy="4731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5A0BF1-911B-7498-DF3E-BB77C6B45111}"/>
              </a:ext>
            </a:extLst>
          </p:cNvPr>
          <p:cNvSpPr txBox="1">
            <a:spLocks/>
          </p:cNvSpPr>
          <p:nvPr/>
        </p:nvSpPr>
        <p:spPr>
          <a:xfrm>
            <a:off x="512955" y="2636195"/>
            <a:ext cx="3314453" cy="1935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Weighted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UniFrac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more weight to abundant taxa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2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7" y="100508"/>
            <a:ext cx="8776009" cy="742477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RESULTS : </a:t>
            </a:r>
            <a:r>
              <a:rPr lang="en-US" sz="4000" b="1" dirty="0"/>
              <a:t>Diversity Statistics: </a:t>
            </a:r>
            <a:r>
              <a:rPr lang="en-US" sz="4000" dirty="0"/>
              <a:t>Alpha diversity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C7641-F048-4251-A872-D2E7220F2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528" y="1142999"/>
            <a:ext cx="8522446" cy="5366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BE72C1-9174-35B0-6287-5E5D5BC92206}"/>
              </a:ext>
            </a:extLst>
          </p:cNvPr>
          <p:cNvSpPr txBox="1"/>
          <p:nvPr/>
        </p:nvSpPr>
        <p:spPr>
          <a:xfrm rot="10800000" flipV="1">
            <a:off x="7449015" y="1528066"/>
            <a:ext cx="46197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Measures the richness and evenness of sample communities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trends, and variability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744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AE18-EBDF-E079-0077-5520E23F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34" y="211874"/>
            <a:ext cx="11294327" cy="66907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PERMANOVA: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Group significance plots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5D5E8-ECD3-4747-91BE-ECE68AA46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817" y="1055784"/>
            <a:ext cx="3787699" cy="2840775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AAA2CF5-0F67-D703-B15B-4514FC69E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9664" y="1144714"/>
            <a:ext cx="3398491" cy="2548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B5378-C01D-46CD-1102-8EA1675D7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8366" y="812161"/>
            <a:ext cx="3787699" cy="284077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78CE381-AE64-9A62-FF11-247A0C9C6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963" y="3693582"/>
            <a:ext cx="3787701" cy="2840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45021-B60D-A2F7-2A7F-93FA7FDD0D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9322" y="3870196"/>
            <a:ext cx="3552216" cy="266416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EF2B6D4-B6E6-FE7F-C184-45647F22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312" y="4181709"/>
            <a:ext cx="32227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representation of group differences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p=0.001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10601E0-A605-9692-9A90-C5D8BAA5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917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682DCD0-E5A4-9752-C001-906042DC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9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6E55-7DC4-C982-0467-7583F2D7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9434-F903-8278-17AB-3632C484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lot of plot we could include because we don’t know how to interpret them.</a:t>
            </a:r>
          </a:p>
          <a:p>
            <a:endParaRPr lang="en-US" dirty="0"/>
          </a:p>
          <a:p>
            <a:r>
              <a:rPr lang="en-US" dirty="0"/>
              <a:t>All code used in this project and short explanations for each tool are found in our </a:t>
            </a:r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https://github.com/KwadwoLarbi/joshua-armani-qiayra_final-project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7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E118-4CFA-B92A-7ED0-0830899E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D321-30B2-D502-94F9-A26D33B4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Yao M, Zhang S, Lu Q, Chen X, Zhang SY, Kong Y, Zhao J. 2022. Fishing for fish environmental DNA: ecological applications, methodological considerations, surveying designs, and ways forward. Mol Ecol. 31:5132–5164.</a:t>
            </a:r>
          </a:p>
          <a:p>
            <a:r>
              <a:rPr lang="en-US" dirty="0"/>
              <a:t>Rosen MJ, Callahan BJ, Fisher DS, Holmes SP. 2012. Denoising PCR-amplified metagenome data. BMC Bioinformatics 13:283. Sato Y, Miya M, Fukunaga T, </a:t>
            </a:r>
            <a:r>
              <a:rPr lang="en-US" dirty="0" err="1"/>
              <a:t>Sado</a:t>
            </a:r>
            <a:r>
              <a:rPr lang="en-US" dirty="0"/>
              <a:t> T, Iwasaki W. 2018. </a:t>
            </a:r>
            <a:r>
              <a:rPr lang="en-US" dirty="0" err="1"/>
              <a:t>MitoFish</a:t>
            </a:r>
            <a:r>
              <a:rPr lang="en-US" dirty="0"/>
              <a:t> and </a:t>
            </a:r>
            <a:r>
              <a:rPr lang="en-US" dirty="0" err="1"/>
              <a:t>MiFish</a:t>
            </a:r>
            <a:r>
              <a:rPr lang="en-US" dirty="0"/>
              <a:t> pipeline: a mitochondrial genome database of fish with an analysis pipeline for environmental DNA metabarcoding. Mol Biol </a:t>
            </a:r>
            <a:r>
              <a:rPr lang="en-US" dirty="0" err="1"/>
              <a:t>Evol</a:t>
            </a:r>
            <a:r>
              <a:rPr lang="en-US" dirty="0"/>
              <a:t>. 35:1553–1555</a:t>
            </a:r>
          </a:p>
          <a:p>
            <a:r>
              <a:rPr lang="en-US" dirty="0"/>
              <a:t>Xiong F, Shu L, Gan X, Zeng H, He S, Peng Z. 2022. Methodology for fish biodiversity monitoring with environmental DNA metabarcoding: the primers, databases and bioinformatic pipelines. Water Biol </a:t>
            </a:r>
            <a:r>
              <a:rPr lang="en-US" dirty="0" err="1"/>
              <a:t>Secur</a:t>
            </a:r>
            <a:r>
              <a:rPr lang="en-US" dirty="0"/>
              <a:t>. 1:100007</a:t>
            </a:r>
          </a:p>
          <a:p>
            <a:r>
              <a:rPr lang="en-US" dirty="0"/>
              <a:t>Zhu, </a:t>
            </a:r>
            <a:r>
              <a:rPr lang="el-GR" dirty="0"/>
              <a:t>Τ., </a:t>
            </a:r>
            <a:r>
              <a:rPr lang="en-US" dirty="0"/>
              <a:t>Sato, Y., </a:t>
            </a:r>
            <a:r>
              <a:rPr lang="en-US" dirty="0" err="1"/>
              <a:t>Sadõ</a:t>
            </a:r>
            <a:r>
              <a:rPr lang="en-US" dirty="0"/>
              <a:t>, T., Miya, M., &amp; Iwasaki, W. (2023). </a:t>
            </a:r>
            <a:r>
              <a:rPr lang="en-US" dirty="0" err="1"/>
              <a:t>MiToFish</a:t>
            </a:r>
            <a:r>
              <a:rPr lang="en-US" dirty="0"/>
              <a:t>, </a:t>
            </a:r>
            <a:r>
              <a:rPr lang="en-US" dirty="0" err="1"/>
              <a:t>MitoAnnotator</a:t>
            </a:r>
            <a:r>
              <a:rPr lang="en-US" dirty="0"/>
              <a:t>, and </a:t>
            </a:r>
            <a:r>
              <a:rPr lang="en-US" dirty="0" err="1"/>
              <a:t>MiFISH</a:t>
            </a:r>
            <a:r>
              <a:rPr lang="en-US" dirty="0"/>
              <a:t> Pipeline: Updates in 10 years. Molecular Biology and Evolution, 40(3). </a:t>
            </a:r>
            <a:r>
              <a:rPr lang="en-US" dirty="0">
                <a:hlinkClick r:id="rId2"/>
              </a:rPr>
              <a:t>https://doi.org/10.1093/molbev/msad035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49A4-3028-109A-9FCE-105B3CCB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555"/>
            <a:ext cx="10515600" cy="939568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63B3-4980-784E-728D-126936AD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5123"/>
            <a:ext cx="10301869" cy="530797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onstantia" panose="02030602050306030303" pitchFamily="18" charset="0"/>
              </a:rPr>
              <a:t>Environmental DNA (eDNA) analysis has emerged as a powerful and noninvasive method for detecting and monitoring fish species.</a:t>
            </a:r>
          </a:p>
          <a:p>
            <a:pPr algn="just"/>
            <a:r>
              <a:rPr lang="en-US" dirty="0">
                <a:latin typeface="Constantia" panose="02030602050306030303" pitchFamily="18" charset="0"/>
              </a:rPr>
              <a:t>This approach relies on PCR amplification of environmental water samples (Yao et al., 2022). </a:t>
            </a:r>
          </a:p>
          <a:p>
            <a:pPr algn="just"/>
            <a:r>
              <a:rPr lang="en-US" dirty="0" err="1">
                <a:latin typeface="Constantia" panose="02030602050306030303" pitchFamily="18" charset="0"/>
              </a:rPr>
              <a:t>MiFish</a:t>
            </a:r>
            <a:r>
              <a:rPr lang="en-US" dirty="0">
                <a:latin typeface="Constantia" panose="02030602050306030303" pitchFamily="18" charset="0"/>
              </a:rPr>
              <a:t> primers are predominantly used due to their broad applicability in targeting and identifying a wide range of fish species.</a:t>
            </a:r>
          </a:p>
          <a:p>
            <a:pPr algn="just"/>
            <a:r>
              <a:rPr lang="en-US" b="1" dirty="0">
                <a:latin typeface="Constantia" panose="02030602050306030303" pitchFamily="18" charset="0"/>
              </a:rPr>
              <a:t>The objective </a:t>
            </a:r>
            <a:r>
              <a:rPr lang="en-US" dirty="0">
                <a:latin typeface="Constantia" panose="02030602050306030303" pitchFamily="18" charset="0"/>
              </a:rPr>
              <a:t>of our project was to analyze eDNA metabarcoding of fish, with a focus on evaluating diversity, assigning taxonomy, and conducting differential abundance testing.</a:t>
            </a:r>
          </a:p>
        </p:txBody>
      </p:sp>
    </p:spTree>
    <p:extLst>
      <p:ext uri="{BB962C8B-B14F-4D97-AF65-F5344CB8AC3E}">
        <p14:creationId xmlns:p14="http://schemas.microsoft.com/office/powerpoint/2010/main" val="213335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9A4D91A2-0906-E12B-4B12-99C467DFF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"/>
          <a:stretch/>
        </p:blipFill>
        <p:spPr bwMode="auto">
          <a:xfrm>
            <a:off x="1195968" y="1022683"/>
            <a:ext cx="9800063" cy="5522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BDBE2-16A2-E202-EC26-8690A1280DBF}"/>
              </a:ext>
            </a:extLst>
          </p:cNvPr>
          <p:cNvSpPr txBox="1"/>
          <p:nvPr/>
        </p:nvSpPr>
        <p:spPr>
          <a:xfrm>
            <a:off x="7590262" y="192800"/>
            <a:ext cx="42086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dirty="0">
                <a:solidFill>
                  <a:srgbClr val="D6BE0B"/>
                </a:solidFill>
                <a:effectLst/>
                <a:latin typeface="Corbel" panose="020B0503020204020204" pitchFamily="34" charset="0"/>
              </a:rPr>
              <a:t>Workflow Pipeline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5789D-BDBB-4AAF-C963-01DD195BE7D0}"/>
              </a:ext>
            </a:extLst>
          </p:cNvPr>
          <p:cNvSpPr txBox="1"/>
          <p:nvPr/>
        </p:nvSpPr>
        <p:spPr>
          <a:xfrm>
            <a:off x="393081" y="312902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14339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009-A121-DB2F-5D20-7CA37A0F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1" y="242462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624E-935B-3B24-512A-2476EFE8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>
            <a:normAutofit/>
          </a:bodyPr>
          <a:lstStyle/>
          <a:p>
            <a:r>
              <a:rPr lang="en-US" b="1" dirty="0"/>
              <a:t>Data Collection: </a:t>
            </a:r>
            <a:r>
              <a:rPr lang="en-US" dirty="0"/>
              <a:t>Raw sequencing reads (FASTQ, of two samples: Great Bay and Wells) were obtained via the RON platform using </a:t>
            </a:r>
            <a:r>
              <a:rPr lang="en-US" sz="2400" dirty="0">
                <a:highlight>
                  <a:srgbClr val="C0C0C0"/>
                </a:highlight>
                <a:latin typeface="Comic Sans MS" panose="030F0702030302020204" pitchFamily="66" charset="0"/>
              </a:rPr>
              <a:t>cd /</a:t>
            </a:r>
            <a:r>
              <a:rPr lang="en-US" sz="24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tmp</a:t>
            </a:r>
            <a:r>
              <a:rPr lang="en-US" sz="2400" dirty="0">
                <a:highlight>
                  <a:srgbClr val="C0C0C0"/>
                </a:highlight>
                <a:latin typeface="Comic Sans MS" panose="030F0702030302020204" pitchFamily="66" charset="0"/>
              </a:rPr>
              <a:t>/gen711_project_data/eDNA-</a:t>
            </a:r>
            <a:r>
              <a:rPr lang="en-US" sz="24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fqs</a:t>
            </a:r>
            <a:r>
              <a:rPr lang="en-US" sz="2400" dirty="0">
                <a:highlight>
                  <a:srgbClr val="C0C0C0"/>
                </a:highlight>
                <a:latin typeface="Comic Sans MS" panose="030F0702030302020204" pitchFamily="66" charset="0"/>
              </a:rPr>
              <a:t>/</a:t>
            </a:r>
            <a:r>
              <a:rPr lang="en-US" sz="24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mifish</a:t>
            </a:r>
            <a:r>
              <a:rPr lang="en-US" sz="2400" dirty="0">
                <a:highlight>
                  <a:srgbClr val="C0C0C0"/>
                </a:highlight>
                <a:latin typeface="Comic Sans MS" panose="030F0702030302020204" pitchFamily="66" charset="0"/>
              </a:rPr>
              <a:t>/</a:t>
            </a:r>
            <a:r>
              <a:rPr lang="en-US" sz="24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fastqs</a:t>
            </a:r>
            <a:endParaRPr lang="en-US" dirty="0">
              <a:highlight>
                <a:srgbClr val="C0C0C0"/>
              </a:highlight>
              <a:latin typeface="Comic Sans MS" panose="030F0702030302020204" pitchFamily="66" charset="0"/>
            </a:endParaRPr>
          </a:p>
          <a:p>
            <a:endParaRPr lang="en-US" b="1" dirty="0"/>
          </a:p>
          <a:p>
            <a:r>
              <a:rPr lang="en-US" b="1" dirty="0"/>
              <a:t>Genomic Analysis Pipeline:  </a:t>
            </a:r>
            <a:r>
              <a:rPr lang="en-US" dirty="0"/>
              <a:t>The QIIME2 bioinformatics platform was employed for processing and analyzing preprocessed sequencing data.</a:t>
            </a:r>
          </a:p>
          <a:p>
            <a:r>
              <a:rPr lang="en-US" dirty="0"/>
              <a:t>The pipeline encompassed </a:t>
            </a:r>
            <a:r>
              <a:rPr lang="en-US" i="1" dirty="0"/>
              <a:t>denoising</a:t>
            </a:r>
            <a:r>
              <a:rPr lang="en-US" dirty="0"/>
              <a:t>, </a:t>
            </a:r>
            <a:r>
              <a:rPr lang="en-US" i="1" dirty="0"/>
              <a:t>taxonomic classification</a:t>
            </a:r>
            <a:r>
              <a:rPr lang="en-US" dirty="0"/>
              <a:t>, </a:t>
            </a:r>
            <a:r>
              <a:rPr lang="en-US" i="1" dirty="0"/>
              <a:t>diversity analysis</a:t>
            </a:r>
            <a:r>
              <a:rPr lang="en-US" dirty="0"/>
              <a:t>, and </a:t>
            </a:r>
            <a:r>
              <a:rPr lang="en-US" i="1" dirty="0"/>
              <a:t>functional annotation of genomic features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5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009-A121-DB2F-5D20-7CA37A0F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33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624E-935B-3B24-512A-2476EFE8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>
            <a:normAutofit/>
          </a:bodyPr>
          <a:lstStyle/>
          <a:p>
            <a:r>
              <a:rPr lang="en-US" sz="2400" b="1" dirty="0"/>
              <a:t>Data Preprocessing: </a:t>
            </a:r>
          </a:p>
          <a:p>
            <a:r>
              <a:rPr lang="en-US" sz="2400" dirty="0" err="1">
                <a:highlight>
                  <a:srgbClr val="C0C0C0"/>
                </a:highlight>
              </a:rPr>
              <a:t>Fastp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  <a:r>
              <a:rPr lang="en-US" sz="2400" dirty="0"/>
              <a:t>software was utilized for quality control </a:t>
            </a:r>
          </a:p>
          <a:p>
            <a:endParaRPr lang="en-US" sz="2400" b="1" dirty="0">
              <a:latin typeface="Abadi Extra Light" panose="020B0204020104020204" pitchFamily="34" charset="0"/>
            </a:endParaRPr>
          </a:p>
          <a:p>
            <a:r>
              <a:rPr lang="en-US" sz="2400" b="1" dirty="0">
                <a:latin typeface="Abadi Extra Light" panose="020B0204020104020204" pitchFamily="34" charset="0"/>
              </a:rPr>
              <a:t>Data was imported using </a:t>
            </a:r>
            <a:r>
              <a:rPr lang="en-US" sz="24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qiime</a:t>
            </a:r>
            <a:r>
              <a:rPr lang="en-US" sz="2400" dirty="0">
                <a:highlight>
                  <a:srgbClr val="C0C0C0"/>
                </a:highlight>
                <a:latin typeface="Lucida Console" panose="020B0609040504020204" pitchFamily="49" charset="0"/>
              </a:rPr>
              <a:t> tools import </a:t>
            </a:r>
          </a:p>
          <a:p>
            <a:endParaRPr lang="en-US" sz="2400" dirty="0"/>
          </a:p>
          <a:p>
            <a:r>
              <a:rPr lang="en-US" sz="2400" dirty="0"/>
              <a:t>Trimming of raw sequencing reads, removing low-quality bases and adapter sequences using </a:t>
            </a:r>
            <a:r>
              <a:rPr lang="en-US" sz="24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cutadapt</a:t>
            </a:r>
            <a:r>
              <a:rPr lang="en-US" sz="2400" dirty="0">
                <a:highlight>
                  <a:srgbClr val="C0C0C0"/>
                </a:highlight>
                <a:latin typeface="Lucida Console" panose="020B0609040504020204" pitchFamily="49" charset="0"/>
              </a:rPr>
              <a:t> trim-paired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did this separately for the two samples.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2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009-A121-DB2F-5D20-7CA37A0F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9138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624E-935B-3B24-512A-2476EFE8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0"/>
            <a:ext cx="10515600" cy="4839629"/>
          </a:xfrm>
        </p:spPr>
        <p:txBody>
          <a:bodyPr>
            <a:normAutofit/>
          </a:bodyPr>
          <a:lstStyle/>
          <a:p>
            <a:r>
              <a:rPr lang="en-US" b="1" dirty="0"/>
              <a:t>Denoising: </a:t>
            </a:r>
            <a:r>
              <a:rPr lang="en-US" dirty="0"/>
              <a:t>The 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dada2 denoise-paired </a:t>
            </a:r>
            <a:r>
              <a:rPr lang="en-US" dirty="0"/>
              <a:t>algorithm was employed for denoising paired-end sequencing data, generating high-quality amplicon sequence variants (ASVs).</a:t>
            </a:r>
          </a:p>
          <a:p>
            <a:endParaRPr lang="en-US" b="1" dirty="0"/>
          </a:p>
          <a:p>
            <a:r>
              <a:rPr lang="en-US" b="1" dirty="0"/>
              <a:t>Taxonomic Assignment :  </a:t>
            </a:r>
            <a:r>
              <a:rPr lang="en-US" sz="26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sz="2600" dirty="0">
                <a:highlight>
                  <a:srgbClr val="C0C0C0"/>
                </a:highlight>
                <a:latin typeface="Comic Sans MS" panose="030F0702030302020204" pitchFamily="66" charset="0"/>
              </a:rPr>
              <a:t> feature-table merge-seqs and </a:t>
            </a:r>
            <a:r>
              <a:rPr lang="en-US" sz="2600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sz="2600" dirty="0">
                <a:highlight>
                  <a:srgbClr val="C0C0C0"/>
                </a:highlight>
                <a:latin typeface="Comic Sans MS" panose="030F0702030302020204" pitchFamily="66" charset="0"/>
              </a:rPr>
              <a:t> feature-table merge</a:t>
            </a:r>
            <a:endParaRPr lang="en-US" dirty="0">
              <a:highlight>
                <a:srgbClr val="C0C0C0"/>
              </a:highlight>
              <a:latin typeface="Comic Sans MS" panose="030F0702030302020204" pitchFamily="66" charset="0"/>
            </a:endParaRPr>
          </a:p>
          <a:p>
            <a:endParaRPr lang="en-US" b="1" dirty="0"/>
          </a:p>
          <a:p>
            <a:r>
              <a:rPr lang="en-US" b="1" dirty="0"/>
              <a:t>Taxonomic classification </a:t>
            </a:r>
            <a:r>
              <a:rPr lang="en-US" dirty="0"/>
              <a:t>of ASVs was achieved using reference databases to assign taxonomic labels to the sequences using </a:t>
            </a:r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feature-classifier classify-</a:t>
            </a:r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sklearn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638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0009-A121-DB2F-5D20-7CA37A0F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624E-935B-3B24-512A-2476EFE8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Diversity Analysis: </a:t>
            </a:r>
            <a:r>
              <a:rPr lang="en-US" dirty="0"/>
              <a:t>Core metrics analysis was performed to assess alpha and beta diversity measures across samples using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phylogeny align-to-tree-</a:t>
            </a:r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mafft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-</a:t>
            </a:r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fasttree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and</a:t>
            </a:r>
          </a:p>
          <a:p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diversity core-metrics-phylogenetic</a:t>
            </a:r>
          </a:p>
          <a:p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feature-table relative-frequency</a:t>
            </a:r>
          </a:p>
          <a:p>
            <a:r>
              <a:rPr lang="en-US" dirty="0" err="1">
                <a:highlight>
                  <a:srgbClr val="C0C0C0"/>
                </a:highlight>
                <a:latin typeface="Comic Sans MS" panose="030F0702030302020204" pitchFamily="66" charset="0"/>
              </a:rPr>
              <a:t>qiime</a:t>
            </a:r>
            <a:r>
              <a:rPr lang="en-US" dirty="0">
                <a:highlight>
                  <a:srgbClr val="C0C0C0"/>
                </a:highlight>
                <a:latin typeface="Comic Sans MS" panose="030F0702030302020204" pitchFamily="66" charset="0"/>
              </a:rPr>
              <a:t> diversity alpha-group-significance</a:t>
            </a:r>
          </a:p>
        </p:txBody>
      </p:sp>
    </p:spTree>
    <p:extLst>
      <p:ext uri="{BB962C8B-B14F-4D97-AF65-F5344CB8AC3E}">
        <p14:creationId xmlns:p14="http://schemas.microsoft.com/office/powerpoint/2010/main" val="367255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6F2FE-2530-CC43-9484-E37D01A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26D-A0C8-FF3F-6F30-69EE39EC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693" y="391335"/>
            <a:ext cx="5743632" cy="194031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Data Preprocessing: </a:t>
            </a:r>
            <a:r>
              <a:rPr lang="en-US" sz="3200" dirty="0"/>
              <a:t>quality control and trimming reads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F8F47-DA60-8B88-5029-9EFF8C6D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6" y="2705308"/>
            <a:ext cx="5069994" cy="3802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5EF55-8599-BA9B-9548-437EE888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54" y="2668293"/>
            <a:ext cx="5052441" cy="378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96B7F8-25D1-30A8-2581-5B7DCDE2A936}"/>
              </a:ext>
            </a:extLst>
          </p:cNvPr>
          <p:cNvSpPr txBox="1"/>
          <p:nvPr/>
        </p:nvSpPr>
        <p:spPr>
          <a:xfrm>
            <a:off x="7050818" y="2437979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Great Bay samples: Reverse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405AF-C5FF-E447-73F6-27195A32A334}"/>
              </a:ext>
            </a:extLst>
          </p:cNvPr>
          <p:cNvSpPr txBox="1"/>
          <p:nvPr/>
        </p:nvSpPr>
        <p:spPr>
          <a:xfrm>
            <a:off x="654205" y="2501590"/>
            <a:ext cx="422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Great Bay samples: </a:t>
            </a:r>
            <a:r>
              <a:rPr lang="en-US" b="1" dirty="0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5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758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Abadi Extra Light</vt:lpstr>
      <vt:lpstr>ADLaM Display</vt:lpstr>
      <vt:lpstr>Aptos</vt:lpstr>
      <vt:lpstr>Aptos Display</vt:lpstr>
      <vt:lpstr>Arial</vt:lpstr>
      <vt:lpstr>Comic Sans MS</vt:lpstr>
      <vt:lpstr>Constantia</vt:lpstr>
      <vt:lpstr>Corbel</vt:lpstr>
      <vt:lpstr>Helvetica Neue</vt:lpstr>
      <vt:lpstr>Inter</vt:lpstr>
      <vt:lpstr>Lucida Console</vt:lpstr>
      <vt:lpstr>Söhne</vt:lpstr>
      <vt:lpstr>Office Theme</vt:lpstr>
      <vt:lpstr>Analyzing eDNA metabarcoding of mifish</vt:lpstr>
      <vt:lpstr>Outline</vt:lpstr>
      <vt:lpstr>BACKGROUND</vt:lpstr>
      <vt:lpstr>PowerPoint Presentation</vt:lpstr>
      <vt:lpstr>METHOD</vt:lpstr>
      <vt:lpstr>METHOD</vt:lpstr>
      <vt:lpstr>METHOD</vt:lpstr>
      <vt:lpstr>METHOD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PowerPoint Presentation</vt:lpstr>
      <vt:lpstr>RESULTS: phylogenetic placement of ASVs</vt:lpstr>
      <vt:lpstr>RESULTS: </vt:lpstr>
      <vt:lpstr>RESULTS: </vt:lpstr>
      <vt:lpstr> RESULTS : Diversity Statistics: Alpha diversity </vt:lpstr>
      <vt:lpstr>PERMANOVA: Group significance plots</vt:lpstr>
      <vt:lpstr>CONCLUSION AND FINAL REMARKS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eDNA metabarcoding of mifish</dc:title>
  <dc:creator>Joshua Addo</dc:creator>
  <cp:lastModifiedBy>Joshua Addo</cp:lastModifiedBy>
  <cp:revision>3</cp:revision>
  <dcterms:created xsi:type="dcterms:W3CDTF">2024-05-07T18:09:11Z</dcterms:created>
  <dcterms:modified xsi:type="dcterms:W3CDTF">2024-05-08T21:40:06Z</dcterms:modified>
</cp:coreProperties>
</file>