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1" r:id="rId2"/>
    <p:sldId id="268" r:id="rId3"/>
    <p:sldId id="284" r:id="rId4"/>
    <p:sldId id="299" r:id="rId5"/>
    <p:sldId id="302" r:id="rId6"/>
    <p:sldId id="303" r:id="rId7"/>
    <p:sldId id="264" r:id="rId8"/>
    <p:sldId id="290" r:id="rId9"/>
    <p:sldId id="283" r:id="rId10"/>
    <p:sldId id="301" r:id="rId11"/>
    <p:sldId id="300" r:id="rId12"/>
    <p:sldId id="295" r:id="rId13"/>
  </p:sldIdLst>
  <p:sldSz cx="12192000" cy="6858000"/>
  <p:notesSz cx="6858000" cy="9144000"/>
  <p:embeddedFontLst>
    <p:embeddedFont>
      <p:font typeface="Microsoft GothicNeo" panose="020B0500000101010101" pitchFamily="50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176" autoAdjust="0"/>
  </p:normalViewPr>
  <p:slideViewPr>
    <p:cSldViewPr snapToGrid="0">
      <p:cViewPr varScale="1">
        <p:scale>
          <a:sx n="85" d="100"/>
          <a:sy n="85" d="100"/>
        </p:scale>
        <p:origin x="8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D434-7107-4992-A735-3DB859AB306C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4B83A-680B-4172-836C-8D979DD87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B83A-680B-4172-836C-8D979DD874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87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B83A-680B-4172-836C-8D979DD874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1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B83A-680B-4172-836C-8D979DD874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82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B83A-680B-4172-836C-8D979DD874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36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B83A-680B-4172-836C-8D979DD874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6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B83A-680B-4172-836C-8D979DD874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81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B83A-680B-4172-836C-8D979DD874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75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B83A-680B-4172-836C-8D979DD874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37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B83A-680B-4172-836C-8D979DD874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34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B83A-680B-4172-836C-8D979DD874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88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B83A-680B-4172-836C-8D979DD874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8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C4FF-342A-45C9-9766-0838A16C0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090CF0-B989-4A0D-B4EF-F06B1961E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D8DBE-1067-47B7-8D41-C1AE21CD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3B4E-2E76-4768-A78E-6AE7B9EB1289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AB01D-FA38-4504-8D1E-E432CDB3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8C8FA-7CEA-4C8B-AD9C-CA4F4DD8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4A90-E457-4BCC-8E35-FF89089CF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63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10480-2DBC-4F32-894E-C8E16E70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959EA2-E3E4-4350-91A3-29B982099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782C1-A354-4506-ABD1-C87FFA09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3B4E-2E76-4768-A78E-6AE7B9EB1289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E827C-2A38-4437-A389-3FAA7754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B9540-49A3-48FC-9DFF-8D081986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4A90-E457-4BCC-8E35-FF89089CF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3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061137-D50A-49D9-9EEC-1A58E83C2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032CD9-E70D-453B-A814-39AEADB40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162EC-6FE2-484D-8CEB-B90AB170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3B4E-2E76-4768-A78E-6AE7B9EB1289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1EB82-F2DA-4BE4-9683-4067C6AD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D78C1-364F-4D7B-AF16-840E30ED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4A90-E457-4BCC-8E35-FF89089CF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1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068BF-BB1E-4659-BD2C-D075F277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12221-666B-4D30-96CA-C22306D3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BB8DE-D0B2-4604-B9B7-7C0B1C52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3B4E-2E76-4768-A78E-6AE7B9EB1289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69E07-116A-40F6-876F-AA963887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ABBD9-B951-45AF-B69E-8B2DCC74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4A90-E457-4BCC-8E35-FF89089CF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6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94362-0E05-4932-B767-93446CD0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557020-4EED-4B70-A0C0-F1BAE0BE5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5A5AD-0BDC-45F1-9028-55218073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3B4E-2E76-4768-A78E-6AE7B9EB1289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63271-E8CD-4BB9-BDA8-CD078E7A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57218-5A06-4ED1-8E46-EF5AED99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4A90-E457-4BCC-8E35-FF89089CF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64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B66E3-4148-454F-9071-E4237F40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FF304-C19D-4292-86BF-6A5C388CE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E0450-71E0-4064-9357-1C74706C9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407C7-F9A0-4D24-B314-29C92089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3B4E-2E76-4768-A78E-6AE7B9EB1289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AF62A0-3308-408C-9005-4A0A6B0B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36FAD-09A9-4E00-B25A-B622DBC8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4A90-E457-4BCC-8E35-FF89089CF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9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004A9-1E44-4FEB-ACBB-998902A1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0853E6-ECB4-4A51-A6D1-F56205FBC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F53C3-810B-4584-8819-9E0743770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031A8B-DF58-47C8-81C3-4797C02BD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01AA61-ACA2-4318-BFC8-F7DC07BE1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F17892-D159-4DC1-9161-A48B47BA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3B4E-2E76-4768-A78E-6AE7B9EB1289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B79A89-9AC9-4A70-A35D-EB301095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50F8D2-77E4-4771-B21E-6B998701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4A90-E457-4BCC-8E35-FF89089CF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27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F4504-AFA9-450D-874F-1E5A9FE0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94CB17-1EEB-4D05-A6C6-43DA6713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3B4E-2E76-4768-A78E-6AE7B9EB1289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9EA05F-8B6E-4475-B8D4-86F75ECB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F49C82-5F0F-4698-8AA7-94013D82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4A90-E457-4BCC-8E35-FF89089CF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F5D4C8-CF3F-41B7-A310-5D93D76F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3B4E-2E76-4768-A78E-6AE7B9EB1289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DB2C3-54F0-4082-BE8F-D3DADB27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D4D6E6-F28C-43F8-878B-E1A3E8CF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4A90-E457-4BCC-8E35-FF89089CF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CA6C6-86FD-4904-AAC1-687581AB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BAC93-D132-464F-8F91-573AADFF0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8A3F1-9EB7-40CB-878E-A5B6FA12B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269CA1-E0FB-409E-897A-6E7B6D23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3B4E-2E76-4768-A78E-6AE7B9EB1289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B90C6-4255-454A-A802-98A19087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71CF3-DE9D-4EB6-A65B-E4DC9C10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4A90-E457-4BCC-8E35-FF89089CF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2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52B59-8BE5-4C18-B225-1C46C6F7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E5E520-213C-42BC-BEAC-618FA797A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4B32A-10B9-452E-9CEC-8BAC08167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F45E3-BA27-4306-AF45-82CE90BB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3B4E-2E76-4768-A78E-6AE7B9EB1289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3B9436-52DE-45C2-9849-53022CAA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1562D-08F2-4CCB-88D1-C75FB70C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4A90-E457-4BCC-8E35-FF89089CF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2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6B213B-02C4-4CFA-8D3A-A4575900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B02E9-2534-499E-8F48-3D33ED929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A6DEC-3A09-450E-9C25-0AACF5246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D3B4E-2E76-4768-A78E-6AE7B9EB1289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9A2B6-7736-46C2-9A6F-4E421044D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E5E51-E81F-4695-B22E-4616069EC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34A90-E457-4BCC-8E35-FF89089CF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21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FDA1F51-099C-48EA-86C3-CDAEBA394869}"/>
              </a:ext>
            </a:extLst>
          </p:cNvPr>
          <p:cNvSpPr/>
          <p:nvPr/>
        </p:nvSpPr>
        <p:spPr>
          <a:xfrm>
            <a:off x="0" y="4164720"/>
            <a:ext cx="12192000" cy="1694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1CE61-AC46-442F-A061-DE0EF9E7C2CA}"/>
              </a:ext>
            </a:extLst>
          </p:cNvPr>
          <p:cNvSpPr/>
          <p:nvPr/>
        </p:nvSpPr>
        <p:spPr>
          <a:xfrm>
            <a:off x="0" y="1193843"/>
            <a:ext cx="12192000" cy="1694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4DB66-F7DC-4F45-9D73-D1702E6E8B56}"/>
              </a:ext>
            </a:extLst>
          </p:cNvPr>
          <p:cNvSpPr txBox="1"/>
          <p:nvPr/>
        </p:nvSpPr>
        <p:spPr>
          <a:xfrm>
            <a:off x="215645" y="1487010"/>
            <a:ext cx="119763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Car accident severity Classifier</a:t>
            </a:r>
            <a:endParaRPr lang="ko-KR" altLang="en-US" sz="6600"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23D8C-9DBD-4FBE-8B8B-97964D652228}"/>
              </a:ext>
            </a:extLst>
          </p:cNvPr>
          <p:cNvSpPr txBox="1"/>
          <p:nvPr/>
        </p:nvSpPr>
        <p:spPr>
          <a:xfrm>
            <a:off x="2990066" y="4657942"/>
            <a:ext cx="6211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Kwak </a:t>
            </a:r>
            <a:r>
              <a:rPr lang="en-US" altLang="ko-KR" sz="4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Hyunwoo</a:t>
            </a:r>
            <a:endParaRPr lang="ko-KR" altLang="en-US" sz="4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174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FF6E4-339C-4C49-AB62-2DC1BF9D7D7F}"/>
              </a:ext>
            </a:extLst>
          </p:cNvPr>
          <p:cNvSpPr txBox="1"/>
          <p:nvPr/>
        </p:nvSpPr>
        <p:spPr>
          <a:xfrm>
            <a:off x="122504" y="6222354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3-3. Modeling– KNN Algorithm</a:t>
            </a:r>
            <a:endParaRPr lang="ko-KR" altLang="en-US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A2314-AB14-4C61-9F2C-FCF72A303823}"/>
              </a:ext>
            </a:extLst>
          </p:cNvPr>
          <p:cNvSpPr txBox="1"/>
          <p:nvPr/>
        </p:nvSpPr>
        <p:spPr>
          <a:xfrm>
            <a:off x="1182271" y="173981"/>
            <a:ext cx="41204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KNN</a:t>
            </a:r>
          </a:p>
          <a:p>
            <a:pPr algn="ctr"/>
            <a:r>
              <a:rPr lang="en-US" altLang="ko-KR" sz="32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Modeling code</a:t>
            </a:r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953F8-1C1C-4D3E-9AEA-E32D26E3A088}"/>
              </a:ext>
            </a:extLst>
          </p:cNvPr>
          <p:cNvSpPr txBox="1"/>
          <p:nvPr/>
        </p:nvSpPr>
        <p:spPr>
          <a:xfrm>
            <a:off x="6541910" y="173981"/>
            <a:ext cx="41204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KNN</a:t>
            </a:r>
          </a:p>
          <a:p>
            <a:pPr algn="ctr"/>
            <a:r>
              <a:rPr lang="en-US" altLang="ko-KR" sz="32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Evaluation</a:t>
            </a:r>
            <a:endParaRPr lang="en-US" altLang="ko-KR" sz="3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B7CF81ED-0383-4427-8740-95D46D2D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3162"/>
            <a:ext cx="5331947" cy="4593449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9D7B632B-DE97-45D6-BDA1-F9E13297B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5" y="1537055"/>
            <a:ext cx="5894475" cy="455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9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1D3F8-F272-4ABE-82AE-F635FADBB843}"/>
              </a:ext>
            </a:extLst>
          </p:cNvPr>
          <p:cNvSpPr txBox="1"/>
          <p:nvPr/>
        </p:nvSpPr>
        <p:spPr>
          <a:xfrm>
            <a:off x="122504" y="622235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Conclusion</a:t>
            </a:r>
            <a:endParaRPr lang="ko-KR" altLang="en-US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FE109-7E27-4228-BC63-ABC6768FA233}"/>
              </a:ext>
            </a:extLst>
          </p:cNvPr>
          <p:cNvSpPr txBox="1"/>
          <p:nvPr/>
        </p:nvSpPr>
        <p:spPr>
          <a:xfrm>
            <a:off x="1405271" y="628073"/>
            <a:ext cx="3969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SVM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about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74.8%</a:t>
            </a:r>
          </a:p>
          <a:p>
            <a:pPr algn="r"/>
            <a:r>
              <a:rPr lang="en-US" altLang="ko-KR" sz="2400" dirty="0">
                <a:solidFill>
                  <a:schemeClr val="accent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Decision Tree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about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74.7%</a:t>
            </a:r>
          </a:p>
          <a:p>
            <a:pPr algn="r"/>
            <a:r>
              <a:rPr lang="en-US" altLang="ko-KR" sz="24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KNN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about 75.5%</a:t>
            </a:r>
            <a:endParaRPr lang="ko-KR" altLang="en-US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9DFC229-3521-448A-99BF-6D32BE6EE30C}"/>
              </a:ext>
            </a:extLst>
          </p:cNvPr>
          <p:cNvSpPr/>
          <p:nvPr/>
        </p:nvSpPr>
        <p:spPr>
          <a:xfrm>
            <a:off x="5601854" y="808043"/>
            <a:ext cx="988291" cy="47105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39C67-4D50-4634-8634-EFB3312F71F4}"/>
              </a:ext>
            </a:extLst>
          </p:cNvPr>
          <p:cNvSpPr txBox="1"/>
          <p:nvPr/>
        </p:nvSpPr>
        <p:spPr>
          <a:xfrm>
            <a:off x="6817308" y="849468"/>
            <a:ext cx="5238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Accuracy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not enough to be used as a model</a:t>
            </a:r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04CDF-E4A4-4341-B121-68DAC3D8B47C}"/>
              </a:ext>
            </a:extLst>
          </p:cNvPr>
          <p:cNvSpPr txBox="1"/>
          <p:nvPr/>
        </p:nvSpPr>
        <p:spPr>
          <a:xfrm>
            <a:off x="2563621" y="1894329"/>
            <a:ext cx="7064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How could I get better </a:t>
            </a:r>
            <a:r>
              <a:rPr lang="en-US" altLang="ko-KR" sz="36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accuracy</a:t>
            </a:r>
            <a:r>
              <a:rPr lang="en-US" altLang="ko-KR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?</a:t>
            </a:r>
            <a:endParaRPr lang="ko-KR" altLang="en-US" sz="3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46D6DE-1917-4820-B821-7FC77BFA4394}"/>
              </a:ext>
            </a:extLst>
          </p:cNvPr>
          <p:cNvSpPr/>
          <p:nvPr/>
        </p:nvSpPr>
        <p:spPr>
          <a:xfrm>
            <a:off x="1847273" y="2817090"/>
            <a:ext cx="729672" cy="7296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endParaRPr lang="ko-KR" altLang="en-US" sz="3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94559A0-69C2-43F0-A5FC-92C2DB3A1DDC}"/>
              </a:ext>
            </a:extLst>
          </p:cNvPr>
          <p:cNvSpPr/>
          <p:nvPr/>
        </p:nvSpPr>
        <p:spPr>
          <a:xfrm>
            <a:off x="1847273" y="3851562"/>
            <a:ext cx="729672" cy="7296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endParaRPr lang="ko-KR" altLang="en-US" sz="3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943EBCD-783D-4B8D-93BF-71287A2124EB}"/>
              </a:ext>
            </a:extLst>
          </p:cNvPr>
          <p:cNvSpPr/>
          <p:nvPr/>
        </p:nvSpPr>
        <p:spPr>
          <a:xfrm>
            <a:off x="1847273" y="4886034"/>
            <a:ext cx="729672" cy="7296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endParaRPr lang="ko-KR" altLang="en-US" sz="3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A2A77-7E5A-4C12-8BF3-34C9208F43E0}"/>
              </a:ext>
            </a:extLst>
          </p:cNvPr>
          <p:cNvSpPr txBox="1"/>
          <p:nvPr/>
        </p:nvSpPr>
        <p:spPr>
          <a:xfrm>
            <a:off x="2752436" y="2951093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Training with </a:t>
            </a:r>
            <a:r>
              <a:rPr lang="en-US" altLang="ko-KR" sz="3600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more data</a:t>
            </a:r>
            <a:endParaRPr lang="ko-KR" altLang="en-US" sz="3600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A33B3-FED9-4326-A180-5509342859B7}"/>
              </a:ext>
            </a:extLst>
          </p:cNvPr>
          <p:cNvSpPr txBox="1"/>
          <p:nvPr/>
        </p:nvSpPr>
        <p:spPr>
          <a:xfrm>
            <a:off x="2752436" y="5050815"/>
            <a:ext cx="4469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Using</a:t>
            </a:r>
            <a:r>
              <a:rPr lang="en-US" altLang="ko-KR" sz="3600" dirty="0">
                <a:solidFill>
                  <a:schemeClr val="accent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36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More Features</a:t>
            </a:r>
            <a:endParaRPr lang="ko-KR" altLang="en-US" sz="36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E181F4-0B9B-44CB-A95C-E815ACC83F99}"/>
              </a:ext>
            </a:extLst>
          </p:cNvPr>
          <p:cNvSpPr txBox="1"/>
          <p:nvPr/>
        </p:nvSpPr>
        <p:spPr>
          <a:xfrm>
            <a:off x="2752436" y="4016343"/>
            <a:ext cx="5367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Hyper-Parameter Tuning</a:t>
            </a:r>
            <a:endParaRPr lang="ko-KR" altLang="en-US" sz="3600" dirty="0">
              <a:solidFill>
                <a:schemeClr val="accent6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91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F03C533-C702-4CC4-8926-806DD829A045}"/>
              </a:ext>
            </a:extLst>
          </p:cNvPr>
          <p:cNvSpPr/>
          <p:nvPr/>
        </p:nvSpPr>
        <p:spPr>
          <a:xfrm>
            <a:off x="0" y="2581835"/>
            <a:ext cx="12192000" cy="1694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Thank You</a:t>
            </a:r>
            <a:endParaRPr lang="ko-KR" altLang="en-US" sz="54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82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12"/>
          <p:cNvSpPr>
            <a:spLocks noGrp="1"/>
          </p:cNvSpPr>
          <p:nvPr>
            <p:ph type="subTitle" idx="1"/>
          </p:nvPr>
        </p:nvSpPr>
        <p:spPr>
          <a:xfrm>
            <a:off x="6882787" y="1780908"/>
            <a:ext cx="4989689" cy="3296183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4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Collision Data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From Coursera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72A0FE-1636-4B22-8859-9DC307B924D3}"/>
              </a:ext>
            </a:extLst>
          </p:cNvPr>
          <p:cNvSpPr txBox="1"/>
          <p:nvPr/>
        </p:nvSpPr>
        <p:spPr>
          <a:xfrm>
            <a:off x="122504" y="6222354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Dataset</a:t>
            </a:r>
            <a:endParaRPr lang="ko-KR" altLang="en-US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6326A4E-78C9-472B-8ECA-5B661F168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4" y="304176"/>
            <a:ext cx="6382641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화살표: 오른쪽 14">
            <a:extLst>
              <a:ext uri="{FF2B5EF4-FFF2-40B4-BE49-F238E27FC236}">
                <a16:creationId xmlns:a16="http://schemas.microsoft.com/office/drawing/2014/main" id="{227F391C-B75A-4B6E-AFCB-678C910FA0DF}"/>
              </a:ext>
            </a:extLst>
          </p:cNvPr>
          <p:cNvSpPr/>
          <p:nvPr/>
        </p:nvSpPr>
        <p:spPr>
          <a:xfrm rot="21041751">
            <a:off x="3176109" y="2024769"/>
            <a:ext cx="4283803" cy="77152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0E3F1-D7F8-40F8-A279-68118649A2C9}"/>
              </a:ext>
            </a:extLst>
          </p:cNvPr>
          <p:cNvSpPr txBox="1"/>
          <p:nvPr/>
        </p:nvSpPr>
        <p:spPr>
          <a:xfrm>
            <a:off x="122504" y="6222354"/>
            <a:ext cx="349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3-1. Data Preprocessing</a:t>
            </a:r>
            <a:endParaRPr lang="ko-KR" altLang="en-US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8CB8A84-AC74-46F0-B9CA-9A307C3C41FF}"/>
              </a:ext>
            </a:extLst>
          </p:cNvPr>
          <p:cNvGrpSpPr/>
          <p:nvPr/>
        </p:nvGrpSpPr>
        <p:grpSpPr>
          <a:xfrm>
            <a:off x="7285219" y="4447818"/>
            <a:ext cx="3067050" cy="2295526"/>
            <a:chOff x="7400927" y="2314573"/>
            <a:chExt cx="3067050" cy="229552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C5A409-955D-4BF4-A51D-7F679667F816}"/>
                </a:ext>
              </a:extLst>
            </p:cNvPr>
            <p:cNvSpPr/>
            <p:nvPr/>
          </p:nvSpPr>
          <p:spPr>
            <a:xfrm>
              <a:off x="7400927" y="2700335"/>
              <a:ext cx="3067050" cy="19097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sz="28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SEVERITYCODE</a:t>
              </a:r>
              <a:endParaRPr lang="ko-KR" altLang="en-US" sz="28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EEF2198-EF6C-4302-9C71-8459FA882FF1}"/>
                </a:ext>
              </a:extLst>
            </p:cNvPr>
            <p:cNvSpPr/>
            <p:nvPr/>
          </p:nvSpPr>
          <p:spPr>
            <a:xfrm>
              <a:off x="8081965" y="2314573"/>
              <a:ext cx="1704975" cy="771525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Y_DATA</a:t>
              </a:r>
              <a:endParaRPr lang="ko-KR" altLang="en-US" sz="24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B0D213-1DFA-4C13-A3B3-101ED336A186}"/>
              </a:ext>
            </a:extLst>
          </p:cNvPr>
          <p:cNvGrpSpPr/>
          <p:nvPr/>
        </p:nvGrpSpPr>
        <p:grpSpPr>
          <a:xfrm>
            <a:off x="438203" y="994306"/>
            <a:ext cx="2520000" cy="4570344"/>
            <a:chOff x="438203" y="994306"/>
            <a:chExt cx="2520000" cy="457034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E05D561-E62B-4859-AE58-25A0CD6F55AD}"/>
                </a:ext>
              </a:extLst>
            </p:cNvPr>
            <p:cNvGrpSpPr/>
            <p:nvPr/>
          </p:nvGrpSpPr>
          <p:grpSpPr>
            <a:xfrm>
              <a:off x="438203" y="994306"/>
              <a:ext cx="2520000" cy="4570344"/>
              <a:chOff x="419573" y="1061416"/>
              <a:chExt cx="2849693" cy="5115934"/>
            </a:xfrm>
          </p:grpSpPr>
          <p:sp>
            <p:nvSpPr>
              <p:cNvPr id="11" name="사각형: 둥근 모서리 9">
                <a:extLst>
                  <a:ext uri="{FF2B5EF4-FFF2-40B4-BE49-F238E27FC236}">
                    <a16:creationId xmlns:a16="http://schemas.microsoft.com/office/drawing/2014/main" id="{136BAECF-8DA5-4BD8-BC35-D2CB80A4DF83}"/>
                  </a:ext>
                </a:extLst>
              </p:cNvPr>
              <p:cNvSpPr/>
              <p:nvPr/>
            </p:nvSpPr>
            <p:spPr>
              <a:xfrm>
                <a:off x="419573" y="1591110"/>
                <a:ext cx="2849693" cy="458624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  <p:sp>
            <p:nvSpPr>
              <p:cNvPr id="12" name="사각형: 둥근 모서리 6">
                <a:extLst>
                  <a:ext uri="{FF2B5EF4-FFF2-40B4-BE49-F238E27FC236}">
                    <a16:creationId xmlns:a16="http://schemas.microsoft.com/office/drawing/2014/main" id="{F398B396-B828-470C-A2E2-987555141095}"/>
                  </a:ext>
                </a:extLst>
              </p:cNvPr>
              <p:cNvSpPr/>
              <p:nvPr/>
            </p:nvSpPr>
            <p:spPr>
              <a:xfrm>
                <a:off x="962753" y="1061416"/>
                <a:ext cx="1704975" cy="77152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X_DATA</a:t>
                </a:r>
                <a:endParaRPr lang="ko-KR" altLang="en-US" sz="24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FB2713AD-305A-42E7-A6EC-BD97ADA19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18" y="1751929"/>
              <a:ext cx="2216953" cy="36385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'SEVERITYCODE’</a:t>
              </a:r>
              <a:endPara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'OBJECTID’,</a:t>
              </a:r>
              <a:endPara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'INCKEY’</a:t>
              </a:r>
              <a:endPara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'COLDETKEY’,</a:t>
              </a:r>
              <a:endPara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'REPORTNO’,</a:t>
              </a:r>
              <a:endPara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'STATUS’</a:t>
              </a:r>
              <a:endPara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'EXCEPTRSNDESC’</a:t>
              </a:r>
              <a:endPara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…</a:t>
              </a:r>
              <a:r>
                <a:rPr lang="ko-KR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ED39A4-47EC-443A-ADE0-880FBAB66855}"/>
              </a:ext>
            </a:extLst>
          </p:cNvPr>
          <p:cNvGrpSpPr/>
          <p:nvPr/>
        </p:nvGrpSpPr>
        <p:grpSpPr>
          <a:xfrm>
            <a:off x="7545053" y="114656"/>
            <a:ext cx="2520000" cy="4254256"/>
            <a:chOff x="438203" y="994306"/>
            <a:chExt cx="2520000" cy="4570344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9484B92-5137-445B-98EE-0605911D0F0F}"/>
                </a:ext>
              </a:extLst>
            </p:cNvPr>
            <p:cNvGrpSpPr/>
            <p:nvPr/>
          </p:nvGrpSpPr>
          <p:grpSpPr>
            <a:xfrm>
              <a:off x="438203" y="994306"/>
              <a:ext cx="2520000" cy="4570344"/>
              <a:chOff x="419573" y="1061416"/>
              <a:chExt cx="2849693" cy="5115934"/>
            </a:xfrm>
          </p:grpSpPr>
          <p:sp>
            <p:nvSpPr>
              <p:cNvPr id="32" name="사각형: 둥근 모서리 9">
                <a:extLst>
                  <a:ext uri="{FF2B5EF4-FFF2-40B4-BE49-F238E27FC236}">
                    <a16:creationId xmlns:a16="http://schemas.microsoft.com/office/drawing/2014/main" id="{CAA55D86-DE3C-4DC7-8C1E-1C5B9738A7DB}"/>
                  </a:ext>
                </a:extLst>
              </p:cNvPr>
              <p:cNvSpPr/>
              <p:nvPr/>
            </p:nvSpPr>
            <p:spPr>
              <a:xfrm>
                <a:off x="419573" y="1591110"/>
                <a:ext cx="2849693" cy="458624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  <p:sp>
            <p:nvSpPr>
              <p:cNvPr id="33" name="사각형: 둥근 모서리 6">
                <a:extLst>
                  <a:ext uri="{FF2B5EF4-FFF2-40B4-BE49-F238E27FC236}">
                    <a16:creationId xmlns:a16="http://schemas.microsoft.com/office/drawing/2014/main" id="{B6E736C2-D449-4E61-A022-0F32552281BC}"/>
                  </a:ext>
                </a:extLst>
              </p:cNvPr>
              <p:cNvSpPr/>
              <p:nvPr/>
            </p:nvSpPr>
            <p:spPr>
              <a:xfrm>
                <a:off x="962753" y="1061416"/>
                <a:ext cx="1704975" cy="771525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X_DATA</a:t>
                </a:r>
                <a:endParaRPr lang="ko-KR" altLang="en-US" sz="24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D1F56237-003A-4749-B102-52D6A3081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18" y="1751929"/>
              <a:ext cx="2216953" cy="36385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'SEVERITYCODE’</a:t>
              </a:r>
              <a:endPara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'OBJECTID’,</a:t>
              </a:r>
              <a:endPara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'INCKEY’</a:t>
              </a:r>
              <a:endPara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'COLDETKEY’,</a:t>
              </a:r>
              <a:endPara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'REPORTNO’,</a:t>
              </a:r>
              <a:endPara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'STATUS’</a:t>
              </a:r>
              <a:endPara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'EXCEPTRSNDESC’</a:t>
              </a:r>
              <a:endPara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…</a:t>
              </a:r>
              <a:r>
                <a:rPr lang="ko-KR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</a:p>
          </p:txBody>
        </p:sp>
      </p:grpSp>
      <p:sp>
        <p:nvSpPr>
          <p:cNvPr id="10" name="화살표: 오른쪽 14">
            <a:extLst>
              <a:ext uri="{FF2B5EF4-FFF2-40B4-BE49-F238E27FC236}">
                <a16:creationId xmlns:a16="http://schemas.microsoft.com/office/drawing/2014/main" id="{AAB96B10-A141-48D2-87F8-68DD67EB53DC}"/>
              </a:ext>
            </a:extLst>
          </p:cNvPr>
          <p:cNvSpPr/>
          <p:nvPr/>
        </p:nvSpPr>
        <p:spPr>
          <a:xfrm rot="1001795">
            <a:off x="3125341" y="4636909"/>
            <a:ext cx="4161801" cy="77152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6AA1A-1FAC-4EB0-A1C4-B5319E54C217}"/>
              </a:ext>
            </a:extLst>
          </p:cNvPr>
          <p:cNvSpPr txBox="1"/>
          <p:nvPr/>
        </p:nvSpPr>
        <p:spPr>
          <a:xfrm rot="21040428">
            <a:off x="2945351" y="1807053"/>
            <a:ext cx="424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4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One-Hot Encoding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1E49A-8509-4F7B-A03E-19CB39F0F6B5}"/>
              </a:ext>
            </a:extLst>
          </p:cNvPr>
          <p:cNvSpPr txBox="1"/>
          <p:nvPr/>
        </p:nvSpPr>
        <p:spPr>
          <a:xfrm rot="21042434">
            <a:off x="3137372" y="2639779"/>
            <a:ext cx="4208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Time Series Data Processing</a:t>
            </a:r>
          </a:p>
          <a:p>
            <a:pPr algn="ctr"/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elimination of missing values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431FB-F68C-4782-99E3-CEFF87690E50}"/>
              </a:ext>
            </a:extLst>
          </p:cNvPr>
          <p:cNvSpPr txBox="1"/>
          <p:nvPr/>
        </p:nvSpPr>
        <p:spPr>
          <a:xfrm rot="1005378">
            <a:off x="3140135" y="4310591"/>
            <a:ext cx="424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86159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1C6616-0AE9-4E72-93D1-8B8766C8C625}"/>
              </a:ext>
            </a:extLst>
          </p:cNvPr>
          <p:cNvSpPr txBox="1"/>
          <p:nvPr/>
        </p:nvSpPr>
        <p:spPr>
          <a:xfrm>
            <a:off x="122504" y="6222354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3-2. Data Visualization</a:t>
            </a:r>
            <a:endParaRPr lang="ko-KR" altLang="en-US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2DFD5A-33CC-4ABF-A24E-F8C403924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09" y="438824"/>
            <a:ext cx="5858693" cy="5506218"/>
          </a:xfrm>
          <a:prstGeom prst="rect">
            <a:avLst/>
          </a:prstGeom>
        </p:spPr>
      </p:pic>
      <p:sp>
        <p:nvSpPr>
          <p:cNvPr id="11" name="부제목 12">
            <a:extLst>
              <a:ext uri="{FF2B5EF4-FFF2-40B4-BE49-F238E27FC236}">
                <a16:creationId xmlns:a16="http://schemas.microsoft.com/office/drawing/2014/main" id="{D109FB41-C8D1-4F30-B644-8458B4CE4083}"/>
              </a:ext>
            </a:extLst>
          </p:cNvPr>
          <p:cNvSpPr txBox="1">
            <a:spLocks/>
          </p:cNvSpPr>
          <p:nvPr/>
        </p:nvSpPr>
        <p:spPr>
          <a:xfrm>
            <a:off x="6679587" y="1543841"/>
            <a:ext cx="4989689" cy="3296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altLang="ko-KR" sz="4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Heatmap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Between Features’ correlation</a:t>
            </a:r>
          </a:p>
        </p:txBody>
      </p:sp>
    </p:spTree>
    <p:extLst>
      <p:ext uri="{BB962C8B-B14F-4D97-AF65-F5344CB8AC3E}">
        <p14:creationId xmlns:p14="http://schemas.microsoft.com/office/powerpoint/2010/main" val="19804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1C6616-0AE9-4E72-93D1-8B8766C8C625}"/>
              </a:ext>
            </a:extLst>
          </p:cNvPr>
          <p:cNvSpPr txBox="1"/>
          <p:nvPr/>
        </p:nvSpPr>
        <p:spPr>
          <a:xfrm>
            <a:off x="122504" y="6222354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3-2. Data Visualization</a:t>
            </a:r>
            <a:endParaRPr lang="ko-KR" altLang="en-US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A842EDB-34F2-4771-9910-2248C08D0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4" y="475851"/>
            <a:ext cx="7284226" cy="5247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CEAAAF-5CC1-489C-911B-1ABC83DB3C8E}"/>
              </a:ext>
            </a:extLst>
          </p:cNvPr>
          <p:cNvSpPr txBox="1"/>
          <p:nvPr/>
        </p:nvSpPr>
        <p:spPr>
          <a:xfrm>
            <a:off x="7653866" y="2459504"/>
            <a:ext cx="41204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Count plot </a:t>
            </a:r>
          </a:p>
          <a:p>
            <a:pPr algn="ctr"/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of collision severity according to number of persons involved</a:t>
            </a:r>
            <a:endParaRPr lang="ko-KR" altLang="en-US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93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1C6616-0AE9-4E72-93D1-8B8766C8C625}"/>
              </a:ext>
            </a:extLst>
          </p:cNvPr>
          <p:cNvSpPr txBox="1"/>
          <p:nvPr/>
        </p:nvSpPr>
        <p:spPr>
          <a:xfrm>
            <a:off x="122504" y="6222354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3-2. Data Visualization</a:t>
            </a:r>
            <a:endParaRPr lang="ko-KR" altLang="en-US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" name="그림 9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6059B742-1BAF-4374-9766-834F9B9C0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4" y="845608"/>
            <a:ext cx="7039957" cy="4525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06F49D-5365-4DF7-B4AD-F3B45BB971CD}"/>
              </a:ext>
            </a:extLst>
          </p:cNvPr>
          <p:cNvSpPr txBox="1"/>
          <p:nvPr/>
        </p:nvSpPr>
        <p:spPr>
          <a:xfrm>
            <a:off x="7653866" y="2459504"/>
            <a:ext cx="41204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Count plot </a:t>
            </a:r>
          </a:p>
          <a:p>
            <a:pPr algn="ctr"/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of collision severity according to number of persons involved</a:t>
            </a:r>
            <a:endParaRPr lang="ko-KR" altLang="en-US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81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D156C-09EB-40F2-AC5C-149EF4DAC4A1}"/>
              </a:ext>
            </a:extLst>
          </p:cNvPr>
          <p:cNvSpPr txBox="1"/>
          <p:nvPr/>
        </p:nvSpPr>
        <p:spPr>
          <a:xfrm>
            <a:off x="4133355" y="571661"/>
            <a:ext cx="3725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Models that I use</a:t>
            </a:r>
            <a:endParaRPr lang="ko-KR" altLang="en-US" sz="3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26" name="Picture 2" descr="서포트 벡터 머신 - 위키백과, 우리 모두의 백과사전">
            <a:extLst>
              <a:ext uri="{FF2B5EF4-FFF2-40B4-BE49-F238E27FC236}">
                <a16:creationId xmlns:a16="http://schemas.microsoft.com/office/drawing/2014/main" id="{DB7D27FC-D354-41EB-AC20-F1C59AD2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29" y="1673526"/>
            <a:ext cx="2838156" cy="305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5D3419-A0E7-404F-870D-AB9626E1FD3D}"/>
              </a:ext>
            </a:extLst>
          </p:cNvPr>
          <p:cNvSpPr txBox="1"/>
          <p:nvPr/>
        </p:nvSpPr>
        <p:spPr>
          <a:xfrm>
            <a:off x="425540" y="4788533"/>
            <a:ext cx="2877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SVM</a:t>
            </a:r>
          </a:p>
          <a:p>
            <a:pPr algn="ctr"/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(Support Vector Machine)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16048-1AA3-4BE6-87E8-AD6F5B85FE28}"/>
              </a:ext>
            </a:extLst>
          </p:cNvPr>
          <p:cNvSpPr txBox="1"/>
          <p:nvPr/>
        </p:nvSpPr>
        <p:spPr>
          <a:xfrm>
            <a:off x="5298345" y="4927032"/>
            <a:ext cx="15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Decision Tree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16048-1AA3-4BE6-87E8-AD6F5B85FE28}"/>
              </a:ext>
            </a:extLst>
          </p:cNvPr>
          <p:cNvSpPr txBox="1"/>
          <p:nvPr/>
        </p:nvSpPr>
        <p:spPr>
          <a:xfrm>
            <a:off x="8478094" y="4927032"/>
            <a:ext cx="328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KNN(K-Nearest Neighbors)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C36C8-F1FF-4A70-83B0-602ABBB2C560}"/>
              </a:ext>
            </a:extLst>
          </p:cNvPr>
          <p:cNvSpPr txBox="1"/>
          <p:nvPr/>
        </p:nvSpPr>
        <p:spPr>
          <a:xfrm>
            <a:off x="122504" y="6222354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3-3. Modeling</a:t>
            </a:r>
            <a:endParaRPr lang="ko-KR" altLang="en-US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603210A-822B-4A90-B369-38CA3CB42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32" y="1490934"/>
            <a:ext cx="3846858" cy="3060000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80DA60-3987-45C0-A157-18A9839B6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8" y="1455133"/>
            <a:ext cx="3483822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4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C3B985-8BAE-4626-BB92-8419E646AD9B}"/>
              </a:ext>
            </a:extLst>
          </p:cNvPr>
          <p:cNvSpPr/>
          <p:nvPr/>
        </p:nvSpPr>
        <p:spPr>
          <a:xfrm>
            <a:off x="5780015" y="2860646"/>
            <a:ext cx="528506" cy="469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03AB3-863C-4EF1-9595-9ED032824006}"/>
              </a:ext>
            </a:extLst>
          </p:cNvPr>
          <p:cNvSpPr txBox="1"/>
          <p:nvPr/>
        </p:nvSpPr>
        <p:spPr>
          <a:xfrm>
            <a:off x="122504" y="6222354"/>
            <a:ext cx="570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3-3. Modeling– Support Vector Machine</a:t>
            </a:r>
            <a:endParaRPr lang="ko-KR" altLang="en-US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4804910-2BD2-45CF-9D3F-EC276F771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0145"/>
            <a:ext cx="5012267" cy="427771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A08BD66-4323-4AA7-8BA0-E1CB951E4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9" y="1868614"/>
            <a:ext cx="5707011" cy="2923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80B995-AE4D-4E68-8DD6-C01825EA04E2}"/>
              </a:ext>
            </a:extLst>
          </p:cNvPr>
          <p:cNvSpPr txBox="1"/>
          <p:nvPr/>
        </p:nvSpPr>
        <p:spPr>
          <a:xfrm>
            <a:off x="1182271" y="173981"/>
            <a:ext cx="41204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SVM</a:t>
            </a:r>
          </a:p>
          <a:p>
            <a:pPr algn="ctr"/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Modeling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256AC-9EF4-49E2-8640-2C4C06A730ED}"/>
              </a:ext>
            </a:extLst>
          </p:cNvPr>
          <p:cNvSpPr txBox="1"/>
          <p:nvPr/>
        </p:nvSpPr>
        <p:spPr>
          <a:xfrm>
            <a:off x="6541910" y="173981"/>
            <a:ext cx="41204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SVM</a:t>
            </a:r>
          </a:p>
          <a:p>
            <a:pPr algn="ctr"/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3645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FF6E4-339C-4C49-AB62-2DC1BF9D7D7F}"/>
              </a:ext>
            </a:extLst>
          </p:cNvPr>
          <p:cNvSpPr txBox="1"/>
          <p:nvPr/>
        </p:nvSpPr>
        <p:spPr>
          <a:xfrm>
            <a:off x="122504" y="6222354"/>
            <a:ext cx="4200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3-3. Modeling– Decision Tree</a:t>
            </a:r>
            <a:endParaRPr lang="ko-KR" altLang="en-US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B6262-2189-4B5C-A2DA-23F32BAC181A}"/>
              </a:ext>
            </a:extLst>
          </p:cNvPr>
          <p:cNvSpPr txBox="1"/>
          <p:nvPr/>
        </p:nvSpPr>
        <p:spPr>
          <a:xfrm>
            <a:off x="1182271" y="173981"/>
            <a:ext cx="41204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Decision Tree</a:t>
            </a:r>
          </a:p>
          <a:p>
            <a:pPr algn="ctr"/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Modeling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1B038-841F-4557-A4E9-AF7DB6DD7C4F}"/>
              </a:ext>
            </a:extLst>
          </p:cNvPr>
          <p:cNvSpPr txBox="1"/>
          <p:nvPr/>
        </p:nvSpPr>
        <p:spPr>
          <a:xfrm>
            <a:off x="6541910" y="173981"/>
            <a:ext cx="41204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Decision Tree</a:t>
            </a:r>
          </a:p>
          <a:p>
            <a:pPr algn="ctr"/>
            <a:r>
              <a:rPr lang="en-US" altLang="ko-KR" sz="3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Evaluation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FC6B145-447D-41F7-A7AD-CDF5555626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46"/>
          <a:stretch/>
        </p:blipFill>
        <p:spPr>
          <a:xfrm>
            <a:off x="337357" y="1588467"/>
            <a:ext cx="5810271" cy="4145713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E4CA97C-6BD5-4264-88FE-3A8401986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119" y="1632369"/>
            <a:ext cx="5548025" cy="40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4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227</Words>
  <Application>Microsoft Office PowerPoint</Application>
  <PresentationFormat>와이드스크린</PresentationFormat>
  <Paragraphs>84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Microsoft GothicNeo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신욱</dc:creator>
  <cp:lastModifiedBy>곽현우</cp:lastModifiedBy>
  <cp:revision>65</cp:revision>
  <dcterms:created xsi:type="dcterms:W3CDTF">2020-08-20T05:07:11Z</dcterms:created>
  <dcterms:modified xsi:type="dcterms:W3CDTF">2020-09-03T10:28:59Z</dcterms:modified>
</cp:coreProperties>
</file>