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6" r:id="rId9"/>
    <p:sldId id="265" r:id="rId10"/>
    <p:sldId id="267" r:id="rId11"/>
    <p:sldId id="268" r:id="rId12"/>
    <p:sldId id="272" r:id="rId13"/>
    <p:sldId id="273" r:id="rId14"/>
    <p:sldId id="271" r:id="rId15"/>
    <p:sldId id="274" r:id="rId16"/>
    <p:sldId id="275" r:id="rId17"/>
  </p:sldIdLst>
  <p:sldSz cx="9906000" cy="6858000" type="A4"/>
  <p:notesSz cx="9906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2" autoAdjust="0"/>
    <p:restoredTop sz="96230" autoAdjust="0"/>
  </p:normalViewPr>
  <p:slideViewPr>
    <p:cSldViewPr>
      <p:cViewPr>
        <p:scale>
          <a:sx n="125" d="100"/>
          <a:sy n="125" d="100"/>
        </p:scale>
        <p:origin x="544" y="-1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D391-4969-4F6F-9F7C-0BA8786EEEE3}" type="datetimeFigureOut">
              <a:rPr lang="ko-KR" altLang="en-US" smtClean="0"/>
              <a:t>2024-07-26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600" y="3300413"/>
            <a:ext cx="79248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EAF8D-CA0D-4E98-BD32-054A2CC21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8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05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45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58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32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18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53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886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45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044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87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987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95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EAF8D-CA0D-4E98-BD32-054A2CC21D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323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6" y="2980943"/>
            <a:ext cx="3813048" cy="32766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7672" y="5303519"/>
            <a:ext cx="198120" cy="94183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0720" y="5230367"/>
            <a:ext cx="283463" cy="36271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3032" y="3051047"/>
            <a:ext cx="2432304" cy="1249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1264" y="2996183"/>
            <a:ext cx="454151" cy="1097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54440" y="4584191"/>
            <a:ext cx="542544" cy="1097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현대하모니 M" panose="02020603020101020101" pitchFamily="18" charset="-127"/>
                <a:cs typeface="현대하모니 M" panose="02020603020101020101" pitchFamily="18" charset="-127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58775" y="728662"/>
            <a:ext cx="9185275" cy="5080"/>
          </a:xfrm>
          <a:custGeom>
            <a:avLst/>
            <a:gdLst/>
            <a:ahLst/>
            <a:cxnLst/>
            <a:rect l="l" t="t" r="r" b="b"/>
            <a:pathLst>
              <a:path w="9185275" h="5079">
                <a:moveTo>
                  <a:pt x="0" y="4762"/>
                </a:moveTo>
                <a:lnTo>
                  <a:pt x="9185275" y="0"/>
                </a:lnTo>
              </a:path>
            </a:pathLst>
          </a:custGeom>
          <a:ln w="12700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775" y="728662"/>
            <a:ext cx="3600450" cy="34925"/>
          </a:xfrm>
          <a:custGeom>
            <a:avLst/>
            <a:gdLst/>
            <a:ahLst/>
            <a:cxnLst/>
            <a:rect l="l" t="t" r="r" b="b"/>
            <a:pathLst>
              <a:path w="3600450" h="34925">
                <a:moveTo>
                  <a:pt x="3600450" y="0"/>
                </a:moveTo>
                <a:lnTo>
                  <a:pt x="0" y="0"/>
                </a:lnTo>
                <a:lnTo>
                  <a:pt x="0" y="34925"/>
                </a:lnTo>
                <a:lnTo>
                  <a:pt x="3600450" y="34925"/>
                </a:lnTo>
                <a:lnTo>
                  <a:pt x="360045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44825" y="1717548"/>
            <a:ext cx="381635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현대하모니 B"/>
                <a:cs typeface="현대하모니 B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600" y="1037385"/>
            <a:ext cx="9199880" cy="445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6493" y="6603444"/>
            <a:ext cx="2513329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7F7F7F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dirty="0"/>
              <a:t>H</a:t>
            </a:r>
            <a:r>
              <a:rPr spc="-5" dirty="0"/>
              <a:t>YUND</a:t>
            </a:r>
            <a:r>
              <a:rPr dirty="0"/>
              <a:t>AI </a:t>
            </a:r>
            <a:r>
              <a:rPr spc="-5" dirty="0"/>
              <a:t>M</a:t>
            </a:r>
            <a:r>
              <a:rPr dirty="0"/>
              <a:t>OTOR </a:t>
            </a:r>
            <a:r>
              <a:rPr spc="-5" dirty="0"/>
              <a:t>G</a:t>
            </a:r>
            <a:r>
              <a:rPr dirty="0"/>
              <a:t>RO</a:t>
            </a:r>
            <a:r>
              <a:rPr spc="-5" dirty="0"/>
              <a:t>U</a:t>
            </a:r>
            <a:r>
              <a:rPr dirty="0"/>
              <a:t>P	-	한동대학교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19615" y="656608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현대하모니 M" panose="02020603020101020101" pitchFamily="18" charset="-127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ak-Jin/CodingCam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8510" y="6018265"/>
            <a:ext cx="1593409" cy="48951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613116" y="1534548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3116" y="2704731"/>
            <a:ext cx="4679950" cy="0"/>
          </a:xfrm>
          <a:custGeom>
            <a:avLst/>
            <a:gdLst/>
            <a:ahLst/>
            <a:cxnLst/>
            <a:rect l="l" t="t" r="r" b="b"/>
            <a:pathLst>
              <a:path w="4679950">
                <a:moveTo>
                  <a:pt x="0" y="0"/>
                </a:moveTo>
                <a:lnTo>
                  <a:pt x="4679444" y="1"/>
                </a:lnTo>
              </a:path>
            </a:pathLst>
          </a:custGeom>
          <a:ln w="1905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3147" y="1223906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39" h="1800860">
                <a:moveTo>
                  <a:pt x="152364" y="0"/>
                </a:moveTo>
                <a:lnTo>
                  <a:pt x="0" y="0"/>
                </a:lnTo>
                <a:lnTo>
                  <a:pt x="0" y="1800282"/>
                </a:lnTo>
                <a:lnTo>
                  <a:pt x="167601" y="1800282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82549" y="1223905"/>
            <a:ext cx="167640" cy="1800860"/>
          </a:xfrm>
          <a:custGeom>
            <a:avLst/>
            <a:gdLst/>
            <a:ahLst/>
            <a:cxnLst/>
            <a:rect l="l" t="t" r="r" b="b"/>
            <a:pathLst>
              <a:path w="167640" h="1800860">
                <a:moveTo>
                  <a:pt x="15236" y="1800282"/>
                </a:moveTo>
                <a:lnTo>
                  <a:pt x="167601" y="1800282"/>
                </a:lnTo>
                <a:lnTo>
                  <a:pt x="167601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252A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23703" y="1241508"/>
            <a:ext cx="33286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1400" dirty="0">
                <a:latin typeface="현대하모니 M" panose="02020603020101020101" pitchFamily="18" charset="-127"/>
                <a:cs typeface="현대하모니 B"/>
              </a:rPr>
              <a:t>MCE Coding Camp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12201" y="1652653"/>
            <a:ext cx="4468934" cy="956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 algn="ctr">
              <a:lnSpc>
                <a:spcPct val="117000"/>
              </a:lnSpc>
              <a:spcBef>
                <a:spcPts val="100"/>
              </a:spcBef>
            </a:pPr>
            <a:r>
              <a:rPr lang="en-US" sz="2800" dirty="0"/>
              <a:t>Simulink Revision </a:t>
            </a:r>
            <a:br>
              <a:rPr lang="en-US" sz="2800" dirty="0"/>
            </a:br>
            <a:r>
              <a:rPr lang="en-US" sz="2800" dirty="0"/>
              <a:t>and Symbolic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2830" y="2799588"/>
            <a:ext cx="5124770" cy="82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Handong</a:t>
            </a: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 Global University </a:t>
            </a:r>
            <a:b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</a:b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School of Mechanical and Control Engineering</a:t>
            </a:r>
          </a:p>
          <a:p>
            <a:pPr algn="ctr" eaLnBrk="1" latin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kumimoji="0"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HDharmony M" panose="02020603020101020101" pitchFamily="18" charset="-127"/>
              <a:ea typeface="HDharmony M" panose="02020603020101020101" pitchFamily="18" charset="-127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0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Dharmony M" panose="02020603020101020101" pitchFamily="18" charset="-127"/>
                <a:ea typeface="HDharmony M" panose="02020603020101020101" pitchFamily="18" charset="-127"/>
              </a:rPr>
              <a:t>21900031 Jin Kwak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59275" y="5209540"/>
            <a:ext cx="11874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현대하모니 M"/>
                <a:cs typeface="현대하모니 M"/>
              </a:rPr>
              <a:t>202</a:t>
            </a:r>
            <a:r>
              <a:rPr lang="en-US" sz="1600" spc="-5" dirty="0">
                <a:latin typeface="현대하모니 M"/>
                <a:cs typeface="현대하모니 M"/>
              </a:rPr>
              <a:t>4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07</a:t>
            </a:r>
            <a:r>
              <a:rPr sz="1600" spc="-5" dirty="0">
                <a:latin typeface="현대하모니 M"/>
                <a:cs typeface="현대하모니 M"/>
              </a:rPr>
              <a:t>.</a:t>
            </a:r>
            <a:r>
              <a:rPr sz="1600" spc="-45" dirty="0">
                <a:latin typeface="현대하모니 M"/>
                <a:cs typeface="현대하모니 M"/>
              </a:rPr>
              <a:t> </a:t>
            </a:r>
            <a:r>
              <a:rPr lang="en-US" sz="1600" spc="-5" dirty="0">
                <a:latin typeface="현대하모니 M"/>
                <a:cs typeface="현대하모니 M"/>
              </a:rPr>
              <a:t>26</a:t>
            </a:r>
            <a:endParaRPr sz="1600" dirty="0">
              <a:latin typeface="현대하모니 M"/>
              <a:cs typeface="현대하모니 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95250" y="0"/>
            <a:ext cx="10096500" cy="7048500"/>
            <a:chOff x="-95250" y="0"/>
            <a:chExt cx="10096500" cy="7048500"/>
          </a:xfrm>
        </p:grpSpPr>
        <p:sp>
          <p:nvSpPr>
            <p:cNvPr id="13" name="object 13"/>
            <p:cNvSpPr/>
            <p:nvPr/>
          </p:nvSpPr>
          <p:spPr>
            <a:xfrm>
              <a:off x="0" y="0"/>
              <a:ext cx="9906000" cy="6858000"/>
            </a:xfrm>
            <a:custGeom>
              <a:avLst/>
              <a:gdLst/>
              <a:ahLst/>
              <a:cxnLst/>
              <a:rect l="l" t="t" r="r" b="b"/>
              <a:pathLst>
                <a:path w="9906000" h="6858000">
                  <a:moveTo>
                    <a:pt x="0" y="0"/>
                  </a:moveTo>
                  <a:lnTo>
                    <a:pt x="9906000" y="0"/>
                  </a:lnTo>
                  <a:lnTo>
                    <a:pt x="9906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90500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2" y="0"/>
              <a:ext cx="9895205" cy="6851650"/>
            </a:xfrm>
            <a:custGeom>
              <a:avLst/>
              <a:gdLst/>
              <a:ahLst/>
              <a:cxnLst/>
              <a:rect l="l" t="t" r="r" b="b"/>
              <a:pathLst>
                <a:path w="9895205" h="6851650">
                  <a:moveTo>
                    <a:pt x="1304925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304925" y="0"/>
                  </a:lnTo>
                  <a:close/>
                </a:path>
                <a:path w="9895205" h="6851650">
                  <a:moveTo>
                    <a:pt x="9894887" y="5545137"/>
                  </a:moveTo>
                  <a:lnTo>
                    <a:pt x="8589962" y="6851650"/>
                  </a:lnTo>
                  <a:lnTo>
                    <a:pt x="9894887" y="6851650"/>
                  </a:lnTo>
                  <a:lnTo>
                    <a:pt x="9894887" y="5545137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88"/>
    </mc:Choice>
    <mc:Fallback xmlns="">
      <p:transition spd="slow" advTm="1038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159402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블록에도 다양한 공을 들여야 할 필요가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Sine Wave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라는 블록을 사용해보자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정현파를 만들기 위해 필요한 인자는 진폭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편향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주파수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위상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등 다양하나 숫자가 아닌 변수를 직접 넣는다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이는 스크립트에서도 마찬가지이다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수식에도 변수 명을 잘 사용한다면 가독성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디버깅 측면에서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깔끔해진다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65E267-59B0-5863-AA1E-6BDE87CD4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0288"/>
            <a:ext cx="3241735" cy="42517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0C298A-98D0-76AC-BE53-439A42C78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200288"/>
            <a:ext cx="3306920" cy="425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5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264046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결과를 작업 공간으로 불러올 필요도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 때는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To Workspace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라는 블록을 사용하자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!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Out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이라는 구조체의 변수 이름을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지정한다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저장형식이 시계열을 배열로 바꾼다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샘플 시간을 정한다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를 실행하고 결과를 확인하자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!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EDF8C1-62DE-4563-B303-5E4BA5E66C5E}"/>
              </a:ext>
            </a:extLst>
          </p:cNvPr>
          <p:cNvGrpSpPr/>
          <p:nvPr/>
        </p:nvGrpSpPr>
        <p:grpSpPr>
          <a:xfrm>
            <a:off x="4237834" y="1195129"/>
            <a:ext cx="5668166" cy="5201376"/>
            <a:chOff x="356552" y="1219200"/>
            <a:chExt cx="5668166" cy="52013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31609D3-EE6A-2274-13DC-9FC0C943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552" y="1219200"/>
              <a:ext cx="5668166" cy="5201376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5AE3B213-CE55-8919-4532-1F93CCDEDDCD}"/>
                </a:ext>
              </a:extLst>
            </p:cNvPr>
            <p:cNvSpPr/>
            <p:nvPr/>
          </p:nvSpPr>
          <p:spPr>
            <a:xfrm>
              <a:off x="1600200" y="4450080"/>
              <a:ext cx="4348318" cy="655320"/>
            </a:xfrm>
            <a:prstGeom prst="frame">
              <a:avLst>
                <a:gd name="adj1" fmla="val 6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8BF1BE43-102B-D4D9-8F37-7EFD650CF213}"/>
                </a:ext>
              </a:extLst>
            </p:cNvPr>
            <p:cNvSpPr/>
            <p:nvPr/>
          </p:nvSpPr>
          <p:spPr>
            <a:xfrm>
              <a:off x="1607820" y="5311140"/>
              <a:ext cx="4348318" cy="556260"/>
            </a:xfrm>
            <a:prstGeom prst="frame">
              <a:avLst>
                <a:gd name="adj1" fmla="val 6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0864A0FE-C9A2-AC83-25E5-CFA04B2B7ED6}"/>
                </a:ext>
              </a:extLst>
            </p:cNvPr>
            <p:cNvSpPr/>
            <p:nvPr/>
          </p:nvSpPr>
          <p:spPr>
            <a:xfrm>
              <a:off x="1600200" y="2986588"/>
              <a:ext cx="4348318" cy="594812"/>
            </a:xfrm>
            <a:prstGeom prst="frame">
              <a:avLst>
                <a:gd name="adj1" fmla="val 6376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74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159402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에 함수도 넣을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함수에 사용자 정의함수 또는 내장 함수를 넣는다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Interpreted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 Function vs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Function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둘 다 사용 가능하다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취향 차이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</a:t>
            </a:r>
          </a:p>
          <a:p>
            <a:pPr marL="12700">
              <a:spcBef>
                <a:spcPts val="1150"/>
              </a:spcBef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8CDDCD5-9E66-F27E-AE6E-EFD4924CB8B0}"/>
              </a:ext>
            </a:extLst>
          </p:cNvPr>
          <p:cNvGrpSpPr/>
          <p:nvPr/>
        </p:nvGrpSpPr>
        <p:grpSpPr>
          <a:xfrm>
            <a:off x="91801" y="2493066"/>
            <a:ext cx="5014634" cy="3962400"/>
            <a:chOff x="90766" y="2093980"/>
            <a:chExt cx="5014634" cy="3962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ECD3C2-9D95-3E34-DB29-E7D4B5073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26" y="2362200"/>
              <a:ext cx="4747933" cy="3346083"/>
            </a:xfrm>
            <a:prstGeom prst="rect">
              <a:avLst/>
            </a:prstGeom>
          </p:spPr>
        </p:pic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8A168E14-CD2C-8715-B189-0606AAF87CC6}"/>
                </a:ext>
              </a:extLst>
            </p:cNvPr>
            <p:cNvSpPr/>
            <p:nvPr/>
          </p:nvSpPr>
          <p:spPr>
            <a:xfrm>
              <a:off x="90766" y="2093980"/>
              <a:ext cx="5014634" cy="3962400"/>
            </a:xfrm>
            <a:prstGeom prst="frame">
              <a:avLst>
                <a:gd name="adj1" fmla="val 23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7740239-01B9-7D86-E5B9-293C80F9D7C7}"/>
              </a:ext>
            </a:extLst>
          </p:cNvPr>
          <p:cNvGrpSpPr/>
          <p:nvPr/>
        </p:nvGrpSpPr>
        <p:grpSpPr>
          <a:xfrm>
            <a:off x="5379719" y="2493066"/>
            <a:ext cx="4267200" cy="3962400"/>
            <a:chOff x="5181600" y="2112144"/>
            <a:chExt cx="4267200" cy="396240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570E507-637A-6C31-B906-76800557DBD5}"/>
                </a:ext>
              </a:extLst>
            </p:cNvPr>
            <p:cNvGrpSpPr/>
            <p:nvPr/>
          </p:nvGrpSpPr>
          <p:grpSpPr>
            <a:xfrm>
              <a:off x="5486400" y="2874567"/>
              <a:ext cx="3696216" cy="1843445"/>
              <a:chOff x="5715000" y="2481030"/>
              <a:chExt cx="3696216" cy="1843445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24E3181-EE27-7B25-F6B8-4CFAA2931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6738" y="2481030"/>
                <a:ext cx="1352739" cy="75258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1C0ADB11-E772-753D-DB87-FDC46DB49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000" y="3429000"/>
                <a:ext cx="3696216" cy="895475"/>
              </a:xfrm>
              <a:prstGeom prst="rect">
                <a:avLst/>
              </a:prstGeom>
            </p:spPr>
          </p:pic>
        </p:grp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E09476EF-E227-6D05-1A3E-2ACBDEE416C5}"/>
                </a:ext>
              </a:extLst>
            </p:cNvPr>
            <p:cNvSpPr/>
            <p:nvPr/>
          </p:nvSpPr>
          <p:spPr>
            <a:xfrm>
              <a:off x="5181600" y="2112144"/>
              <a:ext cx="4267200" cy="3962400"/>
            </a:xfrm>
            <a:prstGeom prst="frame">
              <a:avLst>
                <a:gd name="adj1" fmla="val 253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6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8D096DA-ED8F-1578-A888-292E98C64507}"/>
              </a:ext>
            </a:extLst>
          </p:cNvPr>
          <p:cNvSpPr txBox="1"/>
          <p:nvPr/>
        </p:nvSpPr>
        <p:spPr>
          <a:xfrm>
            <a:off x="535472" y="778760"/>
            <a:ext cx="9141927" cy="224035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이를 통해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PID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제어기를 설계할 수도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자동제어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디지털 제어에서 설계하는 방법을 자세히 배운다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그 때 활용해보면 좋을 것 같다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P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제어기 밑에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‘Gain’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과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같이 주석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기능이 있으니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어떠한 블록인지 설명이 되어있으면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디버깅할 때 편하다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시뮬레이션 출력을 통하여 시간 영역에서의 응답 특성을 분석할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시스템 특성을 고려한 제어기를 설계하였는지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원하는 응답 특성이 나오는지 판단할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12700">
              <a:spcBef>
                <a:spcPts val="1150"/>
              </a:spcBef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7572DB-16CE-004F-2477-44A13401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96" y="2849595"/>
            <a:ext cx="8912078" cy="373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7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V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Symbolic Math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9B6639-D164-52F5-EBA8-E3F57989B3C5}"/>
              </a:ext>
            </a:extLst>
          </p:cNvPr>
          <p:cNvSpPr txBox="1"/>
          <p:nvPr/>
        </p:nvSpPr>
        <p:spPr>
          <a:xfrm>
            <a:off x="535472" y="778760"/>
            <a:ext cx="9141927" cy="248657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지금까지는 변수에 값을 넣어서 연산을 하였다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Symbolic math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라는 것은 특정 수치 값을 갖지 않은 변수를 의미한다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미지수에 대한 수식이 있다면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이를 어떻게 전개할 수 있을까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?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예를 들어서 </a:t>
            </a:r>
            <a:r>
              <a:rPr lang="en-US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a,b,x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라는 기호와 이로 이뤄진 수식이 있고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이를 표현할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혹은 미지수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x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에 대하여 인수분해를 할 수도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약분도 가능하다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12700">
              <a:spcBef>
                <a:spcPts val="1150"/>
              </a:spcBef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356E08-C9C8-1A61-A824-BADCC67F5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94" y="1412364"/>
            <a:ext cx="1857634" cy="121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6A4D39-8ECA-816D-CF7A-23B24BC4F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3092219"/>
            <a:ext cx="3774818" cy="15734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408CD9-D360-7BBC-4D8C-AC6968ECB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055" y="4698792"/>
            <a:ext cx="2572109" cy="14765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F98890-5F2E-8C96-1525-E889AC4276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81" y="3236337"/>
            <a:ext cx="2744057" cy="282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1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</a:t>
            </a:r>
            <a:r>
              <a:rPr lang="en-US" sz="2200" b="1" dirty="0">
                <a:latin typeface="맑은 고딕"/>
                <a:cs typeface="맑은 고딕"/>
              </a:rPr>
              <a:t>V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Symbolic Math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9B6639-D164-52F5-EBA8-E3F57989B3C5}"/>
              </a:ext>
            </a:extLst>
          </p:cNvPr>
          <p:cNvSpPr txBox="1"/>
          <p:nvPr/>
        </p:nvSpPr>
        <p:spPr>
          <a:xfrm>
            <a:off x="535472" y="778760"/>
            <a:ext cx="9141927" cy="344068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너무나도 복잡한 수식이 있고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이를 미분하고 싶을 때 사용하면 유용하다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적분도 당연히 가능하다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부정적분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정적분 등 다양하게 함수가 존재한다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필요에 따라 원하는 함수를 찾아보고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사용하자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!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F17F8-8B4D-29AF-8848-345CDDDB9815}"/>
              </a:ext>
            </a:extLst>
          </p:cNvPr>
          <p:cNvSpPr txBox="1"/>
          <p:nvPr/>
        </p:nvSpPr>
        <p:spPr>
          <a:xfrm>
            <a:off x="5132939" y="838200"/>
            <a:ext cx="453286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 err="1">
                <a:effectLst/>
                <a:latin typeface="JetBrains Mono" panose="02000009000000000000" pitchFamily="49" charset="0"/>
              </a:rPr>
              <a:t>eqn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 = (x+4)*(3*x-4)*(x+8)</a:t>
            </a:r>
          </a:p>
          <a:p>
            <a:r>
              <a:rPr lang="en-US" altLang="ko-KR" sz="14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1st derivative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eqn_1d = diff(</a:t>
            </a:r>
            <a:r>
              <a:rPr lang="en-US" altLang="ko-KR" sz="1400" b="0" i="0" dirty="0" err="1">
                <a:effectLst/>
                <a:latin typeface="JetBrains Mono" panose="02000009000000000000" pitchFamily="49" charset="0"/>
              </a:rPr>
              <a:t>eqn</a:t>
            </a:r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)</a:t>
            </a:r>
          </a:p>
          <a:p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eqn2 = 3*exp(x^3) + cos(2*pi*15.0*x)</a:t>
            </a:r>
          </a:p>
          <a:p>
            <a:r>
              <a:rPr lang="en-US" altLang="ko-KR" sz="14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2nd derivative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eqn2_2d= diff(eqn2,2)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6761D-C020-669F-2AF8-C54EB1F046D6}"/>
              </a:ext>
            </a:extLst>
          </p:cNvPr>
          <p:cNvSpPr txBox="1"/>
          <p:nvPr/>
        </p:nvSpPr>
        <p:spPr>
          <a:xfrm>
            <a:off x="685800" y="3078557"/>
            <a:ext cx="495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% integral</a:t>
            </a:r>
            <a:endParaRPr lang="en-US" altLang="ko-KR" sz="1400" b="0" i="0" dirty="0">
              <a:effectLst/>
              <a:latin typeface="JetBrains Mono" panose="02000009000000000000" pitchFamily="49" charset="0"/>
            </a:endParaRPr>
          </a:p>
          <a:p>
            <a:r>
              <a:rPr lang="en-US" altLang="ko-KR" sz="1400" b="0" i="0" dirty="0">
                <a:effectLst/>
                <a:latin typeface="JetBrains Mono" panose="02000009000000000000" pitchFamily="49" charset="0"/>
              </a:rPr>
              <a:t>eqn2_1i =int(eqn2,x)</a:t>
            </a:r>
          </a:p>
        </p:txBody>
      </p:sp>
    </p:spTree>
    <p:extLst>
      <p:ext uri="{BB962C8B-B14F-4D97-AF65-F5344CB8AC3E}">
        <p14:creationId xmlns:p14="http://schemas.microsoft.com/office/powerpoint/2010/main" val="215847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lang="en-US" sz="2200" b="1" dirty="0">
                <a:latin typeface="맑은 고딕"/>
                <a:cs typeface="맑은 고딕"/>
              </a:rPr>
              <a:t>V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Conclusion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9B6639-D164-52F5-EBA8-E3F57989B3C5}"/>
              </a:ext>
            </a:extLst>
          </p:cNvPr>
          <p:cNvSpPr txBox="1"/>
          <p:nvPr/>
        </p:nvSpPr>
        <p:spPr>
          <a:xfrm>
            <a:off x="535472" y="778760"/>
            <a:ext cx="9141927" cy="4271682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은 정말 강한 공학용 소프트웨어이다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계산 용이성과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시뮬링크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시각화 등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 정말 강한 이유는 정말 친절한 도움말 버튼과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Documentation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많은 내장 함수들이 예제코드를 갖고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이를 잘 찾아보면서 해결해보자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또한 직접 함수로 만들지 않아도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내장함수가 많이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많은 사람들이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을 이용해서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b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오류에 대한 글도 작성이 잘 되어있다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커뮤니티를 잘 활용하면 좋다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이런게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있을까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?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MATLAB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에는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설마 이거도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있으려나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?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너가 아는 이론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나무위키에서 잠깐 봤던 수식 이미 함수가 있을 확률이 높다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이건 무조건 없다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!!  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더 찾아봐라 그러면서 실력이 더 늘 수 있다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시간을 단축 시키려면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반복문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등을 사용해서 자동화를 해야 한다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자동화를 하려면 보통 값을 그대로 넣기 보다 변수를 잘 선언하자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행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열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/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테이블 등 너무 많은 정보가 있을 때 헷갈리는 걸 방지하기 위해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ENUM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을 잘 사용하자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(10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과 동일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)</a:t>
            </a:r>
            <a:endParaRPr lang="en-US" altLang="ko-KR" sz="14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한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3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일 동안 직접 해보고 해결 못하겠으면 문자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</a:t>
            </a:r>
            <a:r>
              <a:rPr lang="ko-KR" altLang="en-US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카톡 주세요 </a:t>
            </a:r>
            <a:r>
              <a:rPr lang="en-US" altLang="ko-KR" sz="14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010-2862-7900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1440-BF5A-0E71-F0A8-83BC5B82C51F}"/>
              </a:ext>
            </a:extLst>
          </p:cNvPr>
          <p:cNvSpPr txBox="1"/>
          <p:nvPr/>
        </p:nvSpPr>
        <p:spPr>
          <a:xfrm>
            <a:off x="2476500" y="5943600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https://github.com/Kwak-Jin/CodingCamp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56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653" y="271779"/>
            <a:ext cx="10531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현대하모니 M" panose="02020603020101020101" pitchFamily="18" charset="-127"/>
                <a:cs typeface="현대하모니 B"/>
              </a:rPr>
              <a:t>Content</a:t>
            </a:r>
            <a:endParaRPr sz="2200" dirty="0">
              <a:latin typeface="현대하모니 M" panose="02020603020101020101" pitchFamily="18" charset="-127"/>
              <a:cs typeface="현대하모니 B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5200" y="2133600"/>
            <a:ext cx="37607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I.	</a:t>
            </a:r>
            <a:r>
              <a:rPr lang="en-US" sz="1600" dirty="0">
                <a:latin typeface="현대하모니 M"/>
                <a:cs typeface="현대하모니 M"/>
              </a:rPr>
              <a:t>Introduction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05200" y="2785871"/>
            <a:ext cx="4065588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70" algn="l"/>
              </a:tabLst>
            </a:pPr>
            <a:r>
              <a:rPr sz="1600" spc="-5" dirty="0">
                <a:latin typeface="현대하모니 M"/>
                <a:cs typeface="현대하모니 M"/>
              </a:rPr>
              <a:t>II.	</a:t>
            </a:r>
            <a:r>
              <a:rPr lang="en-US" sz="1600" dirty="0">
                <a:latin typeface="현대하모니 M"/>
                <a:cs typeface="현대하모니 M"/>
              </a:rPr>
              <a:t>Simulation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5200" y="3441191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III.  Simulink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6657B426-8D77-A736-9999-32E94992DB3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488943D0-D52B-5AE7-0B66-4F182246C5A7}"/>
              </a:ext>
            </a:extLst>
          </p:cNvPr>
          <p:cNvSpPr txBox="1"/>
          <p:nvPr/>
        </p:nvSpPr>
        <p:spPr>
          <a:xfrm>
            <a:off x="3505200" y="4086316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IV.  Symbolic Math</a:t>
            </a:r>
            <a:endParaRPr sz="1600" dirty="0">
              <a:latin typeface="현대하모니 M"/>
              <a:cs typeface="현대하모니 M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EEE87267-A7DE-CE21-2DBC-F1D0ABA33421}"/>
              </a:ext>
            </a:extLst>
          </p:cNvPr>
          <p:cNvSpPr txBox="1"/>
          <p:nvPr/>
        </p:nvSpPr>
        <p:spPr>
          <a:xfrm>
            <a:off x="3505200" y="4731441"/>
            <a:ext cx="341740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600" spc="-5" dirty="0">
                <a:latin typeface="현대하모니 M"/>
                <a:cs typeface="현대하모니 M"/>
              </a:rPr>
              <a:t>V.  Conclusion</a:t>
            </a:r>
            <a:endParaRPr sz="1600" dirty="0">
              <a:latin typeface="현대하모니 M"/>
              <a:cs typeface="현대하모니 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"/>
    </mc:Choice>
    <mc:Fallback xmlns="">
      <p:transition spd="slow" advTm="50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5" y="722312"/>
            <a:ext cx="9197975" cy="41275"/>
            <a:chOff x="352425" y="722312"/>
            <a:chExt cx="9197975" cy="41275"/>
          </a:xfrm>
        </p:grpSpPr>
        <p:sp>
          <p:nvSpPr>
            <p:cNvPr id="3" name="object 3"/>
            <p:cNvSpPr/>
            <p:nvPr/>
          </p:nvSpPr>
          <p:spPr>
            <a:xfrm>
              <a:off x="358775" y="728662"/>
              <a:ext cx="9185275" cy="5080"/>
            </a:xfrm>
            <a:custGeom>
              <a:avLst/>
              <a:gdLst/>
              <a:ahLst/>
              <a:cxnLst/>
              <a:rect l="l" t="t" r="r" b="b"/>
              <a:pathLst>
                <a:path w="9185275" h="5079">
                  <a:moveTo>
                    <a:pt x="0" y="4762"/>
                  </a:moveTo>
                  <a:lnTo>
                    <a:pt x="9185275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8775" y="728662"/>
              <a:ext cx="3600450" cy="34925"/>
            </a:xfrm>
            <a:custGeom>
              <a:avLst/>
              <a:gdLst/>
              <a:ahLst/>
              <a:cxnLst/>
              <a:rect l="l" t="t" r="r" b="b"/>
              <a:pathLst>
                <a:path w="3600450" h="34925">
                  <a:moveTo>
                    <a:pt x="3600450" y="0"/>
                  </a:moveTo>
                  <a:lnTo>
                    <a:pt x="0" y="0"/>
                  </a:lnTo>
                  <a:lnTo>
                    <a:pt x="0" y="34925"/>
                  </a:lnTo>
                  <a:lnTo>
                    <a:pt x="3600450" y="34925"/>
                  </a:lnTo>
                  <a:lnTo>
                    <a:pt x="3600450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553" y="268732"/>
            <a:ext cx="3251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I.	</a:t>
            </a:r>
            <a:r>
              <a:rPr lang="en-US" sz="2200" b="1" dirty="0">
                <a:latin typeface="맑은 고딕"/>
                <a:cs typeface="맑은 고딕"/>
              </a:rPr>
              <a:t>Introduction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3A447E9-6884-1542-3A43-E48112EF4797}"/>
              </a:ext>
            </a:extLst>
          </p:cNvPr>
          <p:cNvSpPr txBox="1"/>
          <p:nvPr/>
        </p:nvSpPr>
        <p:spPr>
          <a:xfrm>
            <a:off x="535472" y="762000"/>
            <a:ext cx="9008578" cy="16593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47345" indent="-214629">
              <a:lnSpc>
                <a:spcPct val="150000"/>
              </a:lnSpc>
              <a:spcBef>
                <a:spcPts val="755"/>
              </a:spcBef>
              <a:buAutoNum type="arabicParenR"/>
              <a:tabLst>
                <a:tab pos="347980" algn="l"/>
              </a:tabLst>
            </a:pPr>
            <a:r>
              <a:rPr lang="en-US" altLang="ko-KR" sz="1400" b="1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Objectives</a:t>
            </a:r>
            <a:endParaRPr lang="en-US" altLang="ko-KR" sz="1400" spc="4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L"/>
            </a:endParaRP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어제 간단하게 짚고 넘어갔던 시뮬레이션 프로그램을 마저 작성한다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Simulink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 사용 방법을 익힌다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  <a:p>
            <a:pPr marL="552450" lvl="1" indent="-184150">
              <a:lnSpc>
                <a:spcPct val="150000"/>
              </a:lnSpc>
              <a:spcBef>
                <a:spcPts val="745"/>
              </a:spcBef>
              <a:buFont typeface="Wingdings"/>
              <a:buChar char=""/>
              <a:tabLst>
                <a:tab pos="552450" algn="l"/>
              </a:tabLst>
            </a:pP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Symbolic Math</a:t>
            </a:r>
            <a:r>
              <a:rPr lang="ko-KR" altLang="en-US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를 사용한 계산할 수 있다</a:t>
            </a:r>
            <a:r>
              <a:rPr lang="en-US" altLang="ko-KR" sz="1400" spc="4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L"/>
              </a:rPr>
              <a:t>.</a:t>
            </a: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F0DDC456-C120-C845-848E-C1AE979CEF1E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10"/>
    </mc:Choice>
    <mc:Fallback xmlns="">
      <p:transition spd="slow" advTm="5431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Simulation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E531268-1516-B65D-0240-1D25964DAD8C}"/>
                  </a:ext>
                </a:extLst>
              </p:cNvPr>
              <p:cNvSpPr txBox="1"/>
              <p:nvPr/>
            </p:nvSpPr>
            <p:spPr>
              <a:xfrm>
                <a:off x="535472" y="778760"/>
                <a:ext cx="9141927" cy="3840795"/>
              </a:xfrm>
              <a:prstGeom prst="rect">
                <a:avLst/>
              </a:prstGeom>
            </p:spPr>
            <p:txBody>
              <a:bodyPr vert="horz" wrap="square" lIns="0" tIns="146050" rIns="0" bIns="0" rtlCol="0">
                <a:spAutoFit/>
              </a:bodyPr>
              <a:lstStyle/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시뮬레이션을 위한 수식이 문제가 없는지 확인한다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모의 실험 조건을 설정한다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시간을 어떻게 이산화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(Discretization)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할 것인지 판단한다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  <a:b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</a:b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변수의 변화율이 클 때는 더 작은 샘플링 시간이 필요하다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(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디지털 제어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).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보통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  <a:sym typeface="Wingdings" panose="05000000000000000000" pitchFamily="2" charset="2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  <a:sym typeface="Wingdings" panose="05000000000000000000" pitchFamily="2" charset="2"/>
                      </a:rPr>
                      <m:t>𝑚𝑠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면 충분하다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반복문을 사용한다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반복문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안에서 매순간마다 수식을 갱신한다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적분 또는 미분을 취해 원하는 변수를 도출한다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(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상태는 미분 방정식으로 기술된다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차분 방정식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)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변수를 저장한다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종료 조건에 따라 반복문을 종료한다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저장된 변수를 확인한다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  <a:sym typeface="Wingdings" panose="05000000000000000000" pitchFamily="2" charset="2"/>
                  </a:rPr>
                  <a:t>시각화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2E531268-1516-B65D-0240-1D25964DA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2" y="778760"/>
                <a:ext cx="9141927" cy="3840795"/>
              </a:xfrm>
              <a:prstGeom prst="rect">
                <a:avLst/>
              </a:prstGeom>
              <a:blipFill>
                <a:blip r:embed="rId3"/>
                <a:stretch>
                  <a:fillRect l="-100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535472" y="778760"/>
                <a:ext cx="9141927" cy="5465920"/>
              </a:xfrm>
              <a:prstGeom prst="rect">
                <a:avLst/>
              </a:prstGeom>
            </p:spPr>
            <p:txBody>
              <a:bodyPr vert="horz" wrap="square" lIns="0" tIns="146050" rIns="0" bIns="0" rtlCol="0">
                <a:spAutoFit/>
              </a:bodyPr>
              <a:lstStyle/>
              <a:p>
                <a:pPr marL="355600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발사체 궤적 및 시간에 대한 운동 에너지 측정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어제 진행했던 직선 운동 외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다양한 방법으로 시뮬레이션을 진행하도록 하겠다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우리는 수식을 그대로 프로그램에 작성할 때가 많다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따라서 발사체의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초기 각도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및 </a:t>
                </a:r>
                <a:r>
                  <a:rPr lang="ko-KR" altLang="en-US" sz="1600" dirty="0">
                    <a:solidFill>
                      <a:srgbClr val="FF0000"/>
                    </a:solidFill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속도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에 대한 궤적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b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</a:b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시간에 대한 속도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그래프를 작성해보자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초기 위치는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0.0, 0.0)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이다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저번 예제와 동일하게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중력은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−9.81 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/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𝑠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현대하모니 M" panose="02020603020101020101" pitchFamily="18" charset="-127"/>
                            <a:cs typeface="현대하모니 B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]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이</m:t>
                    </m:r>
                  </m:oMath>
                </a14:m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고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각도에 따라 변하는 </a:t>
                </a:r>
                <a:b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</a:br>
                <a:r>
                  <a:rPr lang="ko-KR" altLang="en-US" sz="1600" dirty="0" err="1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종횡축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 운동을 저장한다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Simulation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의 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Sampling Time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0.0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01 [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현대하모니 M" panose="02020603020101020101" pitchFamily="18" charset="-127"/>
                        <a:cs typeface="현대하모니 B"/>
                      </a:rPr>
                      <m:t>]</m:t>
                    </m:r>
                  </m:oMath>
                </a14:m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총 실행 시간은 초기 시간부터 </a:t>
                </a:r>
                <a:b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</a:b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다시 지면에 도착하는 순간까지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저장할 내용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: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속도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시간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X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축 변위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Y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축 변위</a:t>
                </a:r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힌트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: 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등가속도 운동이며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, particle</a:t>
                </a: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의 운동으로 표현한다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812800" lvl="1" indent="-342900">
                  <a:spcBef>
                    <a:spcPts val="1150"/>
                  </a:spcBef>
                  <a:buFont typeface="+mj-lt"/>
                  <a:buAutoNum type="arabicPeriod"/>
                </a:pPr>
                <a:r>
                  <a:rPr lang="ko-KR" altLang="en-US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참고할 공식은 다음과 같다</a:t>
                </a:r>
                <a:r>
                  <a:rPr lang="en-US" altLang="ko-KR" sz="1600" dirty="0">
                    <a:latin typeface="현대하모니 M" panose="02020603020101020101" pitchFamily="18" charset="-127"/>
                    <a:ea typeface="현대하모니 M" panose="02020603020101020101" pitchFamily="18" charset="-127"/>
                    <a:cs typeface="현대하모니 B"/>
                  </a:rPr>
                  <a:t>.</a:t>
                </a:r>
              </a:p>
              <a:p>
                <a:pPr marL="469900" lvl="1"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𝑘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+1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𝑔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𝑠</m:t>
                          </m:r>
                        </m:sub>
                      </m:sSub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𝑣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𝑠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+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2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𝑎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𝑇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𝑠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469900" lvl="1"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h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=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  <a:p>
                <a:pPr marL="469900" lvl="1">
                  <a:spcBef>
                    <a:spcPts val="115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h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𝑚𝑎𝑥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현대하모니 M" panose="02020603020101020101" pitchFamily="18" charset="-127"/>
                          <a:cs typeface="현대하모니 B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  <m:t>𝑦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  <a:cs typeface="현대하모니 B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현대하모니 M" panose="02020603020101020101" pitchFamily="18" charset="-127"/>
                                      <a:cs typeface="현대하모니 B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현대하모니 M" panose="02020603020101020101" pitchFamily="18" charset="-127"/>
                                  <a:cs typeface="현대하모니 B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2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현대하모니 M" panose="02020603020101020101" pitchFamily="18" charset="-127"/>
                              <a:cs typeface="현대하모니 B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현대하모니 M" panose="02020603020101020101" pitchFamily="18" charset="-127"/>
                  <a:ea typeface="현대하모니 M" panose="02020603020101020101" pitchFamily="18" charset="-127"/>
                  <a:cs typeface="현대하모니 B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72" y="778760"/>
                <a:ext cx="9141927" cy="5465920"/>
              </a:xfrm>
              <a:prstGeom prst="rect">
                <a:avLst/>
              </a:prstGeom>
              <a:blipFill>
                <a:blip r:embed="rId3"/>
                <a:stretch>
                  <a:fillRect l="-10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Simulation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84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E531268-1516-B65D-0240-1D25964DAD8C}"/>
              </a:ext>
            </a:extLst>
          </p:cNvPr>
          <p:cNvSpPr txBox="1"/>
          <p:nvPr/>
        </p:nvSpPr>
        <p:spPr>
          <a:xfrm>
            <a:off x="535472" y="778760"/>
            <a:ext cx="9141927" cy="2086469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는 제어 수업에서 많이 사용하는 툴이다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동역학적인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문제 또한 구현이 가능하며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LabVIEW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와 같이 그래픽 기반 프로그래밍 툴이다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현직에서도 많이 사용한다고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알려져있다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자동제어에서 배울 내용인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블록 선도와 같이 블록을 사용하여 프로그램을 구상할 수 있으며 그 구조가 간단하며 직관적이기에 많이 사용한다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시뮬링크는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Toolbox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로 설치가 필요하다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(.</a:t>
            </a:r>
            <a:r>
              <a:rPr lang="en-US" altLang="ko-KR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slx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파일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).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시뮬링크는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sim()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함수를 통하여 스크립트에서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동작시킬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022622-6826-BFE6-2A79-9A84448D45FA}"/>
              </a:ext>
            </a:extLst>
          </p:cNvPr>
          <p:cNvGrpSpPr/>
          <p:nvPr/>
        </p:nvGrpSpPr>
        <p:grpSpPr>
          <a:xfrm>
            <a:off x="4122420" y="2865229"/>
            <a:ext cx="5504815" cy="3654132"/>
            <a:chOff x="2354027" y="2911948"/>
            <a:chExt cx="5504815" cy="36541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D9A4210-6B60-BB33-FF93-090D34E3B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4027" y="2911948"/>
              <a:ext cx="5504815" cy="3654132"/>
            </a:xfrm>
            <a:prstGeom prst="rect">
              <a:avLst/>
            </a:prstGeom>
          </p:spPr>
        </p:pic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075F6BE7-B8BF-AD22-5910-4B4E864DC03D}"/>
                </a:ext>
              </a:extLst>
            </p:cNvPr>
            <p:cNvSpPr/>
            <p:nvPr/>
          </p:nvSpPr>
          <p:spPr>
            <a:xfrm>
              <a:off x="3429000" y="3810000"/>
              <a:ext cx="1219200" cy="685800"/>
            </a:xfrm>
            <a:prstGeom prst="frame">
              <a:avLst>
                <a:gd name="adj1" fmla="val 472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394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E531268-1516-B65D-0240-1D25964DAD8C}"/>
              </a:ext>
            </a:extLst>
          </p:cNvPr>
          <p:cNvSpPr txBox="1"/>
          <p:nvPr/>
        </p:nvSpPr>
        <p:spPr>
          <a:xfrm>
            <a:off x="535472" y="778760"/>
            <a:ext cx="9141927" cy="1994136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시작화면에서 빈 모델을 클릭하면 다음과 같은 창이 뜰 것이다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빨간색 박스를 주로 많이 사용할 것이다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스크립트에서 실행이 가능한 만큼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스크립트의 변수를 가져올 수도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스크립트로 변수를 저장할 수도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시작하기 이전에 설정을 해보자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16056B-2BA3-6AC0-2827-C83BADFC2816}"/>
              </a:ext>
            </a:extLst>
          </p:cNvPr>
          <p:cNvGrpSpPr/>
          <p:nvPr/>
        </p:nvGrpSpPr>
        <p:grpSpPr>
          <a:xfrm>
            <a:off x="4193226" y="2229198"/>
            <a:ext cx="5670864" cy="4336882"/>
            <a:chOff x="4070988" y="2133600"/>
            <a:chExt cx="5670864" cy="433688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14164D6-8B3F-9FFB-B7CC-8E0E1BA4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0988" y="2133600"/>
              <a:ext cx="5670864" cy="4336882"/>
            </a:xfrm>
            <a:prstGeom prst="rect">
              <a:avLst/>
            </a:prstGeom>
          </p:spPr>
        </p:pic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753BF450-B74C-6666-505A-B946190E7DFF}"/>
                </a:ext>
              </a:extLst>
            </p:cNvPr>
            <p:cNvSpPr/>
            <p:nvPr/>
          </p:nvSpPr>
          <p:spPr>
            <a:xfrm>
              <a:off x="5106435" y="2438400"/>
              <a:ext cx="533400" cy="497804"/>
            </a:xfrm>
            <a:prstGeom prst="frame">
              <a:avLst>
                <a:gd name="adj1" fmla="val 254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7AD25DCD-F1B4-3700-6A36-2E2AC8145ACC}"/>
                </a:ext>
              </a:extLst>
            </p:cNvPr>
            <p:cNvSpPr/>
            <p:nvPr/>
          </p:nvSpPr>
          <p:spPr>
            <a:xfrm>
              <a:off x="5411235" y="2286000"/>
              <a:ext cx="457200" cy="152400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5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 (</a:t>
            </a:r>
            <a:r>
              <a:rPr lang="ko-KR" altLang="en-US" sz="2200" b="1" dirty="0">
                <a:latin typeface="맑은 고딕"/>
                <a:cs typeface="맑은 고딕"/>
              </a:rPr>
              <a:t>설정</a:t>
            </a:r>
            <a:r>
              <a:rPr lang="en-US" altLang="ko-KR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96F1C49-4160-CC1E-B326-B1B3E7AAED51}"/>
              </a:ext>
            </a:extLst>
          </p:cNvPr>
          <p:cNvSpPr txBox="1"/>
          <p:nvPr/>
        </p:nvSpPr>
        <p:spPr>
          <a:xfrm>
            <a:off x="535472" y="778760"/>
            <a:ext cx="9141927" cy="3994683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맨 위 탭에서 모델링을 클릭한다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모델을 설정한다</a:t>
            </a:r>
            <a:r>
              <a:rPr lang="en-US" altLang="ko-KR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중요</a:t>
            </a:r>
            <a:r>
              <a:rPr lang="en-US" altLang="ko-KR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모델링 </a:t>
            </a:r>
            <a:r>
              <a:rPr lang="en-US" altLang="ko-KR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olidFill>
                  <a:srgbClr val="FF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모델링 설정</a:t>
            </a:r>
            <a:endParaRPr lang="en-US" altLang="ko-KR" sz="1600" dirty="0">
              <a:solidFill>
                <a:srgbClr val="FF0000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MATLAB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스크립트에 저장된 변수를 직접 입력한다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에 숫자가 아닌 변수를 넣어야 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숫자를 넣는 행위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소위 블록 코딩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는 지양해야 한다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시작 시간</a:t>
            </a: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중지 시간</a:t>
            </a:r>
            <a:endParaRPr lang="en-US" altLang="ko-KR" sz="16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고정 스텝 크기</a:t>
            </a:r>
            <a:endParaRPr lang="en-US" altLang="ko-KR" sz="16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솔버의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유형은 </a:t>
            </a:r>
            <a:r>
              <a:rPr lang="ko-KR" altLang="en-US" sz="16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고정 스텝</a:t>
            </a:r>
            <a:endParaRPr lang="en-US" altLang="ko-KR" sz="16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솔버는</a:t>
            </a:r>
            <a:r>
              <a:rPr lang="ko-KR" altLang="en-US" sz="16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Runge-</a:t>
            </a:r>
            <a:r>
              <a:rPr lang="en-US" altLang="ko-KR" sz="1600" b="1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Kutta</a:t>
            </a:r>
            <a:endParaRPr lang="en-US" altLang="ko-KR" sz="16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62B7C69-BC5C-7110-40B9-B44D9561E110}"/>
              </a:ext>
            </a:extLst>
          </p:cNvPr>
          <p:cNvGrpSpPr/>
          <p:nvPr/>
        </p:nvGrpSpPr>
        <p:grpSpPr>
          <a:xfrm>
            <a:off x="3856182" y="1980700"/>
            <a:ext cx="5861551" cy="4621222"/>
            <a:chOff x="4404289" y="2386377"/>
            <a:chExt cx="5318036" cy="42149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2733C09-BC49-2F46-FD89-C47D52743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4289" y="2386377"/>
              <a:ext cx="5318036" cy="4214930"/>
            </a:xfrm>
            <a:prstGeom prst="rect">
              <a:avLst/>
            </a:prstGeom>
          </p:spPr>
        </p:pic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CD416FCF-56B4-3ADB-5F11-A066DDFB62E1}"/>
                </a:ext>
              </a:extLst>
            </p:cNvPr>
            <p:cNvSpPr/>
            <p:nvPr/>
          </p:nvSpPr>
          <p:spPr>
            <a:xfrm>
              <a:off x="5745076" y="2997547"/>
              <a:ext cx="3802388" cy="228600"/>
            </a:xfrm>
            <a:prstGeom prst="frame">
              <a:avLst>
                <a:gd name="adj1" fmla="val 41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0BDC8CEE-956D-756D-6474-F451A5D98C82}"/>
                </a:ext>
              </a:extLst>
            </p:cNvPr>
            <p:cNvSpPr/>
            <p:nvPr/>
          </p:nvSpPr>
          <p:spPr>
            <a:xfrm>
              <a:off x="5675941" y="3421034"/>
              <a:ext cx="3871522" cy="228600"/>
            </a:xfrm>
            <a:prstGeom prst="frame">
              <a:avLst>
                <a:gd name="adj1" fmla="val 41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767340C3-3F02-F377-ACC4-F5D6AB48A7F5}"/>
                </a:ext>
              </a:extLst>
            </p:cNvPr>
            <p:cNvSpPr/>
            <p:nvPr/>
          </p:nvSpPr>
          <p:spPr>
            <a:xfrm>
              <a:off x="5745076" y="3915846"/>
              <a:ext cx="3733253" cy="228600"/>
            </a:xfrm>
            <a:prstGeom prst="frame">
              <a:avLst>
                <a:gd name="adj1" fmla="val 4167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12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dirty="0"/>
              <a:t>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6552" y="268732"/>
            <a:ext cx="4520247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sz="2200" b="1" dirty="0">
                <a:latin typeface="맑은 고딕"/>
                <a:cs typeface="맑은 고딕"/>
              </a:rPr>
              <a:t>II</a:t>
            </a:r>
            <a:r>
              <a:rPr lang="en-US" sz="2200" b="1" dirty="0">
                <a:latin typeface="맑은 고딕"/>
                <a:cs typeface="맑은 고딕"/>
              </a:rPr>
              <a:t>I</a:t>
            </a:r>
            <a:r>
              <a:rPr sz="2200" b="1" dirty="0">
                <a:latin typeface="맑은 고딕"/>
                <a:cs typeface="맑은 고딕"/>
              </a:rPr>
              <a:t>.</a:t>
            </a:r>
            <a:r>
              <a:rPr lang="ko-KR" altLang="en-US" sz="2200" b="1" dirty="0">
                <a:latin typeface="맑은 고딕"/>
                <a:cs typeface="맑은 고딕"/>
              </a:rPr>
              <a:t>	</a:t>
            </a:r>
            <a:r>
              <a:rPr lang="en-US" altLang="ko-KR" sz="2200" b="1" dirty="0">
                <a:latin typeface="맑은 고딕"/>
                <a:cs typeface="맑은 고딕"/>
              </a:rPr>
              <a:t>Simulink (</a:t>
            </a:r>
            <a:r>
              <a:rPr lang="ko-KR" altLang="en-US" sz="2200" b="1" dirty="0">
                <a:latin typeface="맑은 고딕"/>
                <a:cs typeface="맑은 고딕"/>
              </a:rPr>
              <a:t>설정</a:t>
            </a:r>
            <a:r>
              <a:rPr lang="en-US" altLang="ko-KR" sz="2200" b="1" dirty="0">
                <a:latin typeface="맑은 고딕"/>
                <a:cs typeface="맑은 고딕"/>
              </a:rPr>
              <a:t>)</a:t>
            </a:r>
            <a:endParaRPr sz="2200" dirty="0">
              <a:latin typeface="맑은 고딕"/>
              <a:cs typeface="맑은 고딕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A1DE8E50-FED7-FE7F-16AA-2A9D84512C80}"/>
              </a:ext>
            </a:extLst>
          </p:cNvPr>
          <p:cNvSpPr txBox="1">
            <a:spLocks/>
          </p:cNvSpPr>
          <p:nvPr/>
        </p:nvSpPr>
        <p:spPr>
          <a:xfrm>
            <a:off x="3047206" y="6594933"/>
            <a:ext cx="3811588" cy="17761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000" b="0" i="0" kern="1200">
                <a:solidFill>
                  <a:srgbClr val="7F7F7F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85"/>
              </a:spcBef>
              <a:tabLst>
                <a:tab pos="1678939" algn="l"/>
                <a:tab pos="1864995" algn="l"/>
              </a:tabLst>
            </a:pPr>
            <a:r>
              <a:rPr lang="en-US" dirty="0"/>
              <a:t>School of Mechanical and Control Engineering-</a:t>
            </a:r>
            <a:r>
              <a:rPr lang="en-US" dirty="0" err="1"/>
              <a:t>Handong</a:t>
            </a:r>
            <a:r>
              <a:rPr lang="en-US" dirty="0"/>
              <a:t> Univ.</a:t>
            </a:r>
            <a:endParaRPr lang="ko-KR" alt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96F1C49-4160-CC1E-B326-B1B3E7AAED51}"/>
              </a:ext>
            </a:extLst>
          </p:cNvPr>
          <p:cNvSpPr txBox="1"/>
          <p:nvPr/>
        </p:nvSpPr>
        <p:spPr>
          <a:xfrm>
            <a:off x="535472" y="778760"/>
            <a:ext cx="9141927" cy="393312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설정이 끝났으면 본격적으로 라이브러리를 사용하여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시뮬레이션 프로그램을 작성해보자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!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시뮬레이션 탭에 라이브러리 브라우저를 클릭해보자</a:t>
            </a:r>
            <a:endParaRPr lang="en-US" altLang="ko-KR" sz="1600" dirty="0">
              <a:latin typeface="현대하모니 M" panose="02020603020101020101" pitchFamily="18" charset="-127"/>
              <a:ea typeface="현대하모니 M" panose="02020603020101020101" pitchFamily="18" charset="-127"/>
              <a:cs typeface="현대하모니 B"/>
              <a:sym typeface="Wingdings" panose="05000000000000000000" pitchFamily="2" charset="2"/>
            </a:endParaRP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선형 시스템 및 신호에서 배운 것과 같이 스텝 입력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램프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, 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정현파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등 다양한 신호를 만들고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싶다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  <a:sym typeface="Wingdings" panose="05000000000000000000" pitchFamily="2" charset="2"/>
              </a:rPr>
              <a:t>. (Sources)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시뮬링크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상에서 그래프를 확인하거나 작업 공간으로 보내고 싶다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.(Sinks)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내가 직접 함수를 만들고 싶다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 (User-Defined Functions)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신호에 대한 연산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증폭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수학적 연산 등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(Math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 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Operations)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전달 함수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미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/</a:t>
            </a:r>
            <a:r>
              <a:rPr lang="ko-KR" altLang="en-US" sz="1600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적분기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제어기 등 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(Continuous)</a:t>
            </a:r>
          </a:p>
          <a:p>
            <a:pPr marL="355600" indent="-342900">
              <a:spcBef>
                <a:spcPts val="1150"/>
              </a:spcBef>
              <a:buFont typeface="+mj-lt"/>
              <a:buAutoNum type="arabicPeriod"/>
            </a:pP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여러 블록이 있으며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,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이를 통해 효과적인</a:t>
            </a:r>
            <a:b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</a:b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Simulink </a:t>
            </a:r>
            <a:r>
              <a:rPr lang="ko-KR" altLang="en-US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작성을 할 수 있다</a:t>
            </a:r>
            <a:r>
              <a:rPr lang="en-US" altLang="ko-KR" sz="1600" dirty="0">
                <a:latin typeface="현대하모니 M" panose="02020603020101020101" pitchFamily="18" charset="-127"/>
                <a:ea typeface="현대하모니 M" panose="02020603020101020101" pitchFamily="18" charset="-127"/>
                <a:cs typeface="현대하모니 B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5CDFE39-DB02-A9C2-74DB-0410E93E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31" y="2735644"/>
            <a:ext cx="5410199" cy="38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1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75"/>
    </mc:Choice>
    <mc:Fallback xmlns="">
      <p:transition spd="slow" advTm="36575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1310</Words>
  <Application>Microsoft Office PowerPoint</Application>
  <PresentationFormat>A4 용지(210x297mm)</PresentationFormat>
  <Paragraphs>169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HDharmony M</vt:lpstr>
      <vt:lpstr>맑은 고딕</vt:lpstr>
      <vt:lpstr>현대하모니 B</vt:lpstr>
      <vt:lpstr>현대하모니 M</vt:lpstr>
      <vt:lpstr>Arial</vt:lpstr>
      <vt:lpstr>Calibri</vt:lpstr>
      <vt:lpstr>Cambria Math</vt:lpstr>
      <vt:lpstr>JetBrains Mono</vt:lpstr>
      <vt:lpstr>Wingdings</vt:lpstr>
      <vt:lpstr>Office Theme</vt:lpstr>
      <vt:lpstr>Simulink Revision  and Symbolic</vt:lpstr>
      <vt:lpstr>PowerPoint 프레젠테이션</vt:lpstr>
      <vt:lpstr>I. Introduction</vt:lpstr>
      <vt:lpstr>II. Simulation</vt:lpstr>
      <vt:lpstr>II. Simulation</vt:lpstr>
      <vt:lpstr>III. Simulink</vt:lpstr>
      <vt:lpstr>III. Simulink</vt:lpstr>
      <vt:lpstr>III. Simulink (설정)</vt:lpstr>
      <vt:lpstr>III. Simulink (설정)</vt:lpstr>
      <vt:lpstr>III. Simulink</vt:lpstr>
      <vt:lpstr>III. Simulink</vt:lpstr>
      <vt:lpstr>III. Simulink</vt:lpstr>
      <vt:lpstr>III. Simulink</vt:lpstr>
      <vt:lpstr>IV. Symbolic Math</vt:lpstr>
      <vt:lpstr>IV. Symbolic Math</vt:lpstr>
      <vt:lpstr>V.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SeungEun Hwang</dc:creator>
  <cp:lastModifiedBy>곽진/21900031</cp:lastModifiedBy>
  <cp:revision>383</cp:revision>
  <dcterms:created xsi:type="dcterms:W3CDTF">2023-12-27T12:16:50Z</dcterms:created>
  <dcterms:modified xsi:type="dcterms:W3CDTF">2024-07-26T05:52:16Z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2023-10-27T00:00:00Z</vt:filetime>
  </property>
  <property fmtid="{D5CDD505-2E9C-101B-9397-08002B2CF9AE}" pid="3" name="LastSaved">
    <vt:filetime>2023-12-27T00:00:00Z</vt:filetime>
  </property>
</Properties>
</file>