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61" r:id="rId5"/>
    <p:sldId id="262" r:id="rId6"/>
    <p:sldId id="260" r:id="rId7"/>
    <p:sldId id="266" r:id="rId8"/>
    <p:sldId id="263" r:id="rId9"/>
    <p:sldId id="264" r:id="rId10"/>
    <p:sldId id="265" r:id="rId11"/>
    <p:sldId id="267" r:id="rId12"/>
  </p:sldIdLst>
  <p:sldSz cx="9906000" cy="6858000" type="A4"/>
  <p:notesSz cx="9906000" cy="6858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22" autoAdjust="0"/>
    <p:restoredTop sz="80084" autoAdjust="0"/>
  </p:normalViewPr>
  <p:slideViewPr>
    <p:cSldViewPr>
      <p:cViewPr varScale="1">
        <p:scale>
          <a:sx n="127" d="100"/>
          <a:sy n="127" d="100"/>
        </p:scale>
        <p:origin x="2760" y="12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926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11813" y="0"/>
            <a:ext cx="42926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0D391-4969-4F6F-9F7C-0BA8786EEEE3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281363" y="857250"/>
            <a:ext cx="3343275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0600" y="3300413"/>
            <a:ext cx="79248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42926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11813" y="6513513"/>
            <a:ext cx="42926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5EAF8D-CA0D-4E98-BD32-054A2CC21D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50880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Hello, I am Jin Kwak and I am going to present about my research project in the school of mechanical and control engineering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EAF8D-CA0D-4E98-BD32-054A2CC21DD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556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EAF8D-CA0D-4E98-BD32-054A2CC21DD8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0820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EAF8D-CA0D-4E98-BD32-054A2CC21DD8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2904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Table of contents are the followings: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EAF8D-CA0D-4E98-BD32-054A2CC21DD8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8868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EAF8D-CA0D-4E98-BD32-054A2CC21DD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14526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EAF8D-CA0D-4E98-BD32-054A2CC21DD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56032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EAF8D-CA0D-4E98-BD32-054A2CC21DD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16228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EAF8D-CA0D-4E98-BD32-054A2CC21DD8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75321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EAF8D-CA0D-4E98-BD32-054A2CC21DD8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90031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EAF8D-CA0D-4E98-BD32-054A2CC21DD8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72084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EAF8D-CA0D-4E98-BD32-054A2CC21DD8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62722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42950" y="2125980"/>
            <a:ext cx="8420100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>
                <a:latin typeface="현대하모니 M" panose="02020603020101020101" pitchFamily="18" charset="-127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485900" y="3840480"/>
            <a:ext cx="69342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7F7F7F"/>
                </a:solidFill>
                <a:latin typeface="맑은 고딕"/>
                <a:cs typeface="맑은 고딕"/>
              </a:defRPr>
            </a:lvl1pPr>
          </a:lstStyle>
          <a:p>
            <a:pPr marL="12700">
              <a:lnSpc>
                <a:spcPct val="100000"/>
              </a:lnSpc>
              <a:spcBef>
                <a:spcPts val="185"/>
              </a:spcBef>
              <a:tabLst>
                <a:tab pos="1678939" algn="l"/>
                <a:tab pos="1864995" algn="l"/>
              </a:tabLst>
            </a:pPr>
            <a:r>
              <a:rPr dirty="0"/>
              <a:t>H</a:t>
            </a:r>
            <a:r>
              <a:rPr spc="-5" dirty="0"/>
              <a:t>YUND</a:t>
            </a:r>
            <a:r>
              <a:rPr dirty="0"/>
              <a:t>AI </a:t>
            </a:r>
            <a:r>
              <a:rPr spc="-5" dirty="0"/>
              <a:t>M</a:t>
            </a:r>
            <a:r>
              <a:rPr dirty="0"/>
              <a:t>OTOR </a:t>
            </a:r>
            <a:r>
              <a:rPr spc="-5" dirty="0"/>
              <a:t>G</a:t>
            </a:r>
            <a:r>
              <a:rPr dirty="0"/>
              <a:t>RO</a:t>
            </a:r>
            <a:r>
              <a:rPr spc="-5" dirty="0"/>
              <a:t>U</a:t>
            </a:r>
            <a:r>
              <a:rPr dirty="0"/>
              <a:t>P	-	한동대학교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현대하모니 M" panose="02020603020101020101" pitchFamily="18" charset="-127"/>
                <a:cs typeface="현대하모니 M" panose="02020603020101020101" pitchFamily="18" charset="-127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7F7F7F"/>
                </a:solidFill>
                <a:latin typeface="맑은 고딕"/>
                <a:cs typeface="맑은 고딕"/>
              </a:defRPr>
            </a:lvl1pPr>
          </a:lstStyle>
          <a:p>
            <a:pPr marL="12700">
              <a:lnSpc>
                <a:spcPct val="100000"/>
              </a:lnSpc>
              <a:spcBef>
                <a:spcPts val="185"/>
              </a:spcBef>
              <a:tabLst>
                <a:tab pos="1678939" algn="l"/>
                <a:tab pos="1864995" algn="l"/>
              </a:tabLst>
            </a:pPr>
            <a:r>
              <a:rPr dirty="0"/>
              <a:t>H</a:t>
            </a:r>
            <a:r>
              <a:rPr spc="-5" dirty="0"/>
              <a:t>YUND</a:t>
            </a:r>
            <a:r>
              <a:rPr dirty="0"/>
              <a:t>AI </a:t>
            </a:r>
            <a:r>
              <a:rPr spc="-5" dirty="0"/>
              <a:t>M</a:t>
            </a:r>
            <a:r>
              <a:rPr dirty="0"/>
              <a:t>OTOR </a:t>
            </a:r>
            <a:r>
              <a:rPr spc="-5" dirty="0"/>
              <a:t>G</a:t>
            </a:r>
            <a:r>
              <a:rPr dirty="0"/>
              <a:t>RO</a:t>
            </a:r>
            <a:r>
              <a:rPr spc="-5" dirty="0"/>
              <a:t>U</a:t>
            </a:r>
            <a:r>
              <a:rPr dirty="0"/>
              <a:t>P	-	한동대학교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58775" y="728662"/>
            <a:ext cx="9185275" cy="5080"/>
          </a:xfrm>
          <a:custGeom>
            <a:avLst/>
            <a:gdLst/>
            <a:ahLst/>
            <a:cxnLst/>
            <a:rect l="l" t="t" r="r" b="b"/>
            <a:pathLst>
              <a:path w="9185275" h="5079">
                <a:moveTo>
                  <a:pt x="0" y="4762"/>
                </a:moveTo>
                <a:lnTo>
                  <a:pt x="9185275" y="0"/>
                </a:lnTo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358775" y="728662"/>
            <a:ext cx="3600450" cy="34925"/>
          </a:xfrm>
          <a:custGeom>
            <a:avLst/>
            <a:gdLst/>
            <a:ahLst/>
            <a:cxnLst/>
            <a:rect l="l" t="t" r="r" b="b"/>
            <a:pathLst>
              <a:path w="3600450" h="34925">
                <a:moveTo>
                  <a:pt x="3600450" y="0"/>
                </a:moveTo>
                <a:lnTo>
                  <a:pt x="0" y="0"/>
                </a:lnTo>
                <a:lnTo>
                  <a:pt x="0" y="34925"/>
                </a:lnTo>
                <a:lnTo>
                  <a:pt x="3600450" y="34925"/>
                </a:lnTo>
                <a:lnTo>
                  <a:pt x="3600450" y="0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58775" y="728662"/>
            <a:ext cx="9185275" cy="5080"/>
          </a:xfrm>
          <a:custGeom>
            <a:avLst/>
            <a:gdLst/>
            <a:ahLst/>
            <a:cxnLst/>
            <a:rect l="l" t="t" r="r" b="b"/>
            <a:pathLst>
              <a:path w="9185275" h="5079">
                <a:moveTo>
                  <a:pt x="0" y="4762"/>
                </a:moveTo>
                <a:lnTo>
                  <a:pt x="9185275" y="0"/>
                </a:lnTo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58775" y="728662"/>
            <a:ext cx="3600450" cy="34925"/>
          </a:xfrm>
          <a:custGeom>
            <a:avLst/>
            <a:gdLst/>
            <a:ahLst/>
            <a:cxnLst/>
            <a:rect l="l" t="t" r="r" b="b"/>
            <a:pathLst>
              <a:path w="3600450" h="34925">
                <a:moveTo>
                  <a:pt x="3600450" y="0"/>
                </a:moveTo>
                <a:lnTo>
                  <a:pt x="0" y="0"/>
                </a:lnTo>
                <a:lnTo>
                  <a:pt x="0" y="34925"/>
                </a:lnTo>
                <a:lnTo>
                  <a:pt x="3600450" y="34925"/>
                </a:lnTo>
                <a:lnTo>
                  <a:pt x="3600450" y="0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" name="bg object 2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53456" y="2980943"/>
            <a:ext cx="3813048" cy="3276600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57672" y="5303519"/>
            <a:ext cx="198120" cy="941832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760720" y="5230367"/>
            <a:ext cx="283463" cy="362712"/>
          </a:xfrm>
          <a:prstGeom prst="rect">
            <a:avLst/>
          </a:prstGeom>
        </p:spPr>
      </p:pic>
      <p:pic>
        <p:nvPicPr>
          <p:cNvPr id="23" name="bg object 2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733032" y="3051047"/>
            <a:ext cx="2432304" cy="124967"/>
          </a:xfrm>
          <a:prstGeom prst="rect">
            <a:avLst/>
          </a:prstGeom>
        </p:spPr>
      </p:pic>
      <p:pic>
        <p:nvPicPr>
          <p:cNvPr id="24" name="bg object 2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541264" y="2996183"/>
            <a:ext cx="454151" cy="109727"/>
          </a:xfrm>
          <a:prstGeom prst="rect">
            <a:avLst/>
          </a:prstGeom>
        </p:spPr>
      </p:pic>
      <p:pic>
        <p:nvPicPr>
          <p:cNvPr id="25" name="bg object 25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854440" y="4584191"/>
            <a:ext cx="542544" cy="10972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현대하모니 M" panose="02020603020101020101" pitchFamily="18" charset="-127"/>
                <a:cs typeface="현대하모니 M" panose="02020603020101020101" pitchFamily="18" charset="-127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95300" y="1577340"/>
            <a:ext cx="430911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01590" y="1577340"/>
            <a:ext cx="430911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7F7F7F"/>
                </a:solidFill>
                <a:latin typeface="맑은 고딕"/>
                <a:cs typeface="맑은 고딕"/>
              </a:defRPr>
            </a:lvl1pPr>
          </a:lstStyle>
          <a:p>
            <a:pPr marL="12700">
              <a:lnSpc>
                <a:spcPct val="100000"/>
              </a:lnSpc>
              <a:spcBef>
                <a:spcPts val="185"/>
              </a:spcBef>
              <a:tabLst>
                <a:tab pos="1678939" algn="l"/>
                <a:tab pos="1864995" algn="l"/>
              </a:tabLst>
            </a:pPr>
            <a:r>
              <a:rPr dirty="0"/>
              <a:t>H</a:t>
            </a:r>
            <a:r>
              <a:rPr spc="-5" dirty="0"/>
              <a:t>YUND</a:t>
            </a:r>
            <a:r>
              <a:rPr dirty="0"/>
              <a:t>AI </a:t>
            </a:r>
            <a:r>
              <a:rPr spc="-5" dirty="0"/>
              <a:t>M</a:t>
            </a:r>
            <a:r>
              <a:rPr dirty="0"/>
              <a:t>OTOR </a:t>
            </a:r>
            <a:r>
              <a:rPr spc="-5" dirty="0"/>
              <a:t>G</a:t>
            </a:r>
            <a:r>
              <a:rPr dirty="0"/>
              <a:t>RO</a:t>
            </a:r>
            <a:r>
              <a:rPr spc="-5" dirty="0"/>
              <a:t>U</a:t>
            </a:r>
            <a:r>
              <a:rPr dirty="0"/>
              <a:t>P	-	한동대학교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현대하모니 M" panose="02020603020101020101" pitchFamily="18" charset="-127"/>
                <a:cs typeface="현대하모니 M" panose="02020603020101020101" pitchFamily="18" charset="-127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7F7F7F"/>
                </a:solidFill>
                <a:latin typeface="맑은 고딕"/>
                <a:cs typeface="맑은 고딕"/>
              </a:defRPr>
            </a:lvl1pPr>
          </a:lstStyle>
          <a:p>
            <a:pPr marL="12700">
              <a:lnSpc>
                <a:spcPct val="100000"/>
              </a:lnSpc>
              <a:spcBef>
                <a:spcPts val="185"/>
              </a:spcBef>
              <a:tabLst>
                <a:tab pos="1678939" algn="l"/>
                <a:tab pos="1864995" algn="l"/>
              </a:tabLst>
            </a:pPr>
            <a:r>
              <a:rPr dirty="0"/>
              <a:t>H</a:t>
            </a:r>
            <a:r>
              <a:rPr spc="-5" dirty="0"/>
              <a:t>YUND</a:t>
            </a:r>
            <a:r>
              <a:rPr dirty="0"/>
              <a:t>AI </a:t>
            </a:r>
            <a:r>
              <a:rPr spc="-5" dirty="0"/>
              <a:t>M</a:t>
            </a:r>
            <a:r>
              <a:rPr dirty="0"/>
              <a:t>OTOR </a:t>
            </a:r>
            <a:r>
              <a:rPr spc="-5" dirty="0"/>
              <a:t>G</a:t>
            </a:r>
            <a:r>
              <a:rPr dirty="0"/>
              <a:t>RO</a:t>
            </a:r>
            <a:r>
              <a:rPr spc="-5" dirty="0"/>
              <a:t>U</a:t>
            </a:r>
            <a:r>
              <a:rPr dirty="0"/>
              <a:t>P	-	한동대학교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7F7F7F"/>
                </a:solidFill>
                <a:latin typeface="맑은 고딕"/>
                <a:cs typeface="맑은 고딕"/>
              </a:defRPr>
            </a:lvl1pPr>
          </a:lstStyle>
          <a:p>
            <a:pPr marL="12700">
              <a:lnSpc>
                <a:spcPct val="100000"/>
              </a:lnSpc>
              <a:spcBef>
                <a:spcPts val="185"/>
              </a:spcBef>
              <a:tabLst>
                <a:tab pos="1678939" algn="l"/>
                <a:tab pos="1864995" algn="l"/>
              </a:tabLst>
            </a:pPr>
            <a:r>
              <a:rPr dirty="0"/>
              <a:t>H</a:t>
            </a:r>
            <a:r>
              <a:rPr spc="-5" dirty="0"/>
              <a:t>YUND</a:t>
            </a:r>
            <a:r>
              <a:rPr dirty="0"/>
              <a:t>AI </a:t>
            </a:r>
            <a:r>
              <a:rPr spc="-5" dirty="0"/>
              <a:t>M</a:t>
            </a:r>
            <a:r>
              <a:rPr dirty="0"/>
              <a:t>OTOR </a:t>
            </a:r>
            <a:r>
              <a:rPr spc="-5" dirty="0"/>
              <a:t>G</a:t>
            </a:r>
            <a:r>
              <a:rPr dirty="0"/>
              <a:t>RO</a:t>
            </a:r>
            <a:r>
              <a:rPr spc="-5" dirty="0"/>
              <a:t>U</a:t>
            </a:r>
            <a:r>
              <a:rPr dirty="0"/>
              <a:t>P	-	한동대학교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58775" y="728662"/>
            <a:ext cx="9185275" cy="5080"/>
          </a:xfrm>
          <a:custGeom>
            <a:avLst/>
            <a:gdLst/>
            <a:ahLst/>
            <a:cxnLst/>
            <a:rect l="l" t="t" r="r" b="b"/>
            <a:pathLst>
              <a:path w="9185275" h="5079">
                <a:moveTo>
                  <a:pt x="0" y="4762"/>
                </a:moveTo>
                <a:lnTo>
                  <a:pt x="9185275" y="0"/>
                </a:lnTo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358775" y="728662"/>
            <a:ext cx="3600450" cy="34925"/>
          </a:xfrm>
          <a:custGeom>
            <a:avLst/>
            <a:gdLst/>
            <a:ahLst/>
            <a:cxnLst/>
            <a:rect l="l" t="t" r="r" b="b"/>
            <a:pathLst>
              <a:path w="3600450" h="34925">
                <a:moveTo>
                  <a:pt x="3600450" y="0"/>
                </a:moveTo>
                <a:lnTo>
                  <a:pt x="0" y="0"/>
                </a:lnTo>
                <a:lnTo>
                  <a:pt x="0" y="34925"/>
                </a:lnTo>
                <a:lnTo>
                  <a:pt x="3600450" y="34925"/>
                </a:lnTo>
                <a:lnTo>
                  <a:pt x="3600450" y="0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044825" y="1717548"/>
            <a:ext cx="3816350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현대하모니 B"/>
                <a:cs typeface="현대하모니 B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55600" y="1037385"/>
            <a:ext cx="9199880" cy="44545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96493" y="6603444"/>
            <a:ext cx="2513329" cy="1949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rgbClr val="7F7F7F"/>
                </a:solidFill>
                <a:latin typeface="맑은 고딕"/>
                <a:cs typeface="맑은 고딕"/>
              </a:defRPr>
            </a:lvl1pPr>
          </a:lstStyle>
          <a:p>
            <a:pPr marL="12700">
              <a:lnSpc>
                <a:spcPct val="100000"/>
              </a:lnSpc>
              <a:spcBef>
                <a:spcPts val="185"/>
              </a:spcBef>
              <a:tabLst>
                <a:tab pos="1678939" algn="l"/>
                <a:tab pos="1864995" algn="l"/>
              </a:tabLst>
            </a:pPr>
            <a:r>
              <a:rPr dirty="0"/>
              <a:t>H</a:t>
            </a:r>
            <a:r>
              <a:rPr spc="-5" dirty="0"/>
              <a:t>YUND</a:t>
            </a:r>
            <a:r>
              <a:rPr dirty="0"/>
              <a:t>AI </a:t>
            </a:r>
            <a:r>
              <a:rPr spc="-5" dirty="0"/>
              <a:t>M</a:t>
            </a:r>
            <a:r>
              <a:rPr dirty="0"/>
              <a:t>OTOR </a:t>
            </a:r>
            <a:r>
              <a:rPr spc="-5" dirty="0"/>
              <a:t>G</a:t>
            </a:r>
            <a:r>
              <a:rPr dirty="0"/>
              <a:t>RO</a:t>
            </a:r>
            <a:r>
              <a:rPr spc="-5" dirty="0"/>
              <a:t>U</a:t>
            </a:r>
            <a:r>
              <a:rPr dirty="0"/>
              <a:t>P	-	한동대학교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95300" y="6377940"/>
            <a:ext cx="22783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619615" y="6566080"/>
            <a:ext cx="244475" cy="2114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현대하모니 M" panose="02020603020101020101" pitchFamily="18" charset="-127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08510" y="6018265"/>
            <a:ext cx="1593409" cy="489514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2613116" y="1534548"/>
            <a:ext cx="4679950" cy="0"/>
          </a:xfrm>
          <a:custGeom>
            <a:avLst/>
            <a:gdLst/>
            <a:ahLst/>
            <a:cxnLst/>
            <a:rect l="l" t="t" r="r" b="b"/>
            <a:pathLst>
              <a:path w="4679950">
                <a:moveTo>
                  <a:pt x="0" y="0"/>
                </a:moveTo>
                <a:lnTo>
                  <a:pt x="4679444" y="1"/>
                </a:lnTo>
              </a:path>
            </a:pathLst>
          </a:custGeom>
          <a:ln w="19050">
            <a:solidFill>
              <a:srgbClr val="252A6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613116" y="2704731"/>
            <a:ext cx="4679950" cy="0"/>
          </a:xfrm>
          <a:custGeom>
            <a:avLst/>
            <a:gdLst/>
            <a:ahLst/>
            <a:cxnLst/>
            <a:rect l="l" t="t" r="r" b="b"/>
            <a:pathLst>
              <a:path w="4679950">
                <a:moveTo>
                  <a:pt x="0" y="0"/>
                </a:moveTo>
                <a:lnTo>
                  <a:pt x="4679444" y="1"/>
                </a:lnTo>
              </a:path>
            </a:pathLst>
          </a:custGeom>
          <a:ln w="19050">
            <a:solidFill>
              <a:srgbClr val="252A6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343147" y="1223906"/>
            <a:ext cx="167640" cy="1800860"/>
          </a:xfrm>
          <a:custGeom>
            <a:avLst/>
            <a:gdLst/>
            <a:ahLst/>
            <a:cxnLst/>
            <a:rect l="l" t="t" r="r" b="b"/>
            <a:pathLst>
              <a:path w="167639" h="1800860">
                <a:moveTo>
                  <a:pt x="152364" y="0"/>
                </a:moveTo>
                <a:lnTo>
                  <a:pt x="0" y="0"/>
                </a:lnTo>
                <a:lnTo>
                  <a:pt x="0" y="1800282"/>
                </a:lnTo>
                <a:lnTo>
                  <a:pt x="167601" y="1800282"/>
                </a:lnTo>
              </a:path>
            </a:pathLst>
          </a:custGeom>
          <a:ln w="76200">
            <a:solidFill>
              <a:srgbClr val="252A6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382549" y="1223905"/>
            <a:ext cx="167640" cy="1800860"/>
          </a:xfrm>
          <a:custGeom>
            <a:avLst/>
            <a:gdLst/>
            <a:ahLst/>
            <a:cxnLst/>
            <a:rect l="l" t="t" r="r" b="b"/>
            <a:pathLst>
              <a:path w="167640" h="1800860">
                <a:moveTo>
                  <a:pt x="15236" y="1800282"/>
                </a:moveTo>
                <a:lnTo>
                  <a:pt x="167601" y="1800282"/>
                </a:lnTo>
                <a:lnTo>
                  <a:pt x="167601" y="0"/>
                </a:lnTo>
                <a:lnTo>
                  <a:pt x="0" y="0"/>
                </a:lnTo>
              </a:path>
            </a:pathLst>
          </a:custGeom>
          <a:ln w="76200">
            <a:solidFill>
              <a:srgbClr val="252A6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423703" y="1241508"/>
            <a:ext cx="3328623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spcBef>
                <a:spcPts val="100"/>
              </a:spcBef>
            </a:pPr>
            <a:r>
              <a:rPr lang="en-US" sz="1400" dirty="0">
                <a:latin typeface="현대하모니 M" panose="02020603020101020101" pitchFamily="18" charset="-127"/>
                <a:cs typeface="현대하모니 B"/>
              </a:rPr>
              <a:t>MCE Coding Camp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712201" y="1652653"/>
            <a:ext cx="4468934" cy="95622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76200" algn="ctr">
              <a:lnSpc>
                <a:spcPct val="117000"/>
              </a:lnSpc>
              <a:spcBef>
                <a:spcPts val="100"/>
              </a:spcBef>
            </a:pPr>
            <a:r>
              <a:rPr lang="en-US" sz="2800" dirty="0"/>
              <a:t>How to read/write other file extension data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342830" y="2799588"/>
            <a:ext cx="5124770" cy="8253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 eaLnBrk="1" latin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kumimoji="0"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Dharmony M" panose="02020603020101020101" pitchFamily="18" charset="-127"/>
                <a:ea typeface="HDharmony M" panose="02020603020101020101" pitchFamily="18" charset="-127"/>
              </a:rPr>
              <a:t>Handong</a:t>
            </a:r>
            <a:r>
              <a:rPr kumimoji="0"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HDharmony M" panose="02020603020101020101" pitchFamily="18" charset="-127"/>
                <a:ea typeface="HDharmony M" panose="02020603020101020101" pitchFamily="18" charset="-127"/>
              </a:rPr>
              <a:t> Global University </a:t>
            </a:r>
            <a:br>
              <a:rPr kumimoji="0"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HDharmony M" panose="02020603020101020101" pitchFamily="18" charset="-127"/>
                <a:ea typeface="HDharmony M" panose="02020603020101020101" pitchFamily="18" charset="-127"/>
              </a:rPr>
            </a:br>
            <a:r>
              <a:rPr kumimoji="0"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HDharmony M" panose="02020603020101020101" pitchFamily="18" charset="-127"/>
                <a:ea typeface="HDharmony M" panose="02020603020101020101" pitchFamily="18" charset="-127"/>
              </a:rPr>
              <a:t>School of Mechanical and Control Engineering</a:t>
            </a:r>
          </a:p>
          <a:p>
            <a:pPr algn="ctr" eaLnBrk="1" latin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endParaRPr kumimoji="0"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HDharmony M" panose="02020603020101020101" pitchFamily="18" charset="-127"/>
              <a:ea typeface="HDharmony M" panose="02020603020101020101" pitchFamily="18" charset="-127"/>
            </a:endParaRPr>
          </a:p>
          <a:p>
            <a:pPr algn="ctr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kumimoji="0"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HDharmony M" panose="02020603020101020101" pitchFamily="18" charset="-127"/>
                <a:ea typeface="HDharmony M" panose="02020603020101020101" pitchFamily="18" charset="-127"/>
              </a:rPr>
              <a:t>21900031 Jin Kwak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4359275" y="5209540"/>
            <a:ext cx="118745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현대하모니 M"/>
                <a:cs typeface="현대하모니 M"/>
              </a:rPr>
              <a:t>202</a:t>
            </a:r>
            <a:r>
              <a:rPr lang="en-US" sz="1600" spc="-5" dirty="0">
                <a:latin typeface="현대하모니 M"/>
                <a:cs typeface="현대하모니 M"/>
              </a:rPr>
              <a:t>4</a:t>
            </a:r>
            <a:r>
              <a:rPr sz="1600" spc="-5" dirty="0">
                <a:latin typeface="현대하모니 M"/>
                <a:cs typeface="현대하모니 M"/>
              </a:rPr>
              <a:t>.</a:t>
            </a:r>
            <a:r>
              <a:rPr sz="1600" spc="-45" dirty="0">
                <a:latin typeface="현대하모니 M"/>
                <a:cs typeface="현대하모니 M"/>
              </a:rPr>
              <a:t> </a:t>
            </a:r>
            <a:r>
              <a:rPr lang="en-US" sz="1600" spc="-5" dirty="0">
                <a:latin typeface="현대하모니 M"/>
                <a:cs typeface="현대하모니 M"/>
              </a:rPr>
              <a:t>07</a:t>
            </a:r>
            <a:r>
              <a:rPr sz="1600" spc="-5" dirty="0">
                <a:latin typeface="현대하모니 M"/>
                <a:cs typeface="현대하모니 M"/>
              </a:rPr>
              <a:t>.</a:t>
            </a:r>
            <a:r>
              <a:rPr sz="1600" spc="-45" dirty="0">
                <a:latin typeface="현대하모니 M"/>
                <a:cs typeface="현대하모니 M"/>
              </a:rPr>
              <a:t> </a:t>
            </a:r>
            <a:r>
              <a:rPr lang="en-US" sz="1600" spc="-5" dirty="0">
                <a:latin typeface="현대하모니 M"/>
                <a:cs typeface="현대하모니 M"/>
              </a:rPr>
              <a:t>24</a:t>
            </a:r>
            <a:endParaRPr sz="1600" dirty="0">
              <a:latin typeface="현대하모니 M"/>
              <a:cs typeface="현대하모니 M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-95250" y="0"/>
            <a:ext cx="10096500" cy="7048500"/>
            <a:chOff x="-95250" y="0"/>
            <a:chExt cx="10096500" cy="7048500"/>
          </a:xfrm>
        </p:grpSpPr>
        <p:sp>
          <p:nvSpPr>
            <p:cNvPr id="13" name="object 13"/>
            <p:cNvSpPr/>
            <p:nvPr/>
          </p:nvSpPr>
          <p:spPr>
            <a:xfrm>
              <a:off x="0" y="0"/>
              <a:ext cx="9906000" cy="6858000"/>
            </a:xfrm>
            <a:custGeom>
              <a:avLst/>
              <a:gdLst/>
              <a:ahLst/>
              <a:cxnLst/>
              <a:rect l="l" t="t" r="r" b="b"/>
              <a:pathLst>
                <a:path w="9906000" h="6858000">
                  <a:moveTo>
                    <a:pt x="0" y="0"/>
                  </a:moveTo>
                  <a:lnTo>
                    <a:pt x="9906000" y="0"/>
                  </a:lnTo>
                  <a:lnTo>
                    <a:pt x="9906000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ln w="190500">
              <a:solidFill>
                <a:srgbClr val="F2F2F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1112" y="0"/>
              <a:ext cx="9895205" cy="6851650"/>
            </a:xfrm>
            <a:custGeom>
              <a:avLst/>
              <a:gdLst/>
              <a:ahLst/>
              <a:cxnLst/>
              <a:rect l="l" t="t" r="r" b="b"/>
              <a:pathLst>
                <a:path w="9895205" h="6851650">
                  <a:moveTo>
                    <a:pt x="1304925" y="0"/>
                  </a:moveTo>
                  <a:lnTo>
                    <a:pt x="0" y="0"/>
                  </a:lnTo>
                  <a:lnTo>
                    <a:pt x="0" y="1304925"/>
                  </a:lnTo>
                  <a:lnTo>
                    <a:pt x="1304925" y="0"/>
                  </a:lnTo>
                  <a:close/>
                </a:path>
                <a:path w="9895205" h="6851650">
                  <a:moveTo>
                    <a:pt x="9894887" y="5545137"/>
                  </a:moveTo>
                  <a:lnTo>
                    <a:pt x="8589962" y="6851650"/>
                  </a:lnTo>
                  <a:lnTo>
                    <a:pt x="9894887" y="6851650"/>
                  </a:lnTo>
                  <a:lnTo>
                    <a:pt x="9894887" y="5545137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52425" y="722312"/>
            <a:ext cx="9197975" cy="41275"/>
            <a:chOff x="352425" y="722312"/>
            <a:chExt cx="9197975" cy="41275"/>
          </a:xfrm>
        </p:grpSpPr>
        <p:sp>
          <p:nvSpPr>
            <p:cNvPr id="3" name="object 3"/>
            <p:cNvSpPr/>
            <p:nvPr/>
          </p:nvSpPr>
          <p:spPr>
            <a:xfrm>
              <a:off x="358775" y="728662"/>
              <a:ext cx="9185275" cy="5080"/>
            </a:xfrm>
            <a:custGeom>
              <a:avLst/>
              <a:gdLst/>
              <a:ahLst/>
              <a:cxnLst/>
              <a:rect l="l" t="t" r="r" b="b"/>
              <a:pathLst>
                <a:path w="9185275" h="5079">
                  <a:moveTo>
                    <a:pt x="0" y="4762"/>
                  </a:moveTo>
                  <a:lnTo>
                    <a:pt x="9185275" y="0"/>
                  </a:lnTo>
                </a:path>
              </a:pathLst>
            </a:custGeom>
            <a:ln w="127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58775" y="728662"/>
              <a:ext cx="3600450" cy="34925"/>
            </a:xfrm>
            <a:custGeom>
              <a:avLst/>
              <a:gdLst/>
              <a:ahLst/>
              <a:cxnLst/>
              <a:rect l="l" t="t" r="r" b="b"/>
              <a:pathLst>
                <a:path w="3600450" h="34925">
                  <a:moveTo>
                    <a:pt x="3600450" y="0"/>
                  </a:moveTo>
                  <a:lnTo>
                    <a:pt x="0" y="0"/>
                  </a:lnTo>
                  <a:lnTo>
                    <a:pt x="0" y="34925"/>
                  </a:lnTo>
                  <a:lnTo>
                    <a:pt x="3600450" y="34925"/>
                  </a:lnTo>
                  <a:lnTo>
                    <a:pt x="3600450" y="0"/>
                  </a:lnTo>
                  <a:close/>
                </a:path>
              </a:pathLst>
            </a:custGeom>
            <a:solidFill>
              <a:srgbClr val="3333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r>
              <a:rPr dirty="0"/>
              <a:t>2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56552" y="268732"/>
            <a:ext cx="6196647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26415" algn="l"/>
              </a:tabLst>
            </a:pPr>
            <a:r>
              <a:rPr sz="2200" b="1" dirty="0">
                <a:latin typeface="맑은 고딕"/>
                <a:cs typeface="맑은 고딕"/>
              </a:rPr>
              <a:t>I</a:t>
            </a:r>
            <a:r>
              <a:rPr lang="en-US" sz="2200" b="1" dirty="0">
                <a:latin typeface="맑은 고딕"/>
                <a:cs typeface="맑은 고딕"/>
              </a:rPr>
              <a:t>I</a:t>
            </a:r>
            <a:r>
              <a:rPr sz="2200" b="1" dirty="0">
                <a:latin typeface="맑은 고딕"/>
                <a:cs typeface="맑은 고딕"/>
              </a:rPr>
              <a:t>.	</a:t>
            </a:r>
            <a:r>
              <a:rPr lang="en-US" sz="2200" b="1" dirty="0">
                <a:latin typeface="맑은 고딕"/>
                <a:cs typeface="맑은 고딕"/>
              </a:rPr>
              <a:t>Read Data (</a:t>
            </a:r>
            <a:r>
              <a:rPr lang="en-US" altLang="ko-KR" sz="2200" b="1" dirty="0">
                <a:latin typeface="맑은 고딕"/>
                <a:cs typeface="맑은 고딕"/>
              </a:rPr>
              <a:t>.mat</a:t>
            </a:r>
            <a:r>
              <a:rPr lang="ko-KR" altLang="en-US" sz="2200" b="1" dirty="0">
                <a:latin typeface="맑은 고딕"/>
                <a:cs typeface="맑은 고딕"/>
              </a:rPr>
              <a:t> 파일</a:t>
            </a:r>
            <a:r>
              <a:rPr lang="en-US" sz="2200" b="1" dirty="0">
                <a:latin typeface="맑은 고딕"/>
                <a:cs typeface="맑은 고딕"/>
              </a:rPr>
              <a:t>)</a:t>
            </a:r>
            <a:endParaRPr sz="2200" dirty="0">
              <a:latin typeface="맑은 고딕"/>
              <a:cs typeface="맑은 고딕"/>
            </a:endParaRPr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63A447E9-6884-1542-3A43-E48112EF4797}"/>
              </a:ext>
            </a:extLst>
          </p:cNvPr>
          <p:cNvSpPr txBox="1"/>
          <p:nvPr/>
        </p:nvSpPr>
        <p:spPr>
          <a:xfrm>
            <a:off x="535472" y="762000"/>
            <a:ext cx="9008578" cy="420500"/>
          </a:xfrm>
          <a:prstGeom prst="rect">
            <a:avLst/>
          </a:prstGeom>
        </p:spPr>
        <p:txBody>
          <a:bodyPr vert="horz" wrap="square" lIns="0" tIns="146050" rIns="0" bIns="0" rtlCol="0">
            <a:spAutoFit/>
          </a:bodyPr>
          <a:lstStyle/>
          <a:p>
            <a:pPr marL="347345" indent="-214629">
              <a:lnSpc>
                <a:spcPct val="150000"/>
              </a:lnSpc>
              <a:spcBef>
                <a:spcPts val="755"/>
              </a:spcBef>
              <a:buAutoNum type="arabicParenR"/>
              <a:tabLst>
                <a:tab pos="347980" algn="l"/>
              </a:tabLst>
            </a:pPr>
            <a:endParaRPr lang="en-US" altLang="ko-KR" sz="1400" dirty="0">
              <a:latin typeface="현대하모니 M" panose="02020603020101020101" pitchFamily="18" charset="-127"/>
              <a:ea typeface="현대하모니 M" panose="02020603020101020101" pitchFamily="18" charset="-127"/>
              <a:cs typeface="현대하모니 L"/>
            </a:endParaRPr>
          </a:p>
        </p:txBody>
      </p:sp>
      <p:sp>
        <p:nvSpPr>
          <p:cNvPr id="11" name="object 19">
            <a:extLst>
              <a:ext uri="{FF2B5EF4-FFF2-40B4-BE49-F238E27FC236}">
                <a16:creationId xmlns:a16="http://schemas.microsoft.com/office/drawing/2014/main" id="{F0DDC456-C120-C845-848E-C1AE979CEF1E}"/>
              </a:ext>
            </a:extLst>
          </p:cNvPr>
          <p:cNvSpPr txBox="1">
            <a:spLocks/>
          </p:cNvSpPr>
          <p:nvPr/>
        </p:nvSpPr>
        <p:spPr>
          <a:xfrm>
            <a:off x="3047206" y="6594933"/>
            <a:ext cx="3811588" cy="177613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000" b="0" i="0" kern="1200">
                <a:solidFill>
                  <a:srgbClr val="7F7F7F"/>
                </a:solidFill>
                <a:latin typeface="맑은 고딕"/>
                <a:ea typeface="+mn-ea"/>
                <a:cs typeface="맑은 고딕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185"/>
              </a:spcBef>
              <a:tabLst>
                <a:tab pos="1678939" algn="l"/>
                <a:tab pos="1864995" algn="l"/>
              </a:tabLst>
            </a:pPr>
            <a:r>
              <a:rPr lang="en-US" dirty="0"/>
              <a:t>School of Mechanical and Control Engineering-</a:t>
            </a:r>
            <a:r>
              <a:rPr lang="en-US" dirty="0" err="1"/>
              <a:t>Handong</a:t>
            </a:r>
            <a:r>
              <a:rPr lang="en-US" dirty="0"/>
              <a:t> Univ.</a:t>
            </a:r>
            <a:endParaRPr lang="ko-KR" altLang="en-US" dirty="0"/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540E019C-FDF5-227A-5302-FC68E328F158}"/>
              </a:ext>
            </a:extLst>
          </p:cNvPr>
          <p:cNvSpPr txBox="1"/>
          <p:nvPr/>
        </p:nvSpPr>
        <p:spPr>
          <a:xfrm>
            <a:off x="535472" y="762000"/>
            <a:ext cx="9008578" cy="4252318"/>
          </a:xfrm>
          <a:prstGeom prst="rect">
            <a:avLst/>
          </a:prstGeom>
        </p:spPr>
        <p:txBody>
          <a:bodyPr vert="horz" wrap="square" lIns="0" tIns="146050" rIns="0" bIns="0" rtlCol="0">
            <a:spAutoFit/>
          </a:bodyPr>
          <a:lstStyle/>
          <a:p>
            <a:pPr marL="347345" indent="-214629">
              <a:lnSpc>
                <a:spcPct val="150000"/>
              </a:lnSpc>
              <a:spcBef>
                <a:spcPts val="755"/>
              </a:spcBef>
              <a:buAutoNum type="arabicParenR"/>
              <a:tabLst>
                <a:tab pos="347980" algn="l"/>
              </a:tabLst>
            </a:pPr>
            <a:r>
              <a:rPr lang="en-US" altLang="ko-KR" sz="14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  <a:sym typeface="Wingdings" panose="05000000000000000000" pitchFamily="2" charset="2"/>
              </a:rPr>
              <a:t>.mat </a:t>
            </a:r>
            <a:r>
              <a:rPr lang="ko-KR" altLang="en-US" sz="14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  <a:sym typeface="Wingdings" panose="05000000000000000000" pitchFamily="2" charset="2"/>
              </a:rPr>
              <a:t>파일은 </a:t>
            </a:r>
            <a:r>
              <a:rPr lang="en-US" altLang="ko-KR" sz="14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  <a:sym typeface="Wingdings" panose="05000000000000000000" pitchFamily="2" charset="2"/>
              </a:rPr>
              <a:t>MATLAB</a:t>
            </a:r>
            <a:r>
              <a:rPr lang="ko-KR" altLang="en-US" sz="14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  <a:sym typeface="Wingdings" panose="05000000000000000000" pitchFamily="2" charset="2"/>
              </a:rPr>
              <a:t>에서 변수</a:t>
            </a:r>
            <a:r>
              <a:rPr lang="en-US" altLang="ko-KR" sz="14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  <a:sym typeface="Wingdings" panose="05000000000000000000" pitchFamily="2" charset="2"/>
              </a:rPr>
              <a:t>, </a:t>
            </a:r>
            <a:r>
              <a:rPr lang="ko-KR" altLang="en-US" sz="14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  <a:sym typeface="Wingdings" panose="05000000000000000000" pitchFamily="2" charset="2"/>
              </a:rPr>
              <a:t>함수</a:t>
            </a:r>
            <a:r>
              <a:rPr lang="en-US" altLang="ko-KR" sz="14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  <a:sym typeface="Wingdings" panose="05000000000000000000" pitchFamily="2" charset="2"/>
              </a:rPr>
              <a:t> </a:t>
            </a:r>
            <a:r>
              <a:rPr lang="ko-KR" altLang="en-US" sz="14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  <a:sym typeface="Wingdings" panose="05000000000000000000" pitchFamily="2" charset="2"/>
              </a:rPr>
              <a:t>등을 넣기 위해 만들어진 파일 형식이다</a:t>
            </a:r>
            <a:r>
              <a:rPr lang="en-US" altLang="ko-KR" sz="14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  <a:sym typeface="Wingdings" panose="05000000000000000000" pitchFamily="2" charset="2"/>
              </a:rPr>
              <a:t>.</a:t>
            </a:r>
          </a:p>
          <a:p>
            <a:pPr marL="347345" indent="-214629">
              <a:lnSpc>
                <a:spcPct val="150000"/>
              </a:lnSpc>
              <a:spcBef>
                <a:spcPts val="755"/>
              </a:spcBef>
              <a:buAutoNum type="arabicParenR"/>
              <a:tabLst>
                <a:tab pos="347980" algn="l"/>
              </a:tabLst>
            </a:pPr>
            <a:r>
              <a:rPr lang="en-US" altLang="ko-KR" sz="1400" dirty="0" err="1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  <a:sym typeface="Wingdings" panose="05000000000000000000" pitchFamily="2" charset="2"/>
              </a:rPr>
              <a:t>Readmatrix</a:t>
            </a:r>
            <a:r>
              <a:rPr lang="ko-KR" altLang="en-US" sz="14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  <a:sym typeface="Wingdings" panose="05000000000000000000" pitchFamily="2" charset="2"/>
              </a:rPr>
              <a:t>를 사용하면 이런 오류가 발생한다</a:t>
            </a:r>
            <a:r>
              <a:rPr lang="en-US" altLang="ko-KR" sz="14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  <a:sym typeface="Wingdings" panose="05000000000000000000" pitchFamily="2" charset="2"/>
              </a:rPr>
              <a:t>.</a:t>
            </a:r>
          </a:p>
          <a:p>
            <a:pPr marL="347345" indent="-214629">
              <a:lnSpc>
                <a:spcPct val="150000"/>
              </a:lnSpc>
              <a:spcBef>
                <a:spcPts val="755"/>
              </a:spcBef>
              <a:buAutoNum type="arabicParenR"/>
              <a:tabLst>
                <a:tab pos="347980" algn="l"/>
              </a:tabLst>
            </a:pPr>
            <a:endParaRPr lang="en-US" altLang="ko-KR" sz="1400" dirty="0">
              <a:latin typeface="현대하모니 M" panose="02020603020101020101" pitchFamily="18" charset="-127"/>
              <a:ea typeface="현대하모니 M" panose="02020603020101020101" pitchFamily="18" charset="-127"/>
              <a:cs typeface="현대하모니 L"/>
              <a:sym typeface="Wingdings" panose="05000000000000000000" pitchFamily="2" charset="2"/>
            </a:endParaRPr>
          </a:p>
          <a:p>
            <a:pPr marL="347345" indent="-214629">
              <a:lnSpc>
                <a:spcPct val="150000"/>
              </a:lnSpc>
              <a:spcBef>
                <a:spcPts val="755"/>
              </a:spcBef>
              <a:buAutoNum type="arabicParenR"/>
              <a:tabLst>
                <a:tab pos="347980" algn="l"/>
              </a:tabLst>
            </a:pPr>
            <a:endParaRPr lang="en-US" altLang="ko-KR" sz="1400" dirty="0">
              <a:latin typeface="현대하모니 M" panose="02020603020101020101" pitchFamily="18" charset="-127"/>
              <a:ea typeface="현대하모니 M" panose="02020603020101020101" pitchFamily="18" charset="-127"/>
              <a:cs typeface="현대하모니 L"/>
              <a:sym typeface="Wingdings" panose="05000000000000000000" pitchFamily="2" charset="2"/>
            </a:endParaRPr>
          </a:p>
          <a:p>
            <a:pPr marL="347345" indent="-214629">
              <a:lnSpc>
                <a:spcPct val="150000"/>
              </a:lnSpc>
              <a:spcBef>
                <a:spcPts val="755"/>
              </a:spcBef>
              <a:buAutoNum type="arabicParenR"/>
              <a:tabLst>
                <a:tab pos="347980" algn="l"/>
              </a:tabLst>
            </a:pPr>
            <a:endParaRPr lang="en-US" altLang="ko-KR" sz="1400" dirty="0">
              <a:latin typeface="현대하모니 M" panose="02020603020101020101" pitchFamily="18" charset="-127"/>
              <a:ea typeface="현대하모니 M" panose="02020603020101020101" pitchFamily="18" charset="-127"/>
              <a:cs typeface="현대하모니 L"/>
              <a:sym typeface="Wingdings" panose="05000000000000000000" pitchFamily="2" charset="2"/>
            </a:endParaRPr>
          </a:p>
          <a:p>
            <a:pPr marL="347345" indent="-214629">
              <a:lnSpc>
                <a:spcPct val="150000"/>
              </a:lnSpc>
              <a:spcBef>
                <a:spcPts val="755"/>
              </a:spcBef>
              <a:buAutoNum type="arabicParenR"/>
              <a:tabLst>
                <a:tab pos="347980" algn="l"/>
              </a:tabLst>
            </a:pPr>
            <a:r>
              <a:rPr lang="ko-KR" altLang="en-US" sz="14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  <a:sym typeface="Wingdings" panose="05000000000000000000" pitchFamily="2" charset="2"/>
              </a:rPr>
              <a:t>이 형식에는 </a:t>
            </a:r>
            <a:r>
              <a:rPr lang="en-US" altLang="ko-KR" sz="14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  <a:sym typeface="Wingdings" panose="05000000000000000000" pitchFamily="2" charset="2"/>
              </a:rPr>
              <a:t>load()</a:t>
            </a:r>
            <a:r>
              <a:rPr lang="ko-KR" altLang="en-US" sz="14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  <a:sym typeface="Wingdings" panose="05000000000000000000" pitchFamily="2" charset="2"/>
              </a:rPr>
              <a:t>를 사용한다</a:t>
            </a:r>
            <a:r>
              <a:rPr lang="en-US" altLang="ko-KR" sz="14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  <a:sym typeface="Wingdings" panose="05000000000000000000" pitchFamily="2" charset="2"/>
              </a:rPr>
              <a:t>.</a:t>
            </a:r>
          </a:p>
          <a:p>
            <a:pPr marL="347345" indent="-214629">
              <a:lnSpc>
                <a:spcPct val="150000"/>
              </a:lnSpc>
              <a:spcBef>
                <a:spcPts val="755"/>
              </a:spcBef>
              <a:buAutoNum type="arabicParenR"/>
              <a:tabLst>
                <a:tab pos="347980" algn="l"/>
              </a:tabLst>
            </a:pPr>
            <a:endParaRPr lang="en-US" altLang="ko-KR" sz="1400" dirty="0">
              <a:latin typeface="현대하모니 M" panose="02020603020101020101" pitchFamily="18" charset="-127"/>
              <a:ea typeface="현대하모니 M" panose="02020603020101020101" pitchFamily="18" charset="-127"/>
              <a:cs typeface="현대하모니 L"/>
              <a:sym typeface="Wingdings" panose="05000000000000000000" pitchFamily="2" charset="2"/>
            </a:endParaRPr>
          </a:p>
          <a:p>
            <a:pPr marL="347345" indent="-214629">
              <a:lnSpc>
                <a:spcPct val="150000"/>
              </a:lnSpc>
              <a:spcBef>
                <a:spcPts val="755"/>
              </a:spcBef>
              <a:buAutoNum type="arabicParenR"/>
              <a:tabLst>
                <a:tab pos="347980" algn="l"/>
              </a:tabLst>
            </a:pPr>
            <a:r>
              <a:rPr lang="en-US" altLang="ko-KR" sz="14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  <a:sym typeface="Wingdings" panose="05000000000000000000" pitchFamily="2" charset="2"/>
              </a:rPr>
              <a:t>Load</a:t>
            </a:r>
            <a:r>
              <a:rPr lang="ko-KR" altLang="en-US" sz="14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  <a:sym typeface="Wingdings" panose="05000000000000000000" pitchFamily="2" charset="2"/>
              </a:rPr>
              <a:t> 함수는 사실 </a:t>
            </a:r>
            <a:r>
              <a:rPr lang="en-US" altLang="ko-KR" sz="1400" dirty="0" err="1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  <a:sym typeface="Wingdings" panose="05000000000000000000" pitchFamily="2" charset="2"/>
              </a:rPr>
              <a:t>readmatrix</a:t>
            </a:r>
            <a:r>
              <a:rPr lang="ko-KR" altLang="en-US" sz="14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  <a:sym typeface="Wingdings" panose="05000000000000000000" pitchFamily="2" charset="2"/>
              </a:rPr>
              <a:t>를 대신하여 </a:t>
            </a:r>
            <a:r>
              <a:rPr lang="en-US" altLang="ko-KR" sz="1400" dirty="0" err="1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  <a:sym typeface="Wingdings" panose="05000000000000000000" pitchFamily="2" charset="2"/>
              </a:rPr>
              <a:t>txt,csv</a:t>
            </a:r>
            <a:r>
              <a:rPr lang="ko-KR" altLang="en-US" sz="14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  <a:sym typeface="Wingdings" panose="05000000000000000000" pitchFamily="2" charset="2"/>
              </a:rPr>
              <a:t>파일에도 사용할 수 있다</a:t>
            </a:r>
            <a:r>
              <a:rPr lang="en-US" altLang="ko-KR" sz="14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  <a:sym typeface="Wingdings" panose="05000000000000000000" pitchFamily="2" charset="2"/>
              </a:rPr>
              <a:t>.</a:t>
            </a:r>
          </a:p>
          <a:p>
            <a:pPr marL="347345" indent="-214629">
              <a:lnSpc>
                <a:spcPct val="150000"/>
              </a:lnSpc>
              <a:spcBef>
                <a:spcPts val="755"/>
              </a:spcBef>
              <a:buAutoNum type="arabicParenR"/>
              <a:tabLst>
                <a:tab pos="347980" algn="l"/>
              </a:tabLst>
            </a:pPr>
            <a:endParaRPr lang="en-US" altLang="ko-KR" sz="1400" dirty="0">
              <a:latin typeface="현대하모니 M" panose="02020603020101020101" pitchFamily="18" charset="-127"/>
              <a:ea typeface="현대하모니 M" panose="02020603020101020101" pitchFamily="18" charset="-127"/>
              <a:cs typeface="현대하모니 L"/>
              <a:sym typeface="Wingdings" panose="05000000000000000000" pitchFamily="2" charset="2"/>
            </a:endParaRPr>
          </a:p>
          <a:p>
            <a:pPr marL="347345" indent="-214629">
              <a:lnSpc>
                <a:spcPct val="150000"/>
              </a:lnSpc>
              <a:spcBef>
                <a:spcPts val="755"/>
              </a:spcBef>
              <a:buAutoNum type="arabicParenR"/>
              <a:tabLst>
                <a:tab pos="347980" algn="l"/>
              </a:tabLst>
            </a:pPr>
            <a:endParaRPr lang="en-US" altLang="ko-KR" sz="1400" dirty="0">
              <a:latin typeface="현대하모니 M" panose="02020603020101020101" pitchFamily="18" charset="-127"/>
              <a:ea typeface="현대하모니 M" panose="02020603020101020101" pitchFamily="18" charset="-127"/>
              <a:cs typeface="현대하모니 L"/>
              <a:sym typeface="Wingdings" panose="05000000000000000000" pitchFamily="2" charset="2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60D178C8-D632-7750-D964-CB2AB85A17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756" y="1777743"/>
            <a:ext cx="6876937" cy="123339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EDC4FC2-7257-D34D-FADC-11C53BCD0C80}"/>
              </a:ext>
            </a:extLst>
          </p:cNvPr>
          <p:cNvSpPr txBox="1"/>
          <p:nvPr/>
        </p:nvSpPr>
        <p:spPr>
          <a:xfrm>
            <a:off x="838200" y="3385089"/>
            <a:ext cx="73893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0" i="0" dirty="0">
                <a:effectLst/>
                <a:latin typeface="JetBrains Mono" panose="02000009000000000000" pitchFamily="49" charset="0"/>
              </a:rPr>
              <a:t>data = load(</a:t>
            </a:r>
            <a:r>
              <a:rPr lang="en-US" altLang="ko-KR" sz="1800" b="0" i="0" dirty="0">
                <a:solidFill>
                  <a:srgbClr val="AA04F9"/>
                </a:solidFill>
                <a:effectLst/>
                <a:latin typeface="JetBrains Mono" panose="02000009000000000000" pitchFamily="49" charset="0"/>
              </a:rPr>
              <a:t>'</a:t>
            </a:r>
            <a:r>
              <a:rPr lang="en-US" altLang="ko-KR" sz="1800" b="0" i="0" dirty="0" err="1">
                <a:solidFill>
                  <a:srgbClr val="AA04F9"/>
                </a:solidFill>
                <a:effectLst/>
                <a:latin typeface="JetBrains Mono" panose="02000009000000000000" pitchFamily="49" charset="0"/>
              </a:rPr>
              <a:t>mechanical_design_data.mat</a:t>
            </a:r>
            <a:r>
              <a:rPr lang="en-US" altLang="ko-KR" sz="1800" b="0" i="0" dirty="0">
                <a:solidFill>
                  <a:srgbClr val="AA04F9"/>
                </a:solidFill>
                <a:effectLst/>
                <a:latin typeface="JetBrains Mono" panose="02000009000000000000" pitchFamily="49" charset="0"/>
              </a:rPr>
              <a:t>'</a:t>
            </a:r>
            <a:r>
              <a:rPr lang="en-US" altLang="ko-KR" sz="1800" b="0" i="0" dirty="0">
                <a:effectLst/>
                <a:latin typeface="JetBrains Mono" panose="02000009000000000000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14624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4310"/>
    </mc:Choice>
    <mc:Fallback xmlns="">
      <p:transition spd="slow" advTm="5431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52425" y="722312"/>
            <a:ext cx="9197975" cy="41275"/>
            <a:chOff x="352425" y="722312"/>
            <a:chExt cx="9197975" cy="41275"/>
          </a:xfrm>
        </p:grpSpPr>
        <p:sp>
          <p:nvSpPr>
            <p:cNvPr id="3" name="object 3"/>
            <p:cNvSpPr/>
            <p:nvPr/>
          </p:nvSpPr>
          <p:spPr>
            <a:xfrm>
              <a:off x="358775" y="728662"/>
              <a:ext cx="9185275" cy="5080"/>
            </a:xfrm>
            <a:custGeom>
              <a:avLst/>
              <a:gdLst/>
              <a:ahLst/>
              <a:cxnLst/>
              <a:rect l="l" t="t" r="r" b="b"/>
              <a:pathLst>
                <a:path w="9185275" h="5079">
                  <a:moveTo>
                    <a:pt x="0" y="4762"/>
                  </a:moveTo>
                  <a:lnTo>
                    <a:pt x="9185275" y="0"/>
                  </a:lnTo>
                </a:path>
              </a:pathLst>
            </a:custGeom>
            <a:ln w="127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58775" y="728662"/>
              <a:ext cx="3600450" cy="34925"/>
            </a:xfrm>
            <a:custGeom>
              <a:avLst/>
              <a:gdLst/>
              <a:ahLst/>
              <a:cxnLst/>
              <a:rect l="l" t="t" r="r" b="b"/>
              <a:pathLst>
                <a:path w="3600450" h="34925">
                  <a:moveTo>
                    <a:pt x="3600450" y="0"/>
                  </a:moveTo>
                  <a:lnTo>
                    <a:pt x="0" y="0"/>
                  </a:lnTo>
                  <a:lnTo>
                    <a:pt x="0" y="34925"/>
                  </a:lnTo>
                  <a:lnTo>
                    <a:pt x="3600450" y="34925"/>
                  </a:lnTo>
                  <a:lnTo>
                    <a:pt x="3600450" y="0"/>
                  </a:lnTo>
                  <a:close/>
                </a:path>
              </a:pathLst>
            </a:custGeom>
            <a:solidFill>
              <a:srgbClr val="3333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r>
              <a:rPr dirty="0"/>
              <a:t>2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56552" y="268732"/>
            <a:ext cx="6196647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26415" algn="l"/>
              </a:tabLst>
            </a:pPr>
            <a:r>
              <a:rPr sz="2200" b="1" dirty="0">
                <a:latin typeface="맑은 고딕"/>
                <a:cs typeface="맑은 고딕"/>
              </a:rPr>
              <a:t>I</a:t>
            </a:r>
            <a:r>
              <a:rPr lang="en-US" sz="2200" b="1" dirty="0">
                <a:latin typeface="맑은 고딕"/>
                <a:cs typeface="맑은 고딕"/>
              </a:rPr>
              <a:t>II</a:t>
            </a:r>
            <a:r>
              <a:rPr sz="2200" b="1" dirty="0">
                <a:latin typeface="맑은 고딕"/>
                <a:cs typeface="맑은 고딕"/>
              </a:rPr>
              <a:t>.	</a:t>
            </a:r>
            <a:r>
              <a:rPr lang="en-US" sz="2200" b="1" dirty="0">
                <a:latin typeface="맑은 고딕"/>
                <a:cs typeface="맑은 고딕"/>
              </a:rPr>
              <a:t>Write Data</a:t>
            </a:r>
            <a:endParaRPr sz="2200" dirty="0">
              <a:latin typeface="맑은 고딕"/>
              <a:cs typeface="맑은 고딕"/>
            </a:endParaRPr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63A447E9-6884-1542-3A43-E48112EF4797}"/>
              </a:ext>
            </a:extLst>
          </p:cNvPr>
          <p:cNvSpPr txBox="1"/>
          <p:nvPr/>
        </p:nvSpPr>
        <p:spPr>
          <a:xfrm>
            <a:off x="535472" y="762000"/>
            <a:ext cx="9008578" cy="420500"/>
          </a:xfrm>
          <a:prstGeom prst="rect">
            <a:avLst/>
          </a:prstGeom>
        </p:spPr>
        <p:txBody>
          <a:bodyPr vert="horz" wrap="square" lIns="0" tIns="146050" rIns="0" bIns="0" rtlCol="0">
            <a:spAutoFit/>
          </a:bodyPr>
          <a:lstStyle/>
          <a:p>
            <a:pPr marL="347345" indent="-214629">
              <a:lnSpc>
                <a:spcPct val="150000"/>
              </a:lnSpc>
              <a:spcBef>
                <a:spcPts val="755"/>
              </a:spcBef>
              <a:buAutoNum type="arabicParenR"/>
              <a:tabLst>
                <a:tab pos="347980" algn="l"/>
              </a:tabLst>
            </a:pPr>
            <a:endParaRPr lang="en-US" altLang="ko-KR" sz="1400" dirty="0">
              <a:latin typeface="현대하모니 M" panose="02020603020101020101" pitchFamily="18" charset="-127"/>
              <a:ea typeface="현대하모니 M" panose="02020603020101020101" pitchFamily="18" charset="-127"/>
              <a:cs typeface="현대하모니 L"/>
            </a:endParaRPr>
          </a:p>
        </p:txBody>
      </p:sp>
      <p:sp>
        <p:nvSpPr>
          <p:cNvPr id="11" name="object 19">
            <a:extLst>
              <a:ext uri="{FF2B5EF4-FFF2-40B4-BE49-F238E27FC236}">
                <a16:creationId xmlns:a16="http://schemas.microsoft.com/office/drawing/2014/main" id="{F0DDC456-C120-C845-848E-C1AE979CEF1E}"/>
              </a:ext>
            </a:extLst>
          </p:cNvPr>
          <p:cNvSpPr txBox="1">
            <a:spLocks/>
          </p:cNvSpPr>
          <p:nvPr/>
        </p:nvSpPr>
        <p:spPr>
          <a:xfrm>
            <a:off x="3047206" y="6594933"/>
            <a:ext cx="3811588" cy="177613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000" b="0" i="0" kern="1200">
                <a:solidFill>
                  <a:srgbClr val="7F7F7F"/>
                </a:solidFill>
                <a:latin typeface="맑은 고딕"/>
                <a:ea typeface="+mn-ea"/>
                <a:cs typeface="맑은 고딕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185"/>
              </a:spcBef>
              <a:tabLst>
                <a:tab pos="1678939" algn="l"/>
                <a:tab pos="1864995" algn="l"/>
              </a:tabLst>
            </a:pPr>
            <a:r>
              <a:rPr lang="en-US" dirty="0"/>
              <a:t>School of Mechanical and Control Engineering-</a:t>
            </a:r>
            <a:r>
              <a:rPr lang="en-US" dirty="0" err="1"/>
              <a:t>Handong</a:t>
            </a:r>
            <a:r>
              <a:rPr lang="en-US" dirty="0"/>
              <a:t> Univ.</a:t>
            </a:r>
            <a:endParaRPr lang="ko-KR" altLang="en-US" dirty="0"/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540E019C-FDF5-227A-5302-FC68E328F158}"/>
              </a:ext>
            </a:extLst>
          </p:cNvPr>
          <p:cNvSpPr txBox="1"/>
          <p:nvPr/>
        </p:nvSpPr>
        <p:spPr>
          <a:xfrm>
            <a:off x="535472" y="762000"/>
            <a:ext cx="9008578" cy="3826560"/>
          </a:xfrm>
          <a:prstGeom prst="rect">
            <a:avLst/>
          </a:prstGeom>
        </p:spPr>
        <p:txBody>
          <a:bodyPr vert="horz" wrap="square" lIns="0" tIns="146050" rIns="0" bIns="0" rtlCol="0">
            <a:spAutoFit/>
          </a:bodyPr>
          <a:lstStyle/>
          <a:p>
            <a:pPr marL="347345" indent="-214629">
              <a:lnSpc>
                <a:spcPct val="150000"/>
              </a:lnSpc>
              <a:spcBef>
                <a:spcPts val="755"/>
              </a:spcBef>
              <a:buAutoNum type="arabicParenR"/>
              <a:tabLst>
                <a:tab pos="347980" algn="l"/>
              </a:tabLst>
            </a:pPr>
            <a:r>
              <a:rPr lang="ko-KR" altLang="en-US" sz="14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  <a:sym typeface="Wingdings" panose="05000000000000000000" pitchFamily="2" charset="2"/>
              </a:rPr>
              <a:t>보통 시각화를 매트랩에서 하기 때문에 써서 데이터를 쓰는 거는 읽는 것보다 비교적 덜 사용한다</a:t>
            </a:r>
            <a:r>
              <a:rPr lang="en-US" altLang="ko-KR" sz="14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  <a:sym typeface="Wingdings" panose="05000000000000000000" pitchFamily="2" charset="2"/>
              </a:rPr>
              <a:t>. </a:t>
            </a:r>
          </a:p>
          <a:p>
            <a:pPr marL="347345" indent="-214629">
              <a:lnSpc>
                <a:spcPct val="150000"/>
              </a:lnSpc>
              <a:spcBef>
                <a:spcPts val="755"/>
              </a:spcBef>
              <a:buAutoNum type="arabicParenR"/>
              <a:tabLst>
                <a:tab pos="347980" algn="l"/>
              </a:tabLst>
            </a:pPr>
            <a:r>
              <a:rPr lang="ko-KR" altLang="en-US" sz="14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  <a:sym typeface="Wingdings" panose="05000000000000000000" pitchFamily="2" charset="2"/>
              </a:rPr>
              <a:t>하지만 할</a:t>
            </a:r>
            <a:r>
              <a:rPr lang="en-US" altLang="ko-KR" sz="14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  <a:sym typeface="Wingdings" panose="05000000000000000000" pitchFamily="2" charset="2"/>
              </a:rPr>
              <a:t> </a:t>
            </a:r>
            <a:r>
              <a:rPr lang="ko-KR" altLang="en-US" sz="14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  <a:sym typeface="Wingdings" panose="05000000000000000000" pitchFamily="2" charset="2"/>
              </a:rPr>
              <a:t>수 있어야 한다</a:t>
            </a:r>
            <a:r>
              <a:rPr lang="en-US" altLang="ko-KR" sz="14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  <a:sym typeface="Wingdings" panose="05000000000000000000" pitchFamily="2" charset="2"/>
              </a:rPr>
              <a:t>. </a:t>
            </a:r>
            <a:r>
              <a:rPr lang="ko-KR" altLang="en-US" sz="14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  <a:sym typeface="Wingdings" panose="05000000000000000000" pitchFamily="2" charset="2"/>
              </a:rPr>
              <a:t>다음에 내가 다른 </a:t>
            </a:r>
            <a:r>
              <a:rPr lang="en-US" altLang="ko-KR" sz="14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  <a:sym typeface="Wingdings" panose="05000000000000000000" pitchFamily="2" charset="2"/>
              </a:rPr>
              <a:t>MATLAB </a:t>
            </a:r>
            <a:r>
              <a:rPr lang="ko-KR" altLang="en-US" sz="14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  <a:sym typeface="Wingdings" panose="05000000000000000000" pitchFamily="2" charset="2"/>
              </a:rPr>
              <a:t>파일에서 쓸 수도 있기 때문에</a:t>
            </a:r>
            <a:r>
              <a:rPr lang="en-US" altLang="ko-KR" sz="14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  <a:sym typeface="Wingdings" panose="05000000000000000000" pitchFamily="2" charset="2"/>
              </a:rPr>
              <a:t>.</a:t>
            </a:r>
          </a:p>
          <a:p>
            <a:pPr marL="347345" indent="-214629">
              <a:lnSpc>
                <a:spcPct val="150000"/>
              </a:lnSpc>
              <a:spcBef>
                <a:spcPts val="755"/>
              </a:spcBef>
              <a:buAutoNum type="arabicParenR"/>
              <a:tabLst>
                <a:tab pos="347980" algn="l"/>
              </a:tabLst>
            </a:pPr>
            <a:r>
              <a:rPr lang="ko-KR" altLang="en-US" sz="14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  <a:sym typeface="Wingdings" panose="05000000000000000000" pitchFamily="2" charset="2"/>
              </a:rPr>
              <a:t>일반적인 행렬 타입이라면 </a:t>
            </a:r>
            <a:r>
              <a:rPr lang="en-US" altLang="ko-KR" sz="1400" dirty="0" err="1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  <a:sym typeface="Wingdings" panose="05000000000000000000" pitchFamily="2" charset="2"/>
              </a:rPr>
              <a:t>writematrix</a:t>
            </a:r>
            <a:r>
              <a:rPr lang="en-US" altLang="ko-KR" sz="14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  <a:sym typeface="Wingdings" panose="05000000000000000000" pitchFamily="2" charset="2"/>
              </a:rPr>
              <a:t>()</a:t>
            </a:r>
            <a:r>
              <a:rPr lang="ko-KR" altLang="en-US" sz="14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  <a:sym typeface="Wingdings" panose="05000000000000000000" pitchFamily="2" charset="2"/>
              </a:rPr>
              <a:t>를 사용한다</a:t>
            </a:r>
            <a:r>
              <a:rPr lang="en-US" altLang="ko-KR" sz="14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  <a:sym typeface="Wingdings" panose="05000000000000000000" pitchFamily="2" charset="2"/>
              </a:rPr>
              <a:t>.</a:t>
            </a:r>
          </a:p>
          <a:p>
            <a:pPr marL="347345" indent="-214629">
              <a:lnSpc>
                <a:spcPct val="150000"/>
              </a:lnSpc>
              <a:spcBef>
                <a:spcPts val="755"/>
              </a:spcBef>
              <a:buAutoNum type="arabicParenR"/>
              <a:tabLst>
                <a:tab pos="347980" algn="l"/>
              </a:tabLst>
            </a:pPr>
            <a:r>
              <a:rPr lang="ko-KR" altLang="en-US" sz="14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  <a:sym typeface="Wingdings" panose="05000000000000000000" pitchFamily="2" charset="2"/>
              </a:rPr>
              <a:t>행렬은 내가 사용한 행렬이고</a:t>
            </a:r>
            <a:r>
              <a:rPr lang="en-US" altLang="ko-KR" sz="14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  <a:sym typeface="Wingdings" panose="05000000000000000000" pitchFamily="2" charset="2"/>
              </a:rPr>
              <a:t>, </a:t>
            </a:r>
            <a:r>
              <a:rPr lang="ko-KR" altLang="en-US" sz="14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  <a:sym typeface="Wingdings" panose="05000000000000000000" pitchFamily="2" charset="2"/>
              </a:rPr>
              <a:t>파일 이름도 내가 당장 쓰려고 만든다</a:t>
            </a:r>
            <a:r>
              <a:rPr lang="en-US" altLang="ko-KR" sz="14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  <a:sym typeface="Wingdings" panose="05000000000000000000" pitchFamily="2" charset="2"/>
              </a:rPr>
              <a:t>. </a:t>
            </a:r>
            <a:r>
              <a:rPr lang="ko-KR" altLang="en-US" sz="14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  <a:sym typeface="Wingdings" panose="05000000000000000000" pitchFamily="2" charset="2"/>
              </a:rPr>
              <a:t>파일 이름은 상황에 맞게 지으면 된다</a:t>
            </a:r>
            <a:r>
              <a:rPr lang="en-US" altLang="ko-KR" sz="14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  <a:sym typeface="Wingdings" panose="05000000000000000000" pitchFamily="2" charset="2"/>
              </a:rPr>
              <a:t>.</a:t>
            </a:r>
          </a:p>
          <a:p>
            <a:pPr marL="347345" indent="-214629">
              <a:lnSpc>
                <a:spcPct val="150000"/>
              </a:lnSpc>
              <a:spcBef>
                <a:spcPts val="755"/>
              </a:spcBef>
              <a:buAutoNum type="arabicParenR"/>
              <a:tabLst>
                <a:tab pos="347980" algn="l"/>
              </a:tabLst>
            </a:pPr>
            <a:endParaRPr lang="en-US" altLang="ko-KR" sz="1400" dirty="0">
              <a:latin typeface="현대하모니 M" panose="02020603020101020101" pitchFamily="18" charset="-127"/>
              <a:ea typeface="현대하모니 M" panose="02020603020101020101" pitchFamily="18" charset="-127"/>
              <a:cs typeface="현대하모니 L"/>
              <a:sym typeface="Wingdings" panose="05000000000000000000" pitchFamily="2" charset="2"/>
            </a:endParaRPr>
          </a:p>
          <a:p>
            <a:pPr marL="347345" indent="-214629">
              <a:lnSpc>
                <a:spcPct val="150000"/>
              </a:lnSpc>
              <a:spcBef>
                <a:spcPts val="755"/>
              </a:spcBef>
              <a:buAutoNum type="arabicParenR"/>
              <a:tabLst>
                <a:tab pos="347980" algn="l"/>
              </a:tabLst>
            </a:pPr>
            <a:r>
              <a:rPr lang="en-US" altLang="ko-KR" sz="14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  <a:sym typeface="Wingdings" panose="05000000000000000000" pitchFamily="2" charset="2"/>
              </a:rPr>
              <a:t>.mat</a:t>
            </a:r>
            <a:r>
              <a:rPr lang="ko-KR" altLang="en-US" sz="14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  <a:sym typeface="Wingdings" panose="05000000000000000000" pitchFamily="2" charset="2"/>
              </a:rPr>
              <a:t>파일로 저장하고 싶다면 </a:t>
            </a:r>
            <a:r>
              <a:rPr lang="en-US" altLang="ko-KR" sz="14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  <a:sym typeface="Wingdings" panose="05000000000000000000" pitchFamily="2" charset="2"/>
              </a:rPr>
              <a:t>save()</a:t>
            </a:r>
            <a:r>
              <a:rPr lang="ko-KR" altLang="en-US" sz="14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  <a:sym typeface="Wingdings" panose="05000000000000000000" pitchFamily="2" charset="2"/>
              </a:rPr>
              <a:t>를 사용하자</a:t>
            </a:r>
            <a:r>
              <a:rPr lang="en-US" altLang="ko-KR" sz="14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  <a:sym typeface="Wingdings" panose="05000000000000000000" pitchFamily="2" charset="2"/>
              </a:rPr>
              <a:t> </a:t>
            </a:r>
            <a:r>
              <a:rPr lang="ko-KR" altLang="en-US" sz="14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  <a:sym typeface="Wingdings" panose="05000000000000000000" pitchFamily="2" charset="2"/>
              </a:rPr>
              <a:t>다음과 같이 쓸 수 있다</a:t>
            </a:r>
            <a:r>
              <a:rPr lang="en-US" altLang="ko-KR" sz="14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  <a:sym typeface="Wingdings" panose="05000000000000000000" pitchFamily="2" charset="2"/>
              </a:rPr>
              <a:t>.</a:t>
            </a:r>
          </a:p>
          <a:p>
            <a:pPr marL="347345" indent="-214629">
              <a:lnSpc>
                <a:spcPct val="150000"/>
              </a:lnSpc>
              <a:spcBef>
                <a:spcPts val="755"/>
              </a:spcBef>
              <a:buAutoNum type="arabicParenR"/>
              <a:tabLst>
                <a:tab pos="347980" algn="l"/>
              </a:tabLst>
            </a:pPr>
            <a:endParaRPr lang="en-US" altLang="ko-KR" sz="1400" dirty="0">
              <a:latin typeface="현대하모니 M" panose="02020603020101020101" pitchFamily="18" charset="-127"/>
              <a:ea typeface="현대하모니 M" panose="02020603020101020101" pitchFamily="18" charset="-127"/>
              <a:cs typeface="현대하모니 L"/>
              <a:sym typeface="Wingdings" panose="05000000000000000000" pitchFamily="2" charset="2"/>
            </a:endParaRPr>
          </a:p>
          <a:p>
            <a:pPr marL="347345" indent="-214629">
              <a:lnSpc>
                <a:spcPct val="150000"/>
              </a:lnSpc>
              <a:spcBef>
                <a:spcPts val="755"/>
              </a:spcBef>
              <a:buAutoNum type="arabicParenR"/>
              <a:tabLst>
                <a:tab pos="347980" algn="l"/>
              </a:tabLst>
            </a:pPr>
            <a:r>
              <a:rPr lang="en-US" altLang="ko-KR" sz="14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  <a:sym typeface="Wingdings" panose="05000000000000000000" pitchFamily="2" charset="2"/>
              </a:rPr>
              <a:t>.mat</a:t>
            </a:r>
            <a:r>
              <a:rPr lang="ko-KR" altLang="en-US" sz="14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  <a:sym typeface="Wingdings" panose="05000000000000000000" pitchFamily="2" charset="2"/>
              </a:rPr>
              <a:t>의 장점은 구조체</a:t>
            </a:r>
            <a:r>
              <a:rPr lang="en-US" altLang="ko-KR" sz="14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  <a:sym typeface="Wingdings" panose="05000000000000000000" pitchFamily="2" charset="2"/>
              </a:rPr>
              <a:t>, </a:t>
            </a:r>
            <a:r>
              <a:rPr lang="ko-KR" altLang="en-US" sz="14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  <a:sym typeface="Wingdings" panose="05000000000000000000" pitchFamily="2" charset="2"/>
              </a:rPr>
              <a:t>익명 함수 등을 저장할 수 있다는 것이다</a:t>
            </a:r>
            <a:r>
              <a:rPr lang="en-US" altLang="ko-KR" sz="140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  <a:sym typeface="Wingdings" panose="05000000000000000000" pitchFamily="2" charset="2"/>
              </a:rPr>
              <a:t>. </a:t>
            </a:r>
            <a:endParaRPr lang="en-US" altLang="ko-KR" sz="1400" dirty="0">
              <a:latin typeface="현대하모니 M" panose="02020603020101020101" pitchFamily="18" charset="-127"/>
              <a:ea typeface="현대하모니 M" panose="02020603020101020101" pitchFamily="18" charset="-127"/>
              <a:cs typeface="현대하모니 L"/>
              <a:sym typeface="Wingdings" panose="05000000000000000000" pitchFamily="2" charset="2"/>
            </a:endParaRPr>
          </a:p>
          <a:p>
            <a:pPr marL="347345" indent="-214629">
              <a:lnSpc>
                <a:spcPct val="150000"/>
              </a:lnSpc>
              <a:spcBef>
                <a:spcPts val="755"/>
              </a:spcBef>
              <a:buAutoNum type="arabicParenR"/>
              <a:tabLst>
                <a:tab pos="347980" algn="l"/>
              </a:tabLst>
            </a:pPr>
            <a:endParaRPr lang="en-US" altLang="ko-KR" sz="1400" dirty="0">
              <a:latin typeface="현대하모니 M" panose="02020603020101020101" pitchFamily="18" charset="-127"/>
              <a:ea typeface="현대하모니 M" panose="02020603020101020101" pitchFamily="18" charset="-127"/>
              <a:cs typeface="현대하모니 L"/>
              <a:sym typeface="Wingdings" panose="05000000000000000000" pitchFamily="2" charset="2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474D29-1603-C35D-EF71-BF1D2B245614}"/>
              </a:ext>
            </a:extLst>
          </p:cNvPr>
          <p:cNvSpPr txBox="1"/>
          <p:nvPr/>
        </p:nvSpPr>
        <p:spPr>
          <a:xfrm>
            <a:off x="2474912" y="2613027"/>
            <a:ext cx="4953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0" i="0" dirty="0" err="1">
                <a:effectLst/>
                <a:latin typeface="JetBrains Mono" panose="02000009000000000000" pitchFamily="49" charset="0"/>
              </a:rPr>
              <a:t>writematrix</a:t>
            </a:r>
            <a:r>
              <a:rPr lang="en-US" altLang="ko-KR" sz="1800" b="0" i="0" dirty="0">
                <a:effectLst/>
                <a:latin typeface="JetBrains Mono" panose="02000009000000000000" pitchFamily="49" charset="0"/>
              </a:rPr>
              <a:t>(</a:t>
            </a:r>
            <a:r>
              <a:rPr lang="ko-KR" altLang="en-US" sz="1800" b="0" i="0" dirty="0">
                <a:effectLst/>
                <a:latin typeface="JetBrains Mono" panose="02000009000000000000" pitchFamily="49" charset="0"/>
              </a:rPr>
              <a:t>행렬</a:t>
            </a:r>
            <a:r>
              <a:rPr lang="en-US" altLang="ko-KR" sz="1800" b="0" i="0" dirty="0">
                <a:effectLst/>
                <a:latin typeface="JetBrains Mono" panose="02000009000000000000" pitchFamily="49" charset="0"/>
              </a:rPr>
              <a:t>,</a:t>
            </a:r>
            <a:r>
              <a:rPr lang="en-US" altLang="ko-KR" sz="1800" b="0" i="0" dirty="0">
                <a:solidFill>
                  <a:srgbClr val="AA04F9"/>
                </a:solidFill>
                <a:effectLst/>
                <a:latin typeface="JetBrains Mono" panose="02000009000000000000" pitchFamily="49" charset="0"/>
              </a:rPr>
              <a:t>＂</a:t>
            </a:r>
            <a:r>
              <a:rPr lang="ko-KR" altLang="en-US" sz="1800" b="0" i="0" dirty="0">
                <a:solidFill>
                  <a:srgbClr val="AA04F9"/>
                </a:solidFill>
                <a:effectLst/>
                <a:latin typeface="JetBrains Mono" panose="02000009000000000000" pitchFamily="49" charset="0"/>
              </a:rPr>
              <a:t>파일이름</a:t>
            </a:r>
            <a:r>
              <a:rPr lang="en-US" altLang="ko-KR" sz="1800" b="0" i="0" dirty="0">
                <a:solidFill>
                  <a:srgbClr val="AA04F9"/>
                </a:solidFill>
                <a:effectLst/>
                <a:latin typeface="JetBrains Mono" panose="02000009000000000000" pitchFamily="49" charset="0"/>
              </a:rPr>
              <a:t>.txt"</a:t>
            </a:r>
            <a:r>
              <a:rPr lang="en-US" altLang="ko-KR" sz="1800" b="0" i="0" dirty="0">
                <a:effectLst/>
                <a:latin typeface="JetBrains Mono" panose="02000009000000000000" pitchFamily="49" charset="0"/>
              </a:rPr>
              <a:t>);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0E647A8-FDB5-3379-58EF-38891093172A}"/>
              </a:ext>
            </a:extLst>
          </p:cNvPr>
          <p:cNvSpPr txBox="1"/>
          <p:nvPr/>
        </p:nvSpPr>
        <p:spPr>
          <a:xfrm>
            <a:off x="2474912" y="3439886"/>
            <a:ext cx="4953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0" i="0" dirty="0">
                <a:effectLst/>
                <a:latin typeface="JetBrains Mono" panose="02000009000000000000" pitchFamily="49" charset="0"/>
              </a:rPr>
              <a:t>save(</a:t>
            </a:r>
            <a:r>
              <a:rPr lang="en-US" altLang="ko-KR" sz="1800" b="0" i="0" dirty="0">
                <a:solidFill>
                  <a:srgbClr val="AA04F9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ko-KR" altLang="en-US" sz="1800" b="0" i="0" dirty="0">
                <a:solidFill>
                  <a:srgbClr val="AA04F9"/>
                </a:solidFill>
                <a:effectLst/>
                <a:latin typeface="JetBrains Mono" panose="02000009000000000000" pitchFamily="49" charset="0"/>
              </a:rPr>
              <a:t>파일이름</a:t>
            </a:r>
            <a:r>
              <a:rPr lang="en-US" altLang="ko-KR" sz="1800" b="0" i="0" dirty="0">
                <a:solidFill>
                  <a:srgbClr val="AA04F9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altLang="ko-KR" sz="1800" b="0" i="0" dirty="0">
                <a:effectLst/>
                <a:latin typeface="JetBrains Mono" panose="02000009000000000000" pitchFamily="49" charset="0"/>
              </a:rPr>
              <a:t>,</a:t>
            </a:r>
            <a:r>
              <a:rPr lang="en-US" altLang="ko-KR" sz="1800" b="0" i="0" dirty="0">
                <a:solidFill>
                  <a:srgbClr val="AA04F9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ko-KR" altLang="en-US" sz="1800" b="0" i="0" dirty="0" err="1">
                <a:solidFill>
                  <a:srgbClr val="AA04F9"/>
                </a:solidFill>
                <a:effectLst/>
                <a:latin typeface="JetBrains Mono" panose="02000009000000000000" pitchFamily="49" charset="0"/>
              </a:rPr>
              <a:t>변수명</a:t>
            </a:r>
            <a:r>
              <a:rPr lang="en-US" altLang="ko-KR" sz="1800" b="0" i="0" dirty="0">
                <a:solidFill>
                  <a:srgbClr val="AA04F9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altLang="ko-KR" sz="1800" b="0" i="0" dirty="0">
                <a:effectLst/>
                <a:latin typeface="JetBrains Mono" panose="02000009000000000000" pitchFamily="49" charset="0"/>
              </a:rPr>
              <a:t>);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31852B8-C075-B5D2-3D70-21E4EF719C4F}"/>
              </a:ext>
            </a:extLst>
          </p:cNvPr>
          <p:cNvSpPr txBox="1"/>
          <p:nvPr/>
        </p:nvSpPr>
        <p:spPr>
          <a:xfrm>
            <a:off x="1295400" y="4603872"/>
            <a:ext cx="4953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0" i="0" dirty="0" err="1">
                <a:effectLst/>
                <a:latin typeface="JetBrains Mono" panose="02000009000000000000" pitchFamily="49" charset="0"/>
              </a:rPr>
              <a:t>func_example</a:t>
            </a:r>
            <a:r>
              <a:rPr lang="en-US" altLang="ko-KR" sz="1800" b="0" i="0" dirty="0">
                <a:effectLst/>
                <a:latin typeface="JetBrains Mono" panose="02000009000000000000" pitchFamily="49" charset="0"/>
              </a:rPr>
              <a:t> = @(time) time^3;</a:t>
            </a:r>
          </a:p>
          <a:p>
            <a:r>
              <a:rPr lang="en-US" altLang="ko-KR" sz="1800" b="0" i="0" dirty="0">
                <a:effectLst/>
                <a:latin typeface="JetBrains Mono" panose="02000009000000000000" pitchFamily="49" charset="0"/>
              </a:rPr>
              <a:t>save(</a:t>
            </a:r>
            <a:r>
              <a:rPr lang="en-US" altLang="ko-KR" sz="1800" b="0" i="0" dirty="0">
                <a:solidFill>
                  <a:srgbClr val="AA04F9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altLang="ko-KR" sz="1800" b="0" i="0" dirty="0" err="1">
                <a:solidFill>
                  <a:srgbClr val="AA04F9"/>
                </a:solidFill>
                <a:effectLst/>
                <a:latin typeface="JetBrains Mono" panose="02000009000000000000" pitchFamily="49" charset="0"/>
              </a:rPr>
              <a:t>func</a:t>
            </a:r>
            <a:r>
              <a:rPr lang="en-US" altLang="ko-KR" sz="1800" b="0" i="0" dirty="0">
                <a:solidFill>
                  <a:srgbClr val="AA04F9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altLang="ko-KR" sz="1800" b="0" i="0" dirty="0">
                <a:effectLst/>
                <a:latin typeface="JetBrains Mono" panose="02000009000000000000" pitchFamily="49" charset="0"/>
              </a:rPr>
              <a:t>,</a:t>
            </a:r>
            <a:r>
              <a:rPr lang="en-US" altLang="ko-KR" sz="1800" b="0" i="0" dirty="0">
                <a:solidFill>
                  <a:srgbClr val="AA04F9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altLang="ko-KR" sz="1800" b="0" i="0" dirty="0" err="1">
                <a:solidFill>
                  <a:srgbClr val="AA04F9"/>
                </a:solidFill>
                <a:effectLst/>
                <a:latin typeface="JetBrains Mono" panose="02000009000000000000" pitchFamily="49" charset="0"/>
              </a:rPr>
              <a:t>func_example</a:t>
            </a:r>
            <a:r>
              <a:rPr lang="en-US" altLang="ko-KR" sz="1800" b="0" i="0" dirty="0">
                <a:solidFill>
                  <a:srgbClr val="AA04F9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altLang="ko-KR" sz="1800" b="0" i="0" dirty="0">
                <a:effectLst/>
                <a:latin typeface="JetBrains Mono" panose="02000009000000000000" pitchFamily="49" charset="0"/>
              </a:rPr>
              <a:t>);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69A0B6A-28B2-2869-8662-DB5C07E44B66}"/>
              </a:ext>
            </a:extLst>
          </p:cNvPr>
          <p:cNvSpPr txBox="1"/>
          <p:nvPr/>
        </p:nvSpPr>
        <p:spPr>
          <a:xfrm>
            <a:off x="1295400" y="5421469"/>
            <a:ext cx="874983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0" i="0" dirty="0" err="1">
                <a:effectLst/>
                <a:latin typeface="JetBrains Mono" panose="02000009000000000000" pitchFamily="49" charset="0"/>
              </a:rPr>
              <a:t>struct_var</a:t>
            </a:r>
            <a:r>
              <a:rPr lang="en-US" altLang="ko-KR" sz="1800" b="0" i="0" dirty="0">
                <a:effectLst/>
                <a:latin typeface="JetBrains Mono" panose="02000009000000000000" pitchFamily="49" charset="0"/>
              </a:rPr>
              <a:t> = struct(</a:t>
            </a:r>
            <a:r>
              <a:rPr lang="en-US" altLang="ko-KR" sz="1800" b="0" i="0" dirty="0">
                <a:solidFill>
                  <a:srgbClr val="AA04F9"/>
                </a:solidFill>
                <a:effectLst/>
                <a:latin typeface="JetBrains Mono" panose="02000009000000000000" pitchFamily="49" charset="0"/>
              </a:rPr>
              <a:t>'time'</a:t>
            </a:r>
            <a:r>
              <a:rPr lang="en-US" altLang="ko-KR" sz="1800" b="0" i="0" dirty="0">
                <a:effectLst/>
                <a:latin typeface="JetBrains Mono" panose="02000009000000000000" pitchFamily="49" charset="0"/>
              </a:rPr>
              <a:t>, 0:0.1:10, </a:t>
            </a:r>
            <a:r>
              <a:rPr lang="en-US" altLang="ko-KR" sz="1800" b="0" i="0" dirty="0">
                <a:solidFill>
                  <a:srgbClr val="0E00FF"/>
                </a:solidFill>
                <a:effectLst/>
                <a:latin typeface="JetBrains Mono" panose="02000009000000000000" pitchFamily="49" charset="0"/>
              </a:rPr>
              <a:t>...</a:t>
            </a:r>
            <a:endParaRPr lang="en-US" altLang="ko-KR" sz="1800" b="0" i="0" dirty="0">
              <a:effectLst/>
              <a:latin typeface="JetBrains Mono" panose="02000009000000000000" pitchFamily="49" charset="0"/>
            </a:endParaRPr>
          </a:p>
          <a:p>
            <a:r>
              <a:rPr lang="en-US" altLang="ko-KR" sz="1800" b="0" i="0" dirty="0">
                <a:solidFill>
                  <a:srgbClr val="AA04F9"/>
                </a:solidFill>
                <a:effectLst/>
                <a:latin typeface="JetBrains Mono" panose="02000009000000000000" pitchFamily="49" charset="0"/>
              </a:rPr>
              <a:t> 		       ‘</a:t>
            </a:r>
            <a:r>
              <a:rPr lang="en-US" altLang="ko-KR" sz="1800" b="0" i="0" dirty="0" err="1">
                <a:solidFill>
                  <a:srgbClr val="AA04F9"/>
                </a:solidFill>
                <a:effectLst/>
                <a:latin typeface="JetBrains Mono" panose="02000009000000000000" pitchFamily="49" charset="0"/>
              </a:rPr>
              <a:t>enum</a:t>
            </a:r>
            <a:r>
              <a:rPr lang="en-US" altLang="ko-KR" sz="1800" b="0" i="0" dirty="0">
                <a:solidFill>
                  <a:srgbClr val="AA04F9"/>
                </a:solidFill>
                <a:effectLst/>
                <a:latin typeface="JetBrains Mono" panose="02000009000000000000" pitchFamily="49" charset="0"/>
              </a:rPr>
              <a:t>'</a:t>
            </a:r>
            <a:r>
              <a:rPr lang="en-US" altLang="ko-KR" sz="1800" b="0" i="0" dirty="0">
                <a:effectLst/>
                <a:latin typeface="JetBrains Mono" panose="02000009000000000000" pitchFamily="49" charset="0"/>
              </a:rPr>
              <a:t>, ENUM);</a:t>
            </a:r>
          </a:p>
          <a:p>
            <a:r>
              <a:rPr lang="en-US" altLang="ko-KR" sz="1800" b="0" i="0" dirty="0">
                <a:effectLst/>
                <a:latin typeface="JetBrains Mono" panose="02000009000000000000" pitchFamily="49" charset="0"/>
              </a:rPr>
              <a:t>save(</a:t>
            </a:r>
            <a:r>
              <a:rPr lang="en-US" altLang="ko-KR" sz="1800" b="0" i="0" dirty="0">
                <a:solidFill>
                  <a:srgbClr val="AA04F9"/>
                </a:solidFill>
                <a:effectLst/>
                <a:latin typeface="JetBrains Mono" panose="02000009000000000000" pitchFamily="49" charset="0"/>
              </a:rPr>
              <a:t>"struct"</a:t>
            </a:r>
            <a:r>
              <a:rPr lang="en-US" altLang="ko-KR" sz="1800" b="0" i="0" dirty="0">
                <a:effectLst/>
                <a:latin typeface="JetBrains Mono" panose="02000009000000000000" pitchFamily="49" charset="0"/>
              </a:rPr>
              <a:t>,</a:t>
            </a:r>
            <a:r>
              <a:rPr lang="en-US" altLang="ko-KR" sz="1800" b="0" i="0" dirty="0">
                <a:solidFill>
                  <a:srgbClr val="AA04F9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altLang="ko-KR" sz="1800" b="0" i="0" dirty="0" err="1">
                <a:solidFill>
                  <a:srgbClr val="AA04F9"/>
                </a:solidFill>
                <a:effectLst/>
                <a:latin typeface="JetBrains Mono" panose="02000009000000000000" pitchFamily="49" charset="0"/>
              </a:rPr>
              <a:t>struct_var</a:t>
            </a:r>
            <a:r>
              <a:rPr lang="en-US" altLang="ko-KR" sz="1800" b="0" i="0" dirty="0">
                <a:solidFill>
                  <a:srgbClr val="AA04F9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altLang="ko-KR" sz="1800" b="0" i="0" dirty="0">
                <a:effectLst/>
                <a:latin typeface="JetBrains Mono" panose="02000009000000000000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449189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4310"/>
    </mc:Choice>
    <mc:Fallback xmlns="">
      <p:transition spd="slow" advTm="5431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4653" y="271779"/>
            <a:ext cx="1053147" cy="351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200" dirty="0">
                <a:latin typeface="현대하모니 M" panose="02020603020101020101" pitchFamily="18" charset="-127"/>
                <a:cs typeface="현대하모니 B"/>
              </a:rPr>
              <a:t>Content</a:t>
            </a:r>
            <a:endParaRPr sz="2200" dirty="0">
              <a:latin typeface="현대하모니 M" panose="02020603020101020101" pitchFamily="18" charset="-127"/>
              <a:cs typeface="현대하모니 B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r>
              <a:rPr dirty="0"/>
              <a:t>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962400" y="2667000"/>
            <a:ext cx="3760788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69570" algn="l"/>
              </a:tabLst>
            </a:pPr>
            <a:r>
              <a:rPr sz="1600" spc="-5" dirty="0">
                <a:latin typeface="현대하모니 M"/>
                <a:cs typeface="현대하모니 M"/>
              </a:rPr>
              <a:t>I.	</a:t>
            </a:r>
            <a:r>
              <a:rPr lang="en-US" sz="1600" dirty="0">
                <a:latin typeface="현대하모니 M"/>
                <a:cs typeface="현대하모니 M"/>
              </a:rPr>
              <a:t>Introduction</a:t>
            </a:r>
            <a:endParaRPr sz="1600" dirty="0">
              <a:latin typeface="현대하모니 M"/>
              <a:cs typeface="현대하모니 M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62400" y="3319271"/>
            <a:ext cx="4065588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69570" algn="l"/>
              </a:tabLst>
            </a:pPr>
            <a:r>
              <a:rPr sz="1600" spc="-5" dirty="0">
                <a:latin typeface="현대하모니 M"/>
                <a:cs typeface="현대하모니 M"/>
              </a:rPr>
              <a:t>II.	</a:t>
            </a:r>
            <a:r>
              <a:rPr lang="en-US" sz="1600" dirty="0">
                <a:latin typeface="현대하모니 M"/>
                <a:cs typeface="현대하모니 M"/>
              </a:rPr>
              <a:t>Read </a:t>
            </a:r>
            <a:r>
              <a:rPr lang="en-US" altLang="ko-KR" sz="1600" dirty="0">
                <a:latin typeface="현대하모니 M"/>
                <a:cs typeface="현대하모니 M"/>
              </a:rPr>
              <a:t>Data</a:t>
            </a:r>
            <a:endParaRPr sz="1600" dirty="0">
              <a:latin typeface="현대하모니 M"/>
              <a:cs typeface="현대하모니 M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62400" y="3974591"/>
            <a:ext cx="3417409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sz="1600" spc="-5" dirty="0">
                <a:latin typeface="현대하모니 M"/>
                <a:cs typeface="현대하모니 M"/>
              </a:rPr>
              <a:t>III.  Write Data</a:t>
            </a:r>
            <a:endParaRPr sz="1600" dirty="0">
              <a:latin typeface="현대하모니 M"/>
              <a:cs typeface="현대하모니 M"/>
            </a:endParaRPr>
          </a:p>
        </p:txBody>
      </p:sp>
      <p:sp>
        <p:nvSpPr>
          <p:cNvPr id="20" name="object 19">
            <a:extLst>
              <a:ext uri="{FF2B5EF4-FFF2-40B4-BE49-F238E27FC236}">
                <a16:creationId xmlns:a16="http://schemas.microsoft.com/office/drawing/2014/main" id="{6657B426-8D77-A736-9999-32E94992DB30}"/>
              </a:ext>
            </a:extLst>
          </p:cNvPr>
          <p:cNvSpPr txBox="1">
            <a:spLocks/>
          </p:cNvSpPr>
          <p:nvPr/>
        </p:nvSpPr>
        <p:spPr>
          <a:xfrm>
            <a:off x="3047206" y="6594933"/>
            <a:ext cx="3811588" cy="177613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000" b="0" i="0" kern="1200">
                <a:solidFill>
                  <a:srgbClr val="7F7F7F"/>
                </a:solidFill>
                <a:latin typeface="맑은 고딕"/>
                <a:ea typeface="+mn-ea"/>
                <a:cs typeface="맑은 고딕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185"/>
              </a:spcBef>
              <a:tabLst>
                <a:tab pos="1678939" algn="l"/>
                <a:tab pos="1864995" algn="l"/>
              </a:tabLst>
            </a:pPr>
            <a:r>
              <a:rPr lang="en-US" dirty="0"/>
              <a:t>School of Mechanical and Control Engineering-</a:t>
            </a:r>
            <a:r>
              <a:rPr lang="en-US" dirty="0" err="1"/>
              <a:t>Handong</a:t>
            </a:r>
            <a:r>
              <a:rPr lang="en-US" dirty="0"/>
              <a:t> Univ.</a:t>
            </a:r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93"/>
    </mc:Choice>
    <mc:Fallback xmlns="">
      <p:transition spd="slow" advTm="5093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52425" y="722312"/>
            <a:ext cx="9197975" cy="41275"/>
            <a:chOff x="352425" y="722312"/>
            <a:chExt cx="9197975" cy="41275"/>
          </a:xfrm>
        </p:grpSpPr>
        <p:sp>
          <p:nvSpPr>
            <p:cNvPr id="3" name="object 3"/>
            <p:cNvSpPr/>
            <p:nvPr/>
          </p:nvSpPr>
          <p:spPr>
            <a:xfrm>
              <a:off x="358775" y="728662"/>
              <a:ext cx="9185275" cy="5080"/>
            </a:xfrm>
            <a:custGeom>
              <a:avLst/>
              <a:gdLst/>
              <a:ahLst/>
              <a:cxnLst/>
              <a:rect l="l" t="t" r="r" b="b"/>
              <a:pathLst>
                <a:path w="9185275" h="5079">
                  <a:moveTo>
                    <a:pt x="0" y="4762"/>
                  </a:moveTo>
                  <a:lnTo>
                    <a:pt x="9185275" y="0"/>
                  </a:lnTo>
                </a:path>
              </a:pathLst>
            </a:custGeom>
            <a:ln w="127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58775" y="728662"/>
              <a:ext cx="3600450" cy="34925"/>
            </a:xfrm>
            <a:custGeom>
              <a:avLst/>
              <a:gdLst/>
              <a:ahLst/>
              <a:cxnLst/>
              <a:rect l="l" t="t" r="r" b="b"/>
              <a:pathLst>
                <a:path w="3600450" h="34925">
                  <a:moveTo>
                    <a:pt x="3600450" y="0"/>
                  </a:moveTo>
                  <a:lnTo>
                    <a:pt x="0" y="0"/>
                  </a:lnTo>
                  <a:lnTo>
                    <a:pt x="0" y="34925"/>
                  </a:lnTo>
                  <a:lnTo>
                    <a:pt x="3600450" y="34925"/>
                  </a:lnTo>
                  <a:lnTo>
                    <a:pt x="3600450" y="0"/>
                  </a:lnTo>
                  <a:close/>
                </a:path>
              </a:pathLst>
            </a:custGeom>
            <a:solidFill>
              <a:srgbClr val="3333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r>
              <a:rPr dirty="0"/>
              <a:t>2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56553" y="268732"/>
            <a:ext cx="325120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26415" algn="l"/>
              </a:tabLst>
            </a:pPr>
            <a:r>
              <a:rPr sz="2200" b="1" dirty="0">
                <a:latin typeface="맑은 고딕"/>
                <a:cs typeface="맑은 고딕"/>
              </a:rPr>
              <a:t>I.	</a:t>
            </a:r>
            <a:r>
              <a:rPr lang="en-US" sz="2200" b="1" dirty="0">
                <a:latin typeface="맑은 고딕"/>
                <a:cs typeface="맑은 고딕"/>
              </a:rPr>
              <a:t>Introduction</a:t>
            </a:r>
            <a:endParaRPr sz="2200" dirty="0">
              <a:latin typeface="맑은 고딕"/>
              <a:cs typeface="맑은 고딕"/>
            </a:endParaRPr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63A447E9-6884-1542-3A43-E48112EF4797}"/>
              </a:ext>
            </a:extLst>
          </p:cNvPr>
          <p:cNvSpPr txBox="1"/>
          <p:nvPr/>
        </p:nvSpPr>
        <p:spPr>
          <a:xfrm>
            <a:off x="535472" y="762000"/>
            <a:ext cx="9008578" cy="1246367"/>
          </a:xfrm>
          <a:prstGeom prst="rect">
            <a:avLst/>
          </a:prstGeom>
        </p:spPr>
        <p:txBody>
          <a:bodyPr vert="horz" wrap="square" lIns="0" tIns="146050" rIns="0" bIns="0" rtlCol="0">
            <a:spAutoFit/>
          </a:bodyPr>
          <a:lstStyle/>
          <a:p>
            <a:pPr marL="347345" indent="-214629">
              <a:lnSpc>
                <a:spcPct val="150000"/>
              </a:lnSpc>
              <a:spcBef>
                <a:spcPts val="755"/>
              </a:spcBef>
              <a:buAutoNum type="arabicParenR"/>
              <a:tabLst>
                <a:tab pos="347980" algn="l"/>
              </a:tabLst>
            </a:pPr>
            <a:r>
              <a:rPr lang="en-US" altLang="ko-KR" sz="1400" b="1" spc="4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</a:rPr>
              <a:t>Objectives</a:t>
            </a:r>
          </a:p>
          <a:p>
            <a:pPr marL="552450" lvl="1" indent="-184150">
              <a:lnSpc>
                <a:spcPct val="150000"/>
              </a:lnSpc>
              <a:spcBef>
                <a:spcPts val="745"/>
              </a:spcBef>
              <a:buFont typeface="Wingdings"/>
              <a:buChar char=""/>
              <a:tabLst>
                <a:tab pos="552450" algn="l"/>
              </a:tabLst>
            </a:pPr>
            <a:r>
              <a:rPr lang="en-US" altLang="ko-KR" sz="14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</a:rPr>
              <a:t>MATLAB </a:t>
            </a:r>
            <a:r>
              <a:rPr lang="ko-KR" altLang="en-US" sz="14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</a:rPr>
              <a:t>함수를 사용하여 데이터를 읽어 올 수 있다</a:t>
            </a:r>
            <a:r>
              <a:rPr lang="en-US" altLang="ko-KR" sz="14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</a:rPr>
              <a:t>.</a:t>
            </a:r>
          </a:p>
          <a:p>
            <a:pPr marL="552450" lvl="1" indent="-184150">
              <a:lnSpc>
                <a:spcPct val="150000"/>
              </a:lnSpc>
              <a:spcBef>
                <a:spcPts val="745"/>
              </a:spcBef>
              <a:buFont typeface="Wingdings"/>
              <a:buChar char=""/>
              <a:tabLst>
                <a:tab pos="552450" algn="l"/>
              </a:tabLst>
            </a:pPr>
            <a:r>
              <a:rPr lang="en-US" altLang="ko-KR" sz="14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</a:rPr>
              <a:t>MATLAB </a:t>
            </a:r>
            <a:r>
              <a:rPr lang="ko-KR" altLang="en-US" sz="14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</a:rPr>
              <a:t>함수를 사용하여 데이터를 쓸 수 있다</a:t>
            </a:r>
            <a:r>
              <a:rPr lang="en-US" altLang="ko-KR" sz="14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</a:rPr>
              <a:t>.</a:t>
            </a:r>
          </a:p>
        </p:txBody>
      </p:sp>
      <p:sp>
        <p:nvSpPr>
          <p:cNvPr id="11" name="object 19">
            <a:extLst>
              <a:ext uri="{FF2B5EF4-FFF2-40B4-BE49-F238E27FC236}">
                <a16:creationId xmlns:a16="http://schemas.microsoft.com/office/drawing/2014/main" id="{F0DDC456-C120-C845-848E-C1AE979CEF1E}"/>
              </a:ext>
            </a:extLst>
          </p:cNvPr>
          <p:cNvSpPr txBox="1">
            <a:spLocks/>
          </p:cNvSpPr>
          <p:nvPr/>
        </p:nvSpPr>
        <p:spPr>
          <a:xfrm>
            <a:off x="3047206" y="6594933"/>
            <a:ext cx="3811588" cy="177613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000" b="0" i="0" kern="1200">
                <a:solidFill>
                  <a:srgbClr val="7F7F7F"/>
                </a:solidFill>
                <a:latin typeface="맑은 고딕"/>
                <a:ea typeface="+mn-ea"/>
                <a:cs typeface="맑은 고딕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185"/>
              </a:spcBef>
              <a:tabLst>
                <a:tab pos="1678939" algn="l"/>
                <a:tab pos="1864995" algn="l"/>
              </a:tabLst>
            </a:pPr>
            <a:r>
              <a:rPr lang="en-US" dirty="0"/>
              <a:t>School of Mechanical and Control Engineering-</a:t>
            </a:r>
            <a:r>
              <a:rPr lang="en-US" dirty="0" err="1"/>
              <a:t>Handong</a:t>
            </a:r>
            <a:r>
              <a:rPr lang="en-US" dirty="0"/>
              <a:t> Univ.</a:t>
            </a:r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A0B51776-E9CC-7A91-495E-9F9E2D4445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353" y="3109759"/>
            <a:ext cx="9088118" cy="1152686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B3E030EA-2C55-4120-F144-4F141FF7E9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063" y="4519168"/>
            <a:ext cx="9478698" cy="156231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4310"/>
    </mc:Choice>
    <mc:Fallback xmlns="">
      <p:transition spd="slow" advTm="5431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52425" y="722312"/>
            <a:ext cx="9197975" cy="41275"/>
            <a:chOff x="352425" y="722312"/>
            <a:chExt cx="9197975" cy="41275"/>
          </a:xfrm>
        </p:grpSpPr>
        <p:sp>
          <p:nvSpPr>
            <p:cNvPr id="3" name="object 3"/>
            <p:cNvSpPr/>
            <p:nvPr/>
          </p:nvSpPr>
          <p:spPr>
            <a:xfrm>
              <a:off x="358775" y="728662"/>
              <a:ext cx="9185275" cy="5080"/>
            </a:xfrm>
            <a:custGeom>
              <a:avLst/>
              <a:gdLst/>
              <a:ahLst/>
              <a:cxnLst/>
              <a:rect l="l" t="t" r="r" b="b"/>
              <a:pathLst>
                <a:path w="9185275" h="5079">
                  <a:moveTo>
                    <a:pt x="0" y="4762"/>
                  </a:moveTo>
                  <a:lnTo>
                    <a:pt x="9185275" y="0"/>
                  </a:lnTo>
                </a:path>
              </a:pathLst>
            </a:custGeom>
            <a:ln w="127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58775" y="728662"/>
              <a:ext cx="3600450" cy="34925"/>
            </a:xfrm>
            <a:custGeom>
              <a:avLst/>
              <a:gdLst/>
              <a:ahLst/>
              <a:cxnLst/>
              <a:rect l="l" t="t" r="r" b="b"/>
              <a:pathLst>
                <a:path w="3600450" h="34925">
                  <a:moveTo>
                    <a:pt x="3600450" y="0"/>
                  </a:moveTo>
                  <a:lnTo>
                    <a:pt x="0" y="0"/>
                  </a:lnTo>
                  <a:lnTo>
                    <a:pt x="0" y="34925"/>
                  </a:lnTo>
                  <a:lnTo>
                    <a:pt x="3600450" y="34925"/>
                  </a:lnTo>
                  <a:lnTo>
                    <a:pt x="3600450" y="0"/>
                  </a:lnTo>
                  <a:close/>
                </a:path>
              </a:pathLst>
            </a:custGeom>
            <a:solidFill>
              <a:srgbClr val="3333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r>
              <a:rPr dirty="0"/>
              <a:t>2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56553" y="268732"/>
            <a:ext cx="325120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26415" algn="l"/>
              </a:tabLst>
            </a:pPr>
            <a:r>
              <a:rPr sz="2200" b="1" dirty="0">
                <a:latin typeface="맑은 고딕"/>
                <a:cs typeface="맑은 고딕"/>
              </a:rPr>
              <a:t>I</a:t>
            </a:r>
            <a:r>
              <a:rPr lang="en-US" sz="2200" b="1" dirty="0">
                <a:latin typeface="맑은 고딕"/>
                <a:cs typeface="맑은 고딕"/>
              </a:rPr>
              <a:t>I</a:t>
            </a:r>
            <a:r>
              <a:rPr sz="2200" b="1" dirty="0">
                <a:latin typeface="맑은 고딕"/>
                <a:cs typeface="맑은 고딕"/>
              </a:rPr>
              <a:t>.	</a:t>
            </a:r>
            <a:r>
              <a:rPr lang="en-US" sz="2200" b="1" dirty="0">
                <a:latin typeface="맑은 고딕"/>
                <a:cs typeface="맑은 고딕"/>
              </a:rPr>
              <a:t>Read Data</a:t>
            </a:r>
            <a:endParaRPr sz="2200" dirty="0">
              <a:latin typeface="맑은 고딕"/>
              <a:cs typeface="맑은 고딕"/>
            </a:endParaRPr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63A447E9-6884-1542-3A43-E48112EF4797}"/>
              </a:ext>
            </a:extLst>
          </p:cNvPr>
          <p:cNvSpPr txBox="1"/>
          <p:nvPr/>
        </p:nvSpPr>
        <p:spPr>
          <a:xfrm>
            <a:off x="535472" y="762000"/>
            <a:ext cx="9008578" cy="2872453"/>
          </a:xfrm>
          <a:prstGeom prst="rect">
            <a:avLst/>
          </a:prstGeom>
        </p:spPr>
        <p:txBody>
          <a:bodyPr vert="horz" wrap="square" lIns="0" tIns="146050" rIns="0" bIns="0" rtlCol="0">
            <a:spAutoFit/>
          </a:bodyPr>
          <a:lstStyle/>
          <a:p>
            <a:pPr marL="347345" indent="-214629">
              <a:lnSpc>
                <a:spcPct val="150000"/>
              </a:lnSpc>
              <a:spcBef>
                <a:spcPts val="755"/>
              </a:spcBef>
              <a:buAutoNum type="arabicParenR"/>
              <a:tabLst>
                <a:tab pos="347980" algn="l"/>
              </a:tabLst>
            </a:pPr>
            <a:r>
              <a:rPr lang="ko-KR" altLang="en-US" sz="14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</a:rPr>
              <a:t>데이터 수집하는 방법 </a:t>
            </a:r>
            <a:endParaRPr lang="en-US" altLang="ko-KR" sz="1400" dirty="0">
              <a:latin typeface="현대하모니 M" panose="02020603020101020101" pitchFamily="18" charset="-127"/>
              <a:ea typeface="현대하모니 M" panose="02020603020101020101" pitchFamily="18" charset="-127"/>
              <a:cs typeface="현대하모니 L"/>
            </a:endParaRPr>
          </a:p>
          <a:p>
            <a:pPr marL="804545" lvl="1" indent="-214629">
              <a:lnSpc>
                <a:spcPct val="150000"/>
              </a:lnSpc>
              <a:spcBef>
                <a:spcPts val="755"/>
              </a:spcBef>
              <a:buAutoNum type="arabicParenR"/>
              <a:tabLst>
                <a:tab pos="347980" algn="l"/>
              </a:tabLst>
            </a:pPr>
            <a:r>
              <a:rPr lang="ko-KR" altLang="en-US" sz="14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  <a:sym typeface="Wingdings" panose="05000000000000000000" pitchFamily="2" charset="2"/>
              </a:rPr>
              <a:t>센서에서 원하는 정보를 체득한다</a:t>
            </a:r>
            <a:r>
              <a:rPr lang="en-US" altLang="ko-KR" sz="14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  <a:sym typeface="Wingdings" panose="05000000000000000000" pitchFamily="2" charset="2"/>
              </a:rPr>
              <a:t>.</a:t>
            </a:r>
            <a:br>
              <a:rPr lang="en-US" altLang="ko-KR" sz="14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  <a:sym typeface="Wingdings" panose="05000000000000000000" pitchFamily="2" charset="2"/>
              </a:rPr>
            </a:br>
            <a:r>
              <a:rPr lang="ko-KR" altLang="en-US" sz="14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</a:rPr>
              <a:t>실제로 센서는 전기</a:t>
            </a:r>
            <a:r>
              <a:rPr lang="en-US" altLang="ko-KR" sz="14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</a:rPr>
              <a:t>/</a:t>
            </a:r>
            <a:r>
              <a:rPr lang="ko-KR" altLang="en-US" sz="14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</a:rPr>
              <a:t>전자회로를 통하여 우리가 만들 수도 있다</a:t>
            </a:r>
            <a:r>
              <a:rPr lang="en-US" altLang="ko-KR" sz="14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</a:rPr>
              <a:t>. (e.g.</a:t>
            </a:r>
            <a:r>
              <a:rPr lang="ko-KR" altLang="en-US" sz="14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</a:rPr>
              <a:t> 재료역학 </a:t>
            </a:r>
            <a:r>
              <a:rPr lang="en-US" altLang="ko-KR" sz="14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</a:rPr>
              <a:t>Strain Rosette, Potentiometer)</a:t>
            </a:r>
          </a:p>
          <a:p>
            <a:pPr marL="804545" lvl="1" indent="-214629">
              <a:lnSpc>
                <a:spcPct val="150000"/>
              </a:lnSpc>
              <a:spcBef>
                <a:spcPts val="755"/>
              </a:spcBef>
              <a:buAutoNum type="arabicParenR"/>
              <a:tabLst>
                <a:tab pos="347980" algn="l"/>
              </a:tabLst>
            </a:pPr>
            <a:r>
              <a:rPr lang="ko-KR" altLang="en-US" sz="14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</a:rPr>
              <a:t>데이터를 </a:t>
            </a:r>
            <a:r>
              <a:rPr lang="en-US" altLang="ko-KR" sz="14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</a:rPr>
              <a:t>DAQ</a:t>
            </a:r>
            <a:r>
              <a:rPr lang="ko-KR" altLang="en-US" sz="14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</a:rPr>
              <a:t>와 같은 장치를 통하여 값을 </a:t>
            </a:r>
            <a:r>
              <a:rPr lang="en-US" altLang="ko-KR" sz="14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</a:rPr>
              <a:t>C </a:t>
            </a:r>
            <a:r>
              <a:rPr lang="ko-KR" altLang="en-US" sz="14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</a:rPr>
              <a:t>언어를 사용하여 받는다</a:t>
            </a:r>
            <a:r>
              <a:rPr lang="en-US" altLang="ko-KR" sz="14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</a:rPr>
              <a:t>(</a:t>
            </a:r>
            <a:r>
              <a:rPr lang="ko-KR" altLang="en-US" sz="14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</a:rPr>
              <a:t>실시간성을 만족하며</a:t>
            </a:r>
            <a:r>
              <a:rPr lang="en-US" altLang="ko-KR" sz="14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</a:rPr>
              <a:t>).</a:t>
            </a:r>
          </a:p>
          <a:p>
            <a:pPr marL="804545" lvl="1" indent="-214629">
              <a:lnSpc>
                <a:spcPct val="150000"/>
              </a:lnSpc>
              <a:spcBef>
                <a:spcPts val="755"/>
              </a:spcBef>
              <a:buAutoNum type="arabicParenR"/>
              <a:tabLst>
                <a:tab pos="347980" algn="l"/>
              </a:tabLst>
            </a:pPr>
            <a:r>
              <a:rPr lang="ko-KR" altLang="en-US" sz="14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</a:rPr>
              <a:t>실시간으로 값을 배열에 저장한 이후에 배열을 </a:t>
            </a:r>
            <a:r>
              <a:rPr lang="en-US" altLang="ko-KR" sz="14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</a:rPr>
              <a:t>txt, csv </a:t>
            </a:r>
            <a:r>
              <a:rPr lang="ko-KR" altLang="en-US" sz="14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</a:rPr>
              <a:t>등 파일로 저장한다</a:t>
            </a:r>
            <a:r>
              <a:rPr lang="en-US" altLang="ko-KR" sz="14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</a:rPr>
              <a:t>.</a:t>
            </a:r>
          </a:p>
          <a:p>
            <a:pPr marL="347345" indent="-214629">
              <a:lnSpc>
                <a:spcPct val="150000"/>
              </a:lnSpc>
              <a:spcBef>
                <a:spcPts val="755"/>
              </a:spcBef>
              <a:buAutoNum type="arabicParenR"/>
              <a:tabLst>
                <a:tab pos="347980" algn="l"/>
              </a:tabLst>
            </a:pPr>
            <a:r>
              <a:rPr lang="ko-KR" altLang="en-US" sz="14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</a:rPr>
              <a:t>이런 데이터를 분석할 때 숫자를 보는 것은 우리가 이해할 때 쉽지 않다</a:t>
            </a:r>
            <a:r>
              <a:rPr lang="en-US" altLang="ko-KR" sz="14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</a:rPr>
              <a:t> </a:t>
            </a:r>
            <a:r>
              <a:rPr lang="en-US" altLang="ko-KR" sz="14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  <a:sym typeface="Wingdings" panose="05000000000000000000" pitchFamily="2" charset="2"/>
              </a:rPr>
              <a:t> MATLAB</a:t>
            </a:r>
            <a:r>
              <a:rPr lang="ko-KR" altLang="en-US" sz="14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  <a:sym typeface="Wingdings" panose="05000000000000000000" pitchFamily="2" charset="2"/>
              </a:rPr>
              <a:t>으로 옮겨 </a:t>
            </a:r>
            <a:r>
              <a:rPr lang="ko-KR" altLang="en-US" sz="1400" dirty="0" err="1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  <a:sym typeface="Wingdings" panose="05000000000000000000" pitchFamily="2" charset="2"/>
              </a:rPr>
              <a:t>시각화한다</a:t>
            </a:r>
            <a:r>
              <a:rPr lang="en-US" altLang="ko-KR" sz="14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  <a:sym typeface="Wingdings" panose="05000000000000000000" pitchFamily="2" charset="2"/>
              </a:rPr>
              <a:t>.</a:t>
            </a:r>
            <a:endParaRPr lang="en-US" altLang="ko-KR" sz="1400" dirty="0">
              <a:latin typeface="현대하모니 M" panose="02020603020101020101" pitchFamily="18" charset="-127"/>
              <a:ea typeface="현대하모니 M" panose="02020603020101020101" pitchFamily="18" charset="-127"/>
              <a:cs typeface="현대하모니 L"/>
            </a:endParaRPr>
          </a:p>
          <a:p>
            <a:pPr marL="347345" indent="-214629">
              <a:lnSpc>
                <a:spcPct val="150000"/>
              </a:lnSpc>
              <a:spcBef>
                <a:spcPts val="755"/>
              </a:spcBef>
              <a:buAutoNum type="arabicParenR"/>
              <a:tabLst>
                <a:tab pos="347980" algn="l"/>
              </a:tabLst>
            </a:pPr>
            <a:r>
              <a:rPr lang="ko-KR" altLang="en-US" sz="14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</a:rPr>
              <a:t>텍스트</a:t>
            </a:r>
            <a:r>
              <a:rPr lang="en-US" altLang="ko-KR" sz="14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</a:rPr>
              <a:t>, </a:t>
            </a:r>
            <a:r>
              <a:rPr lang="ko-KR" altLang="en-US" sz="14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</a:rPr>
              <a:t>엑셀</a:t>
            </a:r>
            <a:r>
              <a:rPr lang="en-US" altLang="ko-KR" sz="14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</a:rPr>
              <a:t>, mat </a:t>
            </a:r>
            <a:r>
              <a:rPr lang="ko-KR" altLang="en-US" sz="14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</a:rPr>
              <a:t>파일을 </a:t>
            </a:r>
            <a:r>
              <a:rPr lang="en-US" altLang="ko-KR" sz="14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</a:rPr>
              <a:t>MATLAB</a:t>
            </a:r>
            <a:r>
              <a:rPr lang="ko-KR" altLang="en-US" sz="14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</a:rPr>
              <a:t>으로 옮겨보는 시간을 가져보자</a:t>
            </a:r>
            <a:endParaRPr lang="en-US" altLang="ko-KR" sz="1400" dirty="0">
              <a:latin typeface="현대하모니 M" panose="02020603020101020101" pitchFamily="18" charset="-127"/>
              <a:ea typeface="현대하모니 M" panose="02020603020101020101" pitchFamily="18" charset="-127"/>
              <a:cs typeface="현대하모니 L"/>
            </a:endParaRPr>
          </a:p>
        </p:txBody>
      </p:sp>
      <p:sp>
        <p:nvSpPr>
          <p:cNvPr id="11" name="object 19">
            <a:extLst>
              <a:ext uri="{FF2B5EF4-FFF2-40B4-BE49-F238E27FC236}">
                <a16:creationId xmlns:a16="http://schemas.microsoft.com/office/drawing/2014/main" id="{F0DDC456-C120-C845-848E-C1AE979CEF1E}"/>
              </a:ext>
            </a:extLst>
          </p:cNvPr>
          <p:cNvSpPr txBox="1">
            <a:spLocks/>
          </p:cNvSpPr>
          <p:nvPr/>
        </p:nvSpPr>
        <p:spPr>
          <a:xfrm>
            <a:off x="3047206" y="6594933"/>
            <a:ext cx="3811588" cy="177613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000" b="0" i="0" kern="1200">
                <a:solidFill>
                  <a:srgbClr val="7F7F7F"/>
                </a:solidFill>
                <a:latin typeface="맑은 고딕"/>
                <a:ea typeface="+mn-ea"/>
                <a:cs typeface="맑은 고딕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185"/>
              </a:spcBef>
              <a:tabLst>
                <a:tab pos="1678939" algn="l"/>
                <a:tab pos="1864995" algn="l"/>
              </a:tabLst>
            </a:pPr>
            <a:r>
              <a:rPr lang="en-US" dirty="0"/>
              <a:t>School of Mechanical and Control Engineering-</a:t>
            </a:r>
            <a:r>
              <a:rPr lang="en-US" dirty="0" err="1"/>
              <a:t>Handong</a:t>
            </a:r>
            <a:r>
              <a:rPr lang="en-US" dirty="0"/>
              <a:t> Univ.</a:t>
            </a:r>
            <a:endParaRPr lang="ko-KR" altLang="en-US" dirty="0"/>
          </a:p>
        </p:txBody>
      </p:sp>
      <p:pic>
        <p:nvPicPr>
          <p:cNvPr id="1026" name="Picture 2" descr="Rosette Strain Gage">
            <a:extLst>
              <a:ext uri="{FF2B5EF4-FFF2-40B4-BE49-F238E27FC236}">
                <a16:creationId xmlns:a16="http://schemas.microsoft.com/office/drawing/2014/main" id="{D14A9862-C8AB-A164-8556-9B35E39E19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139" y="4252913"/>
            <a:ext cx="2935061" cy="2165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NI Usb-6009 Multifunctional Data Acquisition Module 779026-01 DAQ:  Amazon.com: Industrial &amp; Scientific">
            <a:extLst>
              <a:ext uri="{FF2B5EF4-FFF2-40B4-BE49-F238E27FC236}">
                <a16:creationId xmlns:a16="http://schemas.microsoft.com/office/drawing/2014/main" id="{B058117F-D7C5-0CB1-52B7-89B0AFA6BF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5767" y="4065343"/>
            <a:ext cx="2357437" cy="2529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4736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4310"/>
    </mc:Choice>
    <mc:Fallback xmlns="">
      <p:transition spd="slow" advTm="5431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52425" y="722312"/>
            <a:ext cx="9197975" cy="41275"/>
            <a:chOff x="352425" y="722312"/>
            <a:chExt cx="9197975" cy="41275"/>
          </a:xfrm>
        </p:grpSpPr>
        <p:sp>
          <p:nvSpPr>
            <p:cNvPr id="3" name="object 3"/>
            <p:cNvSpPr/>
            <p:nvPr/>
          </p:nvSpPr>
          <p:spPr>
            <a:xfrm>
              <a:off x="358775" y="728662"/>
              <a:ext cx="9185275" cy="5080"/>
            </a:xfrm>
            <a:custGeom>
              <a:avLst/>
              <a:gdLst/>
              <a:ahLst/>
              <a:cxnLst/>
              <a:rect l="l" t="t" r="r" b="b"/>
              <a:pathLst>
                <a:path w="9185275" h="5079">
                  <a:moveTo>
                    <a:pt x="0" y="4762"/>
                  </a:moveTo>
                  <a:lnTo>
                    <a:pt x="9185275" y="0"/>
                  </a:lnTo>
                </a:path>
              </a:pathLst>
            </a:custGeom>
            <a:ln w="127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58775" y="728662"/>
              <a:ext cx="3600450" cy="34925"/>
            </a:xfrm>
            <a:custGeom>
              <a:avLst/>
              <a:gdLst/>
              <a:ahLst/>
              <a:cxnLst/>
              <a:rect l="l" t="t" r="r" b="b"/>
              <a:pathLst>
                <a:path w="3600450" h="34925">
                  <a:moveTo>
                    <a:pt x="3600450" y="0"/>
                  </a:moveTo>
                  <a:lnTo>
                    <a:pt x="0" y="0"/>
                  </a:lnTo>
                  <a:lnTo>
                    <a:pt x="0" y="34925"/>
                  </a:lnTo>
                  <a:lnTo>
                    <a:pt x="3600450" y="34925"/>
                  </a:lnTo>
                  <a:lnTo>
                    <a:pt x="3600450" y="0"/>
                  </a:lnTo>
                  <a:close/>
                </a:path>
              </a:pathLst>
            </a:custGeom>
            <a:solidFill>
              <a:srgbClr val="3333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r>
              <a:rPr dirty="0"/>
              <a:t>2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56553" y="268732"/>
            <a:ext cx="325120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26415" algn="l"/>
              </a:tabLst>
            </a:pPr>
            <a:r>
              <a:rPr sz="2200" b="1" dirty="0">
                <a:latin typeface="맑은 고딕"/>
                <a:cs typeface="맑은 고딕"/>
              </a:rPr>
              <a:t>I</a:t>
            </a:r>
            <a:r>
              <a:rPr lang="en-US" sz="2200" b="1" dirty="0">
                <a:latin typeface="맑은 고딕"/>
                <a:cs typeface="맑은 고딕"/>
              </a:rPr>
              <a:t>I</a:t>
            </a:r>
            <a:r>
              <a:rPr sz="2200" b="1" dirty="0">
                <a:latin typeface="맑은 고딕"/>
                <a:cs typeface="맑은 고딕"/>
              </a:rPr>
              <a:t>.	</a:t>
            </a:r>
            <a:r>
              <a:rPr lang="en-US" sz="2200" b="1" dirty="0">
                <a:latin typeface="맑은 고딕"/>
                <a:cs typeface="맑은 고딕"/>
              </a:rPr>
              <a:t>Read Data</a:t>
            </a:r>
            <a:endParaRPr sz="2200" dirty="0">
              <a:latin typeface="맑은 고딕"/>
              <a:cs typeface="맑은 고딕"/>
            </a:endParaRPr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63A447E9-6884-1542-3A43-E48112EF4797}"/>
              </a:ext>
            </a:extLst>
          </p:cNvPr>
          <p:cNvSpPr txBox="1"/>
          <p:nvPr/>
        </p:nvSpPr>
        <p:spPr>
          <a:xfrm>
            <a:off x="535472" y="762000"/>
            <a:ext cx="8970465" cy="2446695"/>
          </a:xfrm>
          <a:prstGeom prst="rect">
            <a:avLst/>
          </a:prstGeom>
        </p:spPr>
        <p:txBody>
          <a:bodyPr vert="horz" wrap="square" lIns="0" tIns="146050" rIns="0" bIns="0" rtlCol="0">
            <a:spAutoFit/>
          </a:bodyPr>
          <a:lstStyle/>
          <a:p>
            <a:pPr marL="347345" indent="-214629">
              <a:lnSpc>
                <a:spcPct val="150000"/>
              </a:lnSpc>
              <a:spcBef>
                <a:spcPts val="755"/>
              </a:spcBef>
              <a:buAutoNum type="arabicParenR"/>
              <a:tabLst>
                <a:tab pos="347980" algn="l"/>
              </a:tabLst>
            </a:pPr>
            <a:r>
              <a:rPr lang="ko-KR" altLang="en-US" sz="14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</a:rPr>
              <a:t>다른 파일에 접근할 때</a:t>
            </a:r>
            <a:r>
              <a:rPr lang="en-US" altLang="ko-KR" sz="14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</a:rPr>
              <a:t>, </a:t>
            </a:r>
            <a:r>
              <a:rPr lang="ko-KR" altLang="en-US" sz="14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</a:rPr>
              <a:t>해당 파일의 위치</a:t>
            </a:r>
            <a:r>
              <a:rPr lang="en-US" altLang="ko-KR" sz="14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</a:rPr>
              <a:t>, </a:t>
            </a:r>
            <a:r>
              <a:rPr lang="ko-KR" altLang="en-US" sz="14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</a:rPr>
              <a:t>해당 </a:t>
            </a:r>
            <a:r>
              <a:rPr lang="ko-KR" altLang="en-US" sz="1400" b="1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</a:rPr>
              <a:t>파일의 이름 </a:t>
            </a:r>
            <a:r>
              <a:rPr lang="ko-KR" altLang="en-US" sz="14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</a:rPr>
              <a:t>및 </a:t>
            </a:r>
            <a:r>
              <a:rPr lang="ko-KR" altLang="en-US" sz="1400" b="1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</a:rPr>
              <a:t>확장자</a:t>
            </a:r>
            <a:r>
              <a:rPr lang="ko-KR" altLang="en-US" sz="14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</a:rPr>
              <a:t>를 잘 알아야 한다</a:t>
            </a:r>
            <a:r>
              <a:rPr lang="en-US" altLang="ko-KR" sz="14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</a:rPr>
              <a:t>.</a:t>
            </a:r>
          </a:p>
          <a:p>
            <a:pPr marL="347345" indent="-214629">
              <a:lnSpc>
                <a:spcPct val="150000"/>
              </a:lnSpc>
              <a:spcBef>
                <a:spcPts val="755"/>
              </a:spcBef>
              <a:buAutoNum type="arabicParenR"/>
              <a:tabLst>
                <a:tab pos="347980" algn="l"/>
              </a:tabLst>
            </a:pPr>
            <a:r>
              <a:rPr lang="ko-KR" altLang="en-US" sz="14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</a:rPr>
              <a:t>이는 읽을 파일 뿐 아니라</a:t>
            </a:r>
            <a:r>
              <a:rPr lang="en-US" altLang="ko-KR" sz="14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</a:rPr>
              <a:t>, </a:t>
            </a:r>
            <a:r>
              <a:rPr lang="ko-KR" altLang="en-US" sz="14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</a:rPr>
              <a:t>함수</a:t>
            </a:r>
            <a:r>
              <a:rPr lang="en-US" altLang="ko-KR" sz="14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</a:rPr>
              <a:t>, Simulink </a:t>
            </a:r>
            <a:r>
              <a:rPr lang="ko-KR" altLang="en-US" sz="14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</a:rPr>
              <a:t>등 모든 파일에 대하여 똑같다</a:t>
            </a:r>
            <a:r>
              <a:rPr lang="en-US" altLang="ko-KR" sz="14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</a:rPr>
              <a:t>.</a:t>
            </a:r>
            <a:br>
              <a:rPr lang="en-US" altLang="ko-KR" sz="14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</a:rPr>
            </a:br>
            <a:r>
              <a:rPr lang="en-US" altLang="ko-KR" sz="14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</a:rPr>
              <a:t>(C</a:t>
            </a:r>
            <a:r>
              <a:rPr lang="ko-KR" altLang="en-US" sz="14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</a:rPr>
              <a:t>도 동일하다</a:t>
            </a:r>
            <a:r>
              <a:rPr lang="en-US" altLang="ko-KR" sz="14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</a:rPr>
              <a:t>. </a:t>
            </a:r>
            <a:r>
              <a:rPr lang="ko-KR" altLang="en-US" sz="14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</a:rPr>
              <a:t>상대경로 설정했던 것 처럼 </a:t>
            </a:r>
            <a:r>
              <a:rPr lang="en-US" altLang="ko-KR" sz="14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</a:rPr>
              <a:t>e.g.    		          )</a:t>
            </a:r>
          </a:p>
          <a:p>
            <a:pPr marL="347345" indent="-214629">
              <a:lnSpc>
                <a:spcPct val="150000"/>
              </a:lnSpc>
              <a:spcBef>
                <a:spcPts val="755"/>
              </a:spcBef>
              <a:buAutoNum type="arabicParenR"/>
              <a:tabLst>
                <a:tab pos="347980" algn="l"/>
              </a:tabLst>
            </a:pPr>
            <a:r>
              <a:rPr lang="ko-KR" altLang="en-US" sz="14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</a:rPr>
              <a:t>헷갈릴 수 있으니</a:t>
            </a:r>
            <a:r>
              <a:rPr lang="en-US" altLang="ko-KR" sz="14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</a:rPr>
              <a:t>, MATLAB</a:t>
            </a:r>
            <a:r>
              <a:rPr lang="ko-KR" altLang="en-US" sz="14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</a:rPr>
              <a:t>에서는 모든 경로 설정은 절대 경로로 통일하겠다</a:t>
            </a:r>
            <a:r>
              <a:rPr lang="en-US" altLang="ko-KR" sz="14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</a:rPr>
              <a:t>. </a:t>
            </a:r>
          </a:p>
          <a:p>
            <a:pPr marL="347345" indent="-214629">
              <a:lnSpc>
                <a:spcPct val="150000"/>
              </a:lnSpc>
              <a:spcBef>
                <a:spcPts val="755"/>
              </a:spcBef>
              <a:buAutoNum type="arabicParenR"/>
              <a:tabLst>
                <a:tab pos="347980" algn="l"/>
              </a:tabLst>
            </a:pPr>
            <a:r>
              <a:rPr lang="ko-KR" altLang="en-US" sz="14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</a:rPr>
              <a:t>같은 폴더 내에 있는 파일이라면</a:t>
            </a:r>
            <a:r>
              <a:rPr lang="en-US" altLang="ko-KR" sz="14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</a:rPr>
              <a:t>, </a:t>
            </a:r>
            <a:r>
              <a:rPr lang="ko-KR" altLang="en-US" sz="14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</a:rPr>
              <a:t>경로 없이 파일 이름만 있어도 된다</a:t>
            </a:r>
            <a:r>
              <a:rPr lang="en-US" altLang="ko-KR" sz="14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</a:rPr>
              <a:t>(</a:t>
            </a:r>
            <a:r>
              <a:rPr lang="ko-KR" altLang="en-US" sz="14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</a:rPr>
              <a:t>상대경로 개념</a:t>
            </a:r>
            <a:r>
              <a:rPr lang="en-US" altLang="ko-KR" sz="14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</a:rPr>
              <a:t>). </a:t>
            </a:r>
          </a:p>
          <a:p>
            <a:pPr marL="347345" indent="-214629">
              <a:lnSpc>
                <a:spcPct val="150000"/>
              </a:lnSpc>
              <a:spcBef>
                <a:spcPts val="755"/>
              </a:spcBef>
              <a:buAutoNum type="arabicParenR"/>
              <a:tabLst>
                <a:tab pos="347980" algn="l"/>
              </a:tabLst>
            </a:pPr>
            <a:endParaRPr lang="en-US" altLang="ko-KR" sz="1400" dirty="0">
              <a:latin typeface="현대하모니 M" panose="02020603020101020101" pitchFamily="18" charset="-127"/>
              <a:ea typeface="현대하모니 M" panose="02020603020101020101" pitchFamily="18" charset="-127"/>
              <a:cs typeface="현대하모니 L"/>
            </a:endParaRPr>
          </a:p>
        </p:txBody>
      </p:sp>
      <p:sp>
        <p:nvSpPr>
          <p:cNvPr id="11" name="object 19">
            <a:extLst>
              <a:ext uri="{FF2B5EF4-FFF2-40B4-BE49-F238E27FC236}">
                <a16:creationId xmlns:a16="http://schemas.microsoft.com/office/drawing/2014/main" id="{F0DDC456-C120-C845-848E-C1AE979CEF1E}"/>
              </a:ext>
            </a:extLst>
          </p:cNvPr>
          <p:cNvSpPr txBox="1">
            <a:spLocks/>
          </p:cNvSpPr>
          <p:nvPr/>
        </p:nvSpPr>
        <p:spPr>
          <a:xfrm>
            <a:off x="3047206" y="6594933"/>
            <a:ext cx="3811588" cy="177613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000" b="0" i="0" kern="1200">
                <a:solidFill>
                  <a:srgbClr val="7F7F7F"/>
                </a:solidFill>
                <a:latin typeface="맑은 고딕"/>
                <a:ea typeface="+mn-ea"/>
                <a:cs typeface="맑은 고딕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185"/>
              </a:spcBef>
              <a:tabLst>
                <a:tab pos="1678939" algn="l"/>
                <a:tab pos="1864995" algn="l"/>
              </a:tabLst>
            </a:pPr>
            <a:r>
              <a:rPr lang="en-US" dirty="0"/>
              <a:t>School of Mechanical and Control Engineering-</a:t>
            </a:r>
            <a:r>
              <a:rPr lang="en-US" dirty="0" err="1"/>
              <a:t>Handong</a:t>
            </a:r>
            <a:r>
              <a:rPr lang="en-US" dirty="0"/>
              <a:t> Univ.</a:t>
            </a:r>
            <a:endParaRPr lang="ko-KR" altLang="en-US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DB6A0D4E-5A59-CE94-BF52-36CC37F64AA3}"/>
              </a:ext>
            </a:extLst>
          </p:cNvPr>
          <p:cNvGrpSpPr/>
          <p:nvPr/>
        </p:nvGrpSpPr>
        <p:grpSpPr>
          <a:xfrm>
            <a:off x="493712" y="3429000"/>
            <a:ext cx="8915400" cy="3004777"/>
            <a:chOff x="1066800" y="1981200"/>
            <a:chExt cx="8915400" cy="3004777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7692D9D8-B7A5-7318-C50F-104E7BE444F1}"/>
                </a:ext>
              </a:extLst>
            </p:cNvPr>
            <p:cNvGrpSpPr/>
            <p:nvPr/>
          </p:nvGrpSpPr>
          <p:grpSpPr>
            <a:xfrm>
              <a:off x="1066800" y="1981200"/>
              <a:ext cx="7620000" cy="3004777"/>
              <a:chOff x="1141412" y="1265555"/>
              <a:chExt cx="7620000" cy="3004777"/>
            </a:xfrm>
          </p:grpSpPr>
          <p:pic>
            <p:nvPicPr>
              <p:cNvPr id="8" name="그림 7">
                <a:extLst>
                  <a:ext uri="{FF2B5EF4-FFF2-40B4-BE49-F238E27FC236}">
                    <a16:creationId xmlns:a16="http://schemas.microsoft.com/office/drawing/2014/main" id="{3E2513C3-78E4-7804-8444-6C15EAFDF1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41412" y="1295400"/>
                <a:ext cx="7620000" cy="2974932"/>
              </a:xfrm>
              <a:prstGeom prst="rect">
                <a:avLst/>
              </a:prstGeom>
            </p:spPr>
          </p:pic>
          <p:sp>
            <p:nvSpPr>
              <p:cNvPr id="10" name="액자 9">
                <a:extLst>
                  <a:ext uri="{FF2B5EF4-FFF2-40B4-BE49-F238E27FC236}">
                    <a16:creationId xmlns:a16="http://schemas.microsoft.com/office/drawing/2014/main" id="{C203BC67-E01A-5027-9746-DDFCECBC57ED}"/>
                  </a:ext>
                </a:extLst>
              </p:cNvPr>
              <p:cNvSpPr/>
              <p:nvPr/>
            </p:nvSpPr>
            <p:spPr>
              <a:xfrm>
                <a:off x="1152298" y="1265555"/>
                <a:ext cx="6553200" cy="533400"/>
              </a:xfrm>
              <a:prstGeom prst="fram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액자 11">
                <a:extLst>
                  <a:ext uri="{FF2B5EF4-FFF2-40B4-BE49-F238E27FC236}">
                    <a16:creationId xmlns:a16="http://schemas.microsoft.com/office/drawing/2014/main" id="{A69688ED-5AB9-F8B9-22A8-5107F6C239AF}"/>
                  </a:ext>
                </a:extLst>
              </p:cNvPr>
              <p:cNvSpPr/>
              <p:nvPr/>
            </p:nvSpPr>
            <p:spPr>
              <a:xfrm>
                <a:off x="1447800" y="2484122"/>
                <a:ext cx="5334000" cy="325346"/>
              </a:xfrm>
              <a:prstGeom prst="fram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747AA3F-955D-F51A-F7F6-CA0EEEA1D870}"/>
                </a:ext>
              </a:extLst>
            </p:cNvPr>
            <p:cNvSpPr txBox="1"/>
            <p:nvPr/>
          </p:nvSpPr>
          <p:spPr>
            <a:xfrm>
              <a:off x="7696200" y="2043403"/>
              <a:ext cx="2286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절대 경로</a:t>
              </a:r>
              <a:r>
                <a:rPr lang="en-US" altLang="ko-KR" dirty="0"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(</a:t>
              </a:r>
              <a:r>
                <a:rPr lang="ko-KR" altLang="en-US" dirty="0"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위치</a:t>
              </a:r>
              <a:r>
                <a:rPr lang="en-US" altLang="ko-KR" dirty="0"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)</a:t>
              </a:r>
              <a:endParaRPr lang="ko-KR" altLang="en-US" dirty="0">
                <a:latin typeface="현대하모니 M" panose="02020603020101020101" pitchFamily="18" charset="-127"/>
                <a:ea typeface="현대하모니 M" panose="02020603020101020101" pitchFamily="18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45A0124-251E-59F2-3786-EC754D31DDA1}"/>
                </a:ext>
              </a:extLst>
            </p:cNvPr>
            <p:cNvSpPr txBox="1"/>
            <p:nvPr/>
          </p:nvSpPr>
          <p:spPr>
            <a:xfrm>
              <a:off x="6858794" y="3177774"/>
              <a:ext cx="2286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파일의 이름</a:t>
              </a:r>
            </a:p>
          </p:txBody>
        </p:sp>
      </p:grpSp>
      <p:sp>
        <p:nvSpPr>
          <p:cNvPr id="17" name="Rectangle 1">
            <a:extLst>
              <a:ext uri="{FF2B5EF4-FFF2-40B4-BE49-F238E27FC236}">
                <a16:creationId xmlns:a16="http://schemas.microsoft.com/office/drawing/2014/main" id="{84A26486-E1DA-8A20-4EDD-CBDE3C300C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1702296"/>
            <a:ext cx="2209800" cy="230832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#include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"../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myComplex.h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7122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4310"/>
    </mc:Choice>
    <mc:Fallback xmlns="">
      <p:transition spd="slow" advTm="5431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52425" y="722312"/>
            <a:ext cx="9197975" cy="41275"/>
            <a:chOff x="352425" y="722312"/>
            <a:chExt cx="9197975" cy="41275"/>
          </a:xfrm>
        </p:grpSpPr>
        <p:sp>
          <p:nvSpPr>
            <p:cNvPr id="3" name="object 3"/>
            <p:cNvSpPr/>
            <p:nvPr/>
          </p:nvSpPr>
          <p:spPr>
            <a:xfrm>
              <a:off x="358775" y="728662"/>
              <a:ext cx="9185275" cy="5080"/>
            </a:xfrm>
            <a:custGeom>
              <a:avLst/>
              <a:gdLst/>
              <a:ahLst/>
              <a:cxnLst/>
              <a:rect l="l" t="t" r="r" b="b"/>
              <a:pathLst>
                <a:path w="9185275" h="5079">
                  <a:moveTo>
                    <a:pt x="0" y="4762"/>
                  </a:moveTo>
                  <a:lnTo>
                    <a:pt x="9185275" y="0"/>
                  </a:lnTo>
                </a:path>
              </a:pathLst>
            </a:custGeom>
            <a:ln w="127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58775" y="728662"/>
              <a:ext cx="3600450" cy="34925"/>
            </a:xfrm>
            <a:custGeom>
              <a:avLst/>
              <a:gdLst/>
              <a:ahLst/>
              <a:cxnLst/>
              <a:rect l="l" t="t" r="r" b="b"/>
              <a:pathLst>
                <a:path w="3600450" h="34925">
                  <a:moveTo>
                    <a:pt x="3600450" y="0"/>
                  </a:moveTo>
                  <a:lnTo>
                    <a:pt x="0" y="0"/>
                  </a:lnTo>
                  <a:lnTo>
                    <a:pt x="0" y="34925"/>
                  </a:lnTo>
                  <a:lnTo>
                    <a:pt x="3600450" y="34925"/>
                  </a:lnTo>
                  <a:lnTo>
                    <a:pt x="3600450" y="0"/>
                  </a:lnTo>
                  <a:close/>
                </a:path>
              </a:pathLst>
            </a:custGeom>
            <a:solidFill>
              <a:srgbClr val="3333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r>
              <a:rPr dirty="0"/>
              <a:t>2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56552" y="268732"/>
            <a:ext cx="6196647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26415" algn="l"/>
              </a:tabLst>
            </a:pPr>
            <a:r>
              <a:rPr sz="2200" b="1" dirty="0">
                <a:latin typeface="맑은 고딕"/>
                <a:cs typeface="맑은 고딕"/>
              </a:rPr>
              <a:t>I</a:t>
            </a:r>
            <a:r>
              <a:rPr lang="en-US" sz="2200" b="1" dirty="0">
                <a:latin typeface="맑은 고딕"/>
                <a:cs typeface="맑은 고딕"/>
              </a:rPr>
              <a:t>I</a:t>
            </a:r>
            <a:r>
              <a:rPr sz="2200" b="1" dirty="0">
                <a:latin typeface="맑은 고딕"/>
                <a:cs typeface="맑은 고딕"/>
              </a:rPr>
              <a:t>.	</a:t>
            </a:r>
            <a:r>
              <a:rPr lang="en-US" sz="2200" b="1" dirty="0">
                <a:latin typeface="맑은 고딕"/>
                <a:cs typeface="맑은 고딕"/>
              </a:rPr>
              <a:t>Read Data (</a:t>
            </a:r>
            <a:r>
              <a:rPr lang="ko-KR" altLang="en-US" sz="2200" b="1" dirty="0">
                <a:latin typeface="맑은 고딕"/>
                <a:cs typeface="맑은 고딕"/>
              </a:rPr>
              <a:t>텍스트</a:t>
            </a:r>
            <a:r>
              <a:rPr lang="en-US" altLang="ko-KR" sz="2200" b="1" dirty="0">
                <a:latin typeface="맑은 고딕"/>
                <a:cs typeface="맑은 고딕"/>
              </a:rPr>
              <a:t>/csv/out</a:t>
            </a:r>
            <a:r>
              <a:rPr lang="ko-KR" altLang="en-US" sz="2200" b="1" dirty="0">
                <a:latin typeface="맑은 고딕"/>
                <a:cs typeface="맑은 고딕"/>
              </a:rPr>
              <a:t> 파일 등</a:t>
            </a:r>
            <a:r>
              <a:rPr lang="en-US" sz="2200" b="1" dirty="0">
                <a:latin typeface="맑은 고딕"/>
                <a:cs typeface="맑은 고딕"/>
              </a:rPr>
              <a:t>)</a:t>
            </a:r>
            <a:endParaRPr sz="2200" dirty="0">
              <a:latin typeface="맑은 고딕"/>
              <a:cs typeface="맑은 고딕"/>
            </a:endParaRPr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63A447E9-6884-1542-3A43-E48112EF4797}"/>
              </a:ext>
            </a:extLst>
          </p:cNvPr>
          <p:cNvSpPr txBox="1"/>
          <p:nvPr/>
        </p:nvSpPr>
        <p:spPr>
          <a:xfrm>
            <a:off x="535472" y="762000"/>
            <a:ext cx="9008578" cy="420500"/>
          </a:xfrm>
          <a:prstGeom prst="rect">
            <a:avLst/>
          </a:prstGeom>
        </p:spPr>
        <p:txBody>
          <a:bodyPr vert="horz" wrap="square" lIns="0" tIns="146050" rIns="0" bIns="0" rtlCol="0">
            <a:spAutoFit/>
          </a:bodyPr>
          <a:lstStyle/>
          <a:p>
            <a:pPr marL="347345" indent="-214629">
              <a:lnSpc>
                <a:spcPct val="150000"/>
              </a:lnSpc>
              <a:spcBef>
                <a:spcPts val="755"/>
              </a:spcBef>
              <a:buAutoNum type="arabicParenR"/>
              <a:tabLst>
                <a:tab pos="347980" algn="l"/>
              </a:tabLst>
            </a:pPr>
            <a:endParaRPr lang="en-US" altLang="ko-KR" sz="1400" dirty="0">
              <a:latin typeface="현대하모니 M" panose="02020603020101020101" pitchFamily="18" charset="-127"/>
              <a:ea typeface="현대하모니 M" panose="02020603020101020101" pitchFamily="18" charset="-127"/>
              <a:cs typeface="현대하모니 L"/>
            </a:endParaRPr>
          </a:p>
        </p:txBody>
      </p:sp>
      <p:sp>
        <p:nvSpPr>
          <p:cNvPr id="11" name="object 19">
            <a:extLst>
              <a:ext uri="{FF2B5EF4-FFF2-40B4-BE49-F238E27FC236}">
                <a16:creationId xmlns:a16="http://schemas.microsoft.com/office/drawing/2014/main" id="{F0DDC456-C120-C845-848E-C1AE979CEF1E}"/>
              </a:ext>
            </a:extLst>
          </p:cNvPr>
          <p:cNvSpPr txBox="1">
            <a:spLocks/>
          </p:cNvSpPr>
          <p:nvPr/>
        </p:nvSpPr>
        <p:spPr>
          <a:xfrm>
            <a:off x="3047206" y="6594933"/>
            <a:ext cx="3811588" cy="177613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000" b="0" i="0" kern="1200">
                <a:solidFill>
                  <a:srgbClr val="7F7F7F"/>
                </a:solidFill>
                <a:latin typeface="맑은 고딕"/>
                <a:ea typeface="+mn-ea"/>
                <a:cs typeface="맑은 고딕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185"/>
              </a:spcBef>
              <a:tabLst>
                <a:tab pos="1678939" algn="l"/>
                <a:tab pos="1864995" algn="l"/>
              </a:tabLst>
            </a:pPr>
            <a:r>
              <a:rPr lang="en-US" dirty="0"/>
              <a:t>School of Mechanical and Control Engineering-</a:t>
            </a:r>
            <a:r>
              <a:rPr lang="en-US" dirty="0" err="1"/>
              <a:t>Handong</a:t>
            </a:r>
            <a:r>
              <a:rPr lang="en-US" dirty="0"/>
              <a:t> Univ.</a:t>
            </a:r>
            <a:endParaRPr lang="ko-KR" altLang="en-US" dirty="0"/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B7BC66A7-14DB-3777-7CD1-B96CBDA4D374}"/>
              </a:ext>
            </a:extLst>
          </p:cNvPr>
          <p:cNvSpPr txBox="1"/>
          <p:nvPr/>
        </p:nvSpPr>
        <p:spPr>
          <a:xfrm>
            <a:off x="535472" y="762000"/>
            <a:ext cx="9008578" cy="4472891"/>
          </a:xfrm>
          <a:prstGeom prst="rect">
            <a:avLst/>
          </a:prstGeom>
        </p:spPr>
        <p:txBody>
          <a:bodyPr vert="horz" wrap="square" lIns="0" tIns="146050" rIns="0" bIns="0" rtlCol="0">
            <a:spAutoFit/>
          </a:bodyPr>
          <a:lstStyle/>
          <a:p>
            <a:pPr marL="347345" indent="-214629">
              <a:lnSpc>
                <a:spcPct val="150000"/>
              </a:lnSpc>
              <a:spcBef>
                <a:spcPts val="755"/>
              </a:spcBef>
              <a:buAutoNum type="arabicParenR"/>
              <a:tabLst>
                <a:tab pos="347980" algn="l"/>
              </a:tabLst>
            </a:pPr>
            <a:r>
              <a:rPr lang="ko-KR" altLang="en-US" sz="14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</a:rPr>
              <a:t>가장 편하게 </a:t>
            </a:r>
            <a:r>
              <a:rPr lang="en-US" altLang="ko-KR" sz="14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</a:rPr>
              <a:t>C</a:t>
            </a:r>
            <a:r>
              <a:rPr lang="ko-KR" altLang="en-US" sz="14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</a:rPr>
              <a:t>에서 </a:t>
            </a:r>
            <a:r>
              <a:rPr lang="en-US" altLang="ko-KR" sz="14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</a:rPr>
              <a:t>export</a:t>
            </a:r>
            <a:r>
              <a:rPr lang="ko-KR" altLang="en-US" sz="14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</a:rPr>
              <a:t>하고</a:t>
            </a:r>
            <a:r>
              <a:rPr lang="en-US" altLang="ko-KR" sz="14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</a:rPr>
              <a:t>, </a:t>
            </a:r>
            <a:r>
              <a:rPr lang="ko-KR" altLang="en-US" sz="14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</a:rPr>
              <a:t>읽기도 쉬운 파일은 텍스트 파일이다</a:t>
            </a:r>
            <a:r>
              <a:rPr lang="en-US" altLang="ko-KR" sz="14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</a:rPr>
              <a:t>(</a:t>
            </a:r>
            <a:r>
              <a:rPr lang="ko-KR" altLang="en-US" sz="14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</a:rPr>
              <a:t>그냥 어떻게 저장하던 매트랩은 알아서 잘 받아온다</a:t>
            </a:r>
            <a:r>
              <a:rPr lang="en-US" altLang="ko-KR" sz="14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</a:rPr>
              <a:t>)</a:t>
            </a:r>
          </a:p>
          <a:p>
            <a:pPr marL="347345" indent="-214629">
              <a:lnSpc>
                <a:spcPct val="150000"/>
              </a:lnSpc>
              <a:spcBef>
                <a:spcPts val="755"/>
              </a:spcBef>
              <a:buAutoNum type="arabicParenR"/>
              <a:tabLst>
                <a:tab pos="347980" algn="l"/>
              </a:tabLst>
            </a:pPr>
            <a:r>
              <a:rPr lang="ko-KR" altLang="en-US" sz="14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</a:rPr>
              <a:t>보통 데이터를 저장할 때</a:t>
            </a:r>
            <a:r>
              <a:rPr lang="en-US" altLang="ko-KR" sz="14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</a:rPr>
              <a:t>, </a:t>
            </a:r>
            <a:r>
              <a:rPr lang="ko-KR" altLang="en-US" sz="14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</a:rPr>
              <a:t>시간</a:t>
            </a:r>
            <a:r>
              <a:rPr lang="en-US" altLang="ko-KR" sz="14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</a:rPr>
              <a:t>, </a:t>
            </a:r>
            <a:r>
              <a:rPr lang="ko-KR" altLang="en-US" sz="14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</a:rPr>
              <a:t>정보 등을 같이 저장한다</a:t>
            </a:r>
            <a:r>
              <a:rPr lang="en-US" altLang="ko-KR" sz="14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</a:rPr>
              <a:t>. </a:t>
            </a:r>
            <a:r>
              <a:rPr lang="en-US" altLang="ko-KR" sz="14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  <a:sym typeface="Wingdings" panose="05000000000000000000" pitchFamily="2" charset="2"/>
              </a:rPr>
              <a:t> </a:t>
            </a:r>
            <a:r>
              <a:rPr lang="ko-KR" altLang="en-US" sz="14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  <a:sym typeface="Wingdings" panose="05000000000000000000" pitchFamily="2" charset="2"/>
              </a:rPr>
              <a:t>행렬로 표현할 수 한다</a:t>
            </a:r>
            <a:r>
              <a:rPr lang="en-US" altLang="ko-KR" sz="14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  <a:sym typeface="Wingdings" panose="05000000000000000000" pitchFamily="2" charset="2"/>
              </a:rPr>
              <a:t>.</a:t>
            </a:r>
          </a:p>
          <a:p>
            <a:pPr marL="347345" indent="-214629">
              <a:lnSpc>
                <a:spcPct val="150000"/>
              </a:lnSpc>
              <a:spcBef>
                <a:spcPts val="755"/>
              </a:spcBef>
              <a:buAutoNum type="arabicParenR"/>
              <a:tabLst>
                <a:tab pos="347980" algn="l"/>
              </a:tabLst>
            </a:pPr>
            <a:r>
              <a:rPr lang="en-US" altLang="ko-KR" sz="1400" dirty="0" err="1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</a:rPr>
              <a:t>Readmatrix</a:t>
            </a:r>
            <a:r>
              <a:rPr lang="en-US" altLang="ko-KR" sz="14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</a:rPr>
              <a:t>()</a:t>
            </a:r>
            <a:r>
              <a:rPr lang="ko-KR" altLang="en-US" sz="14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</a:rPr>
              <a:t>라는 함수를 사용하여 간편하게 읽어보자</a:t>
            </a:r>
            <a:endParaRPr lang="en-US" altLang="ko-KR" sz="1400" dirty="0">
              <a:latin typeface="현대하모니 M" panose="02020603020101020101" pitchFamily="18" charset="-127"/>
              <a:ea typeface="현대하모니 M" panose="02020603020101020101" pitchFamily="18" charset="-127"/>
              <a:cs typeface="현대하모니 L"/>
            </a:endParaRPr>
          </a:p>
          <a:p>
            <a:pPr marL="347345" indent="-214629">
              <a:lnSpc>
                <a:spcPct val="150000"/>
              </a:lnSpc>
              <a:spcBef>
                <a:spcPts val="755"/>
              </a:spcBef>
              <a:buAutoNum type="arabicParenR"/>
              <a:tabLst>
                <a:tab pos="347980" algn="l"/>
              </a:tabLst>
            </a:pPr>
            <a:r>
              <a:rPr lang="ko-KR" altLang="en-US" sz="1400" dirty="0" err="1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</a:rPr>
              <a:t>주소랑</a:t>
            </a:r>
            <a:r>
              <a:rPr lang="ko-KR" altLang="en-US" sz="14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</a:rPr>
              <a:t> 파일 이름 </a:t>
            </a:r>
            <a:r>
              <a:rPr lang="ko-KR" altLang="en-US" sz="1400" dirty="0" err="1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</a:rPr>
              <a:t>일일히</a:t>
            </a:r>
            <a:r>
              <a:rPr lang="ko-KR" altLang="en-US" sz="14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</a:rPr>
              <a:t> 다 </a:t>
            </a:r>
            <a:r>
              <a:rPr lang="ko-KR" altLang="en-US" sz="1400" dirty="0" err="1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</a:rPr>
              <a:t>쳐야되는가</a:t>
            </a:r>
            <a:r>
              <a:rPr lang="en-US" altLang="ko-KR" sz="14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</a:rPr>
              <a:t>? </a:t>
            </a:r>
            <a:r>
              <a:rPr lang="ko-KR" altLang="en-US" sz="14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</a:rPr>
              <a:t>아니다</a:t>
            </a:r>
            <a:r>
              <a:rPr lang="en-US" altLang="ko-KR" sz="14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</a:rPr>
              <a:t>. </a:t>
            </a:r>
            <a:r>
              <a:rPr lang="ko-KR" altLang="en-US" sz="14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</a:rPr>
              <a:t>클릭하고 </a:t>
            </a:r>
            <a:r>
              <a:rPr lang="en-US" altLang="ko-KR" sz="14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</a:rPr>
              <a:t>ctrl + shift + c</a:t>
            </a:r>
            <a:br>
              <a:rPr lang="en-US" altLang="ko-KR" sz="14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</a:rPr>
            </a:br>
            <a:endParaRPr lang="en-US" altLang="ko-KR" sz="1400" dirty="0">
              <a:latin typeface="현대하모니 M" panose="02020603020101020101" pitchFamily="18" charset="-127"/>
              <a:ea typeface="현대하모니 M" panose="02020603020101020101" pitchFamily="18" charset="-127"/>
              <a:cs typeface="현대하모니 L"/>
            </a:endParaRPr>
          </a:p>
          <a:p>
            <a:pPr marL="347345" indent="-214629">
              <a:lnSpc>
                <a:spcPct val="150000"/>
              </a:lnSpc>
              <a:spcBef>
                <a:spcPts val="755"/>
              </a:spcBef>
              <a:buAutoNum type="arabicParenR"/>
              <a:tabLst>
                <a:tab pos="347980" algn="l"/>
              </a:tabLst>
            </a:pPr>
            <a:endParaRPr lang="en-US" altLang="ko-KR" sz="1400" dirty="0">
              <a:latin typeface="현대하모니 M" panose="02020603020101020101" pitchFamily="18" charset="-127"/>
              <a:ea typeface="현대하모니 M" panose="02020603020101020101" pitchFamily="18" charset="-127"/>
              <a:cs typeface="현대하모니 L"/>
            </a:endParaRPr>
          </a:p>
          <a:p>
            <a:pPr marL="347345" indent="-214629">
              <a:lnSpc>
                <a:spcPct val="150000"/>
              </a:lnSpc>
              <a:spcBef>
                <a:spcPts val="755"/>
              </a:spcBef>
              <a:buAutoNum type="arabicParenR"/>
              <a:tabLst>
                <a:tab pos="347980" algn="l"/>
              </a:tabLst>
            </a:pPr>
            <a:endParaRPr lang="en-US" altLang="ko-KR" sz="1400" dirty="0">
              <a:latin typeface="현대하모니 M" panose="02020603020101020101" pitchFamily="18" charset="-127"/>
              <a:ea typeface="현대하모니 M" panose="02020603020101020101" pitchFamily="18" charset="-127"/>
              <a:cs typeface="현대하모니 L"/>
            </a:endParaRPr>
          </a:p>
          <a:p>
            <a:pPr marL="347345" indent="-214629">
              <a:lnSpc>
                <a:spcPct val="150000"/>
              </a:lnSpc>
              <a:spcBef>
                <a:spcPts val="755"/>
              </a:spcBef>
              <a:buAutoNum type="arabicParenR"/>
              <a:tabLst>
                <a:tab pos="347980" algn="l"/>
              </a:tabLst>
            </a:pPr>
            <a:r>
              <a:rPr lang="en-US" altLang="ko-KR" sz="14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</a:rPr>
              <a:t>4)</a:t>
            </a:r>
            <a:r>
              <a:rPr lang="ko-KR" altLang="en-US" sz="14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</a:rPr>
              <a:t>로 절대경로를 복사한다면 폴더 나누는 것이 </a:t>
            </a:r>
            <a:r>
              <a:rPr lang="ko-KR" altLang="en-US" sz="1400" dirty="0" err="1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</a:rPr>
              <a:t>역슬래시일거다</a:t>
            </a:r>
            <a:r>
              <a:rPr lang="en-US" altLang="ko-KR" sz="14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</a:rPr>
              <a:t>. </a:t>
            </a:r>
            <a:r>
              <a:rPr lang="ko-KR" altLang="en-US" sz="14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</a:rPr>
              <a:t>버전 따라서 </a:t>
            </a:r>
            <a:r>
              <a:rPr lang="ko-KR" altLang="en-US" sz="1400" dirty="0" err="1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</a:rPr>
              <a:t>역슬래시</a:t>
            </a:r>
            <a:r>
              <a:rPr lang="ko-KR" altLang="en-US" sz="14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</a:rPr>
              <a:t> 하나를 읽지 못할 수도 있기 때문에 </a:t>
            </a:r>
            <a:r>
              <a:rPr lang="ko-KR" altLang="en-US" sz="1400" dirty="0" err="1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</a:rPr>
              <a:t>역슬래시를</a:t>
            </a:r>
            <a:r>
              <a:rPr lang="ko-KR" altLang="en-US" sz="14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</a:rPr>
              <a:t> 한번씩 더 쳐주거나</a:t>
            </a:r>
            <a:r>
              <a:rPr lang="en-US" altLang="ko-KR" sz="14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</a:rPr>
              <a:t>, </a:t>
            </a:r>
            <a:r>
              <a:rPr lang="ko-KR" altLang="en-US" sz="14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</a:rPr>
              <a:t>슬래시로 바꿔주자 </a:t>
            </a:r>
            <a:r>
              <a:rPr lang="en-US" altLang="ko-KR" sz="14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</a:rPr>
              <a:t>(</a:t>
            </a:r>
            <a:r>
              <a:rPr lang="ko-KR" altLang="en-US" sz="14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</a:rPr>
              <a:t>슬래시 추천</a:t>
            </a:r>
            <a:r>
              <a:rPr lang="en-US" altLang="ko-KR" sz="14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</a:rPr>
              <a:t>)</a:t>
            </a:r>
          </a:p>
          <a:p>
            <a:pPr marL="347345" indent="-214629">
              <a:lnSpc>
                <a:spcPct val="150000"/>
              </a:lnSpc>
              <a:spcBef>
                <a:spcPts val="755"/>
              </a:spcBef>
              <a:buAutoNum type="arabicParenR"/>
              <a:tabLst>
                <a:tab pos="347980" algn="l"/>
              </a:tabLst>
            </a:pPr>
            <a:r>
              <a:rPr lang="ko-KR" altLang="en-US" sz="1400" dirty="0" err="1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</a:rPr>
              <a:t>일일히</a:t>
            </a:r>
            <a:r>
              <a:rPr lang="ko-KR" altLang="en-US" sz="14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</a:rPr>
              <a:t> 치기 귀찮으면 </a:t>
            </a:r>
            <a:r>
              <a:rPr lang="en-US" altLang="ko-KR" sz="1400" dirty="0" err="1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</a:rPr>
              <a:t>ctrl+f</a:t>
            </a:r>
            <a:r>
              <a:rPr lang="ko-KR" altLang="en-US" sz="14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</a:rPr>
              <a:t>를 통해서 모두 바꿔줄 수 있다</a:t>
            </a:r>
            <a:r>
              <a:rPr lang="en-US" altLang="ko-KR" sz="14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</a:rPr>
              <a:t>. </a:t>
            </a:r>
          </a:p>
          <a:p>
            <a:pPr marL="347345" indent="-214629">
              <a:lnSpc>
                <a:spcPct val="150000"/>
              </a:lnSpc>
              <a:spcBef>
                <a:spcPts val="755"/>
              </a:spcBef>
              <a:buAutoNum type="arabicParenR"/>
              <a:tabLst>
                <a:tab pos="347980" algn="l"/>
              </a:tabLst>
            </a:pPr>
            <a:r>
              <a:rPr lang="ko-KR" altLang="en-US" sz="14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</a:rPr>
              <a:t>이제 함수를 사용하면 읽혀지는 것을 확인할 수 있다</a:t>
            </a:r>
            <a:r>
              <a:rPr lang="en-US" altLang="ko-KR" sz="14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570655-302F-9BE0-06DD-799CC05A3BC1}"/>
              </a:ext>
            </a:extLst>
          </p:cNvPr>
          <p:cNvSpPr txBox="1"/>
          <p:nvPr/>
        </p:nvSpPr>
        <p:spPr>
          <a:xfrm>
            <a:off x="1109230" y="5511602"/>
            <a:ext cx="76843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0" i="0" dirty="0">
                <a:effectLst/>
                <a:latin typeface="JetBrains Mono" panose="02000009000000000000" pitchFamily="49" charset="0"/>
              </a:rPr>
              <a:t>data = </a:t>
            </a:r>
            <a:r>
              <a:rPr lang="en-US" altLang="ko-KR" sz="1800" b="0" i="0" dirty="0" err="1">
                <a:effectLst/>
                <a:latin typeface="JetBrains Mono" panose="02000009000000000000" pitchFamily="49" charset="0"/>
              </a:rPr>
              <a:t>readmatrix</a:t>
            </a:r>
            <a:r>
              <a:rPr lang="en-US" altLang="ko-KR" sz="1800" b="0" i="0" dirty="0">
                <a:effectLst/>
                <a:latin typeface="JetBrains Mono" panose="02000009000000000000" pitchFamily="49" charset="0"/>
              </a:rPr>
              <a:t>(</a:t>
            </a:r>
            <a:r>
              <a:rPr lang="en-US" altLang="ko-KR" sz="1800" b="0" i="0" dirty="0">
                <a:solidFill>
                  <a:srgbClr val="AA04F9"/>
                </a:solidFill>
                <a:effectLst/>
                <a:latin typeface="JetBrains Mono" panose="02000009000000000000" pitchFamily="49" charset="0"/>
              </a:rPr>
              <a:t>＂</a:t>
            </a:r>
            <a:r>
              <a:rPr lang="ko-KR" altLang="en-US" sz="1800" b="0" i="0" dirty="0">
                <a:solidFill>
                  <a:srgbClr val="AA04F9"/>
                </a:solidFill>
                <a:effectLst/>
                <a:latin typeface="JetBrains Mono" panose="02000009000000000000" pitchFamily="49" charset="0"/>
              </a:rPr>
              <a:t>주소</a:t>
            </a:r>
            <a:r>
              <a:rPr lang="en-US" altLang="ko-KR" sz="1800" b="0" i="0" dirty="0">
                <a:solidFill>
                  <a:srgbClr val="AA04F9"/>
                </a:solidFill>
                <a:effectLst/>
                <a:latin typeface="JetBrains Mono" panose="02000009000000000000" pitchFamily="49" charset="0"/>
              </a:rPr>
              <a:t>\</a:t>
            </a:r>
            <a:r>
              <a:rPr lang="ko-KR" altLang="en-US" dirty="0">
                <a:solidFill>
                  <a:srgbClr val="AA04F9"/>
                </a:solidFill>
                <a:latin typeface="JetBrains Mono" panose="02000009000000000000" pitchFamily="49" charset="0"/>
              </a:rPr>
              <a:t>절대경로다</a:t>
            </a:r>
            <a:r>
              <a:rPr lang="en-US" altLang="ko-KR" dirty="0">
                <a:solidFill>
                  <a:srgbClr val="AA04F9"/>
                </a:solidFill>
                <a:latin typeface="JetBrains Mono" panose="02000009000000000000" pitchFamily="49" charset="0"/>
              </a:rPr>
              <a:t>\</a:t>
            </a:r>
            <a:r>
              <a:rPr lang="ko-KR" altLang="en-US" dirty="0" err="1">
                <a:solidFill>
                  <a:srgbClr val="AA04F9"/>
                </a:solidFill>
                <a:latin typeface="JetBrains Mono" panose="02000009000000000000" pitchFamily="49" charset="0"/>
              </a:rPr>
              <a:t>잊지말자</a:t>
            </a:r>
            <a:r>
              <a:rPr lang="en-US" altLang="ko-KR" dirty="0">
                <a:solidFill>
                  <a:srgbClr val="AA04F9"/>
                </a:solidFill>
                <a:latin typeface="JetBrains Mono" panose="02000009000000000000" pitchFamily="49" charset="0"/>
              </a:rPr>
              <a:t>\</a:t>
            </a:r>
            <a:r>
              <a:rPr lang="ko-KR" altLang="en-US" dirty="0">
                <a:solidFill>
                  <a:srgbClr val="AA04F9"/>
                </a:solidFill>
                <a:latin typeface="JetBrains Mono" panose="02000009000000000000" pitchFamily="49" charset="0"/>
              </a:rPr>
              <a:t>파일이름</a:t>
            </a:r>
            <a:r>
              <a:rPr lang="en-US" altLang="ko-KR" sz="1800" b="0" i="0" dirty="0">
                <a:solidFill>
                  <a:srgbClr val="AA04F9"/>
                </a:solidFill>
                <a:effectLst/>
                <a:latin typeface="JetBrains Mono" panose="02000009000000000000" pitchFamily="49" charset="0"/>
              </a:rPr>
              <a:t>.txt"</a:t>
            </a:r>
            <a:r>
              <a:rPr lang="en-US" altLang="ko-KR" sz="1800" b="0" i="0" dirty="0">
                <a:effectLst/>
                <a:latin typeface="JetBrains Mono" panose="02000009000000000000" pitchFamily="49" charset="0"/>
              </a:rPr>
              <a:t>);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3BF8300E-DCDB-CC97-F04F-0F135C1C7D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6337" y="2590800"/>
            <a:ext cx="7130149" cy="1014648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AF019D81-2F62-03B4-A969-E8C5E55C5A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1600" y="4472039"/>
            <a:ext cx="4615347" cy="651128"/>
          </a:xfrm>
          <a:prstGeom prst="rect">
            <a:avLst/>
          </a:prstGeom>
        </p:spPr>
      </p:pic>
      <p:sp>
        <p:nvSpPr>
          <p:cNvPr id="17" name="액자 16">
            <a:extLst>
              <a:ext uri="{FF2B5EF4-FFF2-40B4-BE49-F238E27FC236}">
                <a16:creationId xmlns:a16="http://schemas.microsoft.com/office/drawing/2014/main" id="{E0E5DA9A-1295-098E-86A6-EAC0EF065460}"/>
              </a:ext>
            </a:extLst>
          </p:cNvPr>
          <p:cNvSpPr/>
          <p:nvPr/>
        </p:nvSpPr>
        <p:spPr>
          <a:xfrm>
            <a:off x="8315325" y="4748750"/>
            <a:ext cx="685800" cy="365548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9203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4310"/>
    </mc:Choice>
    <mc:Fallback xmlns="">
      <p:transition spd="slow" advTm="5431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52425" y="722312"/>
            <a:ext cx="9197975" cy="41275"/>
            <a:chOff x="352425" y="722312"/>
            <a:chExt cx="9197975" cy="41275"/>
          </a:xfrm>
        </p:grpSpPr>
        <p:sp>
          <p:nvSpPr>
            <p:cNvPr id="3" name="object 3"/>
            <p:cNvSpPr/>
            <p:nvPr/>
          </p:nvSpPr>
          <p:spPr>
            <a:xfrm>
              <a:off x="358775" y="728662"/>
              <a:ext cx="9185275" cy="5080"/>
            </a:xfrm>
            <a:custGeom>
              <a:avLst/>
              <a:gdLst/>
              <a:ahLst/>
              <a:cxnLst/>
              <a:rect l="l" t="t" r="r" b="b"/>
              <a:pathLst>
                <a:path w="9185275" h="5079">
                  <a:moveTo>
                    <a:pt x="0" y="4762"/>
                  </a:moveTo>
                  <a:lnTo>
                    <a:pt x="9185275" y="0"/>
                  </a:lnTo>
                </a:path>
              </a:pathLst>
            </a:custGeom>
            <a:ln w="127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58775" y="728662"/>
              <a:ext cx="3600450" cy="34925"/>
            </a:xfrm>
            <a:custGeom>
              <a:avLst/>
              <a:gdLst/>
              <a:ahLst/>
              <a:cxnLst/>
              <a:rect l="l" t="t" r="r" b="b"/>
              <a:pathLst>
                <a:path w="3600450" h="34925">
                  <a:moveTo>
                    <a:pt x="3600450" y="0"/>
                  </a:moveTo>
                  <a:lnTo>
                    <a:pt x="0" y="0"/>
                  </a:lnTo>
                  <a:lnTo>
                    <a:pt x="0" y="34925"/>
                  </a:lnTo>
                  <a:lnTo>
                    <a:pt x="3600450" y="34925"/>
                  </a:lnTo>
                  <a:lnTo>
                    <a:pt x="3600450" y="0"/>
                  </a:lnTo>
                  <a:close/>
                </a:path>
              </a:pathLst>
            </a:custGeom>
            <a:solidFill>
              <a:srgbClr val="3333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r>
              <a:rPr dirty="0"/>
              <a:t>2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56552" y="268732"/>
            <a:ext cx="6196647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26415" algn="l"/>
              </a:tabLst>
            </a:pPr>
            <a:r>
              <a:rPr sz="2200" b="1" dirty="0">
                <a:latin typeface="맑은 고딕"/>
                <a:cs typeface="맑은 고딕"/>
              </a:rPr>
              <a:t>I</a:t>
            </a:r>
            <a:r>
              <a:rPr lang="en-US" sz="2200" b="1" dirty="0">
                <a:latin typeface="맑은 고딕"/>
                <a:cs typeface="맑은 고딕"/>
              </a:rPr>
              <a:t>I</a:t>
            </a:r>
            <a:r>
              <a:rPr sz="2200" b="1" dirty="0">
                <a:latin typeface="맑은 고딕"/>
                <a:cs typeface="맑은 고딕"/>
              </a:rPr>
              <a:t>.	</a:t>
            </a:r>
            <a:r>
              <a:rPr lang="en-US" sz="2200" b="1" dirty="0">
                <a:latin typeface="맑은 고딕"/>
                <a:cs typeface="맑은 고딕"/>
              </a:rPr>
              <a:t>Read Data (</a:t>
            </a:r>
            <a:r>
              <a:rPr lang="ko-KR" altLang="en-US" sz="2200" b="1" dirty="0">
                <a:latin typeface="맑은 고딕"/>
                <a:cs typeface="맑은 고딕"/>
              </a:rPr>
              <a:t>직관적인 예제</a:t>
            </a:r>
            <a:r>
              <a:rPr lang="en-US" sz="2200" b="1" dirty="0">
                <a:latin typeface="맑은 고딕"/>
                <a:cs typeface="맑은 고딕"/>
              </a:rPr>
              <a:t>)</a:t>
            </a:r>
            <a:endParaRPr sz="2200" dirty="0">
              <a:latin typeface="맑은 고딕"/>
              <a:cs typeface="맑은 고딕"/>
            </a:endParaRPr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63A447E9-6884-1542-3A43-E48112EF4797}"/>
              </a:ext>
            </a:extLst>
          </p:cNvPr>
          <p:cNvSpPr txBox="1"/>
          <p:nvPr/>
        </p:nvSpPr>
        <p:spPr>
          <a:xfrm>
            <a:off x="535472" y="762000"/>
            <a:ext cx="9008578" cy="420500"/>
          </a:xfrm>
          <a:prstGeom prst="rect">
            <a:avLst/>
          </a:prstGeom>
        </p:spPr>
        <p:txBody>
          <a:bodyPr vert="horz" wrap="square" lIns="0" tIns="146050" rIns="0" bIns="0" rtlCol="0">
            <a:spAutoFit/>
          </a:bodyPr>
          <a:lstStyle/>
          <a:p>
            <a:pPr marL="347345" indent="-214629">
              <a:lnSpc>
                <a:spcPct val="150000"/>
              </a:lnSpc>
              <a:spcBef>
                <a:spcPts val="755"/>
              </a:spcBef>
              <a:buAutoNum type="arabicParenR"/>
              <a:tabLst>
                <a:tab pos="347980" algn="l"/>
              </a:tabLst>
            </a:pPr>
            <a:endParaRPr lang="en-US" altLang="ko-KR" sz="1400" dirty="0">
              <a:latin typeface="현대하모니 M" panose="02020603020101020101" pitchFamily="18" charset="-127"/>
              <a:ea typeface="현대하모니 M" panose="02020603020101020101" pitchFamily="18" charset="-127"/>
              <a:cs typeface="현대하모니 L"/>
            </a:endParaRPr>
          </a:p>
        </p:txBody>
      </p:sp>
      <p:sp>
        <p:nvSpPr>
          <p:cNvPr id="11" name="object 19">
            <a:extLst>
              <a:ext uri="{FF2B5EF4-FFF2-40B4-BE49-F238E27FC236}">
                <a16:creationId xmlns:a16="http://schemas.microsoft.com/office/drawing/2014/main" id="{F0DDC456-C120-C845-848E-C1AE979CEF1E}"/>
              </a:ext>
            </a:extLst>
          </p:cNvPr>
          <p:cNvSpPr txBox="1">
            <a:spLocks/>
          </p:cNvSpPr>
          <p:nvPr/>
        </p:nvSpPr>
        <p:spPr>
          <a:xfrm>
            <a:off x="3047206" y="6594933"/>
            <a:ext cx="3811588" cy="177613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000" b="0" i="0" kern="1200">
                <a:solidFill>
                  <a:srgbClr val="7F7F7F"/>
                </a:solidFill>
                <a:latin typeface="맑은 고딕"/>
                <a:ea typeface="+mn-ea"/>
                <a:cs typeface="맑은 고딕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185"/>
              </a:spcBef>
              <a:tabLst>
                <a:tab pos="1678939" algn="l"/>
                <a:tab pos="1864995" algn="l"/>
              </a:tabLst>
            </a:pPr>
            <a:r>
              <a:rPr lang="en-US" dirty="0"/>
              <a:t>School of Mechanical and Control Engineering-</a:t>
            </a:r>
            <a:r>
              <a:rPr lang="en-US" dirty="0" err="1"/>
              <a:t>Handong</a:t>
            </a:r>
            <a:r>
              <a:rPr lang="en-US" dirty="0"/>
              <a:t> Univ.</a:t>
            </a:r>
            <a:endParaRPr lang="ko-KR" altLang="en-US" dirty="0"/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B7BC66A7-14DB-3777-7CD1-B96CBDA4D374}"/>
              </a:ext>
            </a:extLst>
          </p:cNvPr>
          <p:cNvSpPr txBox="1"/>
          <p:nvPr/>
        </p:nvSpPr>
        <p:spPr>
          <a:xfrm>
            <a:off x="535472" y="762000"/>
            <a:ext cx="9008578" cy="2446695"/>
          </a:xfrm>
          <a:prstGeom prst="rect">
            <a:avLst/>
          </a:prstGeom>
        </p:spPr>
        <p:txBody>
          <a:bodyPr vert="horz" wrap="square" lIns="0" tIns="146050" rIns="0" bIns="0" rtlCol="0">
            <a:spAutoFit/>
          </a:bodyPr>
          <a:lstStyle/>
          <a:p>
            <a:pPr marL="347345" indent="-214629">
              <a:lnSpc>
                <a:spcPct val="150000"/>
              </a:lnSpc>
              <a:spcBef>
                <a:spcPts val="755"/>
              </a:spcBef>
              <a:buAutoNum type="arabicParenR"/>
              <a:tabLst>
                <a:tab pos="347980" algn="l"/>
              </a:tabLst>
            </a:pPr>
            <a:r>
              <a:rPr lang="ko-KR" altLang="en-US" sz="14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</a:rPr>
              <a:t>명령창으로 데이터 계산을 한다면 이 방법도 나쁘지만은 않다</a:t>
            </a:r>
            <a:r>
              <a:rPr lang="en-US" altLang="ko-KR" sz="14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</a:rPr>
              <a:t>. </a:t>
            </a:r>
            <a:r>
              <a:rPr lang="ko-KR" altLang="en-US" sz="14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</a:rPr>
              <a:t>여러가지 방법론이 있는데 난 추천 </a:t>
            </a:r>
            <a:r>
              <a:rPr lang="ko-KR" altLang="en-US" sz="1400" dirty="0" err="1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</a:rPr>
              <a:t>안한다</a:t>
            </a:r>
            <a:r>
              <a:rPr lang="en-US" altLang="ko-KR" sz="14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</a:rPr>
              <a:t>.</a:t>
            </a:r>
          </a:p>
          <a:p>
            <a:pPr marL="347345" indent="-214629">
              <a:lnSpc>
                <a:spcPct val="150000"/>
              </a:lnSpc>
              <a:spcBef>
                <a:spcPts val="755"/>
              </a:spcBef>
              <a:buAutoNum type="arabicParenR"/>
              <a:tabLst>
                <a:tab pos="347980" algn="l"/>
              </a:tabLst>
            </a:pPr>
            <a:r>
              <a:rPr lang="ko-KR" altLang="en-US" sz="14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  <a:sym typeface="Wingdings" panose="05000000000000000000" pitchFamily="2" charset="2"/>
              </a:rPr>
              <a:t>읽을 파일</a:t>
            </a:r>
            <a:r>
              <a:rPr lang="en-US" altLang="ko-KR" sz="14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  <a:sym typeface="Wingdings" panose="05000000000000000000" pitchFamily="2" charset="2"/>
              </a:rPr>
              <a:t>(</a:t>
            </a:r>
            <a:r>
              <a:rPr lang="ko-KR" altLang="en-US" sz="14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  <a:sym typeface="Wingdings" panose="05000000000000000000" pitchFamily="2" charset="2"/>
              </a:rPr>
              <a:t>텍스트</a:t>
            </a:r>
            <a:r>
              <a:rPr lang="en-US" altLang="ko-KR" sz="14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  <a:sym typeface="Wingdings" panose="05000000000000000000" pitchFamily="2" charset="2"/>
              </a:rPr>
              <a:t>, csv </a:t>
            </a:r>
            <a:r>
              <a:rPr lang="ko-KR" altLang="en-US" sz="14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  <a:sym typeface="Wingdings" panose="05000000000000000000" pitchFamily="2" charset="2"/>
              </a:rPr>
              <a:t>등</a:t>
            </a:r>
            <a:r>
              <a:rPr lang="en-US" altLang="ko-KR" sz="14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  <a:sym typeface="Wingdings" panose="05000000000000000000" pitchFamily="2" charset="2"/>
              </a:rPr>
              <a:t>)</a:t>
            </a:r>
            <a:r>
              <a:rPr lang="ko-KR" altLang="en-US" sz="14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  <a:sym typeface="Wingdings" panose="05000000000000000000" pitchFamily="2" charset="2"/>
              </a:rPr>
              <a:t>을 </a:t>
            </a:r>
            <a:r>
              <a:rPr lang="ko-KR" altLang="en-US" sz="1400" dirty="0" err="1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  <a:sym typeface="Wingdings" panose="05000000000000000000" pitchFamily="2" charset="2"/>
              </a:rPr>
              <a:t>드래그하여</a:t>
            </a:r>
            <a:r>
              <a:rPr lang="ko-KR" altLang="en-US" sz="14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  <a:sym typeface="Wingdings" panose="05000000000000000000" pitchFamily="2" charset="2"/>
              </a:rPr>
              <a:t> </a:t>
            </a:r>
            <a:r>
              <a:rPr lang="en-US" altLang="ko-KR" sz="14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  <a:sym typeface="Wingdings" panose="05000000000000000000" pitchFamily="2" charset="2"/>
              </a:rPr>
              <a:t>MATLAB workspace</a:t>
            </a:r>
            <a:r>
              <a:rPr lang="ko-KR" altLang="en-US" sz="14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  <a:sym typeface="Wingdings" panose="05000000000000000000" pitchFamily="2" charset="2"/>
              </a:rPr>
              <a:t>에 놓는다</a:t>
            </a:r>
            <a:r>
              <a:rPr lang="en-US" altLang="ko-KR" sz="14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  <a:sym typeface="Wingdings" panose="05000000000000000000" pitchFamily="2" charset="2"/>
              </a:rPr>
              <a:t>.</a:t>
            </a:r>
          </a:p>
          <a:p>
            <a:pPr marL="347345" indent="-214629">
              <a:lnSpc>
                <a:spcPct val="150000"/>
              </a:lnSpc>
              <a:spcBef>
                <a:spcPts val="755"/>
              </a:spcBef>
              <a:buAutoNum type="arabicParenR"/>
              <a:tabLst>
                <a:tab pos="347980" algn="l"/>
              </a:tabLst>
            </a:pPr>
            <a:r>
              <a:rPr lang="ko-KR" altLang="en-US" sz="14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  <a:sym typeface="Wingdings" panose="05000000000000000000" pitchFamily="2" charset="2"/>
              </a:rPr>
              <a:t>가져오기 창이 뜬다</a:t>
            </a:r>
            <a:r>
              <a:rPr lang="en-US" altLang="ko-KR" sz="14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  <a:sym typeface="Wingdings" panose="05000000000000000000" pitchFamily="2" charset="2"/>
              </a:rPr>
              <a:t>.  </a:t>
            </a:r>
            <a:r>
              <a:rPr lang="ko-KR" altLang="en-US" sz="14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  <a:sym typeface="Wingdings" panose="05000000000000000000" pitchFamily="2" charset="2"/>
              </a:rPr>
              <a:t>그대로 가져온다</a:t>
            </a:r>
            <a:r>
              <a:rPr lang="en-US" altLang="ko-KR" sz="14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  <a:sym typeface="Wingdings" panose="05000000000000000000" pitchFamily="2" charset="2"/>
              </a:rPr>
              <a:t> (</a:t>
            </a:r>
            <a:r>
              <a:rPr lang="ko-KR" altLang="en-US" sz="14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  <a:sym typeface="Wingdings" panose="05000000000000000000" pitchFamily="2" charset="2"/>
              </a:rPr>
              <a:t>테이블형 변수로</a:t>
            </a:r>
            <a:r>
              <a:rPr lang="en-US" altLang="ko-KR" sz="14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  <a:sym typeface="Wingdings" panose="05000000000000000000" pitchFamily="2" charset="2"/>
              </a:rPr>
              <a:t>)</a:t>
            </a:r>
          </a:p>
          <a:p>
            <a:pPr marL="347345" indent="-214629">
              <a:lnSpc>
                <a:spcPct val="150000"/>
              </a:lnSpc>
              <a:spcBef>
                <a:spcPts val="755"/>
              </a:spcBef>
              <a:buAutoNum type="arabicParenR"/>
              <a:tabLst>
                <a:tab pos="347980" algn="l"/>
              </a:tabLst>
            </a:pPr>
            <a:r>
              <a:rPr lang="ko-KR" altLang="en-US" sz="14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  <a:sym typeface="Wingdings" panose="05000000000000000000" pitchFamily="2" charset="2"/>
              </a:rPr>
              <a:t>각 열은 이름이 있다 </a:t>
            </a:r>
            <a:r>
              <a:rPr lang="en-US" altLang="ko-KR" sz="14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  <a:sym typeface="Wingdings" panose="05000000000000000000" pitchFamily="2" charset="2"/>
              </a:rPr>
              <a:t>e.g. VarName1</a:t>
            </a:r>
          </a:p>
          <a:p>
            <a:pPr marL="347345" indent="-214629">
              <a:lnSpc>
                <a:spcPct val="150000"/>
              </a:lnSpc>
              <a:spcBef>
                <a:spcPts val="755"/>
              </a:spcBef>
              <a:buAutoNum type="arabicParenR"/>
              <a:tabLst>
                <a:tab pos="347980" algn="l"/>
              </a:tabLst>
            </a:pPr>
            <a:r>
              <a:rPr lang="ko-KR" altLang="en-US" sz="14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  <a:sym typeface="Wingdings" panose="05000000000000000000" pitchFamily="2" charset="2"/>
              </a:rPr>
              <a:t>이 이름으로 접근한다</a:t>
            </a:r>
            <a:r>
              <a:rPr lang="en-US" altLang="ko-KR" sz="14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  <a:sym typeface="Wingdings" panose="05000000000000000000" pitchFamily="2" charset="2"/>
              </a:rPr>
              <a:t>.</a:t>
            </a:r>
            <a:br>
              <a:rPr lang="en-US" altLang="ko-KR" sz="14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  <a:sym typeface="Wingdings" panose="05000000000000000000" pitchFamily="2" charset="2"/>
              </a:rPr>
            </a:br>
            <a:r>
              <a:rPr lang="en-US" altLang="ko-KR" sz="14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  <a:sym typeface="Wingdings" panose="05000000000000000000" pitchFamily="2" charset="2"/>
              </a:rPr>
              <a:t> </a:t>
            </a:r>
            <a:r>
              <a:rPr lang="ko-KR" altLang="en-US" sz="14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  <a:sym typeface="Wingdings" panose="05000000000000000000" pitchFamily="2" charset="2"/>
              </a:rPr>
              <a:t>변수이름</a:t>
            </a:r>
            <a:r>
              <a:rPr lang="en-US" altLang="ko-KR" sz="14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  <a:sym typeface="Wingdings" panose="05000000000000000000" pitchFamily="2" charset="2"/>
              </a:rPr>
              <a:t>.VarName1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58E51E77-A388-55DA-DE2B-9C6C2BD0FF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1966" y="2624083"/>
            <a:ext cx="5943600" cy="3931111"/>
          </a:xfrm>
          <a:prstGeom prst="rect">
            <a:avLst/>
          </a:prstGeom>
        </p:spPr>
      </p:pic>
      <p:sp>
        <p:nvSpPr>
          <p:cNvPr id="13" name="액자 12">
            <a:extLst>
              <a:ext uri="{FF2B5EF4-FFF2-40B4-BE49-F238E27FC236}">
                <a16:creationId xmlns:a16="http://schemas.microsoft.com/office/drawing/2014/main" id="{1E1B8377-2CE1-B3A4-CB85-1C6A7E19AEFC}"/>
              </a:ext>
            </a:extLst>
          </p:cNvPr>
          <p:cNvSpPr/>
          <p:nvPr/>
        </p:nvSpPr>
        <p:spPr>
          <a:xfrm>
            <a:off x="8763000" y="2895600"/>
            <a:ext cx="654730" cy="579998"/>
          </a:xfrm>
          <a:prstGeom prst="frame">
            <a:avLst>
              <a:gd name="adj1" fmla="val 749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액자 13">
            <a:extLst>
              <a:ext uri="{FF2B5EF4-FFF2-40B4-BE49-F238E27FC236}">
                <a16:creationId xmlns:a16="http://schemas.microsoft.com/office/drawing/2014/main" id="{F1F8FB7D-33D9-413B-0025-EC300133F96F}"/>
              </a:ext>
            </a:extLst>
          </p:cNvPr>
          <p:cNvSpPr/>
          <p:nvPr/>
        </p:nvSpPr>
        <p:spPr>
          <a:xfrm>
            <a:off x="5747656" y="2895600"/>
            <a:ext cx="838200" cy="399143"/>
          </a:xfrm>
          <a:prstGeom prst="frame">
            <a:avLst>
              <a:gd name="adj1" fmla="val 749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5686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4310"/>
    </mc:Choice>
    <mc:Fallback xmlns="">
      <p:transition spd="slow" advTm="5431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52425" y="722312"/>
            <a:ext cx="9197975" cy="41275"/>
            <a:chOff x="352425" y="722312"/>
            <a:chExt cx="9197975" cy="41275"/>
          </a:xfrm>
        </p:grpSpPr>
        <p:sp>
          <p:nvSpPr>
            <p:cNvPr id="3" name="object 3"/>
            <p:cNvSpPr/>
            <p:nvPr/>
          </p:nvSpPr>
          <p:spPr>
            <a:xfrm>
              <a:off x="358775" y="728662"/>
              <a:ext cx="9185275" cy="5080"/>
            </a:xfrm>
            <a:custGeom>
              <a:avLst/>
              <a:gdLst/>
              <a:ahLst/>
              <a:cxnLst/>
              <a:rect l="l" t="t" r="r" b="b"/>
              <a:pathLst>
                <a:path w="9185275" h="5079">
                  <a:moveTo>
                    <a:pt x="0" y="4762"/>
                  </a:moveTo>
                  <a:lnTo>
                    <a:pt x="9185275" y="0"/>
                  </a:lnTo>
                </a:path>
              </a:pathLst>
            </a:custGeom>
            <a:ln w="127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58775" y="728662"/>
              <a:ext cx="3600450" cy="34925"/>
            </a:xfrm>
            <a:custGeom>
              <a:avLst/>
              <a:gdLst/>
              <a:ahLst/>
              <a:cxnLst/>
              <a:rect l="l" t="t" r="r" b="b"/>
              <a:pathLst>
                <a:path w="3600450" h="34925">
                  <a:moveTo>
                    <a:pt x="3600450" y="0"/>
                  </a:moveTo>
                  <a:lnTo>
                    <a:pt x="0" y="0"/>
                  </a:lnTo>
                  <a:lnTo>
                    <a:pt x="0" y="34925"/>
                  </a:lnTo>
                  <a:lnTo>
                    <a:pt x="3600450" y="34925"/>
                  </a:lnTo>
                  <a:lnTo>
                    <a:pt x="3600450" y="0"/>
                  </a:lnTo>
                  <a:close/>
                </a:path>
              </a:pathLst>
            </a:custGeom>
            <a:solidFill>
              <a:srgbClr val="3333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r>
              <a:rPr dirty="0"/>
              <a:t>2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56552" y="268732"/>
            <a:ext cx="6196647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26415" algn="l"/>
              </a:tabLst>
            </a:pPr>
            <a:r>
              <a:rPr sz="2200" b="1" dirty="0">
                <a:latin typeface="맑은 고딕"/>
                <a:cs typeface="맑은 고딕"/>
              </a:rPr>
              <a:t>I</a:t>
            </a:r>
            <a:r>
              <a:rPr lang="en-US" sz="2200" b="1" dirty="0">
                <a:latin typeface="맑은 고딕"/>
                <a:cs typeface="맑은 고딕"/>
              </a:rPr>
              <a:t>I</a:t>
            </a:r>
            <a:r>
              <a:rPr sz="2200" b="1" dirty="0">
                <a:latin typeface="맑은 고딕"/>
                <a:cs typeface="맑은 고딕"/>
              </a:rPr>
              <a:t>.	</a:t>
            </a:r>
            <a:r>
              <a:rPr lang="en-US" sz="2200" b="1" dirty="0">
                <a:latin typeface="맑은 고딕"/>
                <a:cs typeface="맑은 고딕"/>
              </a:rPr>
              <a:t>Read Data (</a:t>
            </a:r>
            <a:r>
              <a:rPr lang="ko-KR" altLang="en-US" sz="2200" b="1" dirty="0">
                <a:latin typeface="맑은 고딕"/>
                <a:cs typeface="맑은 고딕"/>
              </a:rPr>
              <a:t>자동화 예제</a:t>
            </a:r>
            <a:r>
              <a:rPr lang="en-US" sz="2200" b="1" dirty="0">
                <a:latin typeface="맑은 고딕"/>
                <a:cs typeface="맑은 고딕"/>
              </a:rPr>
              <a:t>)</a:t>
            </a:r>
            <a:endParaRPr sz="2200" dirty="0">
              <a:latin typeface="맑은 고딕"/>
              <a:cs typeface="맑은 고딕"/>
            </a:endParaRPr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63A447E9-6884-1542-3A43-E48112EF4797}"/>
              </a:ext>
            </a:extLst>
          </p:cNvPr>
          <p:cNvSpPr txBox="1"/>
          <p:nvPr/>
        </p:nvSpPr>
        <p:spPr>
          <a:xfrm>
            <a:off x="535472" y="762000"/>
            <a:ext cx="9008578" cy="420500"/>
          </a:xfrm>
          <a:prstGeom prst="rect">
            <a:avLst/>
          </a:prstGeom>
        </p:spPr>
        <p:txBody>
          <a:bodyPr vert="horz" wrap="square" lIns="0" tIns="146050" rIns="0" bIns="0" rtlCol="0">
            <a:spAutoFit/>
          </a:bodyPr>
          <a:lstStyle/>
          <a:p>
            <a:pPr marL="347345" indent="-214629">
              <a:lnSpc>
                <a:spcPct val="150000"/>
              </a:lnSpc>
              <a:spcBef>
                <a:spcPts val="755"/>
              </a:spcBef>
              <a:buAutoNum type="arabicParenR"/>
              <a:tabLst>
                <a:tab pos="347980" algn="l"/>
              </a:tabLst>
            </a:pPr>
            <a:endParaRPr lang="en-US" altLang="ko-KR" sz="1400" dirty="0">
              <a:latin typeface="현대하모니 M" panose="02020603020101020101" pitchFamily="18" charset="-127"/>
              <a:ea typeface="현대하모니 M" panose="02020603020101020101" pitchFamily="18" charset="-127"/>
              <a:cs typeface="현대하모니 L"/>
            </a:endParaRPr>
          </a:p>
        </p:txBody>
      </p:sp>
      <p:sp>
        <p:nvSpPr>
          <p:cNvPr id="11" name="object 19">
            <a:extLst>
              <a:ext uri="{FF2B5EF4-FFF2-40B4-BE49-F238E27FC236}">
                <a16:creationId xmlns:a16="http://schemas.microsoft.com/office/drawing/2014/main" id="{F0DDC456-C120-C845-848E-C1AE979CEF1E}"/>
              </a:ext>
            </a:extLst>
          </p:cNvPr>
          <p:cNvSpPr txBox="1">
            <a:spLocks/>
          </p:cNvSpPr>
          <p:nvPr/>
        </p:nvSpPr>
        <p:spPr>
          <a:xfrm>
            <a:off x="3047206" y="6594933"/>
            <a:ext cx="3811588" cy="177613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000" b="0" i="0" kern="1200">
                <a:solidFill>
                  <a:srgbClr val="7F7F7F"/>
                </a:solidFill>
                <a:latin typeface="맑은 고딕"/>
                <a:ea typeface="+mn-ea"/>
                <a:cs typeface="맑은 고딕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185"/>
              </a:spcBef>
              <a:tabLst>
                <a:tab pos="1678939" algn="l"/>
                <a:tab pos="1864995" algn="l"/>
              </a:tabLst>
            </a:pPr>
            <a:r>
              <a:rPr lang="en-US" dirty="0"/>
              <a:t>School of Mechanical and Control Engineering-</a:t>
            </a:r>
            <a:r>
              <a:rPr lang="en-US" dirty="0" err="1"/>
              <a:t>Handong</a:t>
            </a:r>
            <a:r>
              <a:rPr lang="en-US" dirty="0"/>
              <a:t> Univ.</a:t>
            </a:r>
            <a:endParaRPr lang="ko-KR" altLang="en-US" dirty="0"/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B7BC66A7-14DB-3777-7CD1-B96CBDA4D374}"/>
              </a:ext>
            </a:extLst>
          </p:cNvPr>
          <p:cNvSpPr txBox="1"/>
          <p:nvPr/>
        </p:nvSpPr>
        <p:spPr>
          <a:xfrm>
            <a:off x="535472" y="762000"/>
            <a:ext cx="9008578" cy="3400803"/>
          </a:xfrm>
          <a:prstGeom prst="rect">
            <a:avLst/>
          </a:prstGeom>
        </p:spPr>
        <p:txBody>
          <a:bodyPr vert="horz" wrap="square" lIns="0" tIns="146050" rIns="0" bIns="0" rtlCol="0">
            <a:spAutoFit/>
          </a:bodyPr>
          <a:lstStyle/>
          <a:p>
            <a:pPr marL="347345" indent="-214629">
              <a:lnSpc>
                <a:spcPct val="150000"/>
              </a:lnSpc>
              <a:spcBef>
                <a:spcPts val="755"/>
              </a:spcBef>
              <a:buAutoNum type="arabicParenR"/>
              <a:tabLst>
                <a:tab pos="347980" algn="l"/>
              </a:tabLst>
            </a:pPr>
            <a:r>
              <a:rPr lang="ko-KR" altLang="en-US" sz="14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</a:rPr>
              <a:t>비슷한 이름의 데이터를 모두 읽고 싶을 수도 있다</a:t>
            </a:r>
            <a:r>
              <a:rPr lang="en-US" altLang="ko-KR" sz="14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</a:rPr>
              <a:t>.</a:t>
            </a:r>
          </a:p>
          <a:p>
            <a:pPr marL="347345" indent="-214629">
              <a:lnSpc>
                <a:spcPct val="150000"/>
              </a:lnSpc>
              <a:spcBef>
                <a:spcPts val="755"/>
              </a:spcBef>
              <a:buAutoNum type="arabicParenR"/>
              <a:tabLst>
                <a:tab pos="347980" algn="l"/>
              </a:tabLst>
            </a:pPr>
            <a:r>
              <a:rPr lang="ko-KR" altLang="en-US" sz="14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</a:rPr>
              <a:t>데이터 수집도 자동화할 필요가 있다 </a:t>
            </a:r>
            <a:r>
              <a:rPr lang="en-US" altLang="ko-KR" sz="14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</a:rPr>
              <a:t>(</a:t>
            </a:r>
            <a:r>
              <a:rPr lang="ko-KR" altLang="en-US" sz="14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</a:rPr>
              <a:t>자동으로 만들어서 노가다를 줄이자</a:t>
            </a:r>
            <a:r>
              <a:rPr lang="en-US" altLang="ko-KR" sz="14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</a:rPr>
              <a:t>)</a:t>
            </a:r>
          </a:p>
          <a:p>
            <a:pPr marL="347345" indent="-214629">
              <a:lnSpc>
                <a:spcPct val="150000"/>
              </a:lnSpc>
              <a:spcBef>
                <a:spcPts val="755"/>
              </a:spcBef>
              <a:buAutoNum type="arabicParenR"/>
              <a:tabLst>
                <a:tab pos="347980" algn="l"/>
              </a:tabLst>
            </a:pPr>
            <a:r>
              <a:rPr lang="ko-KR" altLang="en-US" sz="14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</a:rPr>
              <a:t>옆에 데이터를 본다면</a:t>
            </a:r>
            <a:r>
              <a:rPr lang="en-US" altLang="ko-KR" sz="14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</a:rPr>
              <a:t>, </a:t>
            </a:r>
            <a:r>
              <a:rPr lang="ko-KR" altLang="en-US" sz="14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</a:rPr>
              <a:t>이름은 비슷하고 확장자도 같으며</a:t>
            </a:r>
            <a:r>
              <a:rPr lang="en-US" altLang="ko-KR" sz="14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</a:rPr>
              <a:t>, </a:t>
            </a:r>
            <a:r>
              <a:rPr lang="ko-KR" altLang="en-US" sz="14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</a:rPr>
              <a:t>뒤에 붙는 숫자만 다르다</a:t>
            </a:r>
            <a:r>
              <a:rPr lang="en-US" altLang="ko-KR" sz="14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</a:rPr>
              <a:t>.</a:t>
            </a:r>
          </a:p>
          <a:p>
            <a:pPr marL="347345" indent="-214629">
              <a:lnSpc>
                <a:spcPct val="150000"/>
              </a:lnSpc>
              <a:spcBef>
                <a:spcPts val="755"/>
              </a:spcBef>
              <a:buAutoNum type="arabicParenR"/>
              <a:tabLst>
                <a:tab pos="347980" algn="l"/>
              </a:tabLst>
            </a:pPr>
            <a:r>
              <a:rPr lang="ko-KR" altLang="en-US" sz="14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</a:rPr>
              <a:t>자동화를 하기 위해 사용할 함수는 다음과 같다</a:t>
            </a:r>
            <a:r>
              <a:rPr lang="en-US" altLang="ko-KR" sz="14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</a:rPr>
              <a:t>.</a:t>
            </a:r>
          </a:p>
          <a:p>
            <a:pPr marL="347345" indent="-214629">
              <a:lnSpc>
                <a:spcPct val="150000"/>
              </a:lnSpc>
              <a:spcBef>
                <a:spcPts val="755"/>
              </a:spcBef>
              <a:buAutoNum type="arabicParenR"/>
              <a:tabLst>
                <a:tab pos="347980" algn="l"/>
              </a:tabLst>
            </a:pPr>
            <a:r>
              <a:rPr lang="en-US" altLang="ko-KR" sz="1400" dirty="0" err="1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</a:rPr>
              <a:t>Fullfile</a:t>
            </a:r>
            <a:r>
              <a:rPr lang="en-US" altLang="ko-KR" sz="14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</a:rPr>
              <a:t>() </a:t>
            </a:r>
            <a:r>
              <a:rPr lang="en-US" altLang="ko-KR" sz="14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  <a:sym typeface="Wingdings" panose="05000000000000000000" pitchFamily="2" charset="2"/>
              </a:rPr>
              <a:t> </a:t>
            </a:r>
            <a:r>
              <a:rPr lang="ko-KR" altLang="en-US" sz="14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  <a:sym typeface="Wingdings" panose="05000000000000000000" pitchFamily="2" charset="2"/>
              </a:rPr>
              <a:t>경로와 파일이름을 합쳐준다</a:t>
            </a:r>
            <a:r>
              <a:rPr lang="en-US" altLang="ko-KR" sz="14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  <a:sym typeface="Wingdings" panose="05000000000000000000" pitchFamily="2" charset="2"/>
              </a:rPr>
              <a:t>. </a:t>
            </a:r>
            <a:endParaRPr lang="en-US" altLang="ko-KR" sz="1400" dirty="0">
              <a:latin typeface="현대하모니 M" panose="02020603020101020101" pitchFamily="18" charset="-127"/>
              <a:ea typeface="현대하모니 M" panose="02020603020101020101" pitchFamily="18" charset="-127"/>
              <a:cs typeface="현대하모니 L"/>
            </a:endParaRPr>
          </a:p>
          <a:p>
            <a:pPr marL="347345" indent="-214629">
              <a:lnSpc>
                <a:spcPct val="150000"/>
              </a:lnSpc>
              <a:spcBef>
                <a:spcPts val="755"/>
              </a:spcBef>
              <a:buAutoNum type="arabicParenR"/>
              <a:tabLst>
                <a:tab pos="347980" algn="l"/>
              </a:tabLst>
            </a:pPr>
            <a:r>
              <a:rPr lang="en-US" altLang="ko-KR" sz="1400" dirty="0" err="1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</a:rPr>
              <a:t>Sprintf</a:t>
            </a:r>
            <a:r>
              <a:rPr lang="en-US" altLang="ko-KR" sz="14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</a:rPr>
              <a:t>() </a:t>
            </a:r>
            <a:r>
              <a:rPr lang="en-US" altLang="ko-KR" sz="14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  <a:sym typeface="Wingdings" panose="05000000000000000000" pitchFamily="2" charset="2"/>
              </a:rPr>
              <a:t> </a:t>
            </a:r>
            <a:r>
              <a:rPr lang="ko-KR" altLang="en-US" sz="14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  <a:sym typeface="Wingdings" panose="05000000000000000000" pitchFamily="2" charset="2"/>
              </a:rPr>
              <a:t>파일 이름은 스트링 형식을 따른다</a:t>
            </a:r>
            <a:r>
              <a:rPr lang="en-US" altLang="ko-KR" sz="14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  <a:sym typeface="Wingdings" panose="05000000000000000000" pitchFamily="2" charset="2"/>
              </a:rPr>
              <a:t>. </a:t>
            </a:r>
            <a:r>
              <a:rPr lang="ko-KR" altLang="en-US" sz="14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  <a:sym typeface="Wingdings" panose="05000000000000000000" pitchFamily="2" charset="2"/>
              </a:rPr>
              <a:t>파일 이름에 숫자를 채워준다</a:t>
            </a:r>
            <a:r>
              <a:rPr lang="en-US" altLang="ko-KR" sz="14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  <a:sym typeface="Wingdings" panose="05000000000000000000" pitchFamily="2" charset="2"/>
              </a:rPr>
              <a:t>.</a:t>
            </a:r>
          </a:p>
          <a:p>
            <a:pPr marL="347345" indent="-214629">
              <a:lnSpc>
                <a:spcPct val="150000"/>
              </a:lnSpc>
              <a:spcBef>
                <a:spcPts val="755"/>
              </a:spcBef>
              <a:buAutoNum type="arabicParenR"/>
              <a:tabLst>
                <a:tab pos="347980" algn="l"/>
              </a:tabLst>
            </a:pPr>
            <a:r>
              <a:rPr lang="ko-KR" altLang="en-US" sz="14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  <a:sym typeface="Wingdings" panose="05000000000000000000" pitchFamily="2" charset="2"/>
              </a:rPr>
              <a:t>셀형으로 저장하면 </a:t>
            </a:r>
            <a:r>
              <a:rPr lang="ko-KR" altLang="en-US" sz="1400" dirty="0" err="1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  <a:sym typeface="Wingdings" panose="05000000000000000000" pitchFamily="2" charset="2"/>
              </a:rPr>
              <a:t>쉬울거다</a:t>
            </a:r>
            <a:r>
              <a:rPr lang="en-US" altLang="ko-KR" sz="14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  <a:sym typeface="Wingdings" panose="05000000000000000000" pitchFamily="2" charset="2"/>
              </a:rPr>
              <a:t>. </a:t>
            </a:r>
            <a:r>
              <a:rPr lang="ko-KR" altLang="en-US" sz="14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  <a:sym typeface="Wingdings" panose="05000000000000000000" pitchFamily="2" charset="2"/>
              </a:rPr>
              <a:t>각자 실습을 해보자 </a:t>
            </a:r>
            <a:r>
              <a:rPr lang="en-US" altLang="ko-KR" sz="14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  <a:sym typeface="Wingdings" panose="05000000000000000000" pitchFamily="2" charset="2"/>
              </a:rPr>
              <a:t> data{</a:t>
            </a:r>
            <a:r>
              <a:rPr lang="en-US" altLang="ko-KR" sz="1400" dirty="0" err="1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  <a:sym typeface="Wingdings" panose="05000000000000000000" pitchFamily="2" charset="2"/>
              </a:rPr>
              <a:t>idx</a:t>
            </a:r>
            <a:r>
              <a:rPr lang="en-US" altLang="ko-KR" sz="14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  <a:sym typeface="Wingdings" panose="05000000000000000000" pitchFamily="2" charset="2"/>
              </a:rPr>
              <a:t>}</a:t>
            </a:r>
            <a:r>
              <a:rPr lang="ko-KR" altLang="en-US" sz="14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  <a:sym typeface="Wingdings" panose="05000000000000000000" pitchFamily="2" charset="2"/>
              </a:rPr>
              <a:t>로 저장하자</a:t>
            </a:r>
            <a:r>
              <a:rPr lang="en-US" altLang="ko-KR" sz="14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  <a:sym typeface="Wingdings" panose="05000000000000000000" pitchFamily="2" charset="2"/>
              </a:rPr>
              <a:t>.</a:t>
            </a:r>
          </a:p>
          <a:p>
            <a:pPr marL="347345" indent="-214629">
              <a:lnSpc>
                <a:spcPct val="150000"/>
              </a:lnSpc>
              <a:spcBef>
                <a:spcPts val="755"/>
              </a:spcBef>
              <a:buAutoNum type="arabicParenR"/>
              <a:tabLst>
                <a:tab pos="347980" algn="l"/>
              </a:tabLst>
            </a:pPr>
            <a:endParaRPr lang="en-US" altLang="ko-KR" sz="1400" dirty="0">
              <a:latin typeface="현대하모니 M" panose="02020603020101020101" pitchFamily="18" charset="-127"/>
              <a:ea typeface="현대하모니 M" panose="02020603020101020101" pitchFamily="18" charset="-127"/>
              <a:cs typeface="현대하모니 L"/>
              <a:sym typeface="Wingdings" panose="05000000000000000000" pitchFamily="2" charset="2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CD3F2FA-5087-D982-01A6-A5CA267A6D1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97" t="6940" r="35865"/>
          <a:stretch/>
        </p:blipFill>
        <p:spPr>
          <a:xfrm>
            <a:off x="7245477" y="762000"/>
            <a:ext cx="2496375" cy="22098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A716B4D-5C10-7E8A-AAC5-3EB1F279012D}"/>
              </a:ext>
            </a:extLst>
          </p:cNvPr>
          <p:cNvSpPr txBox="1"/>
          <p:nvPr/>
        </p:nvSpPr>
        <p:spPr>
          <a:xfrm>
            <a:off x="1172611" y="4455538"/>
            <a:ext cx="77343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0" i="0" dirty="0">
                <a:solidFill>
                  <a:srgbClr val="FF0000"/>
                </a:solidFill>
                <a:effectLst/>
                <a:latin typeface="JetBrains Mono" panose="02000009000000000000" pitchFamily="49" charset="0"/>
              </a:rPr>
              <a:t>% File Directory and File Name</a:t>
            </a:r>
            <a:endParaRPr lang="en-US" altLang="ko-KR" sz="1800" b="0" i="0" dirty="0">
              <a:effectLst/>
              <a:latin typeface="JetBrains Mono" panose="02000009000000000000" pitchFamily="49" charset="0"/>
            </a:endParaRPr>
          </a:p>
          <a:p>
            <a:r>
              <a:rPr lang="en-US" altLang="ko-KR" sz="1800" b="0" i="0" dirty="0" err="1">
                <a:effectLst/>
                <a:latin typeface="JetBrains Mono" panose="02000009000000000000" pitchFamily="49" charset="0"/>
              </a:rPr>
              <a:t>file_dir</a:t>
            </a:r>
            <a:r>
              <a:rPr lang="en-US" altLang="ko-KR" sz="1800" b="0" i="0" dirty="0">
                <a:effectLst/>
                <a:latin typeface="JetBrains Mono" panose="02000009000000000000" pitchFamily="49" charset="0"/>
              </a:rPr>
              <a:t> = </a:t>
            </a:r>
            <a:r>
              <a:rPr lang="en-US" altLang="ko-KR" sz="1800" b="0" i="0" dirty="0">
                <a:solidFill>
                  <a:srgbClr val="AA04F9"/>
                </a:solidFill>
                <a:effectLst/>
                <a:latin typeface="JetBrains Mono" panose="02000009000000000000" pitchFamily="49" charset="0"/>
              </a:rPr>
              <a:t>"D:\coding_camp\MATLAB2</a:t>
            </a:r>
            <a:r>
              <a:rPr lang="ko-KR" altLang="en-US" sz="1800" b="0" i="0" dirty="0">
                <a:solidFill>
                  <a:srgbClr val="AA04F9"/>
                </a:solidFill>
                <a:effectLst/>
                <a:latin typeface="JetBrains Mono" panose="02000009000000000000" pitchFamily="49" charset="0"/>
              </a:rPr>
              <a:t>일차</a:t>
            </a:r>
            <a:r>
              <a:rPr lang="en-US" altLang="ko-KR" sz="1800" b="0" i="0" dirty="0">
                <a:solidFill>
                  <a:srgbClr val="AA04F9"/>
                </a:solidFill>
                <a:effectLst/>
                <a:latin typeface="JetBrains Mono" panose="02000009000000000000" pitchFamily="49" charset="0"/>
              </a:rPr>
              <a:t>\Modeling"</a:t>
            </a:r>
            <a:r>
              <a:rPr lang="en-US" altLang="ko-KR" sz="1800" b="0" i="0" dirty="0">
                <a:effectLst/>
                <a:latin typeface="JetBrains Mono" panose="02000009000000000000" pitchFamily="49" charset="0"/>
              </a:rPr>
              <a:t>;</a:t>
            </a:r>
          </a:p>
          <a:p>
            <a:r>
              <a:rPr lang="en-US" altLang="ko-KR" sz="1800" b="0" i="0" dirty="0" err="1">
                <a:effectLst/>
                <a:latin typeface="JetBrains Mono" panose="02000009000000000000" pitchFamily="49" charset="0"/>
              </a:rPr>
              <a:t>file_name</a:t>
            </a:r>
            <a:r>
              <a:rPr lang="en-US" altLang="ko-KR" sz="1800" b="0" i="0" dirty="0">
                <a:effectLst/>
                <a:latin typeface="JetBrains Mono" panose="02000009000000000000" pitchFamily="49" charset="0"/>
              </a:rPr>
              <a:t> = </a:t>
            </a:r>
            <a:r>
              <a:rPr lang="en-US" altLang="ko-KR" sz="1800" b="0" i="0" dirty="0">
                <a:solidFill>
                  <a:srgbClr val="AA04F9"/>
                </a:solidFill>
                <a:effectLst/>
                <a:latin typeface="JetBrains Mono" panose="02000009000000000000" pitchFamily="49" charset="0"/>
              </a:rPr>
              <a:t>"SquarePulse%d.txt"</a:t>
            </a:r>
            <a:r>
              <a:rPr lang="en-US" altLang="ko-KR" sz="1800" b="0" i="0" dirty="0">
                <a:effectLst/>
                <a:latin typeface="JetBrains Mono" panose="02000009000000000000" pitchFamily="49" charset="0"/>
              </a:rPr>
              <a:t>; </a:t>
            </a:r>
          </a:p>
        </p:txBody>
      </p:sp>
    </p:spTree>
    <p:extLst>
      <p:ext uri="{BB962C8B-B14F-4D97-AF65-F5344CB8AC3E}">
        <p14:creationId xmlns:p14="http://schemas.microsoft.com/office/powerpoint/2010/main" val="607326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4310"/>
    </mc:Choice>
    <mc:Fallback xmlns="">
      <p:transition spd="slow" advTm="5431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52425" y="722312"/>
            <a:ext cx="9197975" cy="41275"/>
            <a:chOff x="352425" y="722312"/>
            <a:chExt cx="9197975" cy="41275"/>
          </a:xfrm>
        </p:grpSpPr>
        <p:sp>
          <p:nvSpPr>
            <p:cNvPr id="3" name="object 3"/>
            <p:cNvSpPr/>
            <p:nvPr/>
          </p:nvSpPr>
          <p:spPr>
            <a:xfrm>
              <a:off x="358775" y="728662"/>
              <a:ext cx="9185275" cy="5080"/>
            </a:xfrm>
            <a:custGeom>
              <a:avLst/>
              <a:gdLst/>
              <a:ahLst/>
              <a:cxnLst/>
              <a:rect l="l" t="t" r="r" b="b"/>
              <a:pathLst>
                <a:path w="9185275" h="5079">
                  <a:moveTo>
                    <a:pt x="0" y="4762"/>
                  </a:moveTo>
                  <a:lnTo>
                    <a:pt x="9185275" y="0"/>
                  </a:lnTo>
                </a:path>
              </a:pathLst>
            </a:custGeom>
            <a:ln w="127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58775" y="728662"/>
              <a:ext cx="3600450" cy="34925"/>
            </a:xfrm>
            <a:custGeom>
              <a:avLst/>
              <a:gdLst/>
              <a:ahLst/>
              <a:cxnLst/>
              <a:rect l="l" t="t" r="r" b="b"/>
              <a:pathLst>
                <a:path w="3600450" h="34925">
                  <a:moveTo>
                    <a:pt x="3600450" y="0"/>
                  </a:moveTo>
                  <a:lnTo>
                    <a:pt x="0" y="0"/>
                  </a:lnTo>
                  <a:lnTo>
                    <a:pt x="0" y="34925"/>
                  </a:lnTo>
                  <a:lnTo>
                    <a:pt x="3600450" y="34925"/>
                  </a:lnTo>
                  <a:lnTo>
                    <a:pt x="3600450" y="0"/>
                  </a:lnTo>
                  <a:close/>
                </a:path>
              </a:pathLst>
            </a:custGeom>
            <a:solidFill>
              <a:srgbClr val="3333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r>
              <a:rPr dirty="0"/>
              <a:t>2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56552" y="268732"/>
            <a:ext cx="6196647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26415" algn="l"/>
              </a:tabLst>
            </a:pPr>
            <a:r>
              <a:rPr sz="2200" b="1" dirty="0">
                <a:latin typeface="맑은 고딕"/>
                <a:cs typeface="맑은 고딕"/>
              </a:rPr>
              <a:t>I</a:t>
            </a:r>
            <a:r>
              <a:rPr lang="en-US" sz="2200" b="1" dirty="0">
                <a:latin typeface="맑은 고딕"/>
                <a:cs typeface="맑은 고딕"/>
              </a:rPr>
              <a:t>I</a:t>
            </a:r>
            <a:r>
              <a:rPr sz="2200" b="1" dirty="0">
                <a:latin typeface="맑은 고딕"/>
                <a:cs typeface="맑은 고딕"/>
              </a:rPr>
              <a:t>.	</a:t>
            </a:r>
            <a:r>
              <a:rPr lang="en-US" sz="2200" b="1" dirty="0">
                <a:latin typeface="맑은 고딕"/>
                <a:cs typeface="맑은 고딕"/>
              </a:rPr>
              <a:t>Read Data (</a:t>
            </a:r>
            <a:r>
              <a:rPr lang="ko-KR" altLang="en-US" sz="2200" b="1" dirty="0">
                <a:latin typeface="맑은 고딕"/>
                <a:cs typeface="맑은 고딕"/>
              </a:rPr>
              <a:t>자동화 예제</a:t>
            </a:r>
            <a:r>
              <a:rPr lang="en-US" sz="2200" b="1" dirty="0">
                <a:latin typeface="맑은 고딕"/>
                <a:cs typeface="맑은 고딕"/>
              </a:rPr>
              <a:t>)</a:t>
            </a:r>
            <a:endParaRPr sz="2200" dirty="0">
              <a:latin typeface="맑은 고딕"/>
              <a:cs typeface="맑은 고딕"/>
            </a:endParaRPr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63A447E9-6884-1542-3A43-E48112EF4797}"/>
              </a:ext>
            </a:extLst>
          </p:cNvPr>
          <p:cNvSpPr txBox="1"/>
          <p:nvPr/>
        </p:nvSpPr>
        <p:spPr>
          <a:xfrm>
            <a:off x="535472" y="762000"/>
            <a:ext cx="9008578" cy="420500"/>
          </a:xfrm>
          <a:prstGeom prst="rect">
            <a:avLst/>
          </a:prstGeom>
        </p:spPr>
        <p:txBody>
          <a:bodyPr vert="horz" wrap="square" lIns="0" tIns="146050" rIns="0" bIns="0" rtlCol="0">
            <a:spAutoFit/>
          </a:bodyPr>
          <a:lstStyle/>
          <a:p>
            <a:pPr marL="347345" indent="-214629">
              <a:lnSpc>
                <a:spcPct val="150000"/>
              </a:lnSpc>
              <a:spcBef>
                <a:spcPts val="755"/>
              </a:spcBef>
              <a:buAutoNum type="arabicParenR"/>
              <a:tabLst>
                <a:tab pos="347980" algn="l"/>
              </a:tabLst>
            </a:pPr>
            <a:endParaRPr lang="en-US" altLang="ko-KR" sz="1400" dirty="0">
              <a:latin typeface="현대하모니 M" panose="02020603020101020101" pitchFamily="18" charset="-127"/>
              <a:ea typeface="현대하모니 M" panose="02020603020101020101" pitchFamily="18" charset="-127"/>
              <a:cs typeface="현대하모니 L"/>
            </a:endParaRPr>
          </a:p>
        </p:txBody>
      </p:sp>
      <p:sp>
        <p:nvSpPr>
          <p:cNvPr id="11" name="object 19">
            <a:extLst>
              <a:ext uri="{FF2B5EF4-FFF2-40B4-BE49-F238E27FC236}">
                <a16:creationId xmlns:a16="http://schemas.microsoft.com/office/drawing/2014/main" id="{F0DDC456-C120-C845-848E-C1AE979CEF1E}"/>
              </a:ext>
            </a:extLst>
          </p:cNvPr>
          <p:cNvSpPr txBox="1">
            <a:spLocks/>
          </p:cNvSpPr>
          <p:nvPr/>
        </p:nvSpPr>
        <p:spPr>
          <a:xfrm>
            <a:off x="3047206" y="6594933"/>
            <a:ext cx="3811588" cy="177613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000" b="0" i="0" kern="1200">
                <a:solidFill>
                  <a:srgbClr val="7F7F7F"/>
                </a:solidFill>
                <a:latin typeface="맑은 고딕"/>
                <a:ea typeface="+mn-ea"/>
                <a:cs typeface="맑은 고딕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185"/>
              </a:spcBef>
              <a:tabLst>
                <a:tab pos="1678939" algn="l"/>
                <a:tab pos="1864995" algn="l"/>
              </a:tabLst>
            </a:pPr>
            <a:r>
              <a:rPr lang="en-US" dirty="0"/>
              <a:t>School of Mechanical and Control Engineering-</a:t>
            </a:r>
            <a:r>
              <a:rPr lang="en-US" dirty="0" err="1"/>
              <a:t>Handong</a:t>
            </a:r>
            <a:r>
              <a:rPr lang="en-US" dirty="0"/>
              <a:t> Univ.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4E0CAD3-829A-70FA-9864-2A3648D019D4}"/>
              </a:ext>
            </a:extLst>
          </p:cNvPr>
          <p:cNvSpPr txBox="1"/>
          <p:nvPr/>
        </p:nvSpPr>
        <p:spPr>
          <a:xfrm>
            <a:off x="535472" y="1459940"/>
            <a:ext cx="495300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0" i="0" dirty="0" err="1">
                <a:effectLst/>
                <a:latin typeface="JetBrains Mono" panose="02000009000000000000" pitchFamily="49" charset="0"/>
              </a:rPr>
              <a:t>N_idx</a:t>
            </a:r>
            <a:r>
              <a:rPr lang="en-US" altLang="ko-KR" sz="1800" b="0" i="0" dirty="0">
                <a:effectLst/>
                <a:latin typeface="JetBrains Mono" panose="02000009000000000000" pitchFamily="49" charset="0"/>
              </a:rPr>
              <a:t>  </a:t>
            </a:r>
            <a:r>
              <a:rPr lang="en-US" altLang="ko-KR" dirty="0">
                <a:latin typeface="JetBrains Mono" panose="02000009000000000000" pitchFamily="49" charset="0"/>
              </a:rPr>
              <a:t>= 6;</a:t>
            </a:r>
            <a:endParaRPr lang="en-US" altLang="ko-KR" sz="1800" b="0" i="0" dirty="0">
              <a:effectLst/>
              <a:latin typeface="JetBrains Mono" panose="02000009000000000000" pitchFamily="49" charset="0"/>
            </a:endParaRPr>
          </a:p>
          <a:p>
            <a:r>
              <a:rPr lang="en-US" altLang="ko-KR" sz="1800" b="0" i="0" dirty="0">
                <a:effectLst/>
                <a:latin typeface="JetBrains Mono" panose="02000009000000000000" pitchFamily="49" charset="0"/>
              </a:rPr>
              <a:t>TIME   = 1; </a:t>
            </a:r>
            <a:r>
              <a:rPr lang="en-US" altLang="ko-KR" sz="1800" b="0" i="0" dirty="0">
                <a:solidFill>
                  <a:srgbClr val="FF0000"/>
                </a:solidFill>
                <a:effectLst/>
                <a:latin typeface="JetBrains Mono" panose="02000009000000000000" pitchFamily="49" charset="0"/>
              </a:rPr>
              <a:t>%ENUMERATION</a:t>
            </a:r>
            <a:endParaRPr lang="en-US" altLang="ko-KR" sz="1800" b="0" i="0" dirty="0">
              <a:effectLst/>
              <a:latin typeface="JetBrains Mono" panose="02000009000000000000" pitchFamily="49" charset="0"/>
            </a:endParaRPr>
          </a:p>
          <a:p>
            <a:r>
              <a:rPr lang="en-US" altLang="ko-KR" sz="1800" b="0" i="0" dirty="0">
                <a:effectLst/>
                <a:latin typeface="JetBrains Mono" panose="02000009000000000000" pitchFamily="49" charset="0"/>
              </a:rPr>
              <a:t>INPUT  = 2; </a:t>
            </a:r>
            <a:r>
              <a:rPr lang="en-US" altLang="ko-KR" sz="1800" b="0" i="0" dirty="0">
                <a:solidFill>
                  <a:srgbClr val="FF0000"/>
                </a:solidFill>
                <a:effectLst/>
                <a:latin typeface="JetBrains Mono" panose="02000009000000000000" pitchFamily="49" charset="0"/>
              </a:rPr>
              <a:t>%ENUMERATION</a:t>
            </a:r>
            <a:endParaRPr lang="en-US" altLang="ko-KR" sz="1800" b="0" i="0" dirty="0">
              <a:effectLst/>
              <a:latin typeface="JetBrains Mono" panose="02000009000000000000" pitchFamily="49" charset="0"/>
            </a:endParaRPr>
          </a:p>
          <a:p>
            <a:r>
              <a:rPr lang="en-US" altLang="ko-KR" sz="1800" b="0" i="0" dirty="0">
                <a:effectLst/>
                <a:latin typeface="JetBrains Mono" panose="02000009000000000000" pitchFamily="49" charset="0"/>
              </a:rPr>
              <a:t>OUTPUT = 3; </a:t>
            </a:r>
            <a:r>
              <a:rPr lang="en-US" altLang="ko-KR" sz="1800" b="0" i="0" dirty="0">
                <a:solidFill>
                  <a:srgbClr val="FF0000"/>
                </a:solidFill>
                <a:effectLst/>
                <a:latin typeface="JetBrains Mono" panose="02000009000000000000" pitchFamily="49" charset="0"/>
              </a:rPr>
              <a:t>%ENUMERATION</a:t>
            </a:r>
            <a:endParaRPr lang="en-US" altLang="ko-KR" sz="1800" b="0" i="0" dirty="0">
              <a:effectLst/>
              <a:latin typeface="JetBrains Mono" panose="02000009000000000000" pitchFamily="49" charset="0"/>
            </a:endParaRPr>
          </a:p>
          <a:p>
            <a:r>
              <a:rPr lang="en-US" altLang="ko-KR" sz="1800" b="0" i="0" dirty="0">
                <a:effectLst/>
                <a:latin typeface="JetBrains Mono" panose="02000009000000000000" pitchFamily="49" charset="0"/>
              </a:rPr>
              <a:t>VOLTAGE= 4; </a:t>
            </a:r>
            <a:r>
              <a:rPr lang="en-US" altLang="ko-KR" sz="1800" b="0" i="0" dirty="0">
                <a:solidFill>
                  <a:srgbClr val="FF0000"/>
                </a:solidFill>
                <a:effectLst/>
                <a:latin typeface="JetBrains Mono" panose="02000009000000000000" pitchFamily="49" charset="0"/>
              </a:rPr>
              <a:t>%ENUMERATION</a:t>
            </a:r>
          </a:p>
          <a:p>
            <a:endParaRPr lang="en-US" altLang="ko-KR" sz="1800" b="0" i="0" dirty="0">
              <a:effectLst/>
              <a:latin typeface="JetBrains Mono" panose="02000009000000000000" pitchFamily="49" charset="0"/>
            </a:endParaRPr>
          </a:p>
          <a:p>
            <a:r>
              <a:rPr lang="en-US" altLang="ko-KR" sz="1800" b="0" i="0" dirty="0">
                <a:solidFill>
                  <a:srgbClr val="FF0000"/>
                </a:solidFill>
                <a:effectLst/>
                <a:latin typeface="JetBrains Mono" panose="02000009000000000000" pitchFamily="49" charset="0"/>
              </a:rPr>
              <a:t>%Visualization</a:t>
            </a:r>
            <a:endParaRPr lang="en-US" altLang="ko-KR" sz="1800" b="0" i="0" dirty="0">
              <a:effectLst/>
              <a:latin typeface="JetBrains Mono" panose="02000009000000000000" pitchFamily="49" charset="0"/>
            </a:endParaRPr>
          </a:p>
          <a:p>
            <a:r>
              <a:rPr lang="en-US" altLang="ko-KR" sz="1800" b="0" i="0" dirty="0">
                <a:effectLst/>
                <a:latin typeface="JetBrains Mono" panose="02000009000000000000" pitchFamily="49" charset="0"/>
              </a:rPr>
              <a:t>figure, hold </a:t>
            </a:r>
            <a:r>
              <a:rPr lang="en-US" altLang="ko-KR" sz="1800" b="0" i="0" dirty="0">
                <a:solidFill>
                  <a:srgbClr val="AA04F9"/>
                </a:solidFill>
                <a:effectLst/>
                <a:latin typeface="JetBrains Mono" panose="02000009000000000000" pitchFamily="49" charset="0"/>
              </a:rPr>
              <a:t>on</a:t>
            </a:r>
            <a:r>
              <a:rPr lang="en-US" altLang="ko-KR" sz="1800" b="0" i="0" dirty="0">
                <a:effectLst/>
                <a:latin typeface="JetBrains Mono" panose="02000009000000000000" pitchFamily="49" charset="0"/>
              </a:rPr>
              <a:t>; grid </a:t>
            </a:r>
            <a:r>
              <a:rPr lang="en-US" altLang="ko-KR" sz="1800" b="0" i="0" dirty="0">
                <a:solidFill>
                  <a:srgbClr val="AA04F9"/>
                </a:solidFill>
                <a:effectLst/>
                <a:latin typeface="JetBrains Mono" panose="02000009000000000000" pitchFamily="49" charset="0"/>
              </a:rPr>
              <a:t>on</a:t>
            </a:r>
            <a:r>
              <a:rPr lang="en-US" altLang="ko-KR" sz="1800" b="0" i="0" dirty="0">
                <a:effectLst/>
                <a:latin typeface="JetBrains Mono" panose="02000009000000000000" pitchFamily="49" charset="0"/>
              </a:rPr>
              <a:t>;</a:t>
            </a:r>
          </a:p>
          <a:p>
            <a:r>
              <a:rPr lang="en-US" altLang="ko-KR" sz="1800" b="0" i="0" dirty="0">
                <a:solidFill>
                  <a:srgbClr val="0E00FF"/>
                </a:solidFill>
                <a:effectLst/>
                <a:latin typeface="JetBrains Mono" panose="02000009000000000000" pitchFamily="49" charset="0"/>
              </a:rPr>
              <a:t>for </a:t>
            </a:r>
            <a:r>
              <a:rPr lang="en-US" altLang="ko-KR" sz="1800" b="0" i="0" dirty="0" err="1">
                <a:effectLst/>
                <a:latin typeface="JetBrains Mono" panose="02000009000000000000" pitchFamily="49" charset="0"/>
              </a:rPr>
              <a:t>idx</a:t>
            </a:r>
            <a:r>
              <a:rPr lang="en-US" altLang="ko-KR" sz="1800" b="0" i="0" dirty="0">
                <a:effectLst/>
                <a:latin typeface="JetBrains Mono" panose="02000009000000000000" pitchFamily="49" charset="0"/>
              </a:rPr>
              <a:t> = 1:N_idx</a:t>
            </a:r>
          </a:p>
          <a:p>
            <a:r>
              <a:rPr lang="en-US" altLang="ko-KR" sz="1800" b="0" i="0" dirty="0">
                <a:effectLst/>
                <a:latin typeface="JetBrains Mono" panose="02000009000000000000" pitchFamily="49" charset="0"/>
              </a:rPr>
              <a:t>time = data{</a:t>
            </a:r>
            <a:r>
              <a:rPr lang="en-US" altLang="ko-KR" sz="1800" b="0" i="0" dirty="0" err="1">
                <a:effectLst/>
                <a:latin typeface="JetBrains Mono" panose="02000009000000000000" pitchFamily="49" charset="0"/>
              </a:rPr>
              <a:t>idx</a:t>
            </a:r>
            <a:r>
              <a:rPr lang="en-US" altLang="ko-KR" sz="1800" b="0" i="0" dirty="0">
                <a:effectLst/>
                <a:latin typeface="JetBrains Mono" panose="02000009000000000000" pitchFamily="49" charset="0"/>
              </a:rPr>
              <a:t>}(:,TIME);</a:t>
            </a:r>
          </a:p>
          <a:p>
            <a:r>
              <a:rPr lang="en-US" altLang="ko-KR" sz="1800" b="0" i="0" dirty="0">
                <a:effectLst/>
                <a:latin typeface="JetBrains Mono" panose="02000009000000000000" pitchFamily="49" charset="0"/>
              </a:rPr>
              <a:t>output= data{</a:t>
            </a:r>
            <a:r>
              <a:rPr lang="en-US" altLang="ko-KR" sz="1800" b="0" i="0" dirty="0" err="1">
                <a:effectLst/>
                <a:latin typeface="JetBrains Mono" panose="02000009000000000000" pitchFamily="49" charset="0"/>
              </a:rPr>
              <a:t>idx</a:t>
            </a:r>
            <a:r>
              <a:rPr lang="en-US" altLang="ko-KR" sz="1800" b="0" i="0" dirty="0">
                <a:effectLst/>
                <a:latin typeface="JetBrains Mono" panose="02000009000000000000" pitchFamily="49" charset="0"/>
              </a:rPr>
              <a:t>}(:,OUTPUT);</a:t>
            </a:r>
          </a:p>
          <a:p>
            <a:r>
              <a:rPr lang="en-US" altLang="ko-KR" sz="1800" b="0" i="0" dirty="0">
                <a:effectLst/>
                <a:latin typeface="JetBrains Mono" panose="02000009000000000000" pitchFamily="49" charset="0"/>
              </a:rPr>
              <a:t>plot(time, output);</a:t>
            </a:r>
          </a:p>
          <a:p>
            <a:r>
              <a:rPr lang="en-US" altLang="ko-KR" sz="1800" b="0" i="0" dirty="0">
                <a:solidFill>
                  <a:srgbClr val="0E00FF"/>
                </a:solidFill>
                <a:effectLst/>
                <a:latin typeface="JetBrains Mono" panose="02000009000000000000" pitchFamily="49" charset="0"/>
              </a:rPr>
              <a:t>end</a:t>
            </a:r>
            <a:endParaRPr lang="en-US" altLang="ko-KR" sz="1800" b="0" i="0" dirty="0">
              <a:effectLst/>
              <a:latin typeface="JetBrains Mono" panose="02000009000000000000" pitchFamily="49" charset="0"/>
            </a:endParaRPr>
          </a:p>
        </p:txBody>
      </p:sp>
      <p:sp>
        <p:nvSpPr>
          <p:cNvPr id="13" name="object 2">
            <a:extLst>
              <a:ext uri="{FF2B5EF4-FFF2-40B4-BE49-F238E27FC236}">
                <a16:creationId xmlns:a16="http://schemas.microsoft.com/office/drawing/2014/main" id="{B087A6F9-28C3-86C6-F0A7-729F6681AA66}"/>
              </a:ext>
            </a:extLst>
          </p:cNvPr>
          <p:cNvSpPr txBox="1"/>
          <p:nvPr/>
        </p:nvSpPr>
        <p:spPr>
          <a:xfrm>
            <a:off x="535472" y="762000"/>
            <a:ext cx="9008578" cy="420500"/>
          </a:xfrm>
          <a:prstGeom prst="rect">
            <a:avLst/>
          </a:prstGeom>
        </p:spPr>
        <p:txBody>
          <a:bodyPr vert="horz" wrap="square" lIns="0" tIns="146050" rIns="0" bIns="0" rtlCol="0">
            <a:spAutoFit/>
          </a:bodyPr>
          <a:lstStyle/>
          <a:p>
            <a:pPr marL="132716">
              <a:lnSpc>
                <a:spcPct val="150000"/>
              </a:lnSpc>
              <a:spcBef>
                <a:spcPts val="755"/>
              </a:spcBef>
              <a:tabLst>
                <a:tab pos="347980" algn="l"/>
              </a:tabLst>
            </a:pPr>
            <a:r>
              <a:rPr lang="ko-KR" altLang="en-US" sz="14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  <a:sym typeface="Wingdings" panose="05000000000000000000" pitchFamily="2" charset="2"/>
              </a:rPr>
              <a:t>확인은 다음 코드를 실행 시켜서 해보자</a:t>
            </a:r>
            <a:endParaRPr lang="en-US" altLang="ko-KR" sz="1400" dirty="0">
              <a:latin typeface="현대하모니 M" panose="02020603020101020101" pitchFamily="18" charset="-127"/>
              <a:ea typeface="현대하모니 M" panose="02020603020101020101" pitchFamily="18" charset="-127"/>
              <a:cs typeface="현대하모니 L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831102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4310"/>
    </mc:Choice>
    <mc:Fallback xmlns="">
      <p:transition spd="slow" advTm="5431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3227</TotalTime>
  <Words>1033</Words>
  <Application>Microsoft Office PowerPoint</Application>
  <PresentationFormat>A4 용지(210x297mm)</PresentationFormat>
  <Paragraphs>131</Paragraphs>
  <Slides>11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20" baseType="lpstr">
      <vt:lpstr>HDharmony M</vt:lpstr>
      <vt:lpstr>맑은 고딕</vt:lpstr>
      <vt:lpstr>현대하모니 B</vt:lpstr>
      <vt:lpstr>현대하모니 M</vt:lpstr>
      <vt:lpstr>Arial</vt:lpstr>
      <vt:lpstr>Calibri</vt:lpstr>
      <vt:lpstr>JetBrains Mono</vt:lpstr>
      <vt:lpstr>Wingdings</vt:lpstr>
      <vt:lpstr>Office Theme</vt:lpstr>
      <vt:lpstr>How to read/write other file extension data</vt:lpstr>
      <vt:lpstr>PowerPoint 프레젠테이션</vt:lpstr>
      <vt:lpstr>I. Introduction</vt:lpstr>
      <vt:lpstr>II. Read Data</vt:lpstr>
      <vt:lpstr>II. Read Data</vt:lpstr>
      <vt:lpstr>II. Read Data (텍스트/csv/out 파일 등)</vt:lpstr>
      <vt:lpstr>II. Read Data (직관적인 예제)</vt:lpstr>
      <vt:lpstr>II. Read Data (자동화 예제)</vt:lpstr>
      <vt:lpstr>II. Read Data (자동화 예제)</vt:lpstr>
      <vt:lpstr>II. Read Data (.mat 파일)</vt:lpstr>
      <vt:lpstr>III. Write Data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SeungEun Hwang</dc:creator>
  <cp:lastModifiedBy>곽진/21900031</cp:lastModifiedBy>
  <cp:revision>325</cp:revision>
  <dcterms:created xsi:type="dcterms:W3CDTF">2023-12-27T12:16:50Z</dcterms:created>
  <dcterms:modified xsi:type="dcterms:W3CDTF">2024-07-24T19:38:26Z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2023-10-27T00:00:00Z</vt:filetime>
  </property>
  <property fmtid="{D5CDD505-2E9C-101B-9397-08002B2CF9AE}" pid="3" name="LastSaved">
    <vt:filetime>2023-12-27T00:00:00Z</vt:filetime>
  </property>
</Properties>
</file>