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91" r:id="rId6"/>
    <p:sldId id="290" r:id="rId7"/>
    <p:sldId id="281" r:id="rId8"/>
    <p:sldId id="289" r:id="rId9"/>
    <p:sldId id="285" r:id="rId10"/>
    <p:sldId id="292" r:id="rId11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2" autoAdjust="0"/>
    <p:restoredTop sz="80084" autoAdjust="0"/>
  </p:normalViewPr>
  <p:slideViewPr>
    <p:cSldViewPr>
      <p:cViewPr varScale="1">
        <p:scale>
          <a:sx n="127" d="100"/>
          <a:sy n="127" d="100"/>
        </p:scale>
        <p:origin x="2760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0D391-4969-4F6F-9F7C-0BA8786EEEE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EAF8D-CA0D-4E98-BD32-054A2CC21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8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5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7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86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5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3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09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36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73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63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6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현대하모니 M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현대하모니 M" panose="02020603020101020101" pitchFamily="18" charset="-127"/>
                <a:cs typeface="현대하모니 M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8775" y="728662"/>
            <a:ext cx="9185275" cy="5080"/>
          </a:xfrm>
          <a:custGeom>
            <a:avLst/>
            <a:gdLst/>
            <a:ahLst/>
            <a:cxnLst/>
            <a:rect l="l" t="t" r="r" b="b"/>
            <a:pathLst>
              <a:path w="9185275" h="5079">
                <a:moveTo>
                  <a:pt x="0" y="4762"/>
                </a:moveTo>
                <a:lnTo>
                  <a:pt x="9185275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775" y="728662"/>
            <a:ext cx="3600450" cy="34925"/>
          </a:xfrm>
          <a:custGeom>
            <a:avLst/>
            <a:gdLst/>
            <a:ahLst/>
            <a:cxnLst/>
            <a:rect l="l" t="t" r="r" b="b"/>
            <a:pathLst>
              <a:path w="3600450" h="34925">
                <a:moveTo>
                  <a:pt x="3600450" y="0"/>
                </a:moveTo>
                <a:lnTo>
                  <a:pt x="0" y="0"/>
                </a:lnTo>
                <a:lnTo>
                  <a:pt x="0" y="34925"/>
                </a:lnTo>
                <a:lnTo>
                  <a:pt x="3600450" y="34925"/>
                </a:lnTo>
                <a:lnTo>
                  <a:pt x="36004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775" y="728662"/>
            <a:ext cx="9185275" cy="5080"/>
          </a:xfrm>
          <a:custGeom>
            <a:avLst/>
            <a:gdLst/>
            <a:ahLst/>
            <a:cxnLst/>
            <a:rect l="l" t="t" r="r" b="b"/>
            <a:pathLst>
              <a:path w="9185275" h="5079">
                <a:moveTo>
                  <a:pt x="0" y="4762"/>
                </a:moveTo>
                <a:lnTo>
                  <a:pt x="9185275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775" y="728662"/>
            <a:ext cx="3600450" cy="34925"/>
          </a:xfrm>
          <a:custGeom>
            <a:avLst/>
            <a:gdLst/>
            <a:ahLst/>
            <a:cxnLst/>
            <a:rect l="l" t="t" r="r" b="b"/>
            <a:pathLst>
              <a:path w="3600450" h="34925">
                <a:moveTo>
                  <a:pt x="3600450" y="0"/>
                </a:moveTo>
                <a:lnTo>
                  <a:pt x="0" y="0"/>
                </a:lnTo>
                <a:lnTo>
                  <a:pt x="0" y="34925"/>
                </a:lnTo>
                <a:lnTo>
                  <a:pt x="3600450" y="34925"/>
                </a:lnTo>
                <a:lnTo>
                  <a:pt x="36004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3456" y="2980943"/>
            <a:ext cx="3813048" cy="32766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7672" y="5303519"/>
            <a:ext cx="198120" cy="94183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0720" y="5230367"/>
            <a:ext cx="283463" cy="36271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3032" y="3051047"/>
            <a:ext cx="2432304" cy="12496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41264" y="2996183"/>
            <a:ext cx="454151" cy="10972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54440" y="4584191"/>
            <a:ext cx="542544" cy="1097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현대하모니 M" panose="02020603020101020101" pitchFamily="18" charset="-127"/>
                <a:cs typeface="현대하모니 M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현대하모니 M" panose="02020603020101020101" pitchFamily="18" charset="-127"/>
                <a:cs typeface="현대하모니 M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8775" y="728662"/>
            <a:ext cx="9185275" cy="5080"/>
          </a:xfrm>
          <a:custGeom>
            <a:avLst/>
            <a:gdLst/>
            <a:ahLst/>
            <a:cxnLst/>
            <a:rect l="l" t="t" r="r" b="b"/>
            <a:pathLst>
              <a:path w="9185275" h="5079">
                <a:moveTo>
                  <a:pt x="0" y="4762"/>
                </a:moveTo>
                <a:lnTo>
                  <a:pt x="9185275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775" y="728662"/>
            <a:ext cx="3600450" cy="34925"/>
          </a:xfrm>
          <a:custGeom>
            <a:avLst/>
            <a:gdLst/>
            <a:ahLst/>
            <a:cxnLst/>
            <a:rect l="l" t="t" r="r" b="b"/>
            <a:pathLst>
              <a:path w="3600450" h="34925">
                <a:moveTo>
                  <a:pt x="3600450" y="0"/>
                </a:moveTo>
                <a:lnTo>
                  <a:pt x="0" y="0"/>
                </a:lnTo>
                <a:lnTo>
                  <a:pt x="0" y="34925"/>
                </a:lnTo>
                <a:lnTo>
                  <a:pt x="3600450" y="34925"/>
                </a:lnTo>
                <a:lnTo>
                  <a:pt x="36004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4825" y="1717548"/>
            <a:ext cx="381635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현대하모니 B"/>
                <a:cs typeface="현대하모니 B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600" y="1037385"/>
            <a:ext cx="9199880" cy="445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96493" y="6603444"/>
            <a:ext cx="2513329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현대하모니 M" panose="02020603020101020101" pitchFamily="18" charset="-127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8510" y="6018265"/>
            <a:ext cx="1593409" cy="48951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613116" y="1534548"/>
            <a:ext cx="4679950" cy="0"/>
          </a:xfrm>
          <a:custGeom>
            <a:avLst/>
            <a:gdLst/>
            <a:ahLst/>
            <a:cxnLst/>
            <a:rect l="l" t="t" r="r" b="b"/>
            <a:pathLst>
              <a:path w="4679950">
                <a:moveTo>
                  <a:pt x="0" y="0"/>
                </a:moveTo>
                <a:lnTo>
                  <a:pt x="4679444" y="1"/>
                </a:lnTo>
              </a:path>
            </a:pathLst>
          </a:custGeom>
          <a:ln w="19050">
            <a:solidFill>
              <a:srgbClr val="252A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3116" y="2704731"/>
            <a:ext cx="4679950" cy="0"/>
          </a:xfrm>
          <a:custGeom>
            <a:avLst/>
            <a:gdLst/>
            <a:ahLst/>
            <a:cxnLst/>
            <a:rect l="l" t="t" r="r" b="b"/>
            <a:pathLst>
              <a:path w="4679950">
                <a:moveTo>
                  <a:pt x="0" y="0"/>
                </a:moveTo>
                <a:lnTo>
                  <a:pt x="4679444" y="1"/>
                </a:lnTo>
              </a:path>
            </a:pathLst>
          </a:custGeom>
          <a:ln w="19050">
            <a:solidFill>
              <a:srgbClr val="252A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3147" y="1223906"/>
            <a:ext cx="167640" cy="1800860"/>
          </a:xfrm>
          <a:custGeom>
            <a:avLst/>
            <a:gdLst/>
            <a:ahLst/>
            <a:cxnLst/>
            <a:rect l="l" t="t" r="r" b="b"/>
            <a:pathLst>
              <a:path w="167639" h="1800860">
                <a:moveTo>
                  <a:pt x="152364" y="0"/>
                </a:moveTo>
                <a:lnTo>
                  <a:pt x="0" y="0"/>
                </a:lnTo>
                <a:lnTo>
                  <a:pt x="0" y="1800282"/>
                </a:lnTo>
                <a:lnTo>
                  <a:pt x="167601" y="1800282"/>
                </a:lnTo>
              </a:path>
            </a:pathLst>
          </a:custGeom>
          <a:ln w="76200">
            <a:solidFill>
              <a:srgbClr val="252A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82549" y="1223905"/>
            <a:ext cx="167640" cy="1800860"/>
          </a:xfrm>
          <a:custGeom>
            <a:avLst/>
            <a:gdLst/>
            <a:ahLst/>
            <a:cxnLst/>
            <a:rect l="l" t="t" r="r" b="b"/>
            <a:pathLst>
              <a:path w="167640" h="1800860">
                <a:moveTo>
                  <a:pt x="15236" y="1800282"/>
                </a:moveTo>
                <a:lnTo>
                  <a:pt x="167601" y="1800282"/>
                </a:lnTo>
                <a:lnTo>
                  <a:pt x="167601" y="0"/>
                </a:lnTo>
                <a:lnTo>
                  <a:pt x="0" y="0"/>
                </a:lnTo>
              </a:path>
            </a:pathLst>
          </a:custGeom>
          <a:ln w="76200">
            <a:solidFill>
              <a:srgbClr val="252A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23703" y="1241508"/>
            <a:ext cx="332862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1400" dirty="0">
                <a:latin typeface="현대하모니 M" panose="02020603020101020101" pitchFamily="18" charset="-127"/>
                <a:cs typeface="현대하모니 B"/>
              </a:rPr>
              <a:t>MCE Coding Camp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12201" y="1652653"/>
            <a:ext cx="4468934" cy="97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 algn="ctr">
              <a:lnSpc>
                <a:spcPct val="117000"/>
              </a:lnSpc>
              <a:spcBef>
                <a:spcPts val="100"/>
              </a:spcBef>
            </a:pPr>
            <a:r>
              <a:rPr lang="en-US" sz="2800" dirty="0"/>
              <a:t>How to plot figures </a:t>
            </a:r>
            <a:br>
              <a:rPr lang="en-US" sz="2800" dirty="0"/>
            </a:br>
            <a:r>
              <a:rPr lang="en-US" sz="2800" dirty="0"/>
              <a:t>and its</a:t>
            </a:r>
            <a:r>
              <a:rPr lang="ko-KR" altLang="en-US" sz="2800" dirty="0"/>
              <a:t> </a:t>
            </a:r>
            <a:r>
              <a:rPr lang="en-US" sz="2800" dirty="0"/>
              <a:t>applications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42830" y="2799588"/>
            <a:ext cx="5124770" cy="82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 eaLnBrk="1" latin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  <a:t>Handong</a:t>
            </a: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  <a:t> Global University </a:t>
            </a:r>
            <a:b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</a:b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  <a:t>School of Mechanical and Control Engineering</a:t>
            </a:r>
          </a:p>
          <a:p>
            <a:pPr algn="ctr" eaLnBrk="1" latin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kumimoji="0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HDharmony M" panose="02020603020101020101" pitchFamily="18" charset="-127"/>
              <a:ea typeface="HDharmony M" panose="02020603020101020101" pitchFamily="18" charset="-127"/>
            </a:endParaRP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  <a:t>21900031 Jin Kwak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59275" y="5209540"/>
            <a:ext cx="1187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현대하모니 M"/>
                <a:cs typeface="현대하모니 M"/>
              </a:rPr>
              <a:t>202</a:t>
            </a:r>
            <a:r>
              <a:rPr lang="en-US" sz="1600" spc="-5" dirty="0">
                <a:latin typeface="현대하모니 M"/>
                <a:cs typeface="현대하모니 M"/>
              </a:rPr>
              <a:t>4</a:t>
            </a:r>
            <a:r>
              <a:rPr sz="1600" spc="-5" dirty="0">
                <a:latin typeface="현대하모니 M"/>
                <a:cs typeface="현대하모니 M"/>
              </a:rPr>
              <a:t>.</a:t>
            </a:r>
            <a:r>
              <a:rPr sz="1600" spc="-45" dirty="0">
                <a:latin typeface="현대하모니 M"/>
                <a:cs typeface="현대하모니 M"/>
              </a:rPr>
              <a:t> </a:t>
            </a:r>
            <a:r>
              <a:rPr lang="en-US" sz="1600" spc="-5" dirty="0">
                <a:latin typeface="현대하모니 M"/>
                <a:cs typeface="현대하모니 M"/>
              </a:rPr>
              <a:t>07</a:t>
            </a:r>
            <a:r>
              <a:rPr sz="1600" spc="-5" dirty="0">
                <a:latin typeface="현대하모니 M"/>
                <a:cs typeface="현대하모니 M"/>
              </a:rPr>
              <a:t>.</a:t>
            </a:r>
            <a:r>
              <a:rPr sz="1600" spc="-45" dirty="0">
                <a:latin typeface="현대하모니 M"/>
                <a:cs typeface="현대하모니 M"/>
              </a:rPr>
              <a:t> </a:t>
            </a:r>
            <a:r>
              <a:rPr lang="en-US" sz="1600" spc="-5" dirty="0">
                <a:latin typeface="현대하모니 M"/>
                <a:cs typeface="현대하모니 M"/>
              </a:rPr>
              <a:t>24</a:t>
            </a:r>
            <a:endParaRPr sz="1600" dirty="0">
              <a:latin typeface="현대하모니 M"/>
              <a:cs typeface="현대하모니 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95250" y="0"/>
            <a:ext cx="10096500" cy="7048500"/>
            <a:chOff x="-95250" y="0"/>
            <a:chExt cx="10096500" cy="7048500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0" y="0"/>
                  </a:moveTo>
                  <a:lnTo>
                    <a:pt x="9906000" y="0"/>
                  </a:lnTo>
                  <a:lnTo>
                    <a:pt x="9906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ln w="19050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12" y="0"/>
              <a:ext cx="9895205" cy="6851650"/>
            </a:xfrm>
            <a:custGeom>
              <a:avLst/>
              <a:gdLst/>
              <a:ahLst/>
              <a:cxnLst/>
              <a:rect l="l" t="t" r="r" b="b"/>
              <a:pathLst>
                <a:path w="9895205" h="6851650">
                  <a:moveTo>
                    <a:pt x="1304925" y="0"/>
                  </a:moveTo>
                  <a:lnTo>
                    <a:pt x="0" y="0"/>
                  </a:lnTo>
                  <a:lnTo>
                    <a:pt x="0" y="1304925"/>
                  </a:lnTo>
                  <a:lnTo>
                    <a:pt x="1304925" y="0"/>
                  </a:lnTo>
                  <a:close/>
                </a:path>
                <a:path w="9895205" h="6851650">
                  <a:moveTo>
                    <a:pt x="9894887" y="5545137"/>
                  </a:moveTo>
                  <a:lnTo>
                    <a:pt x="8589962" y="6851650"/>
                  </a:lnTo>
                  <a:lnTo>
                    <a:pt x="9894887" y="6851650"/>
                  </a:lnTo>
                  <a:lnTo>
                    <a:pt x="9894887" y="554513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88"/>
    </mc:Choice>
    <mc:Fallback xmlns="">
      <p:transition spd="slow" advTm="1038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lang="en-US" dirty="0"/>
              <a:t>6</a:t>
            </a:r>
            <a:endParaRPr dirty="0"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6196648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ko-KR" sz="2200" b="1" dirty="0">
                <a:latin typeface="맑은 고딕"/>
                <a:cs typeface="맑은 고딕"/>
              </a:rPr>
              <a:t>V</a:t>
            </a:r>
            <a:r>
              <a:rPr lang="en-US"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>
                <a:latin typeface="맑은 고딕"/>
                <a:cs typeface="맑은 고딕"/>
              </a:rPr>
              <a:t> 통합 예제</a:t>
            </a:r>
            <a:endParaRPr lang="en-US"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7FEFEA1F-9A02-EEC7-0D18-F81570F639BC}"/>
                  </a:ext>
                </a:extLst>
              </p:cNvPr>
              <p:cNvSpPr txBox="1"/>
              <p:nvPr/>
            </p:nvSpPr>
            <p:spPr>
              <a:xfrm>
                <a:off x="535472" y="762000"/>
                <a:ext cx="8684727" cy="4394793"/>
              </a:xfrm>
              <a:prstGeom prst="rect">
                <a:avLst/>
              </a:prstGeom>
            </p:spPr>
            <p:txBody>
              <a:bodyPr vert="horz" wrap="square" lIns="0" tIns="146050" rIns="0" bIns="0" rtlCol="0">
                <a:spAutoFit/>
              </a:bodyPr>
              <a:lstStyle/>
              <a:p>
                <a:pPr marL="355600" indent="-342900">
                  <a:spcBef>
                    <a:spcPts val="1150"/>
                  </a:spcBef>
                  <a:buFontTx/>
                  <a:buAutoNum type="arabicPeriod"/>
                </a:pPr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“</a:t>
                </a:r>
                <a:r>
                  <a:rPr lang="en-US" altLang="ko-KR" sz="1600" b="0" i="0" dirty="0">
                    <a:solidFill>
                      <a:srgbClr val="AA04F9"/>
                    </a:solidFill>
                    <a:effectLst/>
                    <a:latin typeface="JetBrains Mono" panose="02000009000000000000" pitchFamily="49" charset="0"/>
                  </a:rPr>
                  <a:t>20240419_test.csv</a:t>
                </a:r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”</a:t>
                </a:r>
                <a:r>
                  <a:rPr lang="ko-KR" altLang="en-US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라는 파일을 읽고</a:t>
                </a:r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, </a:t>
                </a:r>
                <a:r>
                  <a:rPr lang="ko-KR" altLang="en-US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적절하게 파일을 </a:t>
                </a:r>
                <a:r>
                  <a:rPr lang="ko-KR" altLang="en-US" sz="1600" spc="-25" dirty="0" err="1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전처리</a:t>
                </a:r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(</a:t>
                </a:r>
                <a:r>
                  <a:rPr lang="en-US" altLang="ko-KR" sz="1600" spc="-25" dirty="0" err="1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NaN</a:t>
                </a:r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/ inf </a:t>
                </a:r>
                <a:r>
                  <a:rPr lang="ko-KR" altLang="en-US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값 제거</a:t>
                </a:r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)</a:t>
                </a:r>
                <a:r>
                  <a:rPr lang="ko-KR" altLang="en-US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하기</a:t>
                </a:r>
                <a:endParaRPr lang="en-US" altLang="ko-KR" sz="1600" spc="-25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endParaRPr>
              </a:p>
              <a:p>
                <a:pPr marL="355600" indent="-342900">
                  <a:spcBef>
                    <a:spcPts val="1150"/>
                  </a:spcBef>
                  <a:buFontTx/>
                  <a:buAutoNum type="arabicPeriod"/>
                </a:pPr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“</a:t>
                </a:r>
                <a:r>
                  <a:rPr lang="en-US" altLang="ko-KR" sz="1600" b="0" i="0" dirty="0" err="1">
                    <a:solidFill>
                      <a:srgbClr val="AA04F9"/>
                    </a:solidFill>
                    <a:effectLst/>
                    <a:latin typeface="JetBrains Mono" panose="02000009000000000000" pitchFamily="49" charset="0"/>
                  </a:rPr>
                  <a:t>mechanical_design_data.mat</a:t>
                </a:r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”</a:t>
                </a:r>
                <a:r>
                  <a:rPr lang="ko-KR" altLang="en-US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로</a:t>
                </a:r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 </a:t>
                </a:r>
                <a:r>
                  <a:rPr lang="ko-KR" altLang="en-US" sz="1600" spc="-25" dirty="0" err="1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전처리된</a:t>
                </a:r>
                <a:r>
                  <a:rPr lang="ko-KR" altLang="en-US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 데이터 저장하기</a:t>
                </a:r>
                <a:endParaRPr lang="en-US" altLang="ko-KR" sz="1600" spc="-25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endParaRPr>
              </a:p>
              <a:p>
                <a:pPr marL="355600" indent="-342900">
                  <a:spcBef>
                    <a:spcPts val="1150"/>
                  </a:spcBef>
                  <a:buFontTx/>
                  <a:buAutoNum type="arabicPeriod"/>
                </a:pPr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“</a:t>
                </a:r>
                <a:r>
                  <a:rPr lang="en-US" altLang="ko-KR" sz="1600" b="0" i="0" dirty="0" err="1">
                    <a:solidFill>
                      <a:srgbClr val="AA04F9"/>
                    </a:solidFill>
                    <a:effectLst/>
                    <a:latin typeface="JetBrains Mono" panose="02000009000000000000" pitchFamily="49" charset="0"/>
                  </a:rPr>
                  <a:t>mechanical_design_data.mat</a:t>
                </a:r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”</a:t>
                </a:r>
                <a:r>
                  <a:rPr lang="ko-KR" altLang="en-US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라는 파일을 읽어드리기</a:t>
                </a:r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 </a:t>
                </a:r>
              </a:p>
              <a:p>
                <a:pPr marL="355600" indent="-342900">
                  <a:spcBef>
                    <a:spcPts val="1150"/>
                  </a:spcBef>
                  <a:buFontTx/>
                  <a:buAutoNum type="arabicPeriod"/>
                </a:pPr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SS400</a:t>
                </a:r>
                <a:r>
                  <a:rPr lang="ko-KR" altLang="en-US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에 대한 응력</a:t>
                </a:r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-</a:t>
                </a:r>
                <a:r>
                  <a:rPr lang="ko-KR" altLang="en-US" sz="1600" spc="-25" dirty="0" err="1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변형률</a:t>
                </a:r>
                <a:r>
                  <a:rPr lang="ko-KR" altLang="en-US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 선도 그리기</a:t>
                </a:r>
                <a:endParaRPr lang="en-US" altLang="ko-KR" sz="1600" spc="-25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endParaRPr>
              </a:p>
              <a:p>
                <a:pPr marL="355600" indent="-342900">
                  <a:spcBef>
                    <a:spcPts val="1150"/>
                  </a:spcBef>
                  <a:buFontTx/>
                  <a:buAutoNum type="arabicPeriod"/>
                </a:pPr>
                <a:r>
                  <a:rPr lang="ko-KR" altLang="en-US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시편 길이 </a:t>
                </a:r>
                <a14:m>
                  <m:oMath xmlns:m="http://schemas.openxmlformats.org/officeDocument/2006/math">
                    <m:r>
                      <a:rPr lang="en-US" altLang="ko-KR" sz="1600" b="0" i="1" spc="-25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L"/>
                      </a:rPr>
                      <m:t>𝐿</m:t>
                    </m:r>
                    <m:r>
                      <a:rPr lang="en-US" altLang="ko-KR" sz="1600" b="0" i="1" spc="-25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L"/>
                      </a:rPr>
                      <m:t>=50.00[</m:t>
                    </m:r>
                    <m:r>
                      <a:rPr lang="en-US" altLang="ko-KR" sz="1600" b="0" i="1" spc="-25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L"/>
                      </a:rPr>
                      <m:t>𝑚𝑚</m:t>
                    </m:r>
                    <m:r>
                      <a:rPr lang="en-US" altLang="ko-KR" sz="1600" b="0" i="1" spc="-25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L"/>
                      </a:rPr>
                      <m:t>]</m:t>
                    </m:r>
                  </m:oMath>
                </a14:m>
                <a:endParaRPr lang="en-US" altLang="ko-KR" sz="1600" spc="-25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endParaRPr>
              </a:p>
              <a:p>
                <a:pPr marL="355600" indent="-342900">
                  <a:spcBef>
                    <a:spcPts val="1150"/>
                  </a:spcBef>
                  <a:buFontTx/>
                  <a:buAutoNum type="arabicPeriod"/>
                </a:pPr>
                <a:r>
                  <a:rPr lang="ko-KR" altLang="en-US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시편 너비 </a:t>
                </a:r>
                <a14:m>
                  <m:oMath xmlns:m="http://schemas.openxmlformats.org/officeDocument/2006/math">
                    <m:r>
                      <a:rPr lang="en-US" altLang="ko-KR" sz="1600" b="0" i="1" spc="-25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L"/>
                      </a:rPr>
                      <m:t>𝑊</m:t>
                    </m:r>
                    <m:r>
                      <a:rPr lang="en-US" altLang="ko-KR" sz="1600" b="0" i="1" spc="-25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L"/>
                      </a:rPr>
                      <m:t>=12.5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pc="-25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L"/>
                          </a:rPr>
                        </m:ctrlPr>
                      </m:dPr>
                      <m:e>
                        <m:r>
                          <a:rPr lang="en-US" altLang="ko-KR" sz="1600" b="0" i="1" spc="-25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L"/>
                          </a:rPr>
                          <m:t>𝑚𝑚</m:t>
                        </m:r>
                      </m:e>
                    </m:d>
                  </m:oMath>
                </a14:m>
                <a:endParaRPr lang="en-US" altLang="ko-KR" sz="1600" b="0" spc="-25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endParaRPr>
              </a:p>
              <a:p>
                <a:pPr marL="355600" indent="-342900">
                  <a:spcBef>
                    <a:spcPts val="1150"/>
                  </a:spcBef>
                  <a:buFontTx/>
                  <a:buAutoNum type="arabicPeriod"/>
                </a:pPr>
                <a:r>
                  <a:rPr lang="ko-KR" altLang="en-US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시편 두께 </a:t>
                </a:r>
                <a14:m>
                  <m:oMath xmlns:m="http://schemas.openxmlformats.org/officeDocument/2006/math">
                    <m:r>
                      <a:rPr lang="en-US" altLang="ko-KR" sz="1600" b="0" i="1" spc="-25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L"/>
                      </a:rPr>
                      <m:t>𝑡</m:t>
                    </m:r>
                    <m:r>
                      <a:rPr lang="en-US" altLang="ko-KR" sz="1600" b="0" i="1" spc="-25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L"/>
                      </a:rPr>
                      <m:t>=2[</m:t>
                    </m:r>
                    <m:r>
                      <a:rPr lang="en-US" altLang="ko-KR" sz="1600" b="0" i="1" spc="-25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L"/>
                      </a:rPr>
                      <m:t>𝑚𝑚</m:t>
                    </m:r>
                    <m:r>
                      <a:rPr lang="en-US" altLang="ko-KR" sz="1600" b="0" i="1" spc="-25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L"/>
                      </a:rPr>
                      <m:t>]</m:t>
                    </m:r>
                  </m:oMath>
                </a14:m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 </a:t>
                </a:r>
                <a:r>
                  <a:rPr lang="ko-KR" altLang="en-US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로 가정</a:t>
                </a:r>
                <a:endParaRPr lang="en-US" altLang="ko-KR" sz="1600" spc="-25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endParaRPr>
              </a:p>
              <a:p>
                <a:pPr marL="355600" indent="-342900">
                  <a:spcBef>
                    <a:spcPts val="1150"/>
                  </a:spcBef>
                  <a:buFontTx/>
                  <a:buAutoNum type="arabicPeriod"/>
                </a:pPr>
                <a:endParaRPr lang="en-US" altLang="ko-KR" sz="1600" spc="-25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endParaRPr>
              </a:p>
              <a:p>
                <a:pPr marL="12700">
                  <a:spcBef>
                    <a:spcPts val="1150"/>
                  </a:spcBef>
                </a:pPr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1. </a:t>
                </a:r>
                <a:r>
                  <a:rPr lang="ko-KR" altLang="en-US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힌트 </a:t>
                </a:r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1:</a:t>
                </a:r>
                <a:r>
                  <a:rPr lang="ko-KR" altLang="en-US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 </a:t>
                </a:r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SS400</a:t>
                </a:r>
                <a:r>
                  <a:rPr lang="ko-KR" altLang="en-US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이라는 것과 </a:t>
                </a:r>
                <a:r>
                  <a:rPr lang="ko-KR" altLang="en-US" sz="1600" spc="-25" dirty="0" err="1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연신율</a:t>
                </a:r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,</a:t>
                </a:r>
                <a:r>
                  <a:rPr lang="ko-KR" altLang="en-US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 응력 등은 </a:t>
                </a:r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csv </a:t>
                </a:r>
                <a:r>
                  <a:rPr lang="ko-KR" altLang="en-US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파일에 </a:t>
                </a:r>
                <a:r>
                  <a:rPr lang="ko-KR" altLang="en-US" sz="1600" spc="-25" dirty="0" err="1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나타나있음</a:t>
                </a:r>
                <a:endParaRPr lang="en-US" altLang="ko-KR" sz="1600" spc="-25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endParaRPr>
              </a:p>
              <a:p>
                <a:pPr marL="12700">
                  <a:spcBef>
                    <a:spcPts val="1150"/>
                  </a:spcBef>
                </a:pPr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2. </a:t>
                </a:r>
                <a:r>
                  <a:rPr lang="ko-KR" altLang="en-US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시간이 부족할 경우 </a:t>
                </a:r>
                <a:r>
                  <a:rPr lang="en-US" altLang="ko-KR" sz="1600" b="0" i="0" dirty="0" err="1">
                    <a:solidFill>
                      <a:srgbClr val="AA04F9"/>
                    </a:solidFill>
                    <a:effectLst/>
                    <a:latin typeface="JetBrains Mono" panose="02000009000000000000" pitchFamily="49" charset="0"/>
                  </a:rPr>
                  <a:t>mechanical_design_data.mat</a:t>
                </a:r>
                <a:r>
                  <a:rPr lang="en-US" altLang="ko-KR" sz="1600" b="0" i="0" dirty="0">
                    <a:solidFill>
                      <a:srgbClr val="AA04F9"/>
                    </a:solidFill>
                    <a:effectLst/>
                    <a:latin typeface="JetBrains Mono" panose="02000009000000000000" pitchFamily="49" charset="0"/>
                  </a:rPr>
                  <a:t> </a:t>
                </a:r>
                <a:r>
                  <a:rPr lang="ko-KR" altLang="en-US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제공 및 </a:t>
                </a:r>
                <a:r>
                  <a:rPr lang="en-US" altLang="ko-KR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SS400</a:t>
                </a:r>
                <a:r>
                  <a:rPr lang="ko-KR" altLang="en-US" sz="1600" spc="-25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 열 제공</a:t>
                </a:r>
                <a:endParaRPr lang="en-US" altLang="ko-KR" sz="1600" spc="-25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endParaRPr>
              </a:p>
              <a:p>
                <a:pPr marL="355600" indent="-342900">
                  <a:spcBef>
                    <a:spcPts val="1150"/>
                  </a:spcBef>
                  <a:buFontTx/>
                  <a:buAutoNum type="arabicPeriod"/>
                </a:pPr>
                <a:endParaRPr lang="en-US" altLang="ko-KR" sz="1600" spc="-25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endParaRPr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7FEFEA1F-9A02-EEC7-0D18-F81570F63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72" y="762000"/>
                <a:ext cx="8684727" cy="4394793"/>
              </a:xfrm>
              <a:prstGeom prst="rect">
                <a:avLst/>
              </a:prstGeom>
              <a:blipFill>
                <a:blip r:embed="rId3"/>
                <a:stretch>
                  <a:fillRect l="-13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99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35"/>
    </mc:Choice>
    <mc:Fallback xmlns="">
      <p:transition spd="slow" advTm="820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53" y="271779"/>
            <a:ext cx="10531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dirty="0">
                <a:latin typeface="현대하모니 M" panose="02020603020101020101" pitchFamily="18" charset="-127"/>
                <a:cs typeface="현대하모니 B"/>
              </a:rPr>
              <a:t>Content</a:t>
            </a:r>
            <a:endParaRPr sz="2200" dirty="0">
              <a:latin typeface="현대하모니 M" panose="02020603020101020101" pitchFamily="18" charset="-127"/>
              <a:cs typeface="현대하모니 B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600" y="1814611"/>
            <a:ext cx="3760788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sz="1600" spc="-5" dirty="0">
                <a:latin typeface="현대하모니 M"/>
                <a:cs typeface="현대하모니 M"/>
              </a:rPr>
              <a:t>I.	</a:t>
            </a:r>
            <a:r>
              <a:rPr lang="en-US" sz="1600" dirty="0">
                <a:latin typeface="현대하모니 M"/>
                <a:cs typeface="현대하모니 M"/>
              </a:rPr>
              <a:t>Introduction</a:t>
            </a:r>
            <a:endParaRPr sz="1600" dirty="0">
              <a:latin typeface="현대하모니 M"/>
              <a:cs typeface="현대하모니 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7600" y="2466882"/>
            <a:ext cx="4065588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sz="1600" spc="-5" dirty="0">
                <a:latin typeface="현대하모니 M"/>
                <a:cs typeface="현대하모니 M"/>
              </a:rPr>
              <a:t>II.	</a:t>
            </a:r>
            <a:r>
              <a:rPr lang="en-US" sz="1600" dirty="0">
                <a:latin typeface="현대하모니 M"/>
                <a:cs typeface="현대하모니 M"/>
              </a:rPr>
              <a:t>Plot</a:t>
            </a:r>
            <a:endParaRPr sz="1600" dirty="0">
              <a:latin typeface="현대하모니 M"/>
              <a:cs typeface="현대하모니 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7600" y="3122202"/>
            <a:ext cx="341740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600" spc="-5" dirty="0">
                <a:latin typeface="현대하모니 M"/>
                <a:cs typeface="현대하모니 M"/>
              </a:rPr>
              <a:t>III.  How to save figures in </a:t>
            </a:r>
            <a:r>
              <a:rPr lang="en-US" altLang="ko-KR" sz="1600" spc="-5" dirty="0" err="1">
                <a:latin typeface="현대하모니 M"/>
                <a:cs typeface="현대하모니 M"/>
              </a:rPr>
              <a:t>png</a:t>
            </a:r>
            <a:r>
              <a:rPr lang="en-US" altLang="ko-KR" sz="1600" spc="-5" dirty="0">
                <a:latin typeface="현대하모니 M"/>
                <a:cs typeface="현대하모니 M"/>
              </a:rPr>
              <a:t> file</a:t>
            </a:r>
            <a:endParaRPr sz="1600" dirty="0">
              <a:latin typeface="현대하모니 M"/>
              <a:cs typeface="현대하모니 M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6657B426-8D77-A736-9999-32E94992DB3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B593580E-CDB9-A753-0168-FBB4388AF2A8}"/>
              </a:ext>
            </a:extLst>
          </p:cNvPr>
          <p:cNvSpPr txBox="1"/>
          <p:nvPr/>
        </p:nvSpPr>
        <p:spPr>
          <a:xfrm>
            <a:off x="3657600" y="4419600"/>
            <a:ext cx="383698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현대하모니 M"/>
                <a:cs typeface="현대하모니 M"/>
              </a:rPr>
              <a:t>V.</a:t>
            </a:r>
            <a:r>
              <a:rPr sz="1600" spc="315" dirty="0">
                <a:latin typeface="현대하모니 M"/>
                <a:cs typeface="현대하모니 M"/>
              </a:rPr>
              <a:t> </a:t>
            </a:r>
            <a:r>
              <a:rPr lang="en-US" altLang="ko-KR" sz="1600" dirty="0">
                <a:latin typeface="현대하모니 M"/>
                <a:cs typeface="현대하모니 M"/>
              </a:rPr>
              <a:t>Applications</a:t>
            </a:r>
            <a:endParaRPr sz="1600" dirty="0">
              <a:latin typeface="현대하모니 M"/>
              <a:cs typeface="현대하모니 M"/>
            </a:endParaRPr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80C54967-E8A2-A636-FF73-207ECE220D86}"/>
              </a:ext>
            </a:extLst>
          </p:cNvPr>
          <p:cNvSpPr txBox="1"/>
          <p:nvPr/>
        </p:nvSpPr>
        <p:spPr>
          <a:xfrm>
            <a:off x="3657599" y="3774475"/>
            <a:ext cx="341740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600" spc="-5" dirty="0">
                <a:latin typeface="현대하모니 M"/>
                <a:cs typeface="현대하모니 M"/>
              </a:rPr>
              <a:t>IV.  Plot Types</a:t>
            </a:r>
            <a:endParaRPr sz="1600" dirty="0">
              <a:latin typeface="현대하모니 M"/>
              <a:cs typeface="현대하모니 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3"/>
    </mc:Choice>
    <mc:Fallback xmlns="">
      <p:transition spd="slow" advTm="50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3251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I.	</a:t>
            </a:r>
            <a:r>
              <a:rPr lang="en-US" sz="2200" b="1" dirty="0">
                <a:latin typeface="맑은 고딕"/>
                <a:cs typeface="맑은 고딕"/>
              </a:rPr>
              <a:t>Introduction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3A447E9-6884-1542-3A43-E48112EF4797}"/>
              </a:ext>
            </a:extLst>
          </p:cNvPr>
          <p:cNvSpPr txBox="1"/>
          <p:nvPr/>
        </p:nvSpPr>
        <p:spPr>
          <a:xfrm>
            <a:off x="535472" y="762000"/>
            <a:ext cx="9008578" cy="16593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en-US" altLang="ko-KR" sz="1400" b="1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Objectives</a:t>
            </a:r>
          </a:p>
          <a:p>
            <a:pPr marL="552450" lvl="1" indent="-184150">
              <a:lnSpc>
                <a:spcPct val="150000"/>
              </a:lnSpc>
              <a:spcBef>
                <a:spcPts val="745"/>
              </a:spcBef>
              <a:buFont typeface="Wingdings"/>
              <a:buChar char=""/>
              <a:tabLst>
                <a:tab pos="552450" algn="l"/>
              </a:tabLst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MATLAB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함수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plot()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을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사용하여 갖고 있는 데이터를 시각화 할 수 있다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  <a:p>
            <a:pPr marL="552450" lvl="1" indent="-184150">
              <a:lnSpc>
                <a:spcPct val="150000"/>
              </a:lnSpc>
              <a:spcBef>
                <a:spcPts val="745"/>
              </a:spcBef>
              <a:buFont typeface="Wingdings"/>
              <a:buChar char=""/>
              <a:tabLst>
                <a:tab pos="55245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그래프의 필수 요소를 직접 설정할 수 있다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  <a:p>
            <a:pPr marL="552450" lvl="1" indent="-184150">
              <a:lnSpc>
                <a:spcPct val="150000"/>
              </a:lnSpc>
              <a:spcBef>
                <a:spcPts val="745"/>
              </a:spcBef>
              <a:buFont typeface="Wingdings"/>
              <a:buChar char=""/>
              <a:tabLst>
                <a:tab pos="55245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필요에 따라 다양한 종류의 그래프를 만들 수 있다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  <a:endParaRPr lang="en-US" altLang="ko-KR" sz="1400" b="1" spc="4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F0DDC456-C120-C845-848E-C1AE979CEF1E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pic>
        <p:nvPicPr>
          <p:cNvPr id="1028" name="Picture 4" descr="응력-변형률 선도(Stress-Strain Diagram) : 서강플랫폼">
            <a:extLst>
              <a:ext uri="{FF2B5EF4-FFF2-40B4-BE49-F238E27FC236}">
                <a16:creationId xmlns:a16="http://schemas.microsoft.com/office/drawing/2014/main" id="{4C1D6890-E4C5-E97D-56CF-F9A830DFD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" y="3164965"/>
            <a:ext cx="4572000" cy="288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04B2D4-C5C9-1551-A4B4-963853D8CD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2" t="3217" r="3032"/>
          <a:stretch/>
        </p:blipFill>
        <p:spPr>
          <a:xfrm>
            <a:off x="4858995" y="3273096"/>
            <a:ext cx="4999619" cy="28721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93EE81-325C-9AEC-16F3-5B964C475A10}"/>
              </a:ext>
            </a:extLst>
          </p:cNvPr>
          <p:cNvSpPr txBox="1"/>
          <p:nvPr/>
        </p:nvSpPr>
        <p:spPr>
          <a:xfrm>
            <a:off x="5834010" y="6046111"/>
            <a:ext cx="304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Graphs </a:t>
            </a:r>
            <a:r>
              <a:rPr lang="ko-KR" altLang="en-US" sz="1200" b="1" dirty="0"/>
              <a:t>필수 요소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3B9F7-2BB6-4A2E-065E-13D60D5ADA6B}"/>
              </a:ext>
            </a:extLst>
          </p:cNvPr>
          <p:cNvSpPr txBox="1"/>
          <p:nvPr/>
        </p:nvSpPr>
        <p:spPr>
          <a:xfrm>
            <a:off x="825976" y="6046111"/>
            <a:ext cx="304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Graph </a:t>
            </a:r>
            <a:r>
              <a:rPr lang="ko-KR" altLang="en-US" sz="1200" b="1" dirty="0" err="1"/>
              <a:t>예재</a:t>
            </a:r>
            <a:endParaRPr lang="ko-KR" altLang="en-US" sz="1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10"/>
    </mc:Choice>
    <mc:Fallback xmlns="">
      <p:transition spd="slow" advTm="5431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472" y="778760"/>
            <a:ext cx="9141927" cy="400237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r>
              <a:rPr lang="en-US" sz="1600" dirty="0">
                <a:latin typeface="현대하모니 M" panose="02020603020101020101" pitchFamily="18" charset="-127"/>
                <a:cs typeface="현대하모니 B"/>
              </a:rPr>
              <a:t>1. 2D Plot</a:t>
            </a: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X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도 벡터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Y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도 벡터일 때 사용한다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(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가장 많이 사용할 함수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: plot(), grid on)</a:t>
            </a: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Hold on </a:t>
            </a:r>
            <a:b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</a:b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여러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Plot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을</a:t>
            </a:r>
            <a:b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</a:b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 같은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figure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에 그릴 때 사용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Grid on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좌표축 그리드 그리기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필수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!)</a:t>
            </a: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X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축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Y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축 제목 </a:t>
            </a:r>
            <a:b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</a:b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첫번째 인자에 제목을 쓴다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</a:t>
            </a:r>
            <a:b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</a:b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신호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시간 등 단위 필수로 작성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)</a:t>
            </a:r>
            <a:b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</a:b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ppt, word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작성 시에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글씨체가 잘 안보일 수 있기 때문에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Font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굵기를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bold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로 씀 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  <a:sym typeface="Wingdings" panose="05000000000000000000" pitchFamily="2" charset="2"/>
            </a:endParaRP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범례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(legend)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 plot()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 사용할 때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, ‘DisplayName’, ‘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제목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’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을 사용함으로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legend()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함수에 범례 위치만 조정</a:t>
            </a:r>
            <a:b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</a:b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	                      legend()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함수 안에 범례 제목 차례대로 입력 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Plot (1/3)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C3F422-2FED-AB3F-1656-C5ECAA3D3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13" y="3190842"/>
            <a:ext cx="4734586" cy="4763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A00DB9-7F33-29E1-C8EC-92A991772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185" y="1616272"/>
            <a:ext cx="6839905" cy="752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472" y="778760"/>
            <a:ext cx="9141927" cy="436401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r>
              <a:rPr lang="en-US" sz="1600" dirty="0">
                <a:latin typeface="현대하모니 M" panose="02020603020101020101" pitchFamily="18" charset="-127"/>
                <a:cs typeface="현대하모니 B"/>
              </a:rPr>
              <a:t>1. 2D Plot</a:t>
            </a: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Plot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할 곡선의 선 굵기 설정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Plot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할 곡선의 선 스타일 설정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Figure</a:t>
            </a:r>
          </a:p>
          <a:p>
            <a:pPr marL="875666" lvl="1" indent="-285750">
              <a:spcBef>
                <a:spcPts val="930"/>
              </a:spcBef>
              <a:buFont typeface="Arial" panose="020B0604020202020204" pitchFamily="34" charset="0"/>
              <a:buChar char="•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다른 윈도우에 다른 그래프를 띄우고 싶을 때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875666" lvl="1" indent="-285750">
              <a:spcBef>
                <a:spcPts val="930"/>
              </a:spcBef>
              <a:buFont typeface="Arial" panose="020B0604020202020204" pitchFamily="34" charset="0"/>
              <a:buChar char="•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번호 등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Figure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이름 또는 번호 </a:t>
            </a:r>
            <a:r>
              <a:rPr lang="ko-KR" altLang="en-US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넣고싶을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때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Plot (2/3)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7C5AA93-7C3D-A182-8DD7-959A9915F359}"/>
              </a:ext>
            </a:extLst>
          </p:cNvPr>
          <p:cNvGrpSpPr/>
          <p:nvPr/>
        </p:nvGrpSpPr>
        <p:grpSpPr>
          <a:xfrm>
            <a:off x="2995610" y="1252547"/>
            <a:ext cx="6839905" cy="271453"/>
            <a:chOff x="2995610" y="1252547"/>
            <a:chExt cx="6839905" cy="27145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AA00DB9-7F33-29E1-C8EC-92A9917724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222" b="36709"/>
            <a:stretch/>
          </p:blipFill>
          <p:spPr>
            <a:xfrm>
              <a:off x="2995610" y="1252547"/>
              <a:ext cx="6839905" cy="271453"/>
            </a:xfrm>
            <a:prstGeom prst="rect">
              <a:avLst/>
            </a:prstGeom>
          </p:spPr>
        </p:pic>
        <p:sp>
          <p:nvSpPr>
            <p:cNvPr id="3" name="액자 2">
              <a:extLst>
                <a:ext uri="{FF2B5EF4-FFF2-40B4-BE49-F238E27FC236}">
                  <a16:creationId xmlns:a16="http://schemas.microsoft.com/office/drawing/2014/main" id="{3AFB3845-D9BB-A263-6468-DE848C4B0688}"/>
                </a:ext>
              </a:extLst>
            </p:cNvPr>
            <p:cNvSpPr/>
            <p:nvPr/>
          </p:nvSpPr>
          <p:spPr>
            <a:xfrm>
              <a:off x="5543550" y="1252547"/>
              <a:ext cx="1619250" cy="271453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4F628D4-23A1-40CB-7C80-F54084A9E8BC}"/>
              </a:ext>
            </a:extLst>
          </p:cNvPr>
          <p:cNvGrpSpPr/>
          <p:nvPr/>
        </p:nvGrpSpPr>
        <p:grpSpPr>
          <a:xfrm>
            <a:off x="4670357" y="1891890"/>
            <a:ext cx="3782831" cy="314469"/>
            <a:chOff x="4044111" y="1572910"/>
            <a:chExt cx="3782831" cy="31446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2DD922B-F5A6-65DF-4FD4-28A3BA8EC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4111" y="1598839"/>
              <a:ext cx="3782831" cy="271453"/>
            </a:xfrm>
            <a:prstGeom prst="rect">
              <a:avLst/>
            </a:prstGeom>
          </p:spPr>
        </p:pic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8CFE37DF-B9C2-5AE5-346F-18F2E8CA51EB}"/>
                </a:ext>
              </a:extLst>
            </p:cNvPr>
            <p:cNvSpPr/>
            <p:nvPr/>
          </p:nvSpPr>
          <p:spPr>
            <a:xfrm>
              <a:off x="6934200" y="1572910"/>
              <a:ext cx="685800" cy="314469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6C59FFB-D28B-8572-F322-30200F397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93697"/>
              </p:ext>
            </p:extLst>
          </p:nvPr>
        </p:nvGraphicFramePr>
        <p:xfrm>
          <a:off x="759101" y="1870292"/>
          <a:ext cx="3715147" cy="216966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21192">
                  <a:extLst>
                    <a:ext uri="{9D8B030D-6E8A-4147-A177-3AD203B41FA5}">
                      <a16:colId xmlns:a16="http://schemas.microsoft.com/office/drawing/2014/main" val="590752376"/>
                    </a:ext>
                  </a:extLst>
                </a:gridCol>
                <a:gridCol w="2293955">
                  <a:extLst>
                    <a:ext uri="{9D8B030D-6E8A-4147-A177-3AD203B41FA5}">
                      <a16:colId xmlns:a16="http://schemas.microsoft.com/office/drawing/2014/main" val="3135644232"/>
                    </a:ext>
                  </a:extLst>
                </a:gridCol>
              </a:tblGrid>
              <a:tr h="361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선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Plot() </a:t>
                      </a:r>
                      <a:r>
                        <a:rPr lang="ko-KR" altLang="en-US" sz="1600" dirty="0"/>
                        <a:t>안에 들어갈 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12733"/>
                  </a:ext>
                </a:extLst>
              </a:tr>
              <a:tr h="361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빨간 실선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‘r-’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173432"/>
                  </a:ext>
                </a:extLst>
              </a:tr>
              <a:tr h="361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청록 점선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‘c--’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358270"/>
                  </a:ext>
                </a:extLst>
              </a:tr>
              <a:tr h="361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파란 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‘b.’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69582"/>
                  </a:ext>
                </a:extLst>
              </a:tr>
              <a:tr h="361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검은 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</a:t>
                      </a:r>
                      <a:r>
                        <a:rPr lang="en-US" altLang="ko-KR" sz="1600" dirty="0" err="1"/>
                        <a:t>kp</a:t>
                      </a:r>
                      <a:r>
                        <a:rPr lang="en-US" altLang="ko-KR" sz="1600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966780"/>
                  </a:ext>
                </a:extLst>
              </a:tr>
              <a:tr h="361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초록 땡땡이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‘g*’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45800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FB23A8-639B-F56E-1E12-64D7CD545AF5}"/>
              </a:ext>
            </a:extLst>
          </p:cNvPr>
          <p:cNvGrpSpPr/>
          <p:nvPr/>
        </p:nvGrpSpPr>
        <p:grpSpPr>
          <a:xfrm>
            <a:off x="5393552" y="4263979"/>
            <a:ext cx="4376875" cy="675895"/>
            <a:chOff x="4670356" y="4179254"/>
            <a:chExt cx="4376875" cy="67589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84FA06D-6D2C-B46E-BD06-F84D88E53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0357" y="4253529"/>
              <a:ext cx="4376874" cy="480389"/>
            </a:xfrm>
            <a:prstGeom prst="rect">
              <a:avLst/>
            </a:prstGeom>
          </p:spPr>
        </p:pic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06FC0217-7BA4-4085-74B1-EA33FC629510}"/>
                </a:ext>
              </a:extLst>
            </p:cNvPr>
            <p:cNvSpPr/>
            <p:nvPr/>
          </p:nvSpPr>
          <p:spPr>
            <a:xfrm>
              <a:off x="4670356" y="4179254"/>
              <a:ext cx="873194" cy="675895"/>
            </a:xfrm>
            <a:prstGeom prst="frame">
              <a:avLst>
                <a:gd name="adj1" fmla="val 686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20FB0107-32C4-72DB-397C-E581E5DA1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580" y="5168704"/>
            <a:ext cx="8275943" cy="641546"/>
          </a:xfrm>
          <a:prstGeom prst="rect">
            <a:avLst/>
          </a:prstGeom>
        </p:spPr>
      </p:pic>
      <p:sp>
        <p:nvSpPr>
          <p:cNvPr id="19" name="액자 18">
            <a:extLst>
              <a:ext uri="{FF2B5EF4-FFF2-40B4-BE49-F238E27FC236}">
                <a16:creationId xmlns:a16="http://schemas.microsoft.com/office/drawing/2014/main" id="{50430772-0177-BFE8-5B9B-9E1769512022}"/>
              </a:ext>
            </a:extLst>
          </p:cNvPr>
          <p:cNvSpPr/>
          <p:nvPr/>
        </p:nvSpPr>
        <p:spPr>
          <a:xfrm>
            <a:off x="1255580" y="5142775"/>
            <a:ext cx="4535620" cy="784683"/>
          </a:xfrm>
          <a:prstGeom prst="frame">
            <a:avLst>
              <a:gd name="adj1" fmla="val 76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472" y="778760"/>
            <a:ext cx="9141927" cy="3571491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r>
              <a:rPr lang="en-US" sz="1600" dirty="0">
                <a:latin typeface="현대하모니 M" panose="02020603020101020101" pitchFamily="18" charset="-127"/>
                <a:cs typeface="현대하모니 B"/>
              </a:rPr>
              <a:t>1. 2D Plot</a:t>
            </a: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X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도 벡터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Y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도 벡터일 때 사용한다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(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가장 많이 사용할 함수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: plot(), grid on)</a:t>
            </a: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Hold on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여러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Plot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을</a:t>
            </a:r>
            <a:b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</a:b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 같은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figure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에 그릴 때 사용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Grid on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좌표축 그리드 그리기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필수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!)</a:t>
            </a: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X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축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Y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축 제목 </a:t>
            </a:r>
            <a:b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</a:b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첫번째 인자에 제목을 쓴다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</a:t>
            </a:r>
            <a:b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</a:b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신호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시간 등 단위 필수로 작성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)</a:t>
            </a:r>
            <a:b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</a:b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ppt, word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작성 시에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글씨체가 잘 안보일 수 있기 때문에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Font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굵기를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bold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로 씀 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  <a:sym typeface="Wingdings" panose="05000000000000000000" pitchFamily="2" charset="2"/>
            </a:endParaRP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47345" indent="-214629">
              <a:spcBef>
                <a:spcPts val="930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범례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(legend)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 plot()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 사용할 때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, ‘DisplayName’, ‘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제목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’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을 사용함으로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legend()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함수에 범례 위치만 조정 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Plot (3/3)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1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63490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altLang="ko-KR" sz="2200" b="1" dirty="0">
                <a:latin typeface="맑은 고딕"/>
                <a:cs typeface="맑은 고딕"/>
              </a:rPr>
              <a:t>III</a:t>
            </a:r>
            <a:r>
              <a:rPr sz="2200" b="1" spc="-5" dirty="0">
                <a:latin typeface="맑은 고딕"/>
                <a:cs typeface="맑은 고딕"/>
              </a:rPr>
              <a:t>.</a:t>
            </a:r>
            <a:r>
              <a:rPr lang="en-US" sz="2200" b="1" spc="-5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How to save figures in </a:t>
            </a:r>
            <a:r>
              <a:rPr lang="en-US" altLang="ko-KR" sz="2200" b="1" dirty="0" err="1">
                <a:latin typeface="맑은 고딕"/>
                <a:cs typeface="맑은 고딕"/>
              </a:rPr>
              <a:t>png</a:t>
            </a:r>
            <a:r>
              <a:rPr lang="en-US" altLang="ko-KR" sz="2200" b="1" dirty="0">
                <a:latin typeface="맑은 고딕"/>
                <a:cs typeface="맑은 고딕"/>
              </a:rPr>
              <a:t> file(1/2)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7DD65974-6483-CDDA-9E08-AC3022C8ED27}"/>
              </a:ext>
            </a:extLst>
          </p:cNvPr>
          <p:cNvSpPr txBox="1"/>
          <p:nvPr/>
        </p:nvSpPr>
        <p:spPr>
          <a:xfrm>
            <a:off x="535472" y="762000"/>
            <a:ext cx="8684727" cy="606576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endParaRPr lang="en-US" altLang="ko-KR" sz="1200" dirty="0">
              <a:latin typeface="현대하모니 M" panose="02020603020101020101" pitchFamily="18" charset="-127"/>
              <a:cs typeface="현대하모니 L"/>
            </a:endParaRPr>
          </a:p>
          <a:p>
            <a:pPr marL="368300" lvl="1">
              <a:spcBef>
                <a:spcPts val="650"/>
              </a:spcBef>
              <a:tabLst>
                <a:tab pos="552450" algn="l"/>
              </a:tabLst>
            </a:pPr>
            <a:r>
              <a:rPr lang="en-US" altLang="ko-KR" sz="1200" dirty="0">
                <a:latin typeface="현대하모니 M" panose="02020603020101020101" pitchFamily="18" charset="-127"/>
                <a:cs typeface="현대하모니 L"/>
              </a:rPr>
              <a:t> </a:t>
            </a: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5C056EF1-8AAC-FC06-8987-4225641ED4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lang="en-US" dirty="0"/>
              <a:t>4</a:t>
            </a:r>
            <a:endParaRPr dirty="0"/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B2531D11-BD2E-22FF-19FC-E4DEB2C57EBF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F513011-5CAB-E38E-5130-ED4EABC5A0BB}"/>
              </a:ext>
            </a:extLst>
          </p:cNvPr>
          <p:cNvGrpSpPr/>
          <p:nvPr/>
        </p:nvGrpSpPr>
        <p:grpSpPr>
          <a:xfrm>
            <a:off x="41910" y="1905000"/>
            <a:ext cx="9822180" cy="4417969"/>
            <a:chOff x="41910" y="872139"/>
            <a:chExt cx="9822180" cy="441796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80D5157-E4BA-B171-F6DB-F0FC21FDB1EF}"/>
                </a:ext>
              </a:extLst>
            </p:cNvPr>
            <p:cNvGrpSpPr/>
            <p:nvPr/>
          </p:nvGrpSpPr>
          <p:grpSpPr>
            <a:xfrm>
              <a:off x="41910" y="872139"/>
              <a:ext cx="4629328" cy="4104634"/>
              <a:chOff x="4889322" y="914400"/>
              <a:chExt cx="4629328" cy="4104634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EA929223-5718-0038-7F0C-B7732027C6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9322" y="914400"/>
                <a:ext cx="4629328" cy="4104634"/>
              </a:xfrm>
              <a:prstGeom prst="rect">
                <a:avLst/>
              </a:prstGeom>
            </p:spPr>
          </p:pic>
          <p:sp>
            <p:nvSpPr>
              <p:cNvPr id="40" name="액자 39">
                <a:extLst>
                  <a:ext uri="{FF2B5EF4-FFF2-40B4-BE49-F238E27FC236}">
                    <a16:creationId xmlns:a16="http://schemas.microsoft.com/office/drawing/2014/main" id="{840D4382-732B-4076-D142-5645A72533FB}"/>
                  </a:ext>
                </a:extLst>
              </p:cNvPr>
              <p:cNvSpPr/>
              <p:nvPr/>
            </p:nvSpPr>
            <p:spPr>
              <a:xfrm>
                <a:off x="5257800" y="1340949"/>
                <a:ext cx="228600" cy="208285"/>
              </a:xfrm>
              <a:prstGeom prst="frame">
                <a:avLst>
                  <a:gd name="adj1" fmla="val 6786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21306100-0AB5-180E-6897-BD70F9B83F4C}"/>
                </a:ext>
              </a:extLst>
            </p:cNvPr>
            <p:cNvGrpSpPr/>
            <p:nvPr/>
          </p:nvGrpSpPr>
          <p:grpSpPr>
            <a:xfrm>
              <a:off x="5098428" y="872139"/>
              <a:ext cx="4765662" cy="4417969"/>
              <a:chOff x="4877835" y="916031"/>
              <a:chExt cx="4765662" cy="4417969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3ECB5284-C456-5AC4-375E-C932E47B9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7835" y="916031"/>
                <a:ext cx="4765662" cy="4417969"/>
              </a:xfrm>
              <a:prstGeom prst="rect">
                <a:avLst/>
              </a:prstGeom>
            </p:spPr>
          </p:pic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CB0B7A96-A532-4AA6-C414-59A52D309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3394" y="4953000"/>
                <a:ext cx="12954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81008E8-5B2C-0926-907E-29541A275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3394" y="3886200"/>
                <a:ext cx="456406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4A77F2CC-9F04-584A-AF8F-CE944DACDBC5}"/>
                </a:ext>
              </a:extLst>
            </p:cNvPr>
            <p:cNvSpPr/>
            <p:nvPr/>
          </p:nvSpPr>
          <p:spPr>
            <a:xfrm>
              <a:off x="4736954" y="2835649"/>
              <a:ext cx="281762" cy="17761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object 2">
            <a:extLst>
              <a:ext uri="{FF2B5EF4-FFF2-40B4-BE49-F238E27FC236}">
                <a16:creationId xmlns:a16="http://schemas.microsoft.com/office/drawing/2014/main" id="{ABFAACDE-D212-0DA2-AA02-02556402578D}"/>
              </a:ext>
            </a:extLst>
          </p:cNvPr>
          <p:cNvSpPr txBox="1"/>
          <p:nvPr/>
        </p:nvSpPr>
        <p:spPr>
          <a:xfrm>
            <a:off x="535472" y="778760"/>
            <a:ext cx="9141927" cy="793807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보고서 작성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/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발표할 때 스크린샷은 왠지 보는 사람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/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채점하는 사람 입장에서 기분이 나쁘다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알맞는 양식으로 그래프를 도시한다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  <a:endParaRPr lang="en-US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81"/>
    </mc:Choice>
    <mc:Fallback xmlns="">
      <p:transition spd="slow" advTm="493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63490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altLang="ko-KR" sz="2200" b="1" dirty="0">
                <a:latin typeface="맑은 고딕"/>
                <a:cs typeface="맑은 고딕"/>
              </a:rPr>
              <a:t>III</a:t>
            </a:r>
            <a:r>
              <a:rPr sz="2200" b="1" spc="-5" dirty="0">
                <a:latin typeface="맑은 고딕"/>
                <a:cs typeface="맑은 고딕"/>
              </a:rPr>
              <a:t>.</a:t>
            </a:r>
            <a:r>
              <a:rPr lang="en-US" sz="2200" b="1" spc="-5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How to save figures in </a:t>
            </a:r>
            <a:r>
              <a:rPr lang="en-US" altLang="ko-KR" sz="2200" b="1" dirty="0" err="1">
                <a:latin typeface="맑은 고딕"/>
                <a:cs typeface="맑은 고딕"/>
              </a:rPr>
              <a:t>png</a:t>
            </a:r>
            <a:r>
              <a:rPr lang="en-US" altLang="ko-KR" sz="2200" b="1" dirty="0">
                <a:latin typeface="맑은 고딕"/>
                <a:cs typeface="맑은 고딕"/>
              </a:rPr>
              <a:t> file(2/2)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7DD65974-6483-CDDA-9E08-AC3022C8ED27}"/>
              </a:ext>
            </a:extLst>
          </p:cNvPr>
          <p:cNvSpPr txBox="1"/>
          <p:nvPr/>
        </p:nvSpPr>
        <p:spPr>
          <a:xfrm>
            <a:off x="535472" y="762000"/>
            <a:ext cx="8684727" cy="606576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endParaRPr lang="en-US" altLang="ko-KR" sz="1200" dirty="0">
              <a:latin typeface="현대하모니 M" panose="02020603020101020101" pitchFamily="18" charset="-127"/>
              <a:cs typeface="현대하모니 L"/>
            </a:endParaRPr>
          </a:p>
          <a:p>
            <a:pPr marL="368300" lvl="1">
              <a:spcBef>
                <a:spcPts val="650"/>
              </a:spcBef>
              <a:tabLst>
                <a:tab pos="552450" algn="l"/>
              </a:tabLst>
            </a:pPr>
            <a:r>
              <a:rPr lang="en-US" altLang="ko-KR" sz="1200" dirty="0">
                <a:latin typeface="현대하모니 M" panose="02020603020101020101" pitchFamily="18" charset="-127"/>
                <a:cs typeface="현대하모니 L"/>
              </a:rPr>
              <a:t> </a:t>
            </a: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5C056EF1-8AAC-FC06-8987-4225641ED4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lang="en-US" dirty="0"/>
              <a:t>4</a:t>
            </a:r>
            <a:endParaRPr dirty="0"/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B2531D11-BD2E-22FF-19FC-E4DEB2C57EBF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9BF3D2-ABD7-D183-B874-AB1D6F95D4F0}"/>
              </a:ext>
            </a:extLst>
          </p:cNvPr>
          <p:cNvGrpSpPr/>
          <p:nvPr/>
        </p:nvGrpSpPr>
        <p:grpSpPr>
          <a:xfrm>
            <a:off x="315278" y="819434"/>
            <a:ext cx="5806520" cy="5170510"/>
            <a:chOff x="315278" y="819434"/>
            <a:chExt cx="5806520" cy="517051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B9033F8-B361-2A2F-FFC6-234EE6BF30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338" r="1995"/>
            <a:stretch/>
          </p:blipFill>
          <p:spPr>
            <a:xfrm>
              <a:off x="315278" y="888118"/>
              <a:ext cx="5806520" cy="5101826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D9C3F85-9A2F-15F0-DE7A-F29802F247B6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3352800"/>
              <a:ext cx="99060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87701A2A-EECE-6120-95DF-00F8CE5920FB}"/>
                </a:ext>
              </a:extLst>
            </p:cNvPr>
            <p:cNvSpPr/>
            <p:nvPr/>
          </p:nvSpPr>
          <p:spPr>
            <a:xfrm>
              <a:off x="762000" y="1065288"/>
              <a:ext cx="609600" cy="331542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1F6F7A-A3BB-7D51-7754-01A031DF3E88}"/>
                </a:ext>
              </a:extLst>
            </p:cNvPr>
            <p:cNvSpPr txBox="1"/>
            <p:nvPr/>
          </p:nvSpPr>
          <p:spPr>
            <a:xfrm>
              <a:off x="1281597" y="81943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83F1D3-0A01-CB9A-E0A5-AB539F25BC68}"/>
                </a:ext>
              </a:extLst>
            </p:cNvPr>
            <p:cNvSpPr txBox="1"/>
            <p:nvPr/>
          </p:nvSpPr>
          <p:spPr>
            <a:xfrm>
              <a:off x="2073434" y="3069699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DEC61AE-2A4F-EB4C-1BE1-88161223ED3A}"/>
              </a:ext>
            </a:extLst>
          </p:cNvPr>
          <p:cNvSpPr txBox="1"/>
          <p:nvPr/>
        </p:nvSpPr>
        <p:spPr>
          <a:xfrm>
            <a:off x="6248400" y="3244334"/>
            <a:ext cx="374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그대로 워드 또는 </a:t>
            </a:r>
            <a:r>
              <a:rPr lang="en-US" altLang="ko-KR" dirty="0"/>
              <a:t>PPT</a:t>
            </a:r>
            <a:r>
              <a:rPr lang="ko-KR" altLang="en-US" dirty="0"/>
              <a:t>에 붙여넣기</a:t>
            </a:r>
          </a:p>
        </p:txBody>
      </p:sp>
    </p:spTree>
    <p:extLst>
      <p:ext uri="{BB962C8B-B14F-4D97-AF65-F5344CB8AC3E}">
        <p14:creationId xmlns:p14="http://schemas.microsoft.com/office/powerpoint/2010/main" val="292123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81"/>
    </mc:Choice>
    <mc:Fallback xmlns="">
      <p:transition spd="slow" advTm="4938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lang="en-US" dirty="0"/>
              <a:t>6</a:t>
            </a:r>
            <a:endParaRPr dirty="0"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6196648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ko-KR" sz="2200" b="1" dirty="0">
                <a:latin typeface="맑은 고딕"/>
                <a:cs typeface="맑은 고딕"/>
              </a:rPr>
              <a:t>IV</a:t>
            </a:r>
            <a:r>
              <a:rPr lang="en-US"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  </a:t>
            </a:r>
            <a:r>
              <a:rPr lang="en-US" altLang="ko-KR" sz="2200" b="1" dirty="0">
                <a:latin typeface="맑은 고딕"/>
                <a:cs typeface="맑은 고딕"/>
              </a:rPr>
              <a:t>Plot Types</a:t>
            </a:r>
            <a:endParaRPr lang="en-US"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FEFEA1F-9A02-EEC7-0D18-F81570F639BC}"/>
              </a:ext>
            </a:extLst>
          </p:cNvPr>
          <p:cNvSpPr txBox="1"/>
          <p:nvPr/>
        </p:nvSpPr>
        <p:spPr>
          <a:xfrm>
            <a:off x="535472" y="762000"/>
            <a:ext cx="8684727" cy="239424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AutoNum type="arabicPeriod"/>
            </a:pPr>
            <a:r>
              <a:rPr lang="en-US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Bode Plot: </a:t>
            </a:r>
            <a:r>
              <a:rPr lang="ko-KR" altLang="en-US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주파수 응답 </a:t>
            </a:r>
            <a:r>
              <a:rPr lang="en-US" altLang="ko-KR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(</a:t>
            </a:r>
            <a:r>
              <a:rPr lang="ko-KR" altLang="en-US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해당 주파수에 대한 크기와 위상 나타내는 </a:t>
            </a:r>
            <a:r>
              <a:rPr lang="en-US" altLang="ko-KR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Plot)</a:t>
            </a:r>
            <a:endParaRPr lang="en-US" sz="1600" spc="-25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en-US" altLang="ko-KR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Pole-Zero Map (</a:t>
            </a:r>
            <a:r>
              <a:rPr lang="ko-KR" altLang="en-US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전달함수의 극점과 영점 위치를 나타내는 </a:t>
            </a:r>
            <a:r>
              <a:rPr lang="en-US" altLang="ko-KR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Plot)</a:t>
            </a: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en-US" altLang="ko-KR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Step</a:t>
            </a:r>
            <a:r>
              <a:rPr lang="ko-KR" altLang="en-US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</a:t>
            </a:r>
            <a:r>
              <a:rPr lang="en-US" altLang="ko-KR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Response (Step </a:t>
            </a:r>
            <a:r>
              <a:rPr lang="ko-KR" altLang="en-US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신호를 인가하였을 때 시스템의 시간 응답 </a:t>
            </a:r>
            <a:r>
              <a:rPr lang="en-US" altLang="ko-KR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Plot)</a:t>
            </a: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en-US" altLang="ko-KR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Impulse Response (Impulse </a:t>
            </a:r>
            <a:r>
              <a:rPr lang="ko-KR" altLang="en-US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신호 인가했을 때 시스템의 시간 응답 </a:t>
            </a:r>
            <a:r>
              <a:rPr lang="en-US" altLang="ko-KR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Plot)</a:t>
            </a: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en-US" altLang="ko-KR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Nyquist Plot (</a:t>
            </a:r>
            <a:r>
              <a:rPr lang="ko-KR" altLang="en-US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전달함수의 상대 안정도에 대한 </a:t>
            </a:r>
            <a:r>
              <a:rPr lang="en-US" altLang="ko-KR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Plot)</a:t>
            </a:r>
          </a:p>
          <a:p>
            <a:pPr marL="12700">
              <a:spcBef>
                <a:spcPts val="1150"/>
              </a:spcBef>
            </a:pPr>
            <a:r>
              <a:rPr lang="ko-KR" altLang="en-US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이 때 </a:t>
            </a:r>
            <a:r>
              <a:rPr lang="en-US" altLang="ko-KR" sz="1600" spc="-25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Gs</a:t>
            </a:r>
            <a:r>
              <a:rPr lang="ko-KR" altLang="en-US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는 전달함수</a:t>
            </a:r>
            <a:endParaRPr lang="en-US" altLang="ko-KR" sz="1600" spc="-25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F6DE3-CF0D-DB1A-5065-6277B2173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278" y="2819400"/>
            <a:ext cx="4490855" cy="3436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C2525D-451E-CA46-24B9-D32AB7CBE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52" y="3122225"/>
            <a:ext cx="3522178" cy="13483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A162C1-212A-1242-6C0D-859382FD15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58" r="22676"/>
          <a:stretch/>
        </p:blipFill>
        <p:spPr>
          <a:xfrm>
            <a:off x="535472" y="4486424"/>
            <a:ext cx="2514600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8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35"/>
    </mc:Choice>
    <mc:Fallback xmlns="">
      <p:transition spd="slow" advTm="8203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3200</TotalTime>
  <Words>749</Words>
  <Application>Microsoft Office PowerPoint</Application>
  <PresentationFormat>A4 용지(210x297mm)</PresentationFormat>
  <Paragraphs>120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HDharmony M</vt:lpstr>
      <vt:lpstr>맑은 고딕</vt:lpstr>
      <vt:lpstr>현대하모니 B</vt:lpstr>
      <vt:lpstr>현대하모니 M</vt:lpstr>
      <vt:lpstr>Arial</vt:lpstr>
      <vt:lpstr>Calibri</vt:lpstr>
      <vt:lpstr>Cambria Math</vt:lpstr>
      <vt:lpstr>JetBrains Mono</vt:lpstr>
      <vt:lpstr>Wingdings</vt:lpstr>
      <vt:lpstr>Office Theme</vt:lpstr>
      <vt:lpstr>How to plot figures  and its applications</vt:lpstr>
      <vt:lpstr>PowerPoint 프레젠테이션</vt:lpstr>
      <vt:lpstr>I. Introduction</vt:lpstr>
      <vt:lpstr>II. Plot (1/3)</vt:lpstr>
      <vt:lpstr>II. Plot (2/3)</vt:lpstr>
      <vt:lpstr>II. Plot (3/3)</vt:lpstr>
      <vt:lpstr>III. How to save figures in png file(1/2)</vt:lpstr>
      <vt:lpstr>III. How to save figures in png file(2/2)</vt:lpstr>
      <vt:lpstr>IV.  Plot Types</vt:lpstr>
      <vt:lpstr>V. 통합 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SeungEun Hwang</dc:creator>
  <cp:lastModifiedBy>곽진/21900031</cp:lastModifiedBy>
  <cp:revision>304</cp:revision>
  <dcterms:created xsi:type="dcterms:W3CDTF">2023-12-27T12:16:50Z</dcterms:created>
  <dcterms:modified xsi:type="dcterms:W3CDTF">2024-07-24T19:38:39Z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2023-10-27T00:00:00Z</vt:filetime>
  </property>
  <property fmtid="{D5CDD505-2E9C-101B-9397-08002B2CF9AE}" pid="3" name="LastSaved">
    <vt:filetime>2023-12-27T00:00:00Z</vt:filetime>
  </property>
</Properties>
</file>