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6" r:id="rId5"/>
    <p:sldId id="259" r:id="rId6"/>
    <p:sldId id="281" r:id="rId7"/>
    <p:sldId id="282" r:id="rId8"/>
    <p:sldId id="285" r:id="rId9"/>
    <p:sldId id="284" r:id="rId10"/>
    <p:sldId id="287" r:id="rId11"/>
    <p:sldId id="288" r:id="rId12"/>
    <p:sldId id="290" r:id="rId13"/>
    <p:sldId id="289" r:id="rId14"/>
    <p:sldId id="293" r:id="rId15"/>
    <p:sldId id="294" r:id="rId16"/>
    <p:sldId id="291" r:id="rId17"/>
    <p:sldId id="292" r:id="rId18"/>
    <p:sldId id="295" r:id="rId19"/>
    <p:sldId id="296" r:id="rId20"/>
    <p:sldId id="297" r:id="rId21"/>
    <p:sldId id="298" r:id="rId22"/>
    <p:sldId id="299" r:id="rId23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0084" autoAdjust="0"/>
  </p:normalViewPr>
  <p:slideViewPr>
    <p:cSldViewPr>
      <p:cViewPr>
        <p:scale>
          <a:sx n="75" d="100"/>
          <a:sy n="75" d="100"/>
        </p:scale>
        <p:origin x="981" y="-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0F90D391-4969-4F6F-9F7C-0BA8786EEEE3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E35EAF8D-CA0D-4E98-BD32-054A2CC21D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0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현대하모니 M" panose="02020603020101020101" pitchFamily="18" charset="-127"/>
        <a:ea typeface="현대하모니 M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현대하모니 M" panose="02020603020101020101" pitchFamily="18" charset="-127"/>
        <a:ea typeface="현대하모니 M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현대하모니 M" panose="02020603020101020101" pitchFamily="18" charset="-127"/>
        <a:ea typeface="현대하모니 M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현대하모니 M" panose="02020603020101020101" pitchFamily="18" charset="-127"/>
        <a:ea typeface="현대하모니 M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현대하모니 M" panose="02020603020101020101" pitchFamily="18" charset="-127"/>
        <a:ea typeface="현대하모니 M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3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0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84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2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54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4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68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97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93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Table of contents are the followings: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6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1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08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8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1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3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7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9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0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6" y="2980943"/>
            <a:ext cx="3813048" cy="32766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672" y="5303519"/>
            <a:ext cx="198120" cy="9418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0720" y="5230367"/>
            <a:ext cx="283463" cy="3627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032" y="3051047"/>
            <a:ext cx="2432304" cy="124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1264" y="2996183"/>
            <a:ext cx="454151" cy="109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4440" y="4584191"/>
            <a:ext cx="542544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1717548"/>
            <a:ext cx="38163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현대하모니 B"/>
                <a:cs typeface="현대하모니 B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37385"/>
            <a:ext cx="919988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6493" y="6603444"/>
            <a:ext cx="251332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H</a:t>
            </a:r>
            <a:r>
              <a:rPr lang="en-US" spc="-5" dirty="0">
                <a:latin typeface="현대하모니 M" panose="02020603020101020101" pitchFamily="18" charset="-127"/>
              </a:rPr>
              <a:t>YUND</a:t>
            </a:r>
            <a:r>
              <a:rPr lang="en-US" dirty="0">
                <a:latin typeface="현대하모니 M" panose="02020603020101020101" pitchFamily="18" charset="-127"/>
              </a:rPr>
              <a:t>AI </a:t>
            </a:r>
            <a:r>
              <a:rPr lang="en-US" spc="-5" dirty="0">
                <a:latin typeface="현대하모니 M" panose="02020603020101020101" pitchFamily="18" charset="-127"/>
              </a:rPr>
              <a:t>M</a:t>
            </a:r>
            <a:r>
              <a:rPr lang="en-US" dirty="0">
                <a:latin typeface="현대하모니 M" panose="02020603020101020101" pitchFamily="18" charset="-127"/>
              </a:rPr>
              <a:t>OTOR </a:t>
            </a:r>
            <a:r>
              <a:rPr lang="en-US" spc="-5" dirty="0">
                <a:latin typeface="현대하모니 M" panose="02020603020101020101" pitchFamily="18" charset="-127"/>
              </a:rPr>
              <a:t>G</a:t>
            </a:r>
            <a:r>
              <a:rPr lang="en-US" dirty="0">
                <a:latin typeface="현대하모니 M" panose="02020603020101020101" pitchFamily="18" charset="-127"/>
              </a:rPr>
              <a:t>RO</a:t>
            </a:r>
            <a:r>
              <a:rPr lang="en-US" spc="-5" dirty="0">
                <a:latin typeface="현대하모니 M" panose="02020603020101020101" pitchFamily="18" charset="-127"/>
              </a:rPr>
              <a:t>U</a:t>
            </a:r>
            <a:r>
              <a:rPr lang="en-US" dirty="0">
                <a:latin typeface="현대하모니 M" panose="02020603020101020101" pitchFamily="18" charset="-127"/>
              </a:rPr>
              <a:t>P	-	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현대하모니 M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510" y="6018265"/>
            <a:ext cx="1593409" cy="4895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13116" y="1534548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16" y="2704731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147" y="1223906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39" h="1800860">
                <a:moveTo>
                  <a:pt x="152364" y="0"/>
                </a:moveTo>
                <a:lnTo>
                  <a:pt x="0" y="0"/>
                </a:lnTo>
                <a:lnTo>
                  <a:pt x="0" y="1800282"/>
                </a:lnTo>
                <a:lnTo>
                  <a:pt x="167601" y="1800282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549" y="1223905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40" h="1800860">
                <a:moveTo>
                  <a:pt x="15236" y="1800282"/>
                </a:moveTo>
                <a:lnTo>
                  <a:pt x="167601" y="1800282"/>
                </a:lnTo>
                <a:lnTo>
                  <a:pt x="167601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3703" y="1241508"/>
            <a:ext cx="33286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400" dirty="0">
                <a:latin typeface="현대하모니 M" panose="02020603020101020101" pitchFamily="18" charset="-127"/>
                <a:cs typeface="현대하모니 B"/>
              </a:rPr>
              <a:t>MCE Coding Camp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2201" y="1652653"/>
            <a:ext cx="4468934" cy="466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ctr">
              <a:lnSpc>
                <a:spcPct val="117000"/>
              </a:lnSpc>
              <a:spcBef>
                <a:spcPts val="100"/>
              </a:spcBef>
            </a:pPr>
            <a:r>
              <a:rPr lang="en-US" sz="2800" dirty="0"/>
              <a:t>MATLAB Basic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2830" y="2799588"/>
            <a:ext cx="512477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Handong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 Global University </a:t>
            </a:r>
            <a:b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</a:b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School of Mechanical and Control Engineering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Dharmony M" panose="02020603020101020101" pitchFamily="18" charset="-127"/>
              <a:ea typeface="HDharmony M" panose="02020603020101020101" pitchFamily="18" charset="-127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21900031 Jin Kwak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275" y="5209540"/>
            <a:ext cx="1187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202</a:t>
            </a:r>
            <a:r>
              <a:rPr lang="en-US" sz="1600" spc="-5" dirty="0">
                <a:latin typeface="현대하모니 M"/>
                <a:cs typeface="현대하모니 M"/>
              </a:rPr>
              <a:t>4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07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23</a:t>
            </a:r>
            <a:endParaRPr sz="1600" dirty="0">
              <a:latin typeface="현대하모니 M"/>
              <a:cs typeface="현대하모니 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95250" y="0"/>
            <a:ext cx="10096500" cy="7048500"/>
            <a:chOff x="-95250" y="0"/>
            <a:chExt cx="10096500" cy="70485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0" y="0"/>
                  </a:moveTo>
                  <a:lnTo>
                    <a:pt x="9906000" y="0"/>
                  </a:lnTo>
                  <a:lnTo>
                    <a:pt x="9906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2" y="0"/>
              <a:ext cx="9895205" cy="6851650"/>
            </a:xfrm>
            <a:custGeom>
              <a:avLst/>
              <a:gdLst/>
              <a:ahLst/>
              <a:cxnLst/>
              <a:rect l="l" t="t" r="r" b="b"/>
              <a:pathLst>
                <a:path w="9895205" h="6851650">
                  <a:moveTo>
                    <a:pt x="130492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304925" y="0"/>
                  </a:lnTo>
                  <a:close/>
                </a:path>
                <a:path w="9895205" h="6851650">
                  <a:moveTo>
                    <a:pt x="9894887" y="5545137"/>
                  </a:moveTo>
                  <a:lnTo>
                    <a:pt x="8589962" y="6851650"/>
                  </a:lnTo>
                  <a:lnTo>
                    <a:pt x="9894887" y="6851650"/>
                  </a:lnTo>
                  <a:lnTo>
                    <a:pt x="9894887" y="55451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변수 요소 접근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62000"/>
            <a:ext cx="9141927" cy="313290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double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벡터 형 요소 읽기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/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쓰기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(e.g.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세번째 요소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</a:t>
            </a: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열 벡터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 벡터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153C8-9680-1AB9-8327-B789BAB8AAC5}"/>
              </a:ext>
            </a:extLst>
          </p:cNvPr>
          <p:cNvSpPr txBox="1"/>
          <p:nvPr/>
        </p:nvSpPr>
        <p:spPr>
          <a:xfrm>
            <a:off x="2932428" y="1675294"/>
            <a:ext cx="6809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col_vector_variable1 = [3 5 7 9]’;</a:t>
            </a:r>
          </a:p>
          <a:p>
            <a:r>
              <a:rPr lang="en-US" altLang="ko-KR" sz="1600" dirty="0" err="1">
                <a:latin typeface="JetBrains Mono" panose="02000009000000000000" pitchFamily="49" charset="0"/>
              </a:rPr>
              <a:t>c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ol_vector_element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col_vector_variable1(3);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Read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600" dirty="0">
                <a:latin typeface="JetBrains Mono" panose="02000009000000000000" pitchFamily="49" charset="0"/>
              </a:rPr>
              <a:t>c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ol_vector_variable1(3) = 4;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Write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1B214-83CD-2E10-D8E1-530BAD21F75F}"/>
              </a:ext>
            </a:extLst>
          </p:cNvPr>
          <p:cNvSpPr txBox="1"/>
          <p:nvPr/>
        </p:nvSpPr>
        <p:spPr>
          <a:xfrm>
            <a:off x="2928195" y="2583704"/>
            <a:ext cx="5656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row_vector_variable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[3 5 7 9];</a:t>
            </a:r>
          </a:p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row_vector_element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row_vector_variable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(2);</a:t>
            </a:r>
          </a:p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row_vector_variable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(2)= 9;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6FFD2-411F-A00B-97E2-D9DC1E844746}"/>
              </a:ext>
            </a:extLst>
          </p:cNvPr>
          <p:cNvSpPr txBox="1"/>
          <p:nvPr/>
        </p:nvSpPr>
        <p:spPr>
          <a:xfrm>
            <a:off x="762000" y="4146483"/>
            <a:ext cx="762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mat_variable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[1 2 3;</a:t>
            </a:r>
          </a:p>
          <a:p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               4 5 6; </a:t>
            </a:r>
          </a:p>
          <a:p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               7 8 9];</a:t>
            </a:r>
          </a:p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mat_element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mat_variable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(3,2);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행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열에 있는 요소 가져오기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600" dirty="0" err="1">
                <a:latin typeface="JetBrains Mono" panose="02000009000000000000" pitchFamily="49" charset="0"/>
              </a:rPr>
              <a:t>mat_variable</a:t>
            </a:r>
            <a:r>
              <a:rPr lang="en-US" altLang="ko-KR" sz="1600" dirty="0">
                <a:latin typeface="JetBrains Mono" panose="02000009000000000000" pitchFamily="49" charset="0"/>
              </a:rPr>
              <a:t>(3,2) = 10;         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행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열에 있는 요소 바꾸기</a:t>
            </a:r>
            <a:endParaRPr lang="en-US" altLang="ko-KR" sz="1600" dirty="0">
              <a:latin typeface="JetBrains Mono" panose="02000009000000000000" pitchFamily="49" charset="0"/>
            </a:endParaRPr>
          </a:p>
          <a:p>
            <a:r>
              <a:rPr lang="en-US" altLang="ko-KR" sz="1600" dirty="0" err="1">
                <a:latin typeface="JetBrains Mono" panose="02000009000000000000" pitchFamily="49" charset="0"/>
              </a:rPr>
              <a:t>mat_row</a:t>
            </a:r>
            <a:r>
              <a:rPr lang="en-US" altLang="ko-KR" sz="1600" dirty="0">
                <a:latin typeface="JetBrains Mono" panose="02000009000000000000" pitchFamily="49" charset="0"/>
              </a:rPr>
              <a:t> = </a:t>
            </a:r>
            <a:r>
              <a:rPr lang="en-US" altLang="ko-KR" sz="1600" dirty="0" err="1">
                <a:latin typeface="JetBrains Mono" panose="02000009000000000000" pitchFamily="49" charset="0"/>
              </a:rPr>
              <a:t>mat_variable</a:t>
            </a:r>
            <a:r>
              <a:rPr lang="en-US" altLang="ko-KR" sz="1600" dirty="0">
                <a:latin typeface="JetBrains Mono" panose="02000009000000000000" pitchFamily="49" charset="0"/>
              </a:rPr>
              <a:t>(3,:);    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행 요소들 가져오기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JetBrains Mono" panose="02000009000000000000" pitchFamily="49" charset="0"/>
              </a:rPr>
              <a:t>행 벡터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US" altLang="ko-KR" sz="1600" dirty="0">
              <a:latin typeface="JetBrains Mono" panose="02000009000000000000" pitchFamily="49" charset="0"/>
            </a:endParaRPr>
          </a:p>
          <a:p>
            <a:r>
              <a:rPr lang="en-US" altLang="ko-KR" sz="1600" dirty="0" err="1">
                <a:latin typeface="JetBrains Mono" panose="02000009000000000000" pitchFamily="49" charset="0"/>
              </a:rPr>
              <a:t>m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at_col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mat_variable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(:,2);    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2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열 요소들 가져오기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JetBrains Mono" panose="02000009000000000000" pitchFamily="49" charset="0"/>
              </a:rPr>
              <a:t>열 벡터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변수 정의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214802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구조체 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셀 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8CEE1-008C-ED09-81D2-B52FD518B765}"/>
              </a:ext>
            </a:extLst>
          </p:cNvPr>
          <p:cNvSpPr txBox="1"/>
          <p:nvPr/>
        </p:nvSpPr>
        <p:spPr>
          <a:xfrm>
            <a:off x="838200" y="1191052"/>
            <a:ext cx="75154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struct_variable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struct(</a:t>
            </a:r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6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double_member</a:t>
            </a:r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 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, 1.0      , </a:t>
            </a:r>
            <a:r>
              <a:rPr lang="en-US" altLang="ko-KR" sz="16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           '</a:t>
            </a:r>
            <a:r>
              <a:rPr lang="en-US" altLang="ko-KR" sz="16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mat_member</a:t>
            </a:r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   , ones(3,3), </a:t>
            </a:r>
            <a:r>
              <a:rPr lang="en-US" altLang="ko-KR" sz="16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6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           '</a:t>
            </a:r>
            <a:r>
              <a:rPr lang="en-US" altLang="ko-KR" sz="16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vector_member</a:t>
            </a:r>
            <a:r>
              <a:rPr lang="en-US" altLang="ko-KR" sz="16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 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,[1 3 5]);</a:t>
            </a:r>
          </a:p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struct_member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 = 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struct_variable.double_member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struct_member2 = </a:t>
            </a:r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struct_variable.mat_member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(2,1);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4583A-64CF-2A1F-7742-9E19C4147B67}"/>
              </a:ext>
            </a:extLst>
          </p:cNvPr>
          <p:cNvSpPr txBox="1"/>
          <p:nvPr/>
        </p:nvSpPr>
        <p:spPr>
          <a:xfrm>
            <a:off x="838200" y="2971804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cell_variable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 = {3,3};</a:t>
            </a:r>
          </a:p>
          <a:p>
            <a:r>
              <a:rPr lang="en-US" altLang="ko-KR" sz="1600" b="0" i="0" dirty="0" err="1">
                <a:effectLst/>
                <a:latin typeface="JetBrains Mono" panose="02000009000000000000" pitchFamily="49" charset="0"/>
              </a:rPr>
              <a:t>cell_variable</a:t>
            </a:r>
            <a:r>
              <a:rPr lang="en-US" altLang="ko-KR" sz="1600" b="0" i="0" dirty="0">
                <a:effectLst/>
                <a:latin typeface="JetBrains Mono" panose="02000009000000000000" pitchFamily="49" charset="0"/>
              </a:rPr>
              <a:t>{1,1} = [(0:0.01:30)', (sin(0:0.01:30))'];</a:t>
            </a:r>
          </a:p>
        </p:txBody>
      </p:sp>
    </p:spTree>
    <p:extLst>
      <p:ext uri="{BB962C8B-B14F-4D97-AF65-F5344CB8AC3E}">
        <p14:creationId xmlns:p14="http://schemas.microsoft.com/office/powerpoint/2010/main" val="74467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변수 정의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34406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셀 형을 왜 쓰는가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보통 데이터를 여러 번 받을 때 같은 셀 형 안에 저장할 수 있다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Struct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에 배열 넣을 수 있다하지 않았냐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숫자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Indexing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별로 사용할 수 있어서 편하다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어떻게 썼는지 한번 확인해보자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그럼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Struct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는 뭐할 때 쓰냐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가까운 연관이 있는 변수끼리 모은다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예시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5699-636B-B068-B029-F163CB3FF57E}"/>
              </a:ext>
            </a:extLst>
          </p:cNvPr>
          <p:cNvSpPr txBox="1"/>
          <p:nvPr/>
        </p:nvSpPr>
        <p:spPr>
          <a:xfrm>
            <a:off x="22429" y="6448099"/>
            <a:ext cx="495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D:\AVC\Steer Motor </a:t>
            </a:r>
            <a:r>
              <a:rPr lang="ko-KR" altLang="en-US" sz="1400" dirty="0" err="1"/>
              <a:t>Modeling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2D15-63CF-E819-E02A-596125572BAA}"/>
              </a:ext>
            </a:extLst>
          </p:cNvPr>
          <p:cNvSpPr txBox="1"/>
          <p:nvPr/>
        </p:nvSpPr>
        <p:spPr>
          <a:xfrm>
            <a:off x="4723606" y="3948776"/>
            <a:ext cx="38115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TIME = struct(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'Start'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0.0  ,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'Final'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,30.0  ,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'Ts’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   , 0.001,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'time' 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0    ,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Ntime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0    ,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idx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’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  , 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9084E-8FA8-2BD0-2EB3-69E34C204703}"/>
              </a:ext>
            </a:extLst>
          </p:cNvPr>
          <p:cNvSpPr txBox="1"/>
          <p:nvPr/>
        </p:nvSpPr>
        <p:spPr>
          <a:xfrm>
            <a:off x="1905000" y="5322977"/>
            <a:ext cx="708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ENUM = struct(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AccX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1,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AccY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2,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'AccZ'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,3,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N_Acc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3, 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VelX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1,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VelY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2,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'VelZ'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,3,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N_Vel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3, </a:t>
            </a:r>
            <a:r>
              <a:rPr lang="en-US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             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PosX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1,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PosY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2,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'PosZ'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,3, 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N_Pos</a:t>
            </a:r>
            <a:r>
              <a:rPr lang="en-US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, 3);</a:t>
            </a:r>
          </a:p>
        </p:txBody>
      </p:sp>
    </p:spTree>
    <p:extLst>
      <p:ext uri="{BB962C8B-B14F-4D97-AF65-F5344CB8AC3E}">
        <p14:creationId xmlns:p14="http://schemas.microsoft.com/office/powerpoint/2010/main" val="124075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lang="en-US" sz="2200" b="1" spc="-5" dirty="0">
                <a:cs typeface="맑은 고딕"/>
              </a:rPr>
              <a:t>.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자주 쓰이는 함수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lang="ko-KR" altLang="en-US"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3BD1B82-44B2-2ACE-3CDB-457A8BE32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858584"/>
                  </p:ext>
                </p:extLst>
              </p:nvPr>
            </p:nvGraphicFramePr>
            <p:xfrm>
              <a:off x="76200" y="2804897"/>
              <a:ext cx="4419600" cy="2560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832260">
                      <a:extLst>
                        <a:ext uri="{9D8B030D-6E8A-4147-A177-3AD203B41FA5}">
                          <a16:colId xmlns:a16="http://schemas.microsoft.com/office/drawing/2014/main" val="491356161"/>
                        </a:ext>
                      </a:extLst>
                    </a:gridCol>
                    <a:gridCol w="729913">
                      <a:extLst>
                        <a:ext uri="{9D8B030D-6E8A-4147-A177-3AD203B41FA5}">
                          <a16:colId xmlns:a16="http://schemas.microsoft.com/office/drawing/2014/main" val="361846554"/>
                        </a:ext>
                      </a:extLst>
                    </a:gridCol>
                    <a:gridCol w="1857427">
                      <a:extLst>
                        <a:ext uri="{9D8B030D-6E8A-4147-A177-3AD203B41FA5}">
                          <a16:colId xmlns:a16="http://schemas.microsoft.com/office/drawing/2014/main" val="593996977"/>
                        </a:ext>
                      </a:extLst>
                    </a:gridCol>
                  </a:tblGrid>
                  <a:tr h="350646"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연산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기호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914440"/>
                      </a:ext>
                    </a:extLst>
                  </a:tr>
                  <a:tr h="350646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덧셈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5+3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55766"/>
                      </a:ext>
                    </a:extLst>
                  </a:tr>
                  <a:tr h="350646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뺄셈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5-3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381540"/>
                      </a:ext>
                    </a:extLst>
                  </a:tr>
                  <a:tr h="350646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곱셈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*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5*3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47581"/>
                      </a:ext>
                    </a:extLst>
                  </a:tr>
                  <a:tr h="350646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오른쪽 나눗셈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/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5/3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537140"/>
                      </a:ext>
                    </a:extLst>
                  </a:tr>
                  <a:tr h="350646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왼쪽 나눗셈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\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5\3 = 3/5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994954"/>
                      </a:ext>
                    </a:extLst>
                  </a:tr>
                  <a:tr h="351667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지수 연산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^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5^3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276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3BD1B82-44B2-2ACE-3CDB-457A8BE32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858584"/>
                  </p:ext>
                </p:extLst>
              </p:nvPr>
            </p:nvGraphicFramePr>
            <p:xfrm>
              <a:off x="76200" y="2804897"/>
              <a:ext cx="4419600" cy="25664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832260">
                      <a:extLst>
                        <a:ext uri="{9D8B030D-6E8A-4147-A177-3AD203B41FA5}">
                          <a16:colId xmlns:a16="http://schemas.microsoft.com/office/drawing/2014/main" val="491356161"/>
                        </a:ext>
                      </a:extLst>
                    </a:gridCol>
                    <a:gridCol w="729913">
                      <a:extLst>
                        <a:ext uri="{9D8B030D-6E8A-4147-A177-3AD203B41FA5}">
                          <a16:colId xmlns:a16="http://schemas.microsoft.com/office/drawing/2014/main" val="361846554"/>
                        </a:ext>
                      </a:extLst>
                    </a:gridCol>
                    <a:gridCol w="1857427">
                      <a:extLst>
                        <a:ext uri="{9D8B030D-6E8A-4147-A177-3AD203B41FA5}">
                          <a16:colId xmlns:a16="http://schemas.microsoft.com/office/drawing/2014/main" val="5939969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연산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기호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>
                            <a:defRPr b="1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914440"/>
                      </a:ext>
                    </a:extLst>
                  </a:tr>
                  <a:tr h="36576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덧셈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5+3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55766"/>
                      </a:ext>
                    </a:extLst>
                  </a:tr>
                  <a:tr h="36576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뺄셈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5-3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381540"/>
                      </a:ext>
                    </a:extLst>
                  </a:tr>
                  <a:tr h="36576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곱셈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*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5*3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47581"/>
                      </a:ext>
                    </a:extLst>
                  </a:tr>
                  <a:tr h="36576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오른쪽 나눗셈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/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5/3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537140"/>
                      </a:ext>
                    </a:extLst>
                  </a:tr>
                  <a:tr h="36576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왼쪽 나눗셈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\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5\3 = 3/5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40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994954"/>
                      </a:ext>
                    </a:extLst>
                  </a:tr>
                  <a:tr h="371920"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ko-KR" altLang="en-US" dirty="0"/>
                            <a:t>지수 연산</a:t>
                          </a: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>
                            <a:defRPr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dirty="0"/>
                            <a:t>^</a:t>
                          </a:r>
                          <a:endParaRPr lang="ko-KR" altLang="en-US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Text" lastClr="000000">
                            <a:tint val="20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361" t="-603279" r="-131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276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CF4315-1A14-0549-5BD2-A932FA9ED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11215"/>
              </p:ext>
            </p:extLst>
          </p:nvPr>
        </p:nvGraphicFramePr>
        <p:xfrm>
          <a:off x="4512791" y="2812454"/>
          <a:ext cx="5351299" cy="2560320"/>
        </p:xfrm>
        <a:graphic>
          <a:graphicData uri="http://schemas.openxmlformats.org/drawingml/2006/table">
            <a:tbl>
              <a:tblPr firstRow="1" bandRow="1"/>
              <a:tblGrid>
                <a:gridCol w="1324183">
                  <a:extLst>
                    <a:ext uri="{9D8B030D-6E8A-4147-A177-3AD203B41FA5}">
                      <a16:colId xmlns:a16="http://schemas.microsoft.com/office/drawing/2014/main" val="491356161"/>
                    </a:ext>
                  </a:extLst>
                </a:gridCol>
                <a:gridCol w="1342372">
                  <a:extLst>
                    <a:ext uri="{9D8B030D-6E8A-4147-A177-3AD203B41FA5}">
                      <a16:colId xmlns:a16="http://schemas.microsoft.com/office/drawing/2014/main" val="593996977"/>
                    </a:ext>
                  </a:extLst>
                </a:gridCol>
                <a:gridCol w="1342372">
                  <a:extLst>
                    <a:ext uri="{9D8B030D-6E8A-4147-A177-3AD203B41FA5}">
                      <a16:colId xmlns:a16="http://schemas.microsoft.com/office/drawing/2014/main" val="1378826474"/>
                    </a:ext>
                  </a:extLst>
                </a:gridCol>
                <a:gridCol w="1342372">
                  <a:extLst>
                    <a:ext uri="{9D8B030D-6E8A-4147-A177-3AD203B41FA5}">
                      <a16:colId xmlns:a16="http://schemas.microsoft.com/office/drawing/2014/main" val="1641471686"/>
                    </a:ext>
                  </a:extLst>
                </a:gridCol>
              </a:tblGrid>
              <a:tr h="350646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14440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제곱근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sqrt(64)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사인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sin(2*pi)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5766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지수함수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exp(3)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사인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sind</a:t>
                      </a:r>
                      <a:r>
                        <a:rPr lang="en-US" altLang="ko-KR" dirty="0"/>
                        <a:t>(90)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81540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절대값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abs(-15)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코사인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cos(0.5*pi)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7581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자연 로그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log(30)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코사인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cosd</a:t>
                      </a:r>
                      <a:r>
                        <a:rPr lang="en-US" altLang="ko-KR" dirty="0"/>
                        <a:t>(90)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37140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로그</a:t>
                      </a: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log(10)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err="1"/>
                        <a:t>역탄젠트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atan2(30,40)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4954"/>
                  </a:ext>
                </a:extLst>
              </a:tr>
              <a:tr h="3506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err="1"/>
                        <a:t>팩토리얼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factorial(5)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반올림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round(3.4)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6001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7BD44799-0587-2CC4-2999-319F48563815}"/>
              </a:ext>
            </a:extLst>
          </p:cNvPr>
          <p:cNvSpPr txBox="1"/>
          <p:nvPr/>
        </p:nvSpPr>
        <p:spPr>
          <a:xfrm>
            <a:off x="535472" y="778760"/>
            <a:ext cx="9141927" cy="171713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엄청 많은 함수를 모두 나열할 수는 없다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하지만 이정도는 바로 쓸 줄 알자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!</a:t>
            </a:r>
          </a:p>
          <a:p>
            <a:pPr marL="12700">
              <a:spcBef>
                <a:spcPts val="1150"/>
              </a:spcBef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주의할 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: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덧셈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곱셈 등 수학 연산을 할 때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차원을 맞추자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12700">
              <a:spcBef>
                <a:spcPts val="1150"/>
              </a:spcBef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14091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lang="en-US" sz="2200" b="1" spc="-5" dirty="0">
                <a:cs typeface="맑은 고딕"/>
              </a:rPr>
              <a:t>.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자주 쓰이는 함수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lang="ko-KR" altLang="en-US"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BD44799-0587-2CC4-2999-319F48563815}"/>
              </a:ext>
            </a:extLst>
          </p:cNvPr>
          <p:cNvSpPr txBox="1"/>
          <p:nvPr/>
        </p:nvSpPr>
        <p:spPr>
          <a:xfrm>
            <a:off x="535472" y="778760"/>
            <a:ext cx="9141927" cy="85536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배열 등을 편하게 정의할 수 있는 함수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12700">
              <a:spcBef>
                <a:spcPts val="1150"/>
              </a:spcBef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9C2C4D-5735-708D-CBBE-E0066011F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62117"/>
              </p:ext>
            </p:extLst>
          </p:nvPr>
        </p:nvGraphicFramePr>
        <p:xfrm>
          <a:off x="887412" y="1447800"/>
          <a:ext cx="8128000" cy="2585720"/>
        </p:xfrm>
        <a:graphic>
          <a:graphicData uri="http://schemas.openxmlformats.org/drawingml/2006/table">
            <a:tbl>
              <a:tblPr firstRow="1" bandRow="1"/>
              <a:tblGrid>
                <a:gridCol w="4057356">
                  <a:extLst>
                    <a:ext uri="{9D8B030D-6E8A-4147-A177-3AD203B41FA5}">
                      <a16:colId xmlns:a16="http://schemas.microsoft.com/office/drawing/2014/main" val="519262264"/>
                    </a:ext>
                  </a:extLst>
                </a:gridCol>
                <a:gridCol w="4070644">
                  <a:extLst>
                    <a:ext uri="{9D8B030D-6E8A-4147-A177-3AD203B41FA5}">
                      <a16:colId xmlns:a16="http://schemas.microsoft.com/office/drawing/2014/main" val="121257777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59733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이뤄져 있는 행렬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zeros(</a:t>
                      </a:r>
                      <a:r>
                        <a:rPr lang="ko-KR" altLang="en-US" dirty="0"/>
                        <a:t>행 개수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열 개수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7964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이뤄져 있는 행렬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ones(</a:t>
                      </a:r>
                      <a:r>
                        <a:rPr lang="ko-KR" altLang="en-US" dirty="0"/>
                        <a:t>행 개수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열 개수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5716"/>
                  </a:ext>
                </a:extLst>
              </a:tr>
              <a:tr h="31451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부터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까지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개의 원소 벡터 생성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linspace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x,y,n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25929"/>
                  </a:ext>
                </a:extLst>
              </a:tr>
              <a:tr h="18542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부터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까지 </a:t>
                      </a:r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만큼 커지는 벡터 생성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x:e:y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13252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단위 행렬 생성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eye(3,3)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49825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행렬 전치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transpose(Mat) or Mat‘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0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lang="en-US" sz="2200" b="1" spc="-5" dirty="0">
                <a:cs typeface="맑은 고딕"/>
              </a:rPr>
              <a:t>.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자주 쓰이는 함수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lang="ko-KR" altLang="en-US"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BD44799-0587-2CC4-2999-319F48563815}"/>
              </a:ext>
            </a:extLst>
          </p:cNvPr>
          <p:cNvSpPr txBox="1"/>
          <p:nvPr/>
        </p:nvSpPr>
        <p:spPr>
          <a:xfrm>
            <a:off x="535472" y="778760"/>
            <a:ext cx="9141927" cy="12862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배열 관련 함수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산술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12700">
              <a:spcBef>
                <a:spcPts val="1150"/>
              </a:spcBef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1.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저학년일 수록 많이 나는 에러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벡터 요소 별 곱셈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12700">
              <a:spcBef>
                <a:spcPts val="1150"/>
              </a:spcBef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8256A1-6669-5F14-B9E2-DCD120CB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17948"/>
              </p:ext>
            </p:extLst>
          </p:nvPr>
        </p:nvGraphicFramePr>
        <p:xfrm>
          <a:off x="887412" y="2438400"/>
          <a:ext cx="8128000" cy="3337560"/>
        </p:xfrm>
        <a:graphic>
          <a:graphicData uri="http://schemas.openxmlformats.org/drawingml/2006/table">
            <a:tbl>
              <a:tblPr firstRow="1" bandRow="1"/>
              <a:tblGrid>
                <a:gridCol w="3600893">
                  <a:extLst>
                    <a:ext uri="{9D8B030D-6E8A-4147-A177-3AD203B41FA5}">
                      <a16:colId xmlns:a16="http://schemas.microsoft.com/office/drawing/2014/main" val="519262264"/>
                    </a:ext>
                  </a:extLst>
                </a:gridCol>
                <a:gridCol w="4527107">
                  <a:extLst>
                    <a:ext uri="{9D8B030D-6E8A-4147-A177-3AD203B41FA5}">
                      <a16:colId xmlns:a16="http://schemas.microsoft.com/office/drawing/2014/main" val="121257777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59733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행렬 덧셈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MatA+MatB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7964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행렬 뺄셈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MatA-MatB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5716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행렬 곱셈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MatA</a:t>
                      </a:r>
                      <a:r>
                        <a:rPr lang="en-US" altLang="ko-KR" dirty="0"/>
                        <a:t>*</a:t>
                      </a:r>
                      <a:r>
                        <a:rPr lang="en-US" altLang="ko-KR" dirty="0" err="1"/>
                        <a:t>MatB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25929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스칼라 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ScalarA</a:t>
                      </a:r>
                      <a:r>
                        <a:rPr lang="en-US" altLang="ko-KR" dirty="0"/>
                        <a:t>*</a:t>
                      </a:r>
                      <a:r>
                        <a:rPr lang="en-US" altLang="ko-KR" dirty="0" err="1"/>
                        <a:t>MatA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49825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벡터 요소 별 곱셈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VecA</a:t>
                      </a:r>
                      <a:r>
                        <a:rPr lang="en-US" altLang="ko-KR" dirty="0"/>
                        <a:t>.*</a:t>
                      </a:r>
                      <a:r>
                        <a:rPr lang="en-US" altLang="ko-KR" dirty="0" err="1"/>
                        <a:t>VecB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0909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err="1"/>
                        <a:t>역행렬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inv(</a:t>
                      </a:r>
                      <a:r>
                        <a:rPr lang="en-US" altLang="ko-KR" dirty="0" err="1"/>
                        <a:t>MatA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38470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err="1"/>
                        <a:t>대각합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trace(</a:t>
                      </a:r>
                      <a:r>
                        <a:rPr lang="en-US" altLang="ko-KR" dirty="0" err="1"/>
                        <a:t>MatA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43546"/>
                  </a:ext>
                </a:extLst>
              </a:tr>
              <a:tr h="3708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고유 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고유벡터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/>
                        <a:t>eig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8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6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dirty="0" err="1">
                <a:ea typeface="현대하모니 M" panose="02020603020101020101" pitchFamily="18" charset="-127"/>
                <a:cs typeface="맑은 고딕"/>
              </a:rPr>
              <a:t>반복문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 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(for)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반복문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조건문은 프로그래밍 언어에 반드시 존재하는 문법이다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C9683-EDEB-B496-4354-F1915AA4D132}"/>
              </a:ext>
            </a:extLst>
          </p:cNvPr>
          <p:cNvSpPr txBox="1"/>
          <p:nvPr/>
        </p:nvSpPr>
        <p:spPr>
          <a:xfrm>
            <a:off x="485722" y="3419649"/>
            <a:ext cx="3671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for </a:t>
            </a:r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idx = 1:300</a:t>
            </a:r>
          </a:p>
          <a:p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	disp(</a:t>
            </a:r>
            <a:r>
              <a:rPr lang="da-DK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'Iteration = ‘</a:t>
            </a:r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	disp(num2str(idx) );</a:t>
            </a:r>
          </a:p>
          <a:p>
            <a:r>
              <a:rPr lang="da-DK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sz="1400" b="0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8BC4D-54B2-2E18-4F24-C79F6CA5A0E9}"/>
              </a:ext>
            </a:extLst>
          </p:cNvPr>
          <p:cNvSpPr txBox="1"/>
          <p:nvPr/>
        </p:nvSpPr>
        <p:spPr>
          <a:xfrm>
            <a:off x="485722" y="4956881"/>
            <a:ext cx="49536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iteration = 1:300;</a:t>
            </a:r>
          </a:p>
          <a:p>
            <a:r>
              <a:rPr lang="da-DK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for </a:t>
            </a:r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idx = iteration</a:t>
            </a:r>
          </a:p>
          <a:p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	disp(</a:t>
            </a:r>
            <a:r>
              <a:rPr lang="da-DK" altLang="ko-KR" sz="14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'For Loop Index = ‘</a:t>
            </a:r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da-DK" altLang="ko-KR" sz="1400" dirty="0">
                <a:latin typeface="JetBrains Mono" panose="02000009000000000000" pitchFamily="49" charset="0"/>
              </a:rPr>
              <a:t>	</a:t>
            </a:r>
            <a:r>
              <a:rPr lang="da-DK" altLang="ko-KR" sz="1400" b="0" i="0" dirty="0">
                <a:effectLst/>
                <a:latin typeface="JetBrains Mono" panose="02000009000000000000" pitchFamily="49" charset="0"/>
              </a:rPr>
              <a:t>disp(num2str(idx) );</a:t>
            </a:r>
          </a:p>
          <a:p>
            <a:r>
              <a:rPr lang="da-DK" altLang="ko-KR" sz="14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sz="1400" b="0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A460E13-4AE1-7AA4-3F68-EEC925849893}"/>
              </a:ext>
            </a:extLst>
          </p:cNvPr>
          <p:cNvSpPr txBox="1"/>
          <p:nvPr/>
        </p:nvSpPr>
        <p:spPr>
          <a:xfrm>
            <a:off x="535471" y="4483221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반복문에 다음과 같이 배열이 들어갈 수 있다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5D8BD-0997-1E93-3A1A-5B09857FF53F}"/>
              </a:ext>
            </a:extLst>
          </p:cNvPr>
          <p:cNvSpPr txBox="1"/>
          <p:nvPr/>
        </p:nvSpPr>
        <p:spPr>
          <a:xfrm>
            <a:off x="490760" y="1379890"/>
            <a:ext cx="7465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for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루프 인덱스 변수</a:t>
            </a:r>
            <a:r>
              <a:rPr lang="da-DK" altLang="ko-KR" i="0" dirty="0">
                <a:effectLst/>
                <a:latin typeface="JetBrains Mono" panose="02000009000000000000" pitchFamily="49" charset="0"/>
              </a:rPr>
              <a:t>=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첫번째 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k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값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:k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의 증분</a:t>
            </a:r>
            <a:r>
              <a:rPr lang="da-DK" altLang="ko-KR" i="0" dirty="0">
                <a:effectLst/>
                <a:latin typeface="JetBrains Mono" panose="02000009000000000000" pitchFamily="49" charset="0"/>
              </a:rPr>
              <a:t>: k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의 마지막 값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da-DK" altLang="ko-KR" i="0" dirty="0">
                <a:effectLst/>
                <a:latin typeface="JetBrains Mono" panose="02000009000000000000" pitchFamily="49" charset="0"/>
              </a:rPr>
              <a:t>	MATLAB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명령어 그룹</a:t>
            </a:r>
            <a:r>
              <a:rPr lang="da-DK" altLang="ko-KR" i="0" dirty="0">
                <a:effectLst/>
                <a:latin typeface="JetBrains Mono" panose="02000009000000000000" pitchFamily="49" charset="0"/>
              </a:rPr>
              <a:t>	</a:t>
            </a:r>
          </a:p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AF619551-3DB5-0F89-D016-7B40EA2AE83B}"/>
              </a:ext>
            </a:extLst>
          </p:cNvPr>
          <p:cNvSpPr txBox="1"/>
          <p:nvPr/>
        </p:nvSpPr>
        <p:spPr>
          <a:xfrm>
            <a:off x="536101" y="2949762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은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와 다르게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{}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가 아닌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end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붙여 그 사이 명령어에 대한 반복문을 수행한다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6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spc="-5" dirty="0" err="1">
                <a:ea typeface="현대하모니 M" panose="02020603020101020101" pitchFamily="18" charset="-127"/>
                <a:cs typeface="맑은 고딕"/>
              </a:rPr>
              <a:t>반복문</a:t>
            </a:r>
            <a:r>
              <a:rPr lang="ko-KR" altLang="en-US" sz="2200" b="1" spc="-5" dirty="0">
                <a:ea typeface="현대하모니 M" panose="02020603020101020101" pitchFamily="18" charset="-127"/>
                <a:cs typeface="맑은 고딕"/>
              </a:rPr>
              <a:t> </a:t>
            </a:r>
            <a:r>
              <a:rPr lang="en-US" altLang="ko-KR" sz="2200" b="1" spc="-5" dirty="0">
                <a:ea typeface="현대하모니 M" panose="02020603020101020101" pitchFamily="18" charset="-127"/>
                <a:cs typeface="맑은 고딕"/>
              </a:rPr>
              <a:t>(while)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보통 몇 번 루프 반복을 할지 결정되지 않은 상황에서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사용한다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(e.g.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시스템이 수렴할 때까지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CCE3-999E-27E6-0A83-6D9B641E167A}"/>
              </a:ext>
            </a:extLst>
          </p:cNvPr>
          <p:cNvSpPr txBox="1"/>
          <p:nvPr/>
        </p:nvSpPr>
        <p:spPr>
          <a:xfrm>
            <a:off x="490760" y="1379890"/>
            <a:ext cx="7465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while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조건 수식 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%(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조건 수식이 참인 동안 반복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)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da-DK" altLang="ko-KR" i="0" dirty="0">
                <a:effectLst/>
                <a:latin typeface="JetBrains Mono" panose="02000009000000000000" pitchFamily="49" charset="0"/>
              </a:rPr>
              <a:t>	MATLAB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명령어 그룹</a:t>
            </a:r>
            <a:r>
              <a:rPr lang="da-DK" altLang="ko-KR" i="0" dirty="0">
                <a:effectLst/>
                <a:latin typeface="JetBrains Mono" panose="02000009000000000000" pitchFamily="49" charset="0"/>
              </a:rPr>
              <a:t>	</a:t>
            </a:r>
          </a:p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9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dirty="0" err="1">
                <a:ea typeface="현대하모니 M" panose="02020603020101020101" pitchFamily="18" charset="-127"/>
                <a:cs typeface="맑은 고딕"/>
              </a:rPr>
              <a:t>반복문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 예제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BD48BE1-5A61-B283-592F-AABB0210831C}"/>
                  </a:ext>
                </a:extLst>
              </p:cNvPr>
              <p:cNvSpPr txBox="1"/>
              <p:nvPr/>
            </p:nvSpPr>
            <p:spPr>
              <a:xfrm>
                <a:off x="535472" y="778760"/>
                <a:ext cx="9141927" cy="3155351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12700">
                  <a:spcBef>
                    <a:spcPts val="1150"/>
                  </a:spcBef>
                </a:pP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다음 테일러 급수를 매트랩으로 구현해보자</a:t>
                </a:r>
                <a:r>
                  <a:rPr lang="en-US" altLang="ko-KR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!</a:t>
                </a:r>
              </a:p>
              <a:p>
                <a:pPr marL="12700">
                  <a:spcBef>
                    <a:spcPts val="1150"/>
                  </a:spcBef>
                </a:pP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종료 조건은 </a:t>
                </a:r>
                <a:r>
                  <a:rPr lang="en-US" altLang="ko-KR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High Order Term</a:t>
                </a: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의</a:t>
                </a:r>
                <a:r>
                  <a:rPr lang="en-US" altLang="ko-KR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</a:t>
                </a: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절대값이 </a:t>
                </a:r>
                <a:r>
                  <a:rPr lang="en-US" altLang="ko-KR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0.00001</a:t>
                </a: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보다 작을 때 까지</a:t>
                </a:r>
                <a:endPara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이후에 </a:t>
                </a:r>
                <a:r>
                  <a:rPr lang="ko-KR" altLang="en-US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매트랩</a:t>
                </a: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 내장함수 </a:t>
                </a:r>
                <a:r>
                  <a:rPr lang="en-US" altLang="ko-KR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sin()</a:t>
                </a:r>
                <a:r>
                  <a:rPr lang="ko-KR" altLang="en-US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L"/>
                  </a:rPr>
                  <a:t>과 비교하여 수치 오차가 얼마나 있는지 확인하자</a:t>
                </a:r>
                <a:endPara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:endPara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:endPara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  <a:p>
                <a:pPr marL="12700"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L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L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현대하모니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현대하모니 M" panose="02020603020101020101" pitchFamily="18" charset="-127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BD48BE1-5A61-B283-592F-AABB0210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3155351"/>
              </a:xfrm>
              <a:prstGeom prst="rect">
                <a:avLst/>
              </a:prstGeom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9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spc="-5" dirty="0">
                <a:ea typeface="현대하모니 M" panose="02020603020101020101" pitchFamily="18" charset="-127"/>
                <a:cs typeface="맑은 고딕"/>
              </a:rPr>
              <a:t>조건문 </a:t>
            </a:r>
            <a:r>
              <a:rPr lang="en-US" altLang="ko-KR" sz="2200" b="1" spc="-5" dirty="0">
                <a:ea typeface="현대하모니 M" panose="02020603020101020101" pitchFamily="18" charset="-127"/>
                <a:cs typeface="맑은 고딕"/>
              </a:rPr>
              <a:t>(if)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85536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조건문을 사용해보자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C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와 논리구조는 동일하다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End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는 센스 있게 붙여주자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일주일동안 비슷하게 많이 했기 때문에 패스한다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CCE3-999E-27E6-0A83-6D9B641E167A}"/>
              </a:ext>
            </a:extLst>
          </p:cNvPr>
          <p:cNvSpPr txBox="1"/>
          <p:nvPr/>
        </p:nvSpPr>
        <p:spPr>
          <a:xfrm>
            <a:off x="535472" y="2782327"/>
            <a:ext cx="7465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조건식 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%(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조건식이 참인</a:t>
            </a:r>
            <a:r>
              <a:rPr lang="en-US" altLang="ko-KR" dirty="0">
                <a:latin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</a:rPr>
              <a:t>경우에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)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da-DK" altLang="ko-KR" i="0" dirty="0">
                <a:effectLst/>
                <a:latin typeface="JetBrains Mono" panose="02000009000000000000" pitchFamily="49" charset="0"/>
              </a:rPr>
              <a:t>	MATLAB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명령어 그룹</a:t>
            </a:r>
            <a:r>
              <a:rPr lang="da-DK" altLang="ko-KR" i="0" dirty="0">
                <a:effectLst/>
                <a:latin typeface="JetBrains Mono" panose="02000009000000000000" pitchFamily="49" charset="0"/>
              </a:rPr>
              <a:t>	</a:t>
            </a:r>
          </a:p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53" y="271779"/>
            <a:ext cx="10531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현대하모니 M" panose="02020603020101020101" pitchFamily="18" charset="-127"/>
                <a:cs typeface="현대하모니 B"/>
              </a:rPr>
              <a:t>Content</a:t>
            </a:r>
            <a:endParaRPr sz="2200" dirty="0">
              <a:latin typeface="현대하모니 M" panose="02020603020101020101" pitchFamily="18" charset="-127"/>
              <a:cs typeface="현대하모니 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</a:t>
            </a: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657B426-8D77-A736-9999-32E94992DB3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4CC4BF-17C8-9484-9D37-38983952F67C}"/>
              </a:ext>
            </a:extLst>
          </p:cNvPr>
          <p:cNvGrpSpPr/>
          <p:nvPr/>
        </p:nvGrpSpPr>
        <p:grpSpPr>
          <a:xfrm>
            <a:off x="2561368" y="2630949"/>
            <a:ext cx="4783264" cy="1596101"/>
            <a:chOff x="2514600" y="1482344"/>
            <a:chExt cx="4783264" cy="1596101"/>
          </a:xfrm>
        </p:grpSpPr>
        <p:sp>
          <p:nvSpPr>
            <p:cNvPr id="3" name="object 3"/>
            <p:cNvSpPr txBox="1"/>
            <p:nvPr/>
          </p:nvSpPr>
          <p:spPr>
            <a:xfrm>
              <a:off x="2514600" y="1511809"/>
              <a:ext cx="3760788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69570" algn="l"/>
                </a:tabLst>
              </a:pPr>
              <a:r>
                <a:rPr sz="1600" spc="-5" dirty="0">
                  <a:latin typeface="현대하모니 M"/>
                  <a:cs typeface="현대하모니 M"/>
                </a:rPr>
                <a:t>I.</a:t>
              </a:r>
              <a:r>
                <a:rPr lang="en-US" sz="1600" spc="-5" dirty="0">
                  <a:latin typeface="현대하모니 M"/>
                  <a:cs typeface="현대하모니 M"/>
                </a:rPr>
                <a:t> </a:t>
              </a:r>
              <a:r>
                <a:rPr lang="en-US" sz="1600" dirty="0">
                  <a:latin typeface="현대하모니 M"/>
                  <a:cs typeface="현대하모니 M"/>
                </a:rPr>
                <a:t>Introduction</a:t>
              </a:r>
              <a:endParaRPr sz="1600" dirty="0">
                <a:latin typeface="현대하모니 M"/>
                <a:cs typeface="현대하모니 M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172134" y="1482344"/>
              <a:ext cx="12573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현대하모니 M"/>
                  <a:cs typeface="현대하모니 M"/>
                </a:rPr>
                <a:t>2</a:t>
              </a:r>
              <a:endParaRPr sz="1400">
                <a:latin typeface="현대하모니 M"/>
                <a:cs typeface="현대하모니 M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514600" y="2164080"/>
              <a:ext cx="4065588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69570" algn="l"/>
                </a:tabLst>
              </a:pPr>
              <a:r>
                <a:rPr sz="1600" spc="-5" dirty="0">
                  <a:latin typeface="현대하모니 M"/>
                  <a:cs typeface="현대하모니 M"/>
                </a:rPr>
                <a:t>II.</a:t>
              </a:r>
              <a:r>
                <a:rPr lang="en-US" sz="1600" spc="-5" dirty="0">
                  <a:latin typeface="현대하모니 M"/>
                  <a:cs typeface="현대하모니 M"/>
                </a:rPr>
                <a:t> How to Install MATLAB</a:t>
              </a:r>
              <a:endParaRPr sz="1600" dirty="0">
                <a:latin typeface="현대하모니 M"/>
                <a:cs typeface="현대하모니 M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172134" y="2134617"/>
              <a:ext cx="12573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현대하모니 M"/>
                  <a:cs typeface="현대하모니 M"/>
                </a:rPr>
                <a:t>3</a:t>
              </a:r>
              <a:endParaRPr sz="1400">
                <a:latin typeface="현대하모니 M"/>
                <a:cs typeface="현대하모니 M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514600" y="2819400"/>
              <a:ext cx="3417409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1600" spc="-5" dirty="0">
                  <a:latin typeface="현대하모니 M"/>
                  <a:ea typeface="현대하모니 M" panose="02020603020101020101" pitchFamily="18" charset="-127"/>
                  <a:cs typeface="현대하모니 M"/>
                </a:rPr>
                <a:t>III. </a:t>
              </a:r>
              <a:r>
                <a:rPr lang="en-US" altLang="ko-KR" sz="1600" dirty="0">
                  <a:latin typeface="현대하모니 M"/>
                  <a:ea typeface="현대하모니 M" panose="02020603020101020101" pitchFamily="18" charset="-127"/>
                  <a:cs typeface="현대하모니 M"/>
                </a:rPr>
                <a:t>Basics of MATLAB</a:t>
              </a:r>
              <a:endParaRPr sz="1600" dirty="0">
                <a:latin typeface="현대하모니 M"/>
                <a:cs typeface="현대하모니 M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E9CDDE3-0BC0-75A2-C697-5AC34683751F}"/>
                </a:ext>
              </a:extLst>
            </p:cNvPr>
            <p:cNvSpPr txBox="1"/>
            <p:nvPr/>
          </p:nvSpPr>
          <p:spPr>
            <a:xfrm>
              <a:off x="7172134" y="2786890"/>
              <a:ext cx="12573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dirty="0">
                  <a:latin typeface="현대하모니 M"/>
                  <a:cs typeface="현대하모니 M"/>
                </a:rPr>
                <a:t>4</a:t>
              </a:r>
              <a:endParaRPr sz="1400" dirty="0">
                <a:latin typeface="현대하모니 M"/>
                <a:cs typeface="현대하모니 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spc="-5" dirty="0">
                <a:ea typeface="현대하모니 M" panose="02020603020101020101" pitchFamily="18" charset="-127"/>
                <a:cs typeface="맑은 고딕"/>
              </a:rPr>
              <a:t>함수 </a:t>
            </a:r>
            <a:r>
              <a:rPr lang="en-US" altLang="ko-KR" sz="2200" b="1" spc="-5" dirty="0">
                <a:ea typeface="현대하모니 M" panose="02020603020101020101" pitchFamily="18" charset="-127"/>
                <a:cs typeface="맑은 고딕"/>
              </a:rPr>
              <a:t>(Function)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199413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함수를 만들고 사용해보자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똑같이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end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는 센스 있게 붙여주자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와 다르게 여러 출력인자를 반환할 수 있다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 파일은 일반 파일처럼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.m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파일로 저장된다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함수명과 같은 파일 이름으로 저장한다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다른 폴더에 함수가 있을 때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함수를 찾지 못하고 에러가 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b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틀리면서 적응하거나 탐색경로에 </a:t>
            </a: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있어야한다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CCE3-999E-27E6-0A83-6D9B641E167A}"/>
              </a:ext>
            </a:extLst>
          </p:cNvPr>
          <p:cNvSpPr txBox="1"/>
          <p:nvPr/>
        </p:nvSpPr>
        <p:spPr>
          <a:xfrm>
            <a:off x="1218647" y="3192160"/>
            <a:ext cx="7465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 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[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출력인자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]=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함수이름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(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입력인자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 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목록</a:t>
            </a:r>
            <a:r>
              <a:rPr lang="en-US" altLang="ko-KR" i="0" dirty="0">
                <a:effectLst/>
                <a:latin typeface="JetBrains Mono" panose="02000009000000000000" pitchFamily="49" charset="0"/>
              </a:rPr>
              <a:t>)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da-DK" altLang="ko-KR" i="0" dirty="0">
                <a:effectLst/>
                <a:latin typeface="JetBrains Mono" panose="02000009000000000000" pitchFamily="49" charset="0"/>
              </a:rPr>
              <a:t>	% </a:t>
            </a:r>
            <a:r>
              <a:rPr lang="en-US" altLang="ko-KR" dirty="0">
                <a:latin typeface="JetBrains Mono" panose="02000009000000000000" pitchFamily="49" charset="0"/>
              </a:rPr>
              <a:t>help</a:t>
            </a:r>
            <a:r>
              <a:rPr lang="ko-KR" altLang="en-US" dirty="0">
                <a:latin typeface="JetBrains Mono" panose="02000009000000000000" pitchFamily="49" charset="0"/>
              </a:rPr>
              <a:t> 함수 이름을 명령창에 실행할 때 나올 출력 문구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i="0" dirty="0">
                <a:effectLst/>
                <a:latin typeface="JetBrains Mono" panose="02000009000000000000" pitchFamily="49" charset="0"/>
              </a:rPr>
              <a:t>	</a:t>
            </a:r>
            <a:r>
              <a:rPr lang="ko-KR" altLang="en-US" i="0" dirty="0">
                <a:effectLst/>
                <a:latin typeface="JetBrains Mono" panose="02000009000000000000" pitchFamily="49" charset="0"/>
              </a:rPr>
              <a:t>함수 본체</a:t>
            </a:r>
            <a:endParaRPr lang="en-US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dirty="0">
                <a:latin typeface="JetBrains Mono" panose="02000009000000000000" pitchFamily="49" charset="0"/>
              </a:rPr>
              <a:t>	</a:t>
            </a:r>
            <a:r>
              <a:rPr lang="ko-KR" altLang="en-US" dirty="0">
                <a:latin typeface="JetBrains Mono" panose="02000009000000000000" pitchFamily="49" charset="0"/>
              </a:rPr>
              <a:t>출력인자에 값을 할당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  <a:p>
            <a:r>
              <a:rPr lang="da-DK" altLang="ko-KR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da-DK" altLang="ko-KR" i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6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ea typeface="현대하모니 M" panose="02020603020101020101" pitchFamily="18" charset="-127"/>
                <a:cs typeface="맑은 고딕"/>
              </a:rPr>
              <a:t>.</a:t>
            </a:r>
            <a:r>
              <a:rPr lang="en-US" sz="2200" b="1" spc="-5" dirty="0">
                <a:ea typeface="현대하모니 M" panose="02020603020101020101" pitchFamily="18" charset="-127"/>
                <a:cs typeface="맑은 고딕"/>
              </a:rPr>
              <a:t>	</a:t>
            </a:r>
            <a:r>
              <a:rPr lang="ko-KR" altLang="en-US" sz="2200" b="1" spc="-5" dirty="0">
                <a:ea typeface="현대하모니 M" panose="02020603020101020101" pitchFamily="18" charset="-127"/>
                <a:cs typeface="맑은 고딕"/>
              </a:rPr>
              <a:t>사용자 정의 함수 </a:t>
            </a:r>
            <a:r>
              <a:rPr lang="en-US" altLang="ko-KR" sz="2200" b="1" spc="-5" dirty="0">
                <a:ea typeface="현대하모니 M" panose="02020603020101020101" pitchFamily="18" charset="-127"/>
                <a:cs typeface="맑은 고딕"/>
              </a:rPr>
              <a:t>(Function)</a:t>
            </a:r>
            <a:endParaRPr sz="2200" dirty="0">
              <a:ea typeface="현대하모니 M" panose="02020603020101020101" pitchFamily="18" charset="-127"/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531BF-807C-AB9C-DE54-2B184CFC1AFF}"/>
              </a:ext>
            </a:extLst>
          </p:cNvPr>
          <p:cNvSpPr txBox="1"/>
          <p:nvPr/>
        </p:nvSpPr>
        <p:spPr>
          <a:xfrm>
            <a:off x="535472" y="1524000"/>
            <a:ext cx="78101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[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cosA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 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sinA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] = sinusoidal(angle)</a:t>
            </a:r>
          </a:p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This function returns cosine, sine value of the angle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Param : angle [rad]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Returns: (2X1 double) [cos(angle) sin(angle)] 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cosA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cos(angle);</a:t>
            </a:r>
          </a:p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sinA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sin(angle);</a:t>
            </a:r>
          </a:p>
          <a:p>
            <a:r>
              <a:rPr lang="en-US" altLang="ko-KR" sz="18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FE044A9-E6D5-EDC9-0B50-665A3B8B93ED}"/>
              </a:ext>
            </a:extLst>
          </p:cNvPr>
          <p:cNvSpPr txBox="1"/>
          <p:nvPr/>
        </p:nvSpPr>
        <p:spPr>
          <a:xfrm>
            <a:off x="535472" y="778760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 출력 인자가 두개 이상일 경우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대괄호를 꼭 </a:t>
            </a: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사용해야한다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C143574-0C55-C055-E89A-16B8FDC3F001}"/>
              </a:ext>
            </a:extLst>
          </p:cNvPr>
          <p:cNvSpPr txBox="1"/>
          <p:nvPr/>
        </p:nvSpPr>
        <p:spPr>
          <a:xfrm>
            <a:off x="535472" y="3551546"/>
            <a:ext cx="9141927" cy="4244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그렇다면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main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문에서는 어떻게 사용될까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똑같이 대괄호로 값을 받는다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F2B20-BEE5-F1C6-5A58-1D80DBCD7DF6}"/>
              </a:ext>
            </a:extLst>
          </p:cNvPr>
          <p:cNvSpPr txBox="1"/>
          <p:nvPr/>
        </p:nvSpPr>
        <p:spPr>
          <a:xfrm>
            <a:off x="592464" y="4296356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800" b="0" i="0" dirty="0">
                <a:effectLst/>
                <a:latin typeface="JetBrains Mono" panose="02000009000000000000" pitchFamily="49" charset="0"/>
              </a:rPr>
              <a:t>[cosine, sine]=sinusoidal(0*pi/180);</a:t>
            </a:r>
          </a:p>
        </p:txBody>
      </p:sp>
    </p:spTree>
    <p:extLst>
      <p:ext uri="{BB962C8B-B14F-4D97-AF65-F5344CB8AC3E}">
        <p14:creationId xmlns:p14="http://schemas.microsoft.com/office/powerpoint/2010/main" val="80810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ko-KR" altLang="en-US" sz="2200" b="1" spc="-5" dirty="0">
                <a:cs typeface="맑은 고딕"/>
              </a:rPr>
              <a:t>익명 </a:t>
            </a:r>
            <a:r>
              <a:rPr lang="ko-KR" altLang="en-US" sz="2200" b="1" spc="-5" dirty="0">
                <a:ea typeface="현대하모니 M" panose="02020603020101020101" pitchFamily="18" charset="-127"/>
                <a:cs typeface="맑은 고딕"/>
              </a:rPr>
              <a:t>함수 </a:t>
            </a:r>
            <a:r>
              <a:rPr lang="en-US" altLang="ko-KR" sz="2200" b="1" spc="-5" dirty="0">
                <a:ea typeface="현대하모니 M" panose="02020603020101020101" pitchFamily="18" charset="-127"/>
                <a:cs typeface="맑은 고딕"/>
              </a:rPr>
              <a:t>(Anonymous Function)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FE044A9-E6D5-EDC9-0B50-665A3B8B93ED}"/>
              </a:ext>
            </a:extLst>
          </p:cNvPr>
          <p:cNvSpPr txBox="1"/>
          <p:nvPr/>
        </p:nvSpPr>
        <p:spPr>
          <a:xfrm>
            <a:off x="535472" y="778760"/>
            <a:ext cx="9141927" cy="85536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비교적 간단한 수식을 함수로 따로 만들어 줄 필요가 있을까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없다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12700">
              <a:spcBef>
                <a:spcPts val="1150"/>
              </a:spcBef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간단하게 만드는 </a:t>
            </a:r>
            <a:r>
              <a:rPr lang="ko-KR" altLang="en-US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한줄짜리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사용자 정의 함수다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6AD2-3CDB-7FB1-74D5-5CA703972F8B}"/>
              </a:ext>
            </a:extLst>
          </p:cNvPr>
          <p:cNvSpPr txBox="1"/>
          <p:nvPr/>
        </p:nvSpPr>
        <p:spPr>
          <a:xfrm>
            <a:off x="2087402" y="1867662"/>
            <a:ext cx="5728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effectLst/>
                <a:latin typeface="JetBrains Mono" panose="02000009000000000000" pitchFamily="49" charset="0"/>
              </a:rPr>
              <a:t>익명함수 이름</a:t>
            </a:r>
            <a:r>
              <a:rPr lang="en-US" altLang="ko-KR" sz="2000" b="0" i="0" dirty="0">
                <a:effectLst/>
                <a:latin typeface="JetBrains Mono" panose="02000009000000000000" pitchFamily="49" charset="0"/>
              </a:rPr>
              <a:t>= @(</a:t>
            </a:r>
            <a:r>
              <a:rPr lang="ko-KR" altLang="en-US" sz="2000" b="0" i="0" dirty="0">
                <a:effectLst/>
                <a:latin typeface="JetBrains Mono" panose="02000009000000000000" pitchFamily="49" charset="0"/>
              </a:rPr>
              <a:t>입력 인자 목록</a:t>
            </a:r>
            <a:r>
              <a:rPr lang="en-US" altLang="ko-KR" sz="2000" b="0" i="0" dirty="0">
                <a:effectLst/>
                <a:latin typeface="JetBrains Mono" panose="02000009000000000000" pitchFamily="49" charset="0"/>
              </a:rPr>
              <a:t>) </a:t>
            </a:r>
            <a:r>
              <a:rPr lang="ko-KR" altLang="en-US" sz="2000" b="0" i="0" dirty="0">
                <a:effectLst/>
                <a:latin typeface="JetBrains Mono" panose="02000009000000000000" pitchFamily="49" charset="0"/>
              </a:rPr>
              <a:t>수식</a:t>
            </a:r>
            <a:r>
              <a:rPr lang="en-US" altLang="ko-KR" sz="2000" b="0" i="0" dirty="0"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973E6-599F-B92F-ADA4-C1A8036768A3}"/>
              </a:ext>
            </a:extLst>
          </p:cNvPr>
          <p:cNvSpPr txBox="1"/>
          <p:nvPr/>
        </p:nvSpPr>
        <p:spPr>
          <a:xfrm>
            <a:off x="2474594" y="2981048"/>
            <a:ext cx="495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cube = @(x) x^3;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C1354-75A2-5419-8A86-05E8D9187209}"/>
              </a:ext>
            </a:extLst>
          </p:cNvPr>
          <p:cNvSpPr txBox="1"/>
          <p:nvPr/>
        </p:nvSpPr>
        <p:spPr>
          <a:xfrm>
            <a:off x="535472" y="2532091"/>
            <a:ext cx="891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세제곱을 계산하는 익명 함수는 다음과 같다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(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수식은 한 개의 유효한 수학식으로 구성된다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EF66E-D38B-101C-E6C3-7CB7371FB474}"/>
              </a:ext>
            </a:extLst>
          </p:cNvPr>
          <p:cNvSpPr txBox="1"/>
          <p:nvPr/>
        </p:nvSpPr>
        <p:spPr>
          <a:xfrm>
            <a:off x="535472" y="3429000"/>
            <a:ext cx="495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사용도 똑같이 편하게 할 수 있다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1178B-E37D-921D-5864-F19E7899FAD1}"/>
              </a:ext>
            </a:extLst>
          </p:cNvPr>
          <p:cNvSpPr txBox="1"/>
          <p:nvPr/>
        </p:nvSpPr>
        <p:spPr>
          <a:xfrm>
            <a:off x="2286000" y="3823474"/>
            <a:ext cx="495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three_cube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= cube(3);</a:t>
            </a:r>
          </a:p>
        </p:txBody>
      </p:sp>
    </p:spTree>
    <p:extLst>
      <p:ext uri="{BB962C8B-B14F-4D97-AF65-F5344CB8AC3E}">
        <p14:creationId xmlns:p14="http://schemas.microsoft.com/office/powerpoint/2010/main" val="306559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83302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cs typeface="맑은 고딕"/>
              </a:rPr>
              <a:t>I.	</a:t>
            </a:r>
            <a:r>
              <a:rPr lang="en-US" sz="2200" b="1" dirty="0">
                <a:cs typeface="맑은 고딕"/>
              </a:rPr>
              <a:t>Introduction (Why do we use MATLAB?)</a:t>
            </a:r>
            <a:endParaRPr sz="2200" dirty="0"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231787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공학 계산 용이하다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데이터 분석 및 처리가 빠르다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Plot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등을 통하여 시각화를 쉽게 할 수 있다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등을 통해 시뮬레이션을 직관적으로 할 수 있고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3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번을 통해 즉각적으로 </a:t>
            </a:r>
            <a:r>
              <a:rPr lang="ko-KR" altLang="en-US" sz="1600" spc="-25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시각화할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수 있다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  <a:endParaRPr lang="en-US" sz="1600" spc="-25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(C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와 같은 프로그래밍 언어에 비해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 </a:t>
            </a:r>
            <a:r>
              <a:rPr lang="ko-KR" alt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간단하다</a:t>
            </a:r>
            <a:r>
              <a:rPr lang="en-US" altLang="ko-KR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  <a:endParaRPr lang="en-US" altLang="ko-KR" sz="12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endParaRPr lang="en-US" altLang="ko-KR" sz="12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1028" name="Picture 4" descr="응력-변형률 선도(Stress-Strain Diagram) : 서강플랫폼">
            <a:extLst>
              <a:ext uri="{FF2B5EF4-FFF2-40B4-BE49-F238E27FC236}">
                <a16:creationId xmlns:a16="http://schemas.microsoft.com/office/drawing/2014/main" id="{4C1D6890-E4C5-E97D-56CF-F9A830DF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" y="3245521"/>
            <a:ext cx="4952206" cy="312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3B9F7-2BB6-4A2E-065E-13D60D5ADA6B}"/>
              </a:ext>
            </a:extLst>
          </p:cNvPr>
          <p:cNvSpPr txBox="1"/>
          <p:nvPr/>
        </p:nvSpPr>
        <p:spPr>
          <a:xfrm>
            <a:off x="1307861" y="6284043"/>
            <a:ext cx="30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a typeface="현대하모니 M" panose="02020603020101020101" pitchFamily="18" charset="-127"/>
              </a:rPr>
              <a:t>Graph </a:t>
            </a:r>
            <a:r>
              <a:rPr lang="ko-KR" altLang="en-US" sz="1200" b="1" dirty="0">
                <a:ea typeface="현대하모니 M" panose="02020603020101020101" pitchFamily="18" charset="-127"/>
              </a:rPr>
              <a:t>예시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83302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cs typeface="맑은 고딕"/>
              </a:rPr>
              <a:t>I.	</a:t>
            </a:r>
            <a:r>
              <a:rPr lang="en-US" sz="2200" b="1" dirty="0">
                <a:cs typeface="맑은 고딕"/>
              </a:rPr>
              <a:t>Introduction</a:t>
            </a:r>
            <a:endParaRPr sz="2200" dirty="0">
              <a:cs typeface="맑은 고딕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8757FEF-78AD-B427-4483-C3207FDF08BB}"/>
              </a:ext>
            </a:extLst>
          </p:cNvPr>
          <p:cNvSpPr txBox="1"/>
          <p:nvPr/>
        </p:nvSpPr>
        <p:spPr>
          <a:xfrm>
            <a:off x="535472" y="762000"/>
            <a:ext cx="9008578" cy="289810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b="1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Objectives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필요에 따라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및 알맞은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 Toolbox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설치할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Double,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벡터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구조체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셀형 등 다양한 변수를 사용할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조건문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반복문을 통해 변수 값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/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 요소 등 접근할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조건문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반복문을 통해 변수 및 행렬 요소 값을 업데이트할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수식을 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에 적용하여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수치적 결과를 도출할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함수를 작성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/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사용할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21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72" y="778760"/>
            <a:ext cx="9141927" cy="79380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Hisnet</a:t>
            </a:r>
            <a:r>
              <a:rPr 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로그인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Quick Link(IT Support) 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교육용 소프트웨어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(MATLAB) </a:t>
            </a: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MathWorks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회원가입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로그인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MATLAB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버전 선택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설치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cs typeface="맑은 고딕"/>
              </a:rPr>
              <a:t>II.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How to Install MATLAB</a:t>
            </a:r>
            <a:endParaRPr sz="2200" dirty="0"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5C2F92-1175-077E-9EF8-7AF723BB49B4}"/>
              </a:ext>
            </a:extLst>
          </p:cNvPr>
          <p:cNvGrpSpPr/>
          <p:nvPr/>
        </p:nvGrpSpPr>
        <p:grpSpPr>
          <a:xfrm>
            <a:off x="748442" y="3143748"/>
            <a:ext cx="8715985" cy="3405958"/>
            <a:chOff x="1472867" y="2888932"/>
            <a:chExt cx="8715985" cy="34059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99234D-373A-9832-A3F9-DD7BA38D1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193" t="3490" r="10740" b="39955"/>
            <a:stretch/>
          </p:blipFill>
          <p:spPr>
            <a:xfrm>
              <a:off x="1472867" y="2888932"/>
              <a:ext cx="8715985" cy="3405958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1172EB75-B93C-941C-C50A-FB51639B958F}"/>
                </a:ext>
              </a:extLst>
            </p:cNvPr>
            <p:cNvSpPr/>
            <p:nvPr/>
          </p:nvSpPr>
          <p:spPr>
            <a:xfrm>
              <a:off x="2616200" y="4298950"/>
              <a:ext cx="2552700" cy="508000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6841AC7B-931B-DDB8-AC8A-2C449BEE678A}"/>
                </a:ext>
              </a:extLst>
            </p:cNvPr>
            <p:cNvSpPr/>
            <p:nvPr/>
          </p:nvSpPr>
          <p:spPr>
            <a:xfrm>
              <a:off x="4502150" y="5198812"/>
              <a:ext cx="1257300" cy="382838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F001D8-7C80-E54A-55B7-5C6376050104}"/>
                </a:ext>
              </a:extLst>
            </p:cNvPr>
            <p:cNvSpPr txBox="1"/>
            <p:nvPr/>
          </p:nvSpPr>
          <p:spPr>
            <a:xfrm>
              <a:off x="2305050" y="4064000"/>
              <a:ext cx="311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  <a:ea typeface="현대하모니 M" panose="02020603020101020101" pitchFamily="18" charset="-127"/>
                </a:rPr>
                <a:t>1</a:t>
              </a:r>
              <a:endParaRPr lang="ko-KR" altLang="en-US" dirty="0">
                <a:solidFill>
                  <a:srgbClr val="FF0000"/>
                </a:solidFill>
                <a:ea typeface="현대하모니 M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3F938-EBD8-3BEA-0B4E-8892B36B5989}"/>
                </a:ext>
              </a:extLst>
            </p:cNvPr>
            <p:cNvSpPr txBox="1"/>
            <p:nvPr/>
          </p:nvSpPr>
          <p:spPr>
            <a:xfrm>
              <a:off x="4191000" y="5159398"/>
              <a:ext cx="311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  <a:ea typeface="현대하모니 M" panose="02020603020101020101" pitchFamily="18" charset="-127"/>
                </a:rPr>
                <a:t>2</a:t>
              </a:r>
              <a:endParaRPr lang="ko-KR" altLang="en-US" dirty="0">
                <a:solidFill>
                  <a:srgbClr val="FF0000"/>
                </a:solidFill>
                <a:ea typeface="현대하모니 M" panose="02020603020101020101" pitchFamily="18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B520347-AEA4-40E7-0D96-EBE51B7A7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557" y="778760"/>
            <a:ext cx="1729604" cy="2181138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9E8A9767-FA02-0706-D63F-19B5A985799A}"/>
              </a:ext>
            </a:extLst>
          </p:cNvPr>
          <p:cNvSpPr/>
          <p:nvPr/>
        </p:nvSpPr>
        <p:spPr>
          <a:xfrm>
            <a:off x="7673737" y="1834288"/>
            <a:ext cx="817276" cy="20483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현대하모니 M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57394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(MATLAB 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레이아웃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7DD65974-6483-CDDA-9E08-AC3022C8ED27}"/>
              </a:ext>
            </a:extLst>
          </p:cNvPr>
          <p:cNvSpPr txBox="1"/>
          <p:nvPr/>
        </p:nvSpPr>
        <p:spPr>
          <a:xfrm>
            <a:off x="2590800" y="5486400"/>
            <a:ext cx="3600451" cy="39369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명령창은 최소한의 계산할 때 쓰면 용이하다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  <a:r>
              <a:rPr 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sz="1600" spc="-25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endParaRPr lang="en-US" altLang="ko-KR" sz="12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1099CD1-6F65-509A-F69B-B8CB633B590A}"/>
              </a:ext>
            </a:extLst>
          </p:cNvPr>
          <p:cNvSpPr txBox="1"/>
          <p:nvPr/>
        </p:nvSpPr>
        <p:spPr>
          <a:xfrm>
            <a:off x="3959225" y="2362200"/>
            <a:ext cx="2438400" cy="39369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보통 여기에 코드를 작성한다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012C43-3814-7C1C-AF3D-68CF8015AA8A}"/>
              </a:ext>
            </a:extLst>
          </p:cNvPr>
          <p:cNvGrpSpPr/>
          <p:nvPr/>
        </p:nvGrpSpPr>
        <p:grpSpPr>
          <a:xfrm>
            <a:off x="98276" y="1118555"/>
            <a:ext cx="9706271" cy="5091564"/>
            <a:chOff x="38100" y="1296177"/>
            <a:chExt cx="9706271" cy="50915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62CB38-4CE6-797E-F1F4-9EB2C7F6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148" y="1296177"/>
              <a:ext cx="9370528" cy="5091564"/>
            </a:xfrm>
            <a:prstGeom prst="rect">
              <a:avLst/>
            </a:prstGeom>
          </p:spPr>
        </p:pic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5BBDAAC7-5AE7-93D1-139F-B2D4E7A5DF73}"/>
                </a:ext>
              </a:extLst>
            </p:cNvPr>
            <p:cNvSpPr txBox="1"/>
            <p:nvPr/>
          </p:nvSpPr>
          <p:spPr>
            <a:xfrm>
              <a:off x="7534571" y="3179369"/>
              <a:ext cx="2209800" cy="639919"/>
            </a:xfrm>
            <a:prstGeom prst="rect">
              <a:avLst/>
            </a:prstGeom>
          </p:spPr>
          <p:txBody>
            <a:bodyPr vert="horz" wrap="square" lIns="0" tIns="146050" rIns="0" bIns="0" rtlCol="0">
              <a:spAutoFit/>
            </a:bodyPr>
            <a:lstStyle/>
            <a:p>
              <a:pPr marL="12700">
                <a:spcBef>
                  <a:spcPts val="1150"/>
                </a:spcBef>
              </a:pPr>
              <a:r>
                <a:rPr lang="ko-KR" altLang="en-US" sz="1600" dirty="0" err="1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rPr>
                <a:t>명령창</a:t>
              </a:r>
              <a:r>
                <a: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rPr>
                <a:t> </a:t>
              </a:r>
              <a:r>
                <a: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rPr>
                <a:t>또는 스크립트에서 정의한 변수를 여기 저장</a:t>
              </a:r>
              <a:r>
                <a:rPr 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rPr>
                <a:t> </a:t>
              </a:r>
              <a:r>
                <a:rPr lang="en-US" sz="1600" spc="-25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rPr>
                <a:t> </a:t>
              </a:r>
              <a:endPara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endParaRP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BBD6C4EE-CCF5-8464-C8D6-1AB069EA2E33}"/>
                </a:ext>
              </a:extLst>
            </p:cNvPr>
            <p:cNvSpPr txBox="1"/>
            <p:nvPr/>
          </p:nvSpPr>
          <p:spPr>
            <a:xfrm>
              <a:off x="38100" y="3429000"/>
              <a:ext cx="2101850" cy="1040028"/>
            </a:xfrm>
            <a:prstGeom prst="rect">
              <a:avLst/>
            </a:prstGeom>
          </p:spPr>
          <p:txBody>
            <a:bodyPr vert="horz" wrap="square" lIns="0" tIns="146050" rIns="0" bIns="0" rtlCol="0">
              <a:spAutoFit/>
            </a:bodyPr>
            <a:lstStyle/>
            <a:p>
              <a:pPr marL="12700">
                <a:spcBef>
                  <a:spcPts val="1150"/>
                </a:spcBef>
              </a:pPr>
              <a:r>
                <a:rPr lang="ko-KR" altLang="en-US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현재 폴더에 있는 자료</a:t>
              </a:r>
              <a:endPara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endParaRPr>
            </a:p>
            <a:p>
              <a:pPr marL="12700">
                <a:spcBef>
                  <a:spcPts val="1150"/>
                </a:spcBef>
              </a:pPr>
              <a:r>
                <a:rPr lang="en-US" altLang="ko-KR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Simulink</a:t>
              </a:r>
              <a:r>
                <a:rPr lang="ko-KR" altLang="en-US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나 함수</a:t>
              </a:r>
              <a:r>
                <a:rPr lang="en-US" altLang="ko-KR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, </a:t>
              </a:r>
              <a:br>
                <a:rPr lang="en-US" altLang="ko-KR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</a:br>
              <a:r>
                <a:rPr lang="ko-KR" altLang="en-US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읽어드릴 자료 등 </a:t>
              </a:r>
              <a:br>
                <a:rPr lang="en-US" altLang="ko-KR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</a:br>
              <a:r>
                <a:rPr lang="ko-KR" altLang="en-US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같은 폴더 내에 있어야 동작한다</a:t>
              </a:r>
              <a:r>
                <a:rPr lang="en-US" altLang="ko-KR" sz="12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L"/>
                </a:rPr>
                <a:t>.</a:t>
              </a:r>
              <a:endParaRPr lang="en-US" altLang="ko-KR" sz="105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86F00FB5-0B80-82D7-DB3A-0589F71C2AC9}"/>
                </a:ext>
              </a:extLst>
            </p:cNvPr>
            <p:cNvSpPr/>
            <p:nvPr/>
          </p:nvSpPr>
          <p:spPr>
            <a:xfrm>
              <a:off x="616502" y="1759848"/>
              <a:ext cx="4495800" cy="22860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523C74-BDA9-1BEC-D9AA-16F08D40AFD3}"/>
                </a:ext>
              </a:extLst>
            </p:cNvPr>
            <p:cNvSpPr txBox="1"/>
            <p:nvPr/>
          </p:nvSpPr>
          <p:spPr>
            <a:xfrm>
              <a:off x="3581400" y="1439654"/>
              <a:ext cx="21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현재 경로 </a:t>
              </a:r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주의</a:t>
              </a:r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49774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단축키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61D2D3F-AE97-28A8-1B29-2E1146AC77AE}"/>
              </a:ext>
            </a:extLst>
          </p:cNvPr>
          <p:cNvSpPr txBox="1"/>
          <p:nvPr/>
        </p:nvSpPr>
        <p:spPr>
          <a:xfrm>
            <a:off x="535472" y="778760"/>
            <a:ext cx="9141927" cy="184024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+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R: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주석 처리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 + T: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주석 처리 해제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 + Enter: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현재 섹션 실행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%%: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편집 섹션 나누기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 + D: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함수 정의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부분로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이동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06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8939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스크립트 작성 기초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6FC82BC-757D-76F1-6ABA-2A6094490B90}"/>
              </a:ext>
            </a:extLst>
          </p:cNvPr>
          <p:cNvSpPr txBox="1"/>
          <p:nvPr/>
        </p:nvSpPr>
        <p:spPr>
          <a:xfrm>
            <a:off x="535472" y="778760"/>
            <a:ext cx="9141927" cy="387157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문서화 주석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누가 작성했는지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무엇을 작성했는지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언제 작성했는지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(e.g. V.0.0.2)</a:t>
            </a: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스크립트 상단에 작성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초기화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스크립트 상단에 초기화함으로 여러 스크립트 실행해서 발생하는 오류 방지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명령창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작업 공간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Figure, Window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초기화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506038-7997-71D2-C3B6-5A70748D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286105"/>
            <a:ext cx="4248743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093B9-8E76-41B1-9CE0-6135551970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9"/>
          <a:stretch/>
        </p:blipFill>
        <p:spPr>
          <a:xfrm>
            <a:off x="2835698" y="1302818"/>
            <a:ext cx="7028392" cy="13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62728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III</a:t>
            </a:r>
            <a:r>
              <a:rPr sz="2200" b="1" spc="-5" dirty="0">
                <a:cs typeface="맑은 고딕"/>
              </a:rPr>
              <a:t>.</a:t>
            </a:r>
            <a:r>
              <a:rPr lang="en-US" sz="2200" b="1" spc="-5" dirty="0">
                <a:cs typeface="맑은 고딕"/>
              </a:rPr>
              <a:t>	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Basics of MATLAB (</a:t>
            </a:r>
            <a:r>
              <a:rPr lang="ko-KR" altLang="en-US" sz="2200" b="1" dirty="0">
                <a:ea typeface="현대하모니 M" panose="02020603020101020101" pitchFamily="18" charset="-127"/>
                <a:cs typeface="맑은 고딕"/>
              </a:rPr>
              <a:t>변수 정의</a:t>
            </a:r>
            <a:r>
              <a:rPr lang="en-US" altLang="ko-KR" sz="2200" b="1" dirty="0">
                <a:ea typeface="현대하모니 M" panose="02020603020101020101" pitchFamily="18" charset="-127"/>
                <a:cs typeface="맑은 고딕"/>
              </a:rPr>
              <a:t>)</a:t>
            </a:r>
            <a:endParaRPr sz="2200" dirty="0">
              <a:cs typeface="맑은 고딕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C056EF1-8AAC-FC06-8987-4225641ED4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lang="en-US" dirty="0"/>
              <a:t>4</a:t>
            </a:r>
            <a:endParaRPr dirty="0"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2531D11-BD2E-22FF-19FC-E4DEB2C57EBF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>
                <a:latin typeface="현대하모니 M" panose="02020603020101020101" pitchFamily="18" charset="-127"/>
              </a:rPr>
              <a:t>School of Mechanical and Control Engineering-</a:t>
            </a:r>
            <a:r>
              <a:rPr lang="en-US" dirty="0" err="1">
                <a:latin typeface="현대하모니 M" panose="02020603020101020101" pitchFamily="18" charset="-127"/>
              </a:rPr>
              <a:t>Handong</a:t>
            </a:r>
            <a:r>
              <a:rPr lang="en-US" dirty="0">
                <a:latin typeface="현대하모니 M" panose="02020603020101020101" pitchFamily="18" charset="-127"/>
              </a:rPr>
              <a:t> Univ.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D48BE1-5A61-B283-592F-AABB0210831C}"/>
              </a:ext>
            </a:extLst>
          </p:cNvPr>
          <p:cNvSpPr txBox="1"/>
          <p:nvPr/>
        </p:nvSpPr>
        <p:spPr>
          <a:xfrm>
            <a:off x="535472" y="778760"/>
            <a:ext cx="9141927" cy="417934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double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벡터 형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열 벡터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12800" lvl="1" indent="-342900">
              <a:spcBef>
                <a:spcPts val="1150"/>
              </a:spcBef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 벡터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행렬 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구조체 형 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셀 형 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Symbolic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 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Table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 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55600" indent="-342900">
              <a:spcBef>
                <a:spcPts val="1150"/>
              </a:spcBef>
              <a:buAutoNum type="arabicPeriod"/>
            </a:pP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더 많지만 다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Cell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형과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Struct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형처럼 접근 가능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56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1881</Words>
  <Application>Microsoft Office PowerPoint</Application>
  <PresentationFormat>A4 용지(210x297mm)</PresentationFormat>
  <Paragraphs>339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HDharmony M</vt:lpstr>
      <vt:lpstr>맑은 고딕</vt:lpstr>
      <vt:lpstr>현대하모니 B</vt:lpstr>
      <vt:lpstr>현대하모니 M</vt:lpstr>
      <vt:lpstr>Arial</vt:lpstr>
      <vt:lpstr>Calibri</vt:lpstr>
      <vt:lpstr>Cambria Math</vt:lpstr>
      <vt:lpstr>JetBrains Mono</vt:lpstr>
      <vt:lpstr>Wingdings</vt:lpstr>
      <vt:lpstr>Office Theme</vt:lpstr>
      <vt:lpstr>MATLAB Basic</vt:lpstr>
      <vt:lpstr>PowerPoint 프레젠테이션</vt:lpstr>
      <vt:lpstr>I. Introduction (Why do we use MATLAB?)</vt:lpstr>
      <vt:lpstr>I. Introduction</vt:lpstr>
      <vt:lpstr>II. How to Install MATLAB</vt:lpstr>
      <vt:lpstr>III. Basics of MATLAB (MATLAB 레이아웃)</vt:lpstr>
      <vt:lpstr>III. Basics of MATLAB (단축키)</vt:lpstr>
      <vt:lpstr>III. Basics of MATLAB (스크립트 작성 기초)</vt:lpstr>
      <vt:lpstr>III. Basics of MATLAB (변수 정의)</vt:lpstr>
      <vt:lpstr>III. Basics of MATLAB (변수 요소 접근)</vt:lpstr>
      <vt:lpstr>III. Basics of MATLAB (변수 정의)</vt:lpstr>
      <vt:lpstr>III. Basics of MATLAB (변수 정의)</vt:lpstr>
      <vt:lpstr>III. Basics of MATLAB (자주 쓰이는 함수)</vt:lpstr>
      <vt:lpstr>III. Basics of MATLAB (자주 쓰이는 함수)</vt:lpstr>
      <vt:lpstr>III. Basics of MATLAB (자주 쓰이는 함수)</vt:lpstr>
      <vt:lpstr>III. 반복문 (for)</vt:lpstr>
      <vt:lpstr>III. 반복문 (while)</vt:lpstr>
      <vt:lpstr>III. 반복문 예제</vt:lpstr>
      <vt:lpstr>III. 조건문 (if)</vt:lpstr>
      <vt:lpstr>III. 함수 (Function)</vt:lpstr>
      <vt:lpstr>III. 사용자 정의 함수 (Function)</vt:lpstr>
      <vt:lpstr>III. 익명 함수 (Anonymous Function)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SeungEun Hwang</dc:creator>
  <cp:lastModifiedBy>곽진/21900031</cp:lastModifiedBy>
  <cp:revision>363</cp:revision>
  <dcterms:created xsi:type="dcterms:W3CDTF">2023-12-27T12:16:50Z</dcterms:created>
  <dcterms:modified xsi:type="dcterms:W3CDTF">2024-07-23T07:30:01Z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LastSaved">
    <vt:filetime>2023-12-27T00:00:00Z</vt:filetime>
  </property>
</Properties>
</file>