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62" r:id="rId6"/>
    <p:sldId id="261" r:id="rId7"/>
    <p:sldId id="275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1" r:id="rId20"/>
  </p:sldIdLst>
  <p:sldSz cx="9906000" cy="6858000" type="A4"/>
  <p:notesSz cx="9906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22" autoAdjust="0"/>
    <p:restoredTop sz="86920" autoAdjust="0"/>
  </p:normalViewPr>
  <p:slideViewPr>
    <p:cSldViewPr>
      <p:cViewPr varScale="1">
        <p:scale>
          <a:sx n="68" d="100"/>
          <a:sy n="68" d="100"/>
        </p:scale>
        <p:origin x="80" y="6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11813" y="0"/>
            <a:ext cx="42926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0D391-4969-4F6F-9F7C-0BA8786EEEE3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0600" y="3300413"/>
            <a:ext cx="79248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42926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11813" y="6513513"/>
            <a:ext cx="42926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EAF8D-CA0D-4E98-BD32-054A2CC21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088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EAF8D-CA0D-4E98-BD32-054A2CC21DD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55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EAF8D-CA0D-4E98-BD32-054A2CC21DD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495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EAF8D-CA0D-4E98-BD32-054A2CC21DD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323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EAF8D-CA0D-4E98-BD32-054A2CC21DD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305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EAF8D-CA0D-4E98-BD32-054A2CC21DD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0455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EAF8D-CA0D-4E98-BD32-054A2CC21DD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7297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EAF8D-CA0D-4E98-BD32-054A2CC21DD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0244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EAF8D-CA0D-4E98-BD32-054A2CC21DD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5585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EAF8D-CA0D-4E98-BD32-054A2CC21DD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2329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EAF8D-CA0D-4E98-BD32-054A2CC21DD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5335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EAF8D-CA0D-4E98-BD32-054A2CC21DD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618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EAF8D-CA0D-4E98-BD32-054A2CC21DD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886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EAF8D-CA0D-4E98-BD32-054A2CC21DD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452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EAF8D-CA0D-4E98-BD32-054A2CC21DD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874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EAF8D-CA0D-4E98-BD32-054A2CC21DD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044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EAF8D-CA0D-4E98-BD32-054A2CC21DD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990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EAF8D-CA0D-4E98-BD32-054A2CC21DD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247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EAF8D-CA0D-4E98-BD32-054A2CC21DD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457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EAF8D-CA0D-4E98-BD32-054A2CC21DD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987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0" y="2125980"/>
            <a:ext cx="84201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현대하모니 M" panose="02020603020101020101" pitchFamily="18" charset="-127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F7F7F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  <a:tabLst>
                <a:tab pos="1678939" algn="l"/>
                <a:tab pos="1864995" algn="l"/>
              </a:tabLst>
            </a:pPr>
            <a:r>
              <a:rPr dirty="0"/>
              <a:t>H</a:t>
            </a:r>
            <a:r>
              <a:rPr spc="-5" dirty="0"/>
              <a:t>YUND</a:t>
            </a:r>
            <a:r>
              <a:rPr dirty="0"/>
              <a:t>AI </a:t>
            </a:r>
            <a:r>
              <a:rPr spc="-5" dirty="0"/>
              <a:t>M</a:t>
            </a:r>
            <a:r>
              <a:rPr dirty="0"/>
              <a:t>OTOR </a:t>
            </a:r>
            <a:r>
              <a:rPr spc="-5" dirty="0"/>
              <a:t>G</a:t>
            </a:r>
            <a:r>
              <a:rPr dirty="0"/>
              <a:t>RO</a:t>
            </a:r>
            <a:r>
              <a:rPr spc="-5" dirty="0"/>
              <a:t>U</a:t>
            </a:r>
            <a:r>
              <a:rPr dirty="0"/>
              <a:t>P	-	한동대학교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현대하모니 M" panose="02020603020101020101" pitchFamily="18" charset="-127"/>
                <a:cs typeface="현대하모니 M" panose="02020603020101020101" pitchFamily="18" charset="-127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F7F7F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  <a:tabLst>
                <a:tab pos="1678939" algn="l"/>
                <a:tab pos="1864995" algn="l"/>
              </a:tabLst>
            </a:pPr>
            <a:r>
              <a:rPr dirty="0"/>
              <a:t>H</a:t>
            </a:r>
            <a:r>
              <a:rPr spc="-5" dirty="0"/>
              <a:t>YUND</a:t>
            </a:r>
            <a:r>
              <a:rPr dirty="0"/>
              <a:t>AI </a:t>
            </a:r>
            <a:r>
              <a:rPr spc="-5" dirty="0"/>
              <a:t>M</a:t>
            </a:r>
            <a:r>
              <a:rPr dirty="0"/>
              <a:t>OTOR </a:t>
            </a:r>
            <a:r>
              <a:rPr spc="-5" dirty="0"/>
              <a:t>G</a:t>
            </a:r>
            <a:r>
              <a:rPr dirty="0"/>
              <a:t>RO</a:t>
            </a:r>
            <a:r>
              <a:rPr spc="-5" dirty="0"/>
              <a:t>U</a:t>
            </a:r>
            <a:r>
              <a:rPr dirty="0"/>
              <a:t>P	-	한동대학교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58775" y="728662"/>
            <a:ext cx="9185275" cy="5080"/>
          </a:xfrm>
          <a:custGeom>
            <a:avLst/>
            <a:gdLst/>
            <a:ahLst/>
            <a:cxnLst/>
            <a:rect l="l" t="t" r="r" b="b"/>
            <a:pathLst>
              <a:path w="9185275" h="5079">
                <a:moveTo>
                  <a:pt x="0" y="4762"/>
                </a:moveTo>
                <a:lnTo>
                  <a:pt x="9185275" y="0"/>
                </a:lnTo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58775" y="728662"/>
            <a:ext cx="3600450" cy="34925"/>
          </a:xfrm>
          <a:custGeom>
            <a:avLst/>
            <a:gdLst/>
            <a:ahLst/>
            <a:cxnLst/>
            <a:rect l="l" t="t" r="r" b="b"/>
            <a:pathLst>
              <a:path w="3600450" h="34925">
                <a:moveTo>
                  <a:pt x="3600450" y="0"/>
                </a:moveTo>
                <a:lnTo>
                  <a:pt x="0" y="0"/>
                </a:lnTo>
                <a:lnTo>
                  <a:pt x="0" y="34925"/>
                </a:lnTo>
                <a:lnTo>
                  <a:pt x="3600450" y="34925"/>
                </a:lnTo>
                <a:lnTo>
                  <a:pt x="3600450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58775" y="728662"/>
            <a:ext cx="9185275" cy="5080"/>
          </a:xfrm>
          <a:custGeom>
            <a:avLst/>
            <a:gdLst/>
            <a:ahLst/>
            <a:cxnLst/>
            <a:rect l="l" t="t" r="r" b="b"/>
            <a:pathLst>
              <a:path w="9185275" h="5079">
                <a:moveTo>
                  <a:pt x="0" y="4762"/>
                </a:moveTo>
                <a:lnTo>
                  <a:pt x="9185275" y="0"/>
                </a:lnTo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58775" y="728662"/>
            <a:ext cx="3600450" cy="34925"/>
          </a:xfrm>
          <a:custGeom>
            <a:avLst/>
            <a:gdLst/>
            <a:ahLst/>
            <a:cxnLst/>
            <a:rect l="l" t="t" r="r" b="b"/>
            <a:pathLst>
              <a:path w="3600450" h="34925">
                <a:moveTo>
                  <a:pt x="3600450" y="0"/>
                </a:moveTo>
                <a:lnTo>
                  <a:pt x="0" y="0"/>
                </a:lnTo>
                <a:lnTo>
                  <a:pt x="0" y="34925"/>
                </a:lnTo>
                <a:lnTo>
                  <a:pt x="3600450" y="34925"/>
                </a:lnTo>
                <a:lnTo>
                  <a:pt x="3600450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53456" y="2980943"/>
            <a:ext cx="3813048" cy="3276600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57672" y="5303519"/>
            <a:ext cx="198120" cy="941832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0720" y="5230367"/>
            <a:ext cx="283463" cy="362712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33032" y="3051047"/>
            <a:ext cx="2432304" cy="124967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41264" y="2996183"/>
            <a:ext cx="454151" cy="109727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854440" y="4584191"/>
            <a:ext cx="542544" cy="10972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현대하모니 M" panose="02020603020101020101" pitchFamily="18" charset="-127"/>
                <a:cs typeface="현대하모니 M" panose="02020603020101020101" pitchFamily="18" charset="-127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F7F7F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  <a:tabLst>
                <a:tab pos="1678939" algn="l"/>
                <a:tab pos="1864995" algn="l"/>
              </a:tabLst>
            </a:pPr>
            <a:r>
              <a:rPr dirty="0"/>
              <a:t>H</a:t>
            </a:r>
            <a:r>
              <a:rPr spc="-5" dirty="0"/>
              <a:t>YUND</a:t>
            </a:r>
            <a:r>
              <a:rPr dirty="0"/>
              <a:t>AI </a:t>
            </a:r>
            <a:r>
              <a:rPr spc="-5" dirty="0"/>
              <a:t>M</a:t>
            </a:r>
            <a:r>
              <a:rPr dirty="0"/>
              <a:t>OTOR </a:t>
            </a:r>
            <a:r>
              <a:rPr spc="-5" dirty="0"/>
              <a:t>G</a:t>
            </a:r>
            <a:r>
              <a:rPr dirty="0"/>
              <a:t>RO</a:t>
            </a:r>
            <a:r>
              <a:rPr spc="-5" dirty="0"/>
              <a:t>U</a:t>
            </a:r>
            <a:r>
              <a:rPr dirty="0"/>
              <a:t>P	-	한동대학교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현대하모니 M" panose="02020603020101020101" pitchFamily="18" charset="-127"/>
                <a:cs typeface="현대하모니 M" panose="02020603020101020101" pitchFamily="18" charset="-127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F7F7F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  <a:tabLst>
                <a:tab pos="1678939" algn="l"/>
                <a:tab pos="1864995" algn="l"/>
              </a:tabLst>
            </a:pPr>
            <a:r>
              <a:rPr dirty="0"/>
              <a:t>H</a:t>
            </a:r>
            <a:r>
              <a:rPr spc="-5" dirty="0"/>
              <a:t>YUND</a:t>
            </a:r>
            <a:r>
              <a:rPr dirty="0"/>
              <a:t>AI </a:t>
            </a:r>
            <a:r>
              <a:rPr spc="-5" dirty="0"/>
              <a:t>M</a:t>
            </a:r>
            <a:r>
              <a:rPr dirty="0"/>
              <a:t>OTOR </a:t>
            </a:r>
            <a:r>
              <a:rPr spc="-5" dirty="0"/>
              <a:t>G</a:t>
            </a:r>
            <a:r>
              <a:rPr dirty="0"/>
              <a:t>RO</a:t>
            </a:r>
            <a:r>
              <a:rPr spc="-5" dirty="0"/>
              <a:t>U</a:t>
            </a:r>
            <a:r>
              <a:rPr dirty="0"/>
              <a:t>P	-	한동대학교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F7F7F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  <a:tabLst>
                <a:tab pos="1678939" algn="l"/>
                <a:tab pos="1864995" algn="l"/>
              </a:tabLst>
            </a:pPr>
            <a:r>
              <a:rPr dirty="0"/>
              <a:t>H</a:t>
            </a:r>
            <a:r>
              <a:rPr spc="-5" dirty="0"/>
              <a:t>YUND</a:t>
            </a:r>
            <a:r>
              <a:rPr dirty="0"/>
              <a:t>AI </a:t>
            </a:r>
            <a:r>
              <a:rPr spc="-5" dirty="0"/>
              <a:t>M</a:t>
            </a:r>
            <a:r>
              <a:rPr dirty="0"/>
              <a:t>OTOR </a:t>
            </a:r>
            <a:r>
              <a:rPr spc="-5" dirty="0"/>
              <a:t>G</a:t>
            </a:r>
            <a:r>
              <a:rPr dirty="0"/>
              <a:t>RO</a:t>
            </a:r>
            <a:r>
              <a:rPr spc="-5" dirty="0"/>
              <a:t>U</a:t>
            </a:r>
            <a:r>
              <a:rPr dirty="0"/>
              <a:t>P	-	한동대학교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58775" y="728662"/>
            <a:ext cx="9185275" cy="5080"/>
          </a:xfrm>
          <a:custGeom>
            <a:avLst/>
            <a:gdLst/>
            <a:ahLst/>
            <a:cxnLst/>
            <a:rect l="l" t="t" r="r" b="b"/>
            <a:pathLst>
              <a:path w="9185275" h="5079">
                <a:moveTo>
                  <a:pt x="0" y="4762"/>
                </a:moveTo>
                <a:lnTo>
                  <a:pt x="9185275" y="0"/>
                </a:lnTo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58775" y="728662"/>
            <a:ext cx="3600450" cy="34925"/>
          </a:xfrm>
          <a:custGeom>
            <a:avLst/>
            <a:gdLst/>
            <a:ahLst/>
            <a:cxnLst/>
            <a:rect l="l" t="t" r="r" b="b"/>
            <a:pathLst>
              <a:path w="3600450" h="34925">
                <a:moveTo>
                  <a:pt x="3600450" y="0"/>
                </a:moveTo>
                <a:lnTo>
                  <a:pt x="0" y="0"/>
                </a:lnTo>
                <a:lnTo>
                  <a:pt x="0" y="34925"/>
                </a:lnTo>
                <a:lnTo>
                  <a:pt x="3600450" y="34925"/>
                </a:lnTo>
                <a:lnTo>
                  <a:pt x="3600450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44825" y="1717548"/>
            <a:ext cx="381635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현대하모니 B"/>
                <a:cs typeface="현대하모니 B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5600" y="1037385"/>
            <a:ext cx="9199880" cy="4454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96493" y="6603444"/>
            <a:ext cx="2513329" cy="194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7F7F7F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  <a:tabLst>
                <a:tab pos="1678939" algn="l"/>
                <a:tab pos="1864995" algn="l"/>
              </a:tabLst>
            </a:pPr>
            <a:r>
              <a:rPr dirty="0"/>
              <a:t>H</a:t>
            </a:r>
            <a:r>
              <a:rPr spc="-5" dirty="0"/>
              <a:t>YUND</a:t>
            </a:r>
            <a:r>
              <a:rPr dirty="0"/>
              <a:t>AI </a:t>
            </a:r>
            <a:r>
              <a:rPr spc="-5" dirty="0"/>
              <a:t>M</a:t>
            </a:r>
            <a:r>
              <a:rPr dirty="0"/>
              <a:t>OTOR </a:t>
            </a:r>
            <a:r>
              <a:rPr spc="-5" dirty="0"/>
              <a:t>G</a:t>
            </a:r>
            <a:r>
              <a:rPr dirty="0"/>
              <a:t>RO</a:t>
            </a:r>
            <a:r>
              <a:rPr spc="-5" dirty="0"/>
              <a:t>U</a:t>
            </a:r>
            <a:r>
              <a:rPr dirty="0"/>
              <a:t>P	-	한동대학교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0"/>
            <a:ext cx="22783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619615" y="6566080"/>
            <a:ext cx="244475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현대하모니 M" panose="02020603020101020101" pitchFamily="18" charset="-127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8.emf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Zed4mC0G8nU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08510" y="6018265"/>
            <a:ext cx="1593409" cy="48951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613116" y="1534548"/>
            <a:ext cx="4679950" cy="0"/>
          </a:xfrm>
          <a:custGeom>
            <a:avLst/>
            <a:gdLst/>
            <a:ahLst/>
            <a:cxnLst/>
            <a:rect l="l" t="t" r="r" b="b"/>
            <a:pathLst>
              <a:path w="4679950">
                <a:moveTo>
                  <a:pt x="0" y="0"/>
                </a:moveTo>
                <a:lnTo>
                  <a:pt x="4679444" y="1"/>
                </a:lnTo>
              </a:path>
            </a:pathLst>
          </a:custGeom>
          <a:ln w="19050">
            <a:solidFill>
              <a:srgbClr val="252A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13116" y="2704731"/>
            <a:ext cx="4679950" cy="0"/>
          </a:xfrm>
          <a:custGeom>
            <a:avLst/>
            <a:gdLst/>
            <a:ahLst/>
            <a:cxnLst/>
            <a:rect l="l" t="t" r="r" b="b"/>
            <a:pathLst>
              <a:path w="4679950">
                <a:moveTo>
                  <a:pt x="0" y="0"/>
                </a:moveTo>
                <a:lnTo>
                  <a:pt x="4679444" y="1"/>
                </a:lnTo>
              </a:path>
            </a:pathLst>
          </a:custGeom>
          <a:ln w="19050">
            <a:solidFill>
              <a:srgbClr val="252A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43147" y="1223906"/>
            <a:ext cx="167640" cy="1800860"/>
          </a:xfrm>
          <a:custGeom>
            <a:avLst/>
            <a:gdLst/>
            <a:ahLst/>
            <a:cxnLst/>
            <a:rect l="l" t="t" r="r" b="b"/>
            <a:pathLst>
              <a:path w="167639" h="1800860">
                <a:moveTo>
                  <a:pt x="152364" y="0"/>
                </a:moveTo>
                <a:lnTo>
                  <a:pt x="0" y="0"/>
                </a:lnTo>
                <a:lnTo>
                  <a:pt x="0" y="1800282"/>
                </a:lnTo>
                <a:lnTo>
                  <a:pt x="167601" y="1800282"/>
                </a:lnTo>
              </a:path>
            </a:pathLst>
          </a:custGeom>
          <a:ln w="76200">
            <a:solidFill>
              <a:srgbClr val="252A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82549" y="1223905"/>
            <a:ext cx="167640" cy="1800860"/>
          </a:xfrm>
          <a:custGeom>
            <a:avLst/>
            <a:gdLst/>
            <a:ahLst/>
            <a:cxnLst/>
            <a:rect l="l" t="t" r="r" b="b"/>
            <a:pathLst>
              <a:path w="167640" h="1800860">
                <a:moveTo>
                  <a:pt x="15236" y="1800282"/>
                </a:moveTo>
                <a:lnTo>
                  <a:pt x="167601" y="1800282"/>
                </a:lnTo>
                <a:lnTo>
                  <a:pt x="167601" y="0"/>
                </a:lnTo>
                <a:lnTo>
                  <a:pt x="0" y="0"/>
                </a:lnTo>
              </a:path>
            </a:pathLst>
          </a:custGeom>
          <a:ln w="76200">
            <a:solidFill>
              <a:srgbClr val="252A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23703" y="1241508"/>
            <a:ext cx="332862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z="1400" dirty="0">
                <a:latin typeface="현대하모니 M" panose="02020603020101020101" pitchFamily="18" charset="-127"/>
                <a:cs typeface="현대하모니 B"/>
              </a:rPr>
              <a:t>MCE Coding Camp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712201" y="1652653"/>
            <a:ext cx="4468934" cy="9562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6200" algn="ctr">
              <a:lnSpc>
                <a:spcPct val="117000"/>
              </a:lnSpc>
              <a:spcBef>
                <a:spcPts val="100"/>
              </a:spcBef>
            </a:pPr>
            <a:r>
              <a:rPr lang="en-US" sz="2800" dirty="0"/>
              <a:t>Simulation Program and Simulink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342830" y="2799588"/>
            <a:ext cx="5124770" cy="8253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 eaLnBrk="1" latin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kumimoji="0"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Dharmony M" panose="02020603020101020101" pitchFamily="18" charset="-127"/>
                <a:ea typeface="HDharmony M" panose="02020603020101020101" pitchFamily="18" charset="-127"/>
              </a:rPr>
              <a:t>Handong</a:t>
            </a:r>
            <a:r>
              <a:rPr kumimoji="0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Dharmony M" panose="02020603020101020101" pitchFamily="18" charset="-127"/>
                <a:ea typeface="HDharmony M" panose="02020603020101020101" pitchFamily="18" charset="-127"/>
              </a:rPr>
              <a:t> Global University </a:t>
            </a:r>
            <a:br>
              <a:rPr kumimoji="0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Dharmony M" panose="02020603020101020101" pitchFamily="18" charset="-127"/>
                <a:ea typeface="HDharmony M" panose="02020603020101020101" pitchFamily="18" charset="-127"/>
              </a:rPr>
            </a:br>
            <a:r>
              <a:rPr kumimoji="0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Dharmony M" panose="02020603020101020101" pitchFamily="18" charset="-127"/>
                <a:ea typeface="HDharmony M" panose="02020603020101020101" pitchFamily="18" charset="-127"/>
              </a:rPr>
              <a:t>School of Mechanical and Control Engineering</a:t>
            </a:r>
          </a:p>
          <a:p>
            <a:pPr algn="ctr" eaLnBrk="1" latin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kumimoji="0"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HDharmony M" panose="02020603020101020101" pitchFamily="18" charset="-127"/>
              <a:ea typeface="HDharmony M" panose="02020603020101020101" pitchFamily="18" charset="-127"/>
            </a:endParaRPr>
          </a:p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kumimoji="0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Dharmony M" panose="02020603020101020101" pitchFamily="18" charset="-127"/>
                <a:ea typeface="HDharmony M" panose="02020603020101020101" pitchFamily="18" charset="-127"/>
              </a:rPr>
              <a:t>21900031 Jin Kwak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359275" y="5209540"/>
            <a:ext cx="11874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현대하모니 M"/>
                <a:cs typeface="현대하모니 M"/>
              </a:rPr>
              <a:t>202</a:t>
            </a:r>
            <a:r>
              <a:rPr lang="en-US" sz="1600" spc="-5" dirty="0">
                <a:latin typeface="현대하모니 M"/>
                <a:cs typeface="현대하모니 M"/>
              </a:rPr>
              <a:t>4</a:t>
            </a:r>
            <a:r>
              <a:rPr sz="1600" spc="-5" dirty="0">
                <a:latin typeface="현대하모니 M"/>
                <a:cs typeface="현대하모니 M"/>
              </a:rPr>
              <a:t>.</a:t>
            </a:r>
            <a:r>
              <a:rPr sz="1600" spc="-45" dirty="0">
                <a:latin typeface="현대하모니 M"/>
                <a:cs typeface="현대하모니 M"/>
              </a:rPr>
              <a:t> </a:t>
            </a:r>
            <a:r>
              <a:rPr lang="en-US" sz="1600" spc="-5" dirty="0">
                <a:latin typeface="현대하모니 M"/>
                <a:cs typeface="현대하모니 M"/>
              </a:rPr>
              <a:t>07</a:t>
            </a:r>
            <a:r>
              <a:rPr sz="1600" spc="-5" dirty="0">
                <a:latin typeface="현대하모니 M"/>
                <a:cs typeface="현대하모니 M"/>
              </a:rPr>
              <a:t>.</a:t>
            </a:r>
            <a:r>
              <a:rPr sz="1600" spc="-45" dirty="0">
                <a:latin typeface="현대하모니 M"/>
                <a:cs typeface="현대하모니 M"/>
              </a:rPr>
              <a:t> </a:t>
            </a:r>
            <a:r>
              <a:rPr lang="en-US" sz="1600" spc="-5" dirty="0">
                <a:latin typeface="현대하모니 M"/>
                <a:cs typeface="현대하모니 M"/>
              </a:rPr>
              <a:t>25</a:t>
            </a:r>
            <a:endParaRPr sz="1600" dirty="0">
              <a:latin typeface="현대하모니 M"/>
              <a:cs typeface="현대하모니 M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-95250" y="0"/>
            <a:ext cx="10096500" cy="7048500"/>
            <a:chOff x="-95250" y="0"/>
            <a:chExt cx="10096500" cy="7048500"/>
          </a:xfrm>
        </p:grpSpPr>
        <p:sp>
          <p:nvSpPr>
            <p:cNvPr id="13" name="object 13"/>
            <p:cNvSpPr/>
            <p:nvPr/>
          </p:nvSpPr>
          <p:spPr>
            <a:xfrm>
              <a:off x="0" y="0"/>
              <a:ext cx="9906000" cy="6858000"/>
            </a:xfrm>
            <a:custGeom>
              <a:avLst/>
              <a:gdLst/>
              <a:ahLst/>
              <a:cxnLst/>
              <a:rect l="l" t="t" r="r" b="b"/>
              <a:pathLst>
                <a:path w="9906000" h="6858000">
                  <a:moveTo>
                    <a:pt x="0" y="0"/>
                  </a:moveTo>
                  <a:lnTo>
                    <a:pt x="9906000" y="0"/>
                  </a:lnTo>
                  <a:lnTo>
                    <a:pt x="990600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ln w="190500">
              <a:solidFill>
                <a:srgbClr val="F2F2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112" y="0"/>
              <a:ext cx="9895205" cy="6851650"/>
            </a:xfrm>
            <a:custGeom>
              <a:avLst/>
              <a:gdLst/>
              <a:ahLst/>
              <a:cxnLst/>
              <a:rect l="l" t="t" r="r" b="b"/>
              <a:pathLst>
                <a:path w="9895205" h="6851650">
                  <a:moveTo>
                    <a:pt x="1304925" y="0"/>
                  </a:moveTo>
                  <a:lnTo>
                    <a:pt x="0" y="0"/>
                  </a:lnTo>
                  <a:lnTo>
                    <a:pt x="0" y="1304925"/>
                  </a:lnTo>
                  <a:lnTo>
                    <a:pt x="1304925" y="0"/>
                  </a:lnTo>
                  <a:close/>
                </a:path>
                <a:path w="9895205" h="6851650">
                  <a:moveTo>
                    <a:pt x="9894887" y="5545137"/>
                  </a:moveTo>
                  <a:lnTo>
                    <a:pt x="8589962" y="6851650"/>
                  </a:lnTo>
                  <a:lnTo>
                    <a:pt x="9894887" y="6851650"/>
                  </a:lnTo>
                  <a:lnTo>
                    <a:pt x="9894887" y="5545137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88"/>
    </mc:Choice>
    <mc:Fallback xmlns="">
      <p:transition spd="slow" advTm="1038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3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356552" y="268732"/>
            <a:ext cx="4520247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6415" algn="l"/>
              </a:tabLst>
            </a:pPr>
            <a:r>
              <a:rPr sz="2200" b="1" dirty="0">
                <a:latin typeface="맑은 고딕"/>
                <a:cs typeface="맑은 고딕"/>
              </a:rPr>
              <a:t>II</a:t>
            </a:r>
            <a:r>
              <a:rPr lang="en-US" sz="2200" b="1" dirty="0">
                <a:latin typeface="맑은 고딕"/>
                <a:cs typeface="맑은 고딕"/>
              </a:rPr>
              <a:t>I</a:t>
            </a:r>
            <a:r>
              <a:rPr sz="2200" b="1" dirty="0">
                <a:latin typeface="맑은 고딕"/>
                <a:cs typeface="맑은 고딕"/>
              </a:rPr>
              <a:t>.</a:t>
            </a:r>
            <a:r>
              <a:rPr lang="ko-KR" altLang="en-US" sz="2200" b="1" dirty="0">
                <a:latin typeface="맑은 고딕"/>
                <a:cs typeface="맑은 고딕"/>
              </a:rPr>
              <a:t>	</a:t>
            </a:r>
            <a:r>
              <a:rPr lang="en-US" altLang="ko-KR" sz="2200" b="1" dirty="0">
                <a:latin typeface="맑은 고딕"/>
                <a:cs typeface="맑은 고딕"/>
              </a:rPr>
              <a:t>Simulink (</a:t>
            </a:r>
            <a:r>
              <a:rPr lang="ko-KR" altLang="en-US" sz="2200" b="1" dirty="0">
                <a:latin typeface="맑은 고딕"/>
                <a:cs typeface="맑은 고딕"/>
              </a:rPr>
              <a:t>설정</a:t>
            </a:r>
            <a:r>
              <a:rPr lang="en-US" altLang="ko-KR" sz="2200" b="1" dirty="0">
                <a:latin typeface="맑은 고딕"/>
                <a:cs typeface="맑은 고딕"/>
              </a:rPr>
              <a:t>)</a:t>
            </a:r>
            <a:endParaRPr sz="2200" dirty="0">
              <a:latin typeface="맑은 고딕"/>
              <a:cs typeface="맑은 고딕"/>
            </a:endParaRPr>
          </a:p>
        </p:txBody>
      </p:sp>
      <p:sp>
        <p:nvSpPr>
          <p:cNvPr id="31" name="object 19">
            <a:extLst>
              <a:ext uri="{FF2B5EF4-FFF2-40B4-BE49-F238E27FC236}">
                <a16:creationId xmlns:a16="http://schemas.microsoft.com/office/drawing/2014/main" id="{A1DE8E50-FED7-FE7F-16AA-2A9D84512C80}"/>
              </a:ext>
            </a:extLst>
          </p:cNvPr>
          <p:cNvSpPr txBox="1">
            <a:spLocks/>
          </p:cNvSpPr>
          <p:nvPr/>
        </p:nvSpPr>
        <p:spPr>
          <a:xfrm>
            <a:off x="3047206" y="6594933"/>
            <a:ext cx="3811588" cy="17761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000" b="0" i="0" kern="1200">
                <a:solidFill>
                  <a:srgbClr val="7F7F7F"/>
                </a:solidFill>
                <a:latin typeface="맑은 고딕"/>
                <a:ea typeface="+mn-ea"/>
                <a:cs typeface="맑은 고딕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85"/>
              </a:spcBef>
              <a:tabLst>
                <a:tab pos="1678939" algn="l"/>
                <a:tab pos="1864995" algn="l"/>
              </a:tabLst>
            </a:pPr>
            <a:r>
              <a:rPr lang="en-US" dirty="0"/>
              <a:t>School of Mechanical and Control Engineering-</a:t>
            </a:r>
            <a:r>
              <a:rPr lang="en-US" dirty="0" err="1"/>
              <a:t>Handong</a:t>
            </a:r>
            <a:r>
              <a:rPr lang="en-US" dirty="0"/>
              <a:t> Univ.</a:t>
            </a:r>
            <a:endParaRPr lang="ko-KR" altLang="en-US"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F96F1C49-4160-CC1E-B326-B1B3E7AAED51}"/>
              </a:ext>
            </a:extLst>
          </p:cNvPr>
          <p:cNvSpPr txBox="1"/>
          <p:nvPr/>
        </p:nvSpPr>
        <p:spPr>
          <a:xfrm>
            <a:off x="535472" y="778760"/>
            <a:ext cx="9141927" cy="3994683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Simulink 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맨 위 탭에서 모델링을 클릭한다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. 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olidFill>
                  <a:srgbClr val="FF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모델을 설정한다</a:t>
            </a:r>
            <a:r>
              <a:rPr lang="en-US" altLang="ko-KR" sz="1600" dirty="0">
                <a:solidFill>
                  <a:srgbClr val="FF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중요</a:t>
            </a:r>
            <a:r>
              <a:rPr lang="en-US" altLang="ko-KR" sz="1600" dirty="0">
                <a:solidFill>
                  <a:srgbClr val="FF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)</a:t>
            </a:r>
          </a:p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endParaRPr lang="en-US" altLang="ko-KR" sz="1600" dirty="0">
              <a:solidFill>
                <a:srgbClr val="FF0000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현대하모니 B"/>
              <a:sym typeface="Wingdings" panose="05000000000000000000" pitchFamily="2" charset="2"/>
            </a:endParaRPr>
          </a:p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endParaRPr lang="en-US" altLang="ko-KR" sz="1600" dirty="0">
              <a:solidFill>
                <a:srgbClr val="FF0000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현대하모니 B"/>
              <a:sym typeface="Wingdings" panose="05000000000000000000" pitchFamily="2" charset="2"/>
            </a:endParaRPr>
          </a:p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endParaRPr lang="en-US" altLang="ko-KR" sz="1600" dirty="0">
              <a:solidFill>
                <a:srgbClr val="FF0000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현대하모니 B"/>
              <a:sym typeface="Wingdings" panose="05000000000000000000" pitchFamily="2" charset="2"/>
            </a:endParaRPr>
          </a:p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MATLAB 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스크립트에 저장된 변수를 직접 입력한다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.</a:t>
            </a:r>
          </a:p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Simulink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에 숫자가 아닌 변수를 넣어야 한다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숫자를 넣는 행위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소위 블록 코딩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)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는 지양해야 한다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.</a:t>
            </a:r>
          </a:p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시작 시간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중지 시간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고정 스텝 크기를 설정한다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.</a:t>
            </a:r>
          </a:p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ko-KR" altLang="en-US" sz="1600" dirty="0" err="1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솔버의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 유형은 고정 스텝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, </a:t>
            </a:r>
            <a:r>
              <a:rPr lang="ko-KR" altLang="en-US" sz="1600" dirty="0" err="1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솔버는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Runge-</a:t>
            </a:r>
            <a:r>
              <a:rPr lang="en-US" altLang="ko-KR" sz="1600" dirty="0" err="1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Kutta</a:t>
            </a:r>
            <a:endParaRPr lang="en-US" altLang="ko-KR" sz="16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B"/>
              <a:sym typeface="Wingdings" panose="05000000000000000000" pitchFamily="2" charset="2"/>
            </a:endParaRPr>
          </a:p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endParaRPr lang="en-US" altLang="ko-KR" sz="16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B"/>
              <a:sym typeface="Wingdings" panose="05000000000000000000" pitchFamily="2" charset="2"/>
            </a:endParaRPr>
          </a:p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endParaRPr lang="en-US" altLang="ko-KR" sz="16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B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B49D363-B97E-6BCF-9180-5CE0804532B1}"/>
              </a:ext>
            </a:extLst>
          </p:cNvPr>
          <p:cNvGrpSpPr/>
          <p:nvPr/>
        </p:nvGrpSpPr>
        <p:grpSpPr>
          <a:xfrm>
            <a:off x="2668892" y="1183838"/>
            <a:ext cx="7072960" cy="1192154"/>
            <a:chOff x="1416520" y="1175663"/>
            <a:chExt cx="7072960" cy="119215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91F15CD-166A-A49C-0DB1-89C968906E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16520" y="1175663"/>
              <a:ext cx="7072960" cy="1192154"/>
            </a:xfrm>
            <a:prstGeom prst="rect">
              <a:avLst/>
            </a:prstGeom>
          </p:spPr>
        </p:pic>
        <p:sp>
          <p:nvSpPr>
            <p:cNvPr id="9" name="액자 8">
              <a:extLst>
                <a:ext uri="{FF2B5EF4-FFF2-40B4-BE49-F238E27FC236}">
                  <a16:creationId xmlns:a16="http://schemas.microsoft.com/office/drawing/2014/main" id="{3562F1B0-0770-2153-7A62-7A1B1C2788A3}"/>
                </a:ext>
              </a:extLst>
            </p:cNvPr>
            <p:cNvSpPr/>
            <p:nvPr/>
          </p:nvSpPr>
          <p:spPr>
            <a:xfrm>
              <a:off x="4191000" y="1572567"/>
              <a:ext cx="609600" cy="713433"/>
            </a:xfrm>
            <a:prstGeom prst="frame">
              <a:avLst>
                <a:gd name="adj1" fmla="val 75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562B7C69-BC5C-7110-40B9-B44D9561E110}"/>
              </a:ext>
            </a:extLst>
          </p:cNvPr>
          <p:cNvGrpSpPr/>
          <p:nvPr/>
        </p:nvGrpSpPr>
        <p:grpSpPr>
          <a:xfrm>
            <a:off x="5399404" y="3151340"/>
            <a:ext cx="4367848" cy="3443593"/>
            <a:chOff x="5399404" y="3151340"/>
            <a:chExt cx="4367848" cy="3443593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E2733C09-BC49-2F46-FD89-C47D52743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99404" y="3151340"/>
              <a:ext cx="4367848" cy="3443593"/>
            </a:xfrm>
            <a:prstGeom prst="rect">
              <a:avLst/>
            </a:prstGeom>
          </p:spPr>
        </p:pic>
        <p:sp>
          <p:nvSpPr>
            <p:cNvPr id="13" name="액자 12">
              <a:extLst>
                <a:ext uri="{FF2B5EF4-FFF2-40B4-BE49-F238E27FC236}">
                  <a16:creationId xmlns:a16="http://schemas.microsoft.com/office/drawing/2014/main" id="{CD416FCF-56B4-3ADB-5F11-A066DDFB62E1}"/>
                </a:ext>
              </a:extLst>
            </p:cNvPr>
            <p:cNvSpPr/>
            <p:nvPr/>
          </p:nvSpPr>
          <p:spPr>
            <a:xfrm>
              <a:off x="6400800" y="3603906"/>
              <a:ext cx="3276599" cy="228600"/>
            </a:xfrm>
            <a:prstGeom prst="frame">
              <a:avLst>
                <a:gd name="adj1" fmla="val 4167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액자 13">
              <a:extLst>
                <a:ext uri="{FF2B5EF4-FFF2-40B4-BE49-F238E27FC236}">
                  <a16:creationId xmlns:a16="http://schemas.microsoft.com/office/drawing/2014/main" id="{0BDC8CEE-956D-756D-6474-F451A5D98C82}"/>
                </a:ext>
              </a:extLst>
            </p:cNvPr>
            <p:cNvSpPr/>
            <p:nvPr/>
          </p:nvSpPr>
          <p:spPr>
            <a:xfrm>
              <a:off x="6445726" y="3986921"/>
              <a:ext cx="3276599" cy="228600"/>
            </a:xfrm>
            <a:prstGeom prst="frame">
              <a:avLst>
                <a:gd name="adj1" fmla="val 4167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액자 14">
              <a:extLst>
                <a:ext uri="{FF2B5EF4-FFF2-40B4-BE49-F238E27FC236}">
                  <a16:creationId xmlns:a16="http://schemas.microsoft.com/office/drawing/2014/main" id="{767340C3-3F02-F377-ACC4-F5D6AB48A7F5}"/>
                </a:ext>
              </a:extLst>
            </p:cNvPr>
            <p:cNvSpPr/>
            <p:nvPr/>
          </p:nvSpPr>
          <p:spPr>
            <a:xfrm>
              <a:off x="6574313" y="4379542"/>
              <a:ext cx="3019424" cy="228600"/>
            </a:xfrm>
            <a:prstGeom prst="frame">
              <a:avLst>
                <a:gd name="adj1" fmla="val 4167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512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575"/>
    </mc:Choice>
    <mc:Fallback xmlns="">
      <p:transition spd="slow" advTm="3657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3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356552" y="268732"/>
            <a:ext cx="4520247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6415" algn="l"/>
              </a:tabLst>
            </a:pPr>
            <a:r>
              <a:rPr sz="2200" b="1" dirty="0">
                <a:latin typeface="맑은 고딕"/>
                <a:cs typeface="맑은 고딕"/>
              </a:rPr>
              <a:t>II</a:t>
            </a:r>
            <a:r>
              <a:rPr lang="en-US" sz="2200" b="1" dirty="0">
                <a:latin typeface="맑은 고딕"/>
                <a:cs typeface="맑은 고딕"/>
              </a:rPr>
              <a:t>I</a:t>
            </a:r>
            <a:r>
              <a:rPr sz="2200" b="1" dirty="0">
                <a:latin typeface="맑은 고딕"/>
                <a:cs typeface="맑은 고딕"/>
              </a:rPr>
              <a:t>.</a:t>
            </a:r>
            <a:r>
              <a:rPr lang="ko-KR" altLang="en-US" sz="2200" b="1" dirty="0">
                <a:latin typeface="맑은 고딕"/>
                <a:cs typeface="맑은 고딕"/>
              </a:rPr>
              <a:t>	</a:t>
            </a:r>
            <a:r>
              <a:rPr lang="en-US" altLang="ko-KR" sz="2200" b="1" dirty="0">
                <a:latin typeface="맑은 고딕"/>
                <a:cs typeface="맑은 고딕"/>
              </a:rPr>
              <a:t>Simulink (</a:t>
            </a:r>
            <a:r>
              <a:rPr lang="ko-KR" altLang="en-US" sz="2200" b="1" dirty="0">
                <a:latin typeface="맑은 고딕"/>
                <a:cs typeface="맑은 고딕"/>
              </a:rPr>
              <a:t>설정</a:t>
            </a:r>
            <a:r>
              <a:rPr lang="en-US" altLang="ko-KR" sz="2200" b="1" dirty="0">
                <a:latin typeface="맑은 고딕"/>
                <a:cs typeface="맑은 고딕"/>
              </a:rPr>
              <a:t>)</a:t>
            </a:r>
            <a:endParaRPr sz="2200" dirty="0">
              <a:latin typeface="맑은 고딕"/>
              <a:cs typeface="맑은 고딕"/>
            </a:endParaRPr>
          </a:p>
        </p:txBody>
      </p:sp>
      <p:sp>
        <p:nvSpPr>
          <p:cNvPr id="31" name="object 19">
            <a:extLst>
              <a:ext uri="{FF2B5EF4-FFF2-40B4-BE49-F238E27FC236}">
                <a16:creationId xmlns:a16="http://schemas.microsoft.com/office/drawing/2014/main" id="{A1DE8E50-FED7-FE7F-16AA-2A9D84512C80}"/>
              </a:ext>
            </a:extLst>
          </p:cNvPr>
          <p:cNvSpPr txBox="1">
            <a:spLocks/>
          </p:cNvSpPr>
          <p:nvPr/>
        </p:nvSpPr>
        <p:spPr>
          <a:xfrm>
            <a:off x="3047206" y="6594933"/>
            <a:ext cx="3811588" cy="17761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000" b="0" i="0" kern="1200">
                <a:solidFill>
                  <a:srgbClr val="7F7F7F"/>
                </a:solidFill>
                <a:latin typeface="맑은 고딕"/>
                <a:ea typeface="+mn-ea"/>
                <a:cs typeface="맑은 고딕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85"/>
              </a:spcBef>
              <a:tabLst>
                <a:tab pos="1678939" algn="l"/>
                <a:tab pos="1864995" algn="l"/>
              </a:tabLst>
            </a:pPr>
            <a:r>
              <a:rPr lang="en-US" dirty="0"/>
              <a:t>School of Mechanical and Control Engineering-</a:t>
            </a:r>
            <a:r>
              <a:rPr lang="en-US" dirty="0" err="1"/>
              <a:t>Handong</a:t>
            </a:r>
            <a:r>
              <a:rPr lang="en-US" dirty="0"/>
              <a:t> Univ.</a:t>
            </a:r>
            <a:endParaRPr lang="ko-KR" altLang="en-US"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F96F1C49-4160-CC1E-B326-B1B3E7AAED51}"/>
              </a:ext>
            </a:extLst>
          </p:cNvPr>
          <p:cNvSpPr txBox="1"/>
          <p:nvPr/>
        </p:nvSpPr>
        <p:spPr>
          <a:xfrm>
            <a:off x="535472" y="778760"/>
            <a:ext cx="9141927" cy="3933128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Simulink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 설정이 끝났으면 본격적으로 라이브러리를 사용하여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, 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시뮬레이션 프로그램을 작성해보자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!</a:t>
            </a:r>
          </a:p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시뮬레이션 탭에 라이브러리 브라우저를 클릭해보자</a:t>
            </a:r>
            <a:endParaRPr lang="en-US" altLang="ko-KR" sz="16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B"/>
              <a:sym typeface="Wingdings" panose="05000000000000000000" pitchFamily="2" charset="2"/>
            </a:endParaRPr>
          </a:p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선형 시스템 및 신호에서 배운 것과 같이 스텝 입력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램프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, </a:t>
            </a:r>
            <a:r>
              <a:rPr lang="ko-KR" altLang="en-US" sz="1600" dirty="0" err="1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정현파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 등 다양한 신호를 만들고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싶다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. (Sources)</a:t>
            </a:r>
          </a:p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ko-KR" altLang="en-US" sz="1600" dirty="0" err="1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시뮬링크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 상에서 그래프를 확인하거나 작업 공간으로 보내고 싶다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.(Sinks)</a:t>
            </a:r>
          </a:p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내가 직접 함수를 만들고 싶다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. (User-Defined Functions)</a:t>
            </a:r>
          </a:p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신호에 대한 연산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, 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증폭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, 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수학적 연산 등</a:t>
            </a:r>
            <a:b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</a:b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(Math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 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Operations)</a:t>
            </a:r>
          </a:p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전달 함수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, 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미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/</a:t>
            </a:r>
            <a:r>
              <a:rPr lang="ko-KR" altLang="en-US" sz="1600" dirty="0" err="1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적분기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, 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제어기 등 </a:t>
            </a:r>
            <a:b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</a:b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(Continuous)</a:t>
            </a:r>
          </a:p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여러 블록이 있으며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, 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이를 통해 효과적인</a:t>
            </a:r>
            <a:b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</a:b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Simulink 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작성을 할 수 있다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.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5CDFE39-DB02-A9C2-74DB-0410E93E7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031" y="2735644"/>
            <a:ext cx="5410199" cy="383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71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575"/>
    </mc:Choice>
    <mc:Fallback xmlns="">
      <p:transition spd="slow" advTm="3657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3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356552" y="268732"/>
            <a:ext cx="4520247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6415" algn="l"/>
              </a:tabLst>
            </a:pPr>
            <a:r>
              <a:rPr sz="2200" b="1" dirty="0">
                <a:latin typeface="맑은 고딕"/>
                <a:cs typeface="맑은 고딕"/>
              </a:rPr>
              <a:t>II</a:t>
            </a:r>
            <a:r>
              <a:rPr lang="en-US" sz="2200" b="1" dirty="0">
                <a:latin typeface="맑은 고딕"/>
                <a:cs typeface="맑은 고딕"/>
              </a:rPr>
              <a:t>I</a:t>
            </a:r>
            <a:r>
              <a:rPr sz="2200" b="1" dirty="0">
                <a:latin typeface="맑은 고딕"/>
                <a:cs typeface="맑은 고딕"/>
              </a:rPr>
              <a:t>.</a:t>
            </a:r>
            <a:r>
              <a:rPr lang="ko-KR" altLang="en-US" sz="2200" b="1" dirty="0">
                <a:latin typeface="맑은 고딕"/>
                <a:cs typeface="맑은 고딕"/>
              </a:rPr>
              <a:t>	</a:t>
            </a:r>
            <a:r>
              <a:rPr lang="en-US" altLang="ko-KR" sz="2200" b="1" dirty="0">
                <a:latin typeface="맑은 고딕"/>
                <a:cs typeface="맑은 고딕"/>
              </a:rPr>
              <a:t>Simulink</a:t>
            </a:r>
            <a:endParaRPr sz="2200" dirty="0">
              <a:latin typeface="맑은 고딕"/>
              <a:cs typeface="맑은 고딕"/>
            </a:endParaRPr>
          </a:p>
        </p:txBody>
      </p:sp>
      <p:sp>
        <p:nvSpPr>
          <p:cNvPr id="31" name="object 19">
            <a:extLst>
              <a:ext uri="{FF2B5EF4-FFF2-40B4-BE49-F238E27FC236}">
                <a16:creationId xmlns:a16="http://schemas.microsoft.com/office/drawing/2014/main" id="{A1DE8E50-FED7-FE7F-16AA-2A9D84512C80}"/>
              </a:ext>
            </a:extLst>
          </p:cNvPr>
          <p:cNvSpPr txBox="1">
            <a:spLocks/>
          </p:cNvSpPr>
          <p:nvPr/>
        </p:nvSpPr>
        <p:spPr>
          <a:xfrm>
            <a:off x="3047206" y="6594933"/>
            <a:ext cx="3811588" cy="17761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000" b="0" i="0" kern="1200">
                <a:solidFill>
                  <a:srgbClr val="7F7F7F"/>
                </a:solidFill>
                <a:latin typeface="맑은 고딕"/>
                <a:ea typeface="+mn-ea"/>
                <a:cs typeface="맑은 고딕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85"/>
              </a:spcBef>
              <a:tabLst>
                <a:tab pos="1678939" algn="l"/>
                <a:tab pos="1864995" algn="l"/>
              </a:tabLst>
            </a:pPr>
            <a:r>
              <a:rPr lang="en-US" dirty="0"/>
              <a:t>School of Mechanical and Control Engineering-</a:t>
            </a:r>
            <a:r>
              <a:rPr lang="en-US" dirty="0" err="1"/>
              <a:t>Handong</a:t>
            </a:r>
            <a:r>
              <a:rPr lang="en-US" dirty="0"/>
              <a:t> Univ.</a:t>
            </a:r>
            <a:endParaRPr lang="ko-KR" altLang="en-US" dirty="0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88D096DA-ED8F-1578-A888-292E98C64507}"/>
              </a:ext>
            </a:extLst>
          </p:cNvPr>
          <p:cNvSpPr txBox="1"/>
          <p:nvPr/>
        </p:nvSpPr>
        <p:spPr>
          <a:xfrm>
            <a:off x="535472" y="778760"/>
            <a:ext cx="9141927" cy="1594026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블록에도 다양한 공을 들여야 할 필요가 있다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. Sine Wave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라는 블록을 사용해보자</a:t>
            </a:r>
            <a:endParaRPr lang="en-US" altLang="ko-KR" sz="16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B"/>
            </a:endParaRPr>
          </a:p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정현파를 만들기 위해 필요한 인자는 진폭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, 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편향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, 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주파수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, 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위상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 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등 다양하나 숫자가 아닌 변수를 직접 넣는다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.</a:t>
            </a:r>
          </a:p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이는 스크립트에서도 마찬가지이다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. 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수식에도 변수 명을 잘 사용한다면 가독성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/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디버깅 측면에서 </a:t>
            </a:r>
            <a:r>
              <a:rPr lang="ko-KR" altLang="en-US" sz="1600" dirty="0" err="1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깔끔해진다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.</a:t>
            </a:r>
          </a:p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endParaRPr lang="en-US" altLang="ko-KR" sz="16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B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965E267-59B0-5863-AA1E-6BDE87CD4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00288"/>
            <a:ext cx="3241735" cy="42517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E0C298A-98D0-76AC-BE53-439A42C78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2200288"/>
            <a:ext cx="3306920" cy="425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05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575"/>
    </mc:Choice>
    <mc:Fallback xmlns="">
      <p:transition spd="slow" advTm="36575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3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356552" y="268732"/>
            <a:ext cx="4520247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6415" algn="l"/>
              </a:tabLst>
            </a:pPr>
            <a:r>
              <a:rPr sz="2200" b="1" dirty="0">
                <a:latin typeface="맑은 고딕"/>
                <a:cs typeface="맑은 고딕"/>
              </a:rPr>
              <a:t>II</a:t>
            </a:r>
            <a:r>
              <a:rPr lang="en-US" sz="2200" b="1" dirty="0">
                <a:latin typeface="맑은 고딕"/>
                <a:cs typeface="맑은 고딕"/>
              </a:rPr>
              <a:t>I</a:t>
            </a:r>
            <a:r>
              <a:rPr sz="2200" b="1" dirty="0">
                <a:latin typeface="맑은 고딕"/>
                <a:cs typeface="맑은 고딕"/>
              </a:rPr>
              <a:t>.</a:t>
            </a:r>
            <a:r>
              <a:rPr lang="ko-KR" altLang="en-US" sz="2200" b="1" dirty="0">
                <a:latin typeface="맑은 고딕"/>
                <a:cs typeface="맑은 고딕"/>
              </a:rPr>
              <a:t>	</a:t>
            </a:r>
            <a:r>
              <a:rPr lang="en-US" altLang="ko-KR" sz="2200" b="1" dirty="0">
                <a:latin typeface="맑은 고딕"/>
                <a:cs typeface="맑은 고딕"/>
              </a:rPr>
              <a:t>Simulink</a:t>
            </a:r>
            <a:endParaRPr sz="2200" dirty="0">
              <a:latin typeface="맑은 고딕"/>
              <a:cs typeface="맑은 고딕"/>
            </a:endParaRPr>
          </a:p>
        </p:txBody>
      </p:sp>
      <p:sp>
        <p:nvSpPr>
          <p:cNvPr id="31" name="object 19">
            <a:extLst>
              <a:ext uri="{FF2B5EF4-FFF2-40B4-BE49-F238E27FC236}">
                <a16:creationId xmlns:a16="http://schemas.microsoft.com/office/drawing/2014/main" id="{A1DE8E50-FED7-FE7F-16AA-2A9D84512C80}"/>
              </a:ext>
            </a:extLst>
          </p:cNvPr>
          <p:cNvSpPr txBox="1">
            <a:spLocks/>
          </p:cNvSpPr>
          <p:nvPr/>
        </p:nvSpPr>
        <p:spPr>
          <a:xfrm>
            <a:off x="3047206" y="6594933"/>
            <a:ext cx="3811588" cy="17761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000" b="0" i="0" kern="1200">
                <a:solidFill>
                  <a:srgbClr val="7F7F7F"/>
                </a:solidFill>
                <a:latin typeface="맑은 고딕"/>
                <a:ea typeface="+mn-ea"/>
                <a:cs typeface="맑은 고딕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85"/>
              </a:spcBef>
              <a:tabLst>
                <a:tab pos="1678939" algn="l"/>
                <a:tab pos="1864995" algn="l"/>
              </a:tabLst>
            </a:pPr>
            <a:r>
              <a:rPr lang="en-US" dirty="0"/>
              <a:t>School of Mechanical and Control Engineering-</a:t>
            </a:r>
            <a:r>
              <a:rPr lang="en-US" dirty="0" err="1"/>
              <a:t>Handong</a:t>
            </a:r>
            <a:r>
              <a:rPr lang="en-US" dirty="0"/>
              <a:t> Univ.</a:t>
            </a:r>
            <a:endParaRPr lang="ko-KR" altLang="en-US" dirty="0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88D096DA-ED8F-1578-A888-292E98C64507}"/>
              </a:ext>
            </a:extLst>
          </p:cNvPr>
          <p:cNvSpPr txBox="1"/>
          <p:nvPr/>
        </p:nvSpPr>
        <p:spPr>
          <a:xfrm>
            <a:off x="535472" y="778760"/>
            <a:ext cx="9141927" cy="2640466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결과를 작업 공간으로 불러올 필요도 있다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. 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이 때는 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To Workspace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라는 블록을 사용하자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!</a:t>
            </a:r>
          </a:p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Out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이라는 구조체의 변수 이름을</a:t>
            </a:r>
            <a:b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</a:b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지정한다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.</a:t>
            </a:r>
          </a:p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저장형식이 시계열을 배열로 바꾼다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.</a:t>
            </a:r>
          </a:p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샘플 시간을 정한다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.</a:t>
            </a:r>
          </a:p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Simulink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를 실행하고 결과를 확인하자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!</a:t>
            </a:r>
          </a:p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endParaRPr lang="en-US" altLang="ko-KR" sz="16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B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EEDF8C1-62DE-4563-B303-5E4BA5E66C5E}"/>
              </a:ext>
            </a:extLst>
          </p:cNvPr>
          <p:cNvGrpSpPr/>
          <p:nvPr/>
        </p:nvGrpSpPr>
        <p:grpSpPr>
          <a:xfrm>
            <a:off x="4237834" y="1195129"/>
            <a:ext cx="5668166" cy="5201376"/>
            <a:chOff x="356552" y="1219200"/>
            <a:chExt cx="5668166" cy="520137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31609D3-EE6A-2274-13DC-9FC0C9432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6552" y="1219200"/>
              <a:ext cx="5668166" cy="5201376"/>
            </a:xfrm>
            <a:prstGeom prst="rect">
              <a:avLst/>
            </a:prstGeom>
          </p:spPr>
        </p:pic>
        <p:sp>
          <p:nvSpPr>
            <p:cNvPr id="5" name="액자 4">
              <a:extLst>
                <a:ext uri="{FF2B5EF4-FFF2-40B4-BE49-F238E27FC236}">
                  <a16:creationId xmlns:a16="http://schemas.microsoft.com/office/drawing/2014/main" id="{5AE3B213-CE55-8919-4532-1F93CCDEDDCD}"/>
                </a:ext>
              </a:extLst>
            </p:cNvPr>
            <p:cNvSpPr/>
            <p:nvPr/>
          </p:nvSpPr>
          <p:spPr>
            <a:xfrm>
              <a:off x="1600200" y="4450080"/>
              <a:ext cx="4348318" cy="655320"/>
            </a:xfrm>
            <a:prstGeom prst="frame">
              <a:avLst>
                <a:gd name="adj1" fmla="val 6376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액자 5">
              <a:extLst>
                <a:ext uri="{FF2B5EF4-FFF2-40B4-BE49-F238E27FC236}">
                  <a16:creationId xmlns:a16="http://schemas.microsoft.com/office/drawing/2014/main" id="{8BF1BE43-102B-D4D9-8F37-7EFD650CF213}"/>
                </a:ext>
              </a:extLst>
            </p:cNvPr>
            <p:cNvSpPr/>
            <p:nvPr/>
          </p:nvSpPr>
          <p:spPr>
            <a:xfrm>
              <a:off x="1607820" y="5311140"/>
              <a:ext cx="4348318" cy="556260"/>
            </a:xfrm>
            <a:prstGeom prst="frame">
              <a:avLst>
                <a:gd name="adj1" fmla="val 6376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액자 7">
              <a:extLst>
                <a:ext uri="{FF2B5EF4-FFF2-40B4-BE49-F238E27FC236}">
                  <a16:creationId xmlns:a16="http://schemas.microsoft.com/office/drawing/2014/main" id="{0864A0FE-C9A2-AC83-25E5-CFA04B2B7ED6}"/>
                </a:ext>
              </a:extLst>
            </p:cNvPr>
            <p:cNvSpPr/>
            <p:nvPr/>
          </p:nvSpPr>
          <p:spPr>
            <a:xfrm>
              <a:off x="1600200" y="2986588"/>
              <a:ext cx="4348318" cy="594812"/>
            </a:xfrm>
            <a:prstGeom prst="frame">
              <a:avLst>
                <a:gd name="adj1" fmla="val 6376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574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575"/>
    </mc:Choice>
    <mc:Fallback xmlns="">
      <p:transition spd="slow" advTm="36575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3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356552" y="268732"/>
            <a:ext cx="4520247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6415" algn="l"/>
              </a:tabLst>
            </a:pPr>
            <a:r>
              <a:rPr sz="2200" b="1" dirty="0">
                <a:latin typeface="맑은 고딕"/>
                <a:cs typeface="맑은 고딕"/>
              </a:rPr>
              <a:t>II</a:t>
            </a:r>
            <a:r>
              <a:rPr lang="en-US" sz="2200" b="1" dirty="0">
                <a:latin typeface="맑은 고딕"/>
                <a:cs typeface="맑은 고딕"/>
              </a:rPr>
              <a:t>I</a:t>
            </a:r>
            <a:r>
              <a:rPr sz="2200" b="1" dirty="0">
                <a:latin typeface="맑은 고딕"/>
                <a:cs typeface="맑은 고딕"/>
              </a:rPr>
              <a:t>.</a:t>
            </a:r>
            <a:r>
              <a:rPr lang="ko-KR" altLang="en-US" sz="2200" b="1" dirty="0">
                <a:latin typeface="맑은 고딕"/>
                <a:cs typeface="맑은 고딕"/>
              </a:rPr>
              <a:t>	</a:t>
            </a:r>
            <a:r>
              <a:rPr lang="en-US" altLang="ko-KR" sz="2200" b="1" dirty="0">
                <a:latin typeface="맑은 고딕"/>
                <a:cs typeface="맑은 고딕"/>
              </a:rPr>
              <a:t>Simulink</a:t>
            </a:r>
            <a:endParaRPr sz="2200" dirty="0">
              <a:latin typeface="맑은 고딕"/>
              <a:cs typeface="맑은 고딕"/>
            </a:endParaRPr>
          </a:p>
        </p:txBody>
      </p:sp>
      <p:sp>
        <p:nvSpPr>
          <p:cNvPr id="31" name="object 19">
            <a:extLst>
              <a:ext uri="{FF2B5EF4-FFF2-40B4-BE49-F238E27FC236}">
                <a16:creationId xmlns:a16="http://schemas.microsoft.com/office/drawing/2014/main" id="{A1DE8E50-FED7-FE7F-16AA-2A9D84512C80}"/>
              </a:ext>
            </a:extLst>
          </p:cNvPr>
          <p:cNvSpPr txBox="1">
            <a:spLocks/>
          </p:cNvSpPr>
          <p:nvPr/>
        </p:nvSpPr>
        <p:spPr>
          <a:xfrm>
            <a:off x="3047206" y="6594933"/>
            <a:ext cx="3811588" cy="17761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000" b="0" i="0" kern="1200">
                <a:solidFill>
                  <a:srgbClr val="7F7F7F"/>
                </a:solidFill>
                <a:latin typeface="맑은 고딕"/>
                <a:ea typeface="+mn-ea"/>
                <a:cs typeface="맑은 고딕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85"/>
              </a:spcBef>
              <a:tabLst>
                <a:tab pos="1678939" algn="l"/>
                <a:tab pos="1864995" algn="l"/>
              </a:tabLst>
            </a:pPr>
            <a:r>
              <a:rPr lang="en-US" dirty="0"/>
              <a:t>School of Mechanical and Control Engineering-</a:t>
            </a:r>
            <a:r>
              <a:rPr lang="en-US" dirty="0" err="1"/>
              <a:t>Handong</a:t>
            </a:r>
            <a:r>
              <a:rPr lang="en-US" dirty="0"/>
              <a:t> Univ.</a:t>
            </a:r>
            <a:endParaRPr lang="ko-KR" altLang="en-US" dirty="0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88D096DA-ED8F-1578-A888-292E98C64507}"/>
              </a:ext>
            </a:extLst>
          </p:cNvPr>
          <p:cNvSpPr txBox="1"/>
          <p:nvPr/>
        </p:nvSpPr>
        <p:spPr>
          <a:xfrm>
            <a:off x="535472" y="778760"/>
            <a:ext cx="9141927" cy="1594026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Signal1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이라는 변수도 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from workspace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를 통하여 스크립트에 있는 신호를 직접 가져올 수 있다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.</a:t>
            </a:r>
          </a:p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적분기를 사용하여 해당 신호를 적분할 수 있다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.</a:t>
            </a:r>
          </a:p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Adder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를 사용하여 두 신호를 </a:t>
            </a:r>
            <a:r>
              <a:rPr lang="ko-KR" altLang="en-US" sz="1600" dirty="0" err="1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더할수도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 있다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.</a:t>
            </a:r>
          </a:p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Scope(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빨간색 사각형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)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을 통하여 신호를 </a:t>
            </a:r>
            <a:r>
              <a:rPr lang="ko-KR" altLang="en-US" sz="1600" dirty="0" err="1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시뮬링크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 내에서 그릴 수 있다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B321AFA-254D-57BA-E978-8E13FD329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667000"/>
            <a:ext cx="7345946" cy="370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19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575"/>
    </mc:Choice>
    <mc:Fallback xmlns="">
      <p:transition spd="slow" advTm="36575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3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356552" y="268732"/>
            <a:ext cx="4520247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6415" algn="l"/>
              </a:tabLst>
            </a:pPr>
            <a:r>
              <a:rPr sz="2200" b="1" dirty="0">
                <a:latin typeface="맑은 고딕"/>
                <a:cs typeface="맑은 고딕"/>
              </a:rPr>
              <a:t>II</a:t>
            </a:r>
            <a:r>
              <a:rPr lang="en-US" sz="2200" b="1" dirty="0">
                <a:latin typeface="맑은 고딕"/>
                <a:cs typeface="맑은 고딕"/>
              </a:rPr>
              <a:t>I</a:t>
            </a:r>
            <a:r>
              <a:rPr sz="2200" b="1" dirty="0">
                <a:latin typeface="맑은 고딕"/>
                <a:cs typeface="맑은 고딕"/>
              </a:rPr>
              <a:t>.</a:t>
            </a:r>
            <a:r>
              <a:rPr lang="ko-KR" altLang="en-US" sz="2200" b="1" dirty="0">
                <a:latin typeface="맑은 고딕"/>
                <a:cs typeface="맑은 고딕"/>
              </a:rPr>
              <a:t>	</a:t>
            </a:r>
            <a:r>
              <a:rPr lang="en-US" altLang="ko-KR" sz="2200" b="1" dirty="0">
                <a:latin typeface="맑은 고딕"/>
                <a:cs typeface="맑은 고딕"/>
              </a:rPr>
              <a:t>Simulink</a:t>
            </a:r>
            <a:endParaRPr sz="2200" dirty="0">
              <a:latin typeface="맑은 고딕"/>
              <a:cs typeface="맑은 고딕"/>
            </a:endParaRPr>
          </a:p>
        </p:txBody>
      </p:sp>
      <p:sp>
        <p:nvSpPr>
          <p:cNvPr id="31" name="object 19">
            <a:extLst>
              <a:ext uri="{FF2B5EF4-FFF2-40B4-BE49-F238E27FC236}">
                <a16:creationId xmlns:a16="http://schemas.microsoft.com/office/drawing/2014/main" id="{A1DE8E50-FED7-FE7F-16AA-2A9D84512C80}"/>
              </a:ext>
            </a:extLst>
          </p:cNvPr>
          <p:cNvSpPr txBox="1">
            <a:spLocks/>
          </p:cNvSpPr>
          <p:nvPr/>
        </p:nvSpPr>
        <p:spPr>
          <a:xfrm>
            <a:off x="3047206" y="6594933"/>
            <a:ext cx="3811588" cy="17761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000" b="0" i="0" kern="1200">
                <a:solidFill>
                  <a:srgbClr val="7F7F7F"/>
                </a:solidFill>
                <a:latin typeface="맑은 고딕"/>
                <a:ea typeface="+mn-ea"/>
                <a:cs typeface="맑은 고딕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85"/>
              </a:spcBef>
              <a:tabLst>
                <a:tab pos="1678939" algn="l"/>
                <a:tab pos="1864995" algn="l"/>
              </a:tabLst>
            </a:pPr>
            <a:r>
              <a:rPr lang="en-US" dirty="0"/>
              <a:t>School of Mechanical and Control Engineering-</a:t>
            </a:r>
            <a:r>
              <a:rPr lang="en-US" dirty="0" err="1"/>
              <a:t>Handong</a:t>
            </a:r>
            <a:r>
              <a:rPr lang="en-US" dirty="0"/>
              <a:t> Univ.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C586DD5-3471-BA48-0D1F-F81587896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45806"/>
            <a:ext cx="9906000" cy="4520274"/>
          </a:xfrm>
          <a:prstGeom prst="rect">
            <a:avLst/>
          </a:prstGeom>
        </p:spPr>
      </p:pic>
      <p:sp>
        <p:nvSpPr>
          <p:cNvPr id="2" name="object 2">
            <a:extLst>
              <a:ext uri="{FF2B5EF4-FFF2-40B4-BE49-F238E27FC236}">
                <a16:creationId xmlns:a16="http://schemas.microsoft.com/office/drawing/2014/main" id="{A5C93292-D532-6706-5B35-5F57C0123CA3}"/>
              </a:ext>
            </a:extLst>
          </p:cNvPr>
          <p:cNvSpPr txBox="1"/>
          <p:nvPr/>
        </p:nvSpPr>
        <p:spPr>
          <a:xfrm>
            <a:off x="535472" y="778760"/>
            <a:ext cx="9141927" cy="393698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>
              <a:spcBef>
                <a:spcPts val="1150"/>
              </a:spcBef>
            </a:pPr>
            <a:r>
              <a:rPr lang="ko-KR" altLang="en-US" sz="1600" dirty="0" err="1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시뮬링크의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 출력 값을 스크립트에서 출력해보자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70668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575"/>
    </mc:Choice>
    <mc:Fallback xmlns="">
      <p:transition spd="slow" advTm="36575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3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356552" y="268732"/>
            <a:ext cx="4520247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6415" algn="l"/>
              </a:tabLst>
            </a:pPr>
            <a:r>
              <a:rPr sz="2200" b="1" dirty="0">
                <a:latin typeface="맑은 고딕"/>
                <a:cs typeface="맑은 고딕"/>
              </a:rPr>
              <a:t>II</a:t>
            </a:r>
            <a:r>
              <a:rPr lang="en-US" sz="2200" b="1" dirty="0">
                <a:latin typeface="맑은 고딕"/>
                <a:cs typeface="맑은 고딕"/>
              </a:rPr>
              <a:t>I</a:t>
            </a:r>
            <a:r>
              <a:rPr sz="2200" b="1" dirty="0">
                <a:latin typeface="맑은 고딕"/>
                <a:cs typeface="맑은 고딕"/>
              </a:rPr>
              <a:t>.</a:t>
            </a:r>
            <a:r>
              <a:rPr lang="ko-KR" altLang="en-US" sz="2200" b="1" dirty="0">
                <a:latin typeface="맑은 고딕"/>
                <a:cs typeface="맑은 고딕"/>
              </a:rPr>
              <a:t>	</a:t>
            </a:r>
            <a:r>
              <a:rPr lang="en-US" altLang="ko-KR" sz="2200" b="1" dirty="0">
                <a:latin typeface="맑은 고딕"/>
                <a:cs typeface="맑은 고딕"/>
              </a:rPr>
              <a:t>Simulink</a:t>
            </a:r>
            <a:endParaRPr sz="2200" dirty="0">
              <a:latin typeface="맑은 고딕"/>
              <a:cs typeface="맑은 고딕"/>
            </a:endParaRPr>
          </a:p>
        </p:txBody>
      </p:sp>
      <p:sp>
        <p:nvSpPr>
          <p:cNvPr id="31" name="object 19">
            <a:extLst>
              <a:ext uri="{FF2B5EF4-FFF2-40B4-BE49-F238E27FC236}">
                <a16:creationId xmlns:a16="http://schemas.microsoft.com/office/drawing/2014/main" id="{A1DE8E50-FED7-FE7F-16AA-2A9D84512C80}"/>
              </a:ext>
            </a:extLst>
          </p:cNvPr>
          <p:cNvSpPr txBox="1">
            <a:spLocks/>
          </p:cNvSpPr>
          <p:nvPr/>
        </p:nvSpPr>
        <p:spPr>
          <a:xfrm>
            <a:off x="3047206" y="6594933"/>
            <a:ext cx="3811588" cy="17761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000" b="0" i="0" kern="1200">
                <a:solidFill>
                  <a:srgbClr val="7F7F7F"/>
                </a:solidFill>
                <a:latin typeface="맑은 고딕"/>
                <a:ea typeface="+mn-ea"/>
                <a:cs typeface="맑은 고딕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85"/>
              </a:spcBef>
              <a:tabLst>
                <a:tab pos="1678939" algn="l"/>
                <a:tab pos="1864995" algn="l"/>
              </a:tabLst>
            </a:pPr>
            <a:r>
              <a:rPr lang="en-US" dirty="0"/>
              <a:t>School of Mechanical and Control Engineering-</a:t>
            </a:r>
            <a:r>
              <a:rPr lang="en-US" dirty="0" err="1"/>
              <a:t>Handong</a:t>
            </a:r>
            <a:r>
              <a:rPr lang="en-US" dirty="0"/>
              <a:t> Univ.</a:t>
            </a:r>
            <a:endParaRPr lang="ko-KR" altLang="en-US" dirty="0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88D096DA-ED8F-1578-A888-292E98C64507}"/>
              </a:ext>
            </a:extLst>
          </p:cNvPr>
          <p:cNvSpPr txBox="1"/>
          <p:nvPr/>
        </p:nvSpPr>
        <p:spPr>
          <a:xfrm>
            <a:off x="535472" y="778760"/>
            <a:ext cx="9141927" cy="1594026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Simulink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에 함수도 넣을 수 있다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.</a:t>
            </a:r>
          </a:p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MATLAB 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함수에 사용자 정의함수 또는 내장 함수를 넣는다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.</a:t>
            </a:r>
          </a:p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Interpreted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 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MATLAB Function vs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 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MATLAB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 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Function 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둘 다 사용 가능하다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. (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취향 차이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)</a:t>
            </a:r>
          </a:p>
          <a:p>
            <a:pPr marL="12700">
              <a:spcBef>
                <a:spcPts val="1150"/>
              </a:spcBef>
            </a:pPr>
            <a:endParaRPr lang="en-US" altLang="ko-KR" sz="16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B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8CDDCD5-9E66-F27E-AE6E-EFD4924CB8B0}"/>
              </a:ext>
            </a:extLst>
          </p:cNvPr>
          <p:cNvGrpSpPr/>
          <p:nvPr/>
        </p:nvGrpSpPr>
        <p:grpSpPr>
          <a:xfrm>
            <a:off x="91801" y="2493066"/>
            <a:ext cx="5014634" cy="3962400"/>
            <a:chOff x="90766" y="2093980"/>
            <a:chExt cx="5014634" cy="39624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0ECD3C2-9D95-3E34-DB29-E7D4B5073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626" y="2362200"/>
              <a:ext cx="4747933" cy="3346083"/>
            </a:xfrm>
            <a:prstGeom prst="rect">
              <a:avLst/>
            </a:prstGeom>
          </p:spPr>
        </p:pic>
        <p:sp>
          <p:nvSpPr>
            <p:cNvPr id="10" name="액자 9">
              <a:extLst>
                <a:ext uri="{FF2B5EF4-FFF2-40B4-BE49-F238E27FC236}">
                  <a16:creationId xmlns:a16="http://schemas.microsoft.com/office/drawing/2014/main" id="{8A168E14-CD2C-8715-B189-0606AAF87CC6}"/>
                </a:ext>
              </a:extLst>
            </p:cNvPr>
            <p:cNvSpPr/>
            <p:nvPr/>
          </p:nvSpPr>
          <p:spPr>
            <a:xfrm>
              <a:off x="90766" y="2093980"/>
              <a:ext cx="5014634" cy="3962400"/>
            </a:xfrm>
            <a:prstGeom prst="frame">
              <a:avLst>
                <a:gd name="adj1" fmla="val 2341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7740239-01B9-7D86-E5B9-293C80F9D7C7}"/>
              </a:ext>
            </a:extLst>
          </p:cNvPr>
          <p:cNvGrpSpPr/>
          <p:nvPr/>
        </p:nvGrpSpPr>
        <p:grpSpPr>
          <a:xfrm>
            <a:off x="5379719" y="2493066"/>
            <a:ext cx="4267200" cy="3962400"/>
            <a:chOff x="5181600" y="2112144"/>
            <a:chExt cx="4267200" cy="3962400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0570E507-637A-6C31-B906-76800557DBD5}"/>
                </a:ext>
              </a:extLst>
            </p:cNvPr>
            <p:cNvGrpSpPr/>
            <p:nvPr/>
          </p:nvGrpSpPr>
          <p:grpSpPr>
            <a:xfrm>
              <a:off x="5486400" y="2874567"/>
              <a:ext cx="3696216" cy="1843445"/>
              <a:chOff x="5715000" y="2481030"/>
              <a:chExt cx="3696216" cy="1843445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924E3181-EE27-7B25-F6B8-4CFAA29315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86738" y="2481030"/>
                <a:ext cx="1352739" cy="752580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1C0ADB11-E772-753D-DB87-FDC46DB49A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15000" y="3429000"/>
                <a:ext cx="3696216" cy="895475"/>
              </a:xfrm>
              <a:prstGeom prst="rect">
                <a:avLst/>
              </a:prstGeom>
            </p:spPr>
          </p:pic>
        </p:grpSp>
        <p:sp>
          <p:nvSpPr>
            <p:cNvPr id="11" name="액자 10">
              <a:extLst>
                <a:ext uri="{FF2B5EF4-FFF2-40B4-BE49-F238E27FC236}">
                  <a16:creationId xmlns:a16="http://schemas.microsoft.com/office/drawing/2014/main" id="{E09476EF-E227-6D05-1A3E-2ACBDEE416C5}"/>
                </a:ext>
              </a:extLst>
            </p:cNvPr>
            <p:cNvSpPr/>
            <p:nvPr/>
          </p:nvSpPr>
          <p:spPr>
            <a:xfrm>
              <a:off x="5181600" y="2112144"/>
              <a:ext cx="4267200" cy="3962400"/>
            </a:xfrm>
            <a:prstGeom prst="frame">
              <a:avLst>
                <a:gd name="adj1" fmla="val 2533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060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575"/>
    </mc:Choice>
    <mc:Fallback xmlns="">
      <p:transition spd="slow" advTm="36575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3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356552" y="268732"/>
            <a:ext cx="4520247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6415" algn="l"/>
              </a:tabLst>
            </a:pPr>
            <a:r>
              <a:rPr sz="2200" b="1" dirty="0">
                <a:latin typeface="맑은 고딕"/>
                <a:cs typeface="맑은 고딕"/>
              </a:rPr>
              <a:t>II</a:t>
            </a:r>
            <a:r>
              <a:rPr lang="en-US" sz="2200" b="1" dirty="0">
                <a:latin typeface="맑은 고딕"/>
                <a:cs typeface="맑은 고딕"/>
              </a:rPr>
              <a:t>I</a:t>
            </a:r>
            <a:r>
              <a:rPr sz="2200" b="1" dirty="0">
                <a:latin typeface="맑은 고딕"/>
                <a:cs typeface="맑은 고딕"/>
              </a:rPr>
              <a:t>.</a:t>
            </a:r>
            <a:r>
              <a:rPr lang="ko-KR" altLang="en-US" sz="2200" b="1" dirty="0">
                <a:latin typeface="맑은 고딕"/>
                <a:cs typeface="맑은 고딕"/>
              </a:rPr>
              <a:t>	</a:t>
            </a:r>
            <a:r>
              <a:rPr lang="en-US" altLang="ko-KR" sz="2200" b="1" dirty="0">
                <a:latin typeface="맑은 고딕"/>
                <a:cs typeface="맑은 고딕"/>
              </a:rPr>
              <a:t>Simulink</a:t>
            </a:r>
            <a:endParaRPr sz="2200" dirty="0">
              <a:latin typeface="맑은 고딕"/>
              <a:cs typeface="맑은 고딕"/>
            </a:endParaRPr>
          </a:p>
        </p:txBody>
      </p:sp>
      <p:sp>
        <p:nvSpPr>
          <p:cNvPr id="31" name="object 19">
            <a:extLst>
              <a:ext uri="{FF2B5EF4-FFF2-40B4-BE49-F238E27FC236}">
                <a16:creationId xmlns:a16="http://schemas.microsoft.com/office/drawing/2014/main" id="{A1DE8E50-FED7-FE7F-16AA-2A9D84512C80}"/>
              </a:ext>
            </a:extLst>
          </p:cNvPr>
          <p:cNvSpPr txBox="1">
            <a:spLocks/>
          </p:cNvSpPr>
          <p:nvPr/>
        </p:nvSpPr>
        <p:spPr>
          <a:xfrm>
            <a:off x="3047206" y="6594933"/>
            <a:ext cx="3811588" cy="17761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000" b="0" i="0" kern="1200">
                <a:solidFill>
                  <a:srgbClr val="7F7F7F"/>
                </a:solidFill>
                <a:latin typeface="맑은 고딕"/>
                <a:ea typeface="+mn-ea"/>
                <a:cs typeface="맑은 고딕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85"/>
              </a:spcBef>
              <a:tabLst>
                <a:tab pos="1678939" algn="l"/>
                <a:tab pos="1864995" algn="l"/>
              </a:tabLst>
            </a:pPr>
            <a:r>
              <a:rPr lang="en-US" dirty="0"/>
              <a:t>School of Mechanical and Control Engineering-</a:t>
            </a:r>
            <a:r>
              <a:rPr lang="en-US" dirty="0" err="1"/>
              <a:t>Handong</a:t>
            </a:r>
            <a:r>
              <a:rPr lang="en-US" dirty="0"/>
              <a:t> Univ.</a:t>
            </a:r>
            <a:endParaRPr lang="ko-KR" altLang="en-US" dirty="0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88D096DA-ED8F-1578-A888-292E98C64507}"/>
              </a:ext>
            </a:extLst>
          </p:cNvPr>
          <p:cNvSpPr txBox="1"/>
          <p:nvPr/>
        </p:nvSpPr>
        <p:spPr>
          <a:xfrm>
            <a:off x="535472" y="778760"/>
            <a:ext cx="9141927" cy="1840247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PID 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제어기를 설계할 수도 있다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. </a:t>
            </a:r>
            <a:b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</a:b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(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자동제어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/ 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디지털 제어에서 설계하는 방법을 자세히 배운다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. 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그 때 활용해보면 좋을 것 같다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.)</a:t>
            </a:r>
          </a:p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P 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제어기 밑에 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‘Gain’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과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 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같이 주석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 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기능이 있으니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, 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어떠한 블록인지 설명이 되어있으면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, 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디버깅할 때 편하다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.</a:t>
            </a:r>
          </a:p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endParaRPr lang="en-US" altLang="ko-KR" sz="16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B"/>
            </a:endParaRPr>
          </a:p>
          <a:p>
            <a:pPr marL="12700">
              <a:spcBef>
                <a:spcPts val="1150"/>
              </a:spcBef>
            </a:pPr>
            <a:endParaRPr lang="en-US" altLang="ko-KR" sz="16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B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27572DB-16CE-004F-2477-44A134016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96" y="2849595"/>
            <a:ext cx="8912078" cy="373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76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575"/>
    </mc:Choice>
    <mc:Fallback xmlns="">
      <p:transition spd="slow" advTm="36575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3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356552" y="268732"/>
            <a:ext cx="4520247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6415" algn="l"/>
              </a:tabLst>
            </a:pPr>
            <a:r>
              <a:rPr sz="2200" b="1" dirty="0">
                <a:latin typeface="맑은 고딕"/>
                <a:cs typeface="맑은 고딕"/>
              </a:rPr>
              <a:t>II</a:t>
            </a:r>
            <a:r>
              <a:rPr lang="en-US" sz="2200" b="1" dirty="0">
                <a:latin typeface="맑은 고딕"/>
                <a:cs typeface="맑은 고딕"/>
              </a:rPr>
              <a:t>I</a:t>
            </a:r>
            <a:r>
              <a:rPr sz="2200" b="1" dirty="0">
                <a:latin typeface="맑은 고딕"/>
                <a:cs typeface="맑은 고딕"/>
              </a:rPr>
              <a:t>.</a:t>
            </a:r>
            <a:r>
              <a:rPr lang="ko-KR" altLang="en-US" sz="2200" b="1" dirty="0">
                <a:latin typeface="맑은 고딕"/>
                <a:cs typeface="맑은 고딕"/>
              </a:rPr>
              <a:t>	</a:t>
            </a:r>
            <a:r>
              <a:rPr lang="en-US" altLang="ko-KR" sz="2200" b="1" dirty="0">
                <a:latin typeface="맑은 고딕"/>
                <a:cs typeface="맑은 고딕"/>
              </a:rPr>
              <a:t>Simulink (</a:t>
            </a:r>
            <a:r>
              <a:rPr lang="ko-KR" altLang="en-US" sz="2200" b="1" dirty="0">
                <a:latin typeface="맑은 고딕"/>
                <a:cs typeface="맑은 고딕"/>
              </a:rPr>
              <a:t>예제</a:t>
            </a:r>
            <a:r>
              <a:rPr lang="en-US" altLang="ko-KR" sz="2200" b="1" dirty="0">
                <a:latin typeface="맑은 고딕"/>
                <a:cs typeface="맑은 고딕"/>
              </a:rPr>
              <a:t>)</a:t>
            </a:r>
            <a:endParaRPr sz="2200" dirty="0">
              <a:latin typeface="맑은 고딕"/>
              <a:cs typeface="맑은 고딕"/>
            </a:endParaRPr>
          </a:p>
        </p:txBody>
      </p:sp>
      <p:sp>
        <p:nvSpPr>
          <p:cNvPr id="31" name="object 19">
            <a:extLst>
              <a:ext uri="{FF2B5EF4-FFF2-40B4-BE49-F238E27FC236}">
                <a16:creationId xmlns:a16="http://schemas.microsoft.com/office/drawing/2014/main" id="{A1DE8E50-FED7-FE7F-16AA-2A9D84512C80}"/>
              </a:ext>
            </a:extLst>
          </p:cNvPr>
          <p:cNvSpPr txBox="1">
            <a:spLocks/>
          </p:cNvSpPr>
          <p:nvPr/>
        </p:nvSpPr>
        <p:spPr>
          <a:xfrm>
            <a:off x="3047206" y="6594933"/>
            <a:ext cx="3811588" cy="17761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000" b="0" i="0" kern="1200">
                <a:solidFill>
                  <a:srgbClr val="7F7F7F"/>
                </a:solidFill>
                <a:latin typeface="맑은 고딕"/>
                <a:ea typeface="+mn-ea"/>
                <a:cs typeface="맑은 고딕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85"/>
              </a:spcBef>
              <a:tabLst>
                <a:tab pos="1678939" algn="l"/>
                <a:tab pos="1864995" algn="l"/>
              </a:tabLst>
            </a:pPr>
            <a:r>
              <a:rPr lang="en-US" dirty="0"/>
              <a:t>School of Mechanical and Control Engineering-</a:t>
            </a:r>
            <a:r>
              <a:rPr lang="en-US" dirty="0" err="1"/>
              <a:t>Handong</a:t>
            </a:r>
            <a:r>
              <a:rPr lang="en-US" dirty="0"/>
              <a:t> Univ.</a:t>
            </a:r>
            <a:endParaRPr lang="ko-KR" altLang="en-US" dirty="0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88D096DA-ED8F-1578-A888-292E98C64507}"/>
              </a:ext>
            </a:extLst>
          </p:cNvPr>
          <p:cNvSpPr txBox="1"/>
          <p:nvPr/>
        </p:nvSpPr>
        <p:spPr>
          <a:xfrm>
            <a:off x="535472" y="778760"/>
            <a:ext cx="9141927" cy="1594026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다음과 같은 </a:t>
            </a:r>
            <a:r>
              <a:rPr lang="ko-KR" altLang="en-US" sz="1600" dirty="0" err="1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시뮬링크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 모델을 만들어 보자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(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이런 저런 걸 하기 위해 섞었을 뿐 의미는 없다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).</a:t>
            </a:r>
          </a:p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Gain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 값은 임의의 값을 갖는다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.</a:t>
            </a:r>
          </a:p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값이 발산하지 않으려면 어떤 값이 조정되어야 할지 알아보자</a:t>
            </a:r>
            <a:endParaRPr lang="en-US" altLang="ko-KR" sz="16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B"/>
            </a:endParaRPr>
          </a:p>
          <a:p>
            <a:pPr marL="12700">
              <a:spcBef>
                <a:spcPts val="1150"/>
              </a:spcBef>
            </a:pPr>
            <a:endParaRPr lang="en-US" altLang="ko-KR" sz="16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B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59CAE67-3323-4F96-09CA-176A2F6C4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37940"/>
            <a:ext cx="9906000" cy="340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09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575"/>
    </mc:Choice>
    <mc:Fallback xmlns="">
      <p:transition spd="slow" advTm="36575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3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356552" y="268732"/>
            <a:ext cx="4520247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6415" algn="l"/>
              </a:tabLst>
            </a:pPr>
            <a:r>
              <a:rPr sz="2200" b="1" dirty="0">
                <a:latin typeface="맑은 고딕"/>
                <a:cs typeface="맑은 고딕"/>
              </a:rPr>
              <a:t>I</a:t>
            </a:r>
            <a:r>
              <a:rPr lang="en-US" sz="2200" b="1" dirty="0">
                <a:latin typeface="맑은 고딕"/>
                <a:cs typeface="맑은 고딕"/>
              </a:rPr>
              <a:t>V</a:t>
            </a:r>
            <a:r>
              <a:rPr sz="2200" b="1" dirty="0">
                <a:latin typeface="맑은 고딕"/>
                <a:cs typeface="맑은 고딕"/>
              </a:rPr>
              <a:t>.</a:t>
            </a:r>
            <a:r>
              <a:rPr lang="ko-KR" altLang="en-US" sz="2200" b="1" dirty="0">
                <a:latin typeface="맑은 고딕"/>
                <a:cs typeface="맑은 고딕"/>
              </a:rPr>
              <a:t>	</a:t>
            </a:r>
            <a:r>
              <a:rPr lang="en-US" altLang="ko-KR" sz="2200" b="1" dirty="0">
                <a:latin typeface="맑은 고딕"/>
                <a:cs typeface="맑은 고딕"/>
              </a:rPr>
              <a:t>Conclusion</a:t>
            </a:r>
            <a:endParaRPr sz="2200" dirty="0">
              <a:latin typeface="맑은 고딕"/>
              <a:cs typeface="맑은 고딕"/>
            </a:endParaRPr>
          </a:p>
        </p:txBody>
      </p:sp>
      <p:sp>
        <p:nvSpPr>
          <p:cNvPr id="31" name="object 19">
            <a:extLst>
              <a:ext uri="{FF2B5EF4-FFF2-40B4-BE49-F238E27FC236}">
                <a16:creationId xmlns:a16="http://schemas.microsoft.com/office/drawing/2014/main" id="{A1DE8E50-FED7-FE7F-16AA-2A9D84512C80}"/>
              </a:ext>
            </a:extLst>
          </p:cNvPr>
          <p:cNvSpPr txBox="1">
            <a:spLocks/>
          </p:cNvSpPr>
          <p:nvPr/>
        </p:nvSpPr>
        <p:spPr>
          <a:xfrm>
            <a:off x="3047206" y="6594933"/>
            <a:ext cx="3811588" cy="17761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000" b="0" i="0" kern="1200">
                <a:solidFill>
                  <a:srgbClr val="7F7F7F"/>
                </a:solidFill>
                <a:latin typeface="맑은 고딕"/>
                <a:ea typeface="+mn-ea"/>
                <a:cs typeface="맑은 고딕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85"/>
              </a:spcBef>
              <a:tabLst>
                <a:tab pos="1678939" algn="l"/>
                <a:tab pos="1864995" algn="l"/>
              </a:tabLst>
            </a:pPr>
            <a:r>
              <a:rPr lang="en-US" dirty="0"/>
              <a:t>School of Mechanical and Control Engineering-</a:t>
            </a:r>
            <a:r>
              <a:rPr lang="en-US" dirty="0" err="1"/>
              <a:t>Handong</a:t>
            </a:r>
            <a:r>
              <a:rPr lang="en-US" dirty="0"/>
              <a:t> Univ.</a:t>
            </a:r>
            <a:endParaRPr lang="ko-KR" altLang="en-US"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A5C93292-D532-6706-5B35-5F57C0123CA3}"/>
              </a:ext>
            </a:extLst>
          </p:cNvPr>
          <p:cNvSpPr txBox="1"/>
          <p:nvPr/>
        </p:nvSpPr>
        <p:spPr>
          <a:xfrm>
            <a:off x="535472" y="778760"/>
            <a:ext cx="9141927" cy="4794902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>
              <a:spcBef>
                <a:spcPts val="1150"/>
              </a:spcBef>
            </a:pP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스크립트 시뮬레이션의 장단점</a:t>
            </a:r>
            <a:endParaRPr lang="en-US" altLang="ko-KR" sz="16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B"/>
            </a:endParaRPr>
          </a:p>
          <a:p>
            <a:pPr marL="298450" indent="-285750">
              <a:spcBef>
                <a:spcPts val="1150"/>
              </a:spcBef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다른 실행 파일 없이 직접 프로그램을 짜기 때문에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 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전체 플로우를 정확하게 파악할 수 있다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.(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절차적인 흐름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)</a:t>
            </a:r>
          </a:p>
          <a:p>
            <a:pPr marL="298450" indent="-285750">
              <a:spcBef>
                <a:spcPts val="1150"/>
              </a:spcBef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흐름 제어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, 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조건 등을 따질 때에 함수를 사용하지 않고도 간편하게 표현할 수 있다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.</a:t>
            </a:r>
          </a:p>
          <a:p>
            <a:pPr marL="298450" indent="-285750">
              <a:spcBef>
                <a:spcPts val="1150"/>
              </a:spcBef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필요에 따라 직접 미분방정식의 해를 수치기법을 통하여 도출해야 한다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.</a:t>
            </a:r>
          </a:p>
          <a:p>
            <a:pPr marL="298450" indent="-285750">
              <a:spcBef>
                <a:spcPts val="1150"/>
              </a:spcBef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프로그래밍 역량이 필요하다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.</a:t>
            </a:r>
          </a:p>
          <a:p>
            <a:pPr marL="12700">
              <a:spcBef>
                <a:spcPts val="1150"/>
              </a:spcBef>
            </a:pP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Simulink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의 장단점</a:t>
            </a:r>
            <a:endParaRPr lang="en-US" altLang="ko-KR" sz="16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B"/>
            </a:endParaRPr>
          </a:p>
          <a:p>
            <a:pPr marL="298450" indent="-285750">
              <a:spcBef>
                <a:spcPts val="1150"/>
              </a:spcBef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블록선도로 표현되기 때문에 직관적으로 틀을 짤 수 있다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.</a:t>
            </a:r>
          </a:p>
          <a:p>
            <a:pPr marL="298450" indent="-285750">
              <a:spcBef>
                <a:spcPts val="1150"/>
              </a:spcBef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여러 블록을 사용하여 프로그래밍 부담이 덜하다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.</a:t>
            </a:r>
          </a:p>
          <a:p>
            <a:pPr marL="298450" indent="-285750">
              <a:spcBef>
                <a:spcPts val="1150"/>
              </a:spcBef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디버깅이 어렵다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. (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스크립트에 비해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)</a:t>
            </a:r>
          </a:p>
          <a:p>
            <a:pPr marL="298450" indent="-285750">
              <a:spcBef>
                <a:spcPts val="1150"/>
              </a:spcBef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비교적 무겁게 실행된다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. (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시간이 오래 걸린다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.)</a:t>
            </a:r>
          </a:p>
          <a:p>
            <a:pPr marL="298450" indent="-285750">
              <a:spcBef>
                <a:spcPts val="115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B"/>
            </a:endParaRPr>
          </a:p>
          <a:p>
            <a:pPr marL="298450" indent="-285750">
              <a:spcBef>
                <a:spcPts val="1150"/>
              </a:spcBef>
              <a:buFont typeface="Arial" panose="020B0604020202020204" pitchFamily="34" charset="0"/>
              <a:buChar char="•"/>
            </a:pPr>
            <a:endParaRPr lang="en-US" altLang="ko-KR" sz="16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B"/>
            </a:endParaRPr>
          </a:p>
        </p:txBody>
      </p:sp>
    </p:spTree>
    <p:extLst>
      <p:ext uri="{BB962C8B-B14F-4D97-AF65-F5344CB8AC3E}">
        <p14:creationId xmlns:p14="http://schemas.microsoft.com/office/powerpoint/2010/main" val="253971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575"/>
    </mc:Choice>
    <mc:Fallback xmlns="">
      <p:transition spd="slow" advTm="3657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653" y="271779"/>
            <a:ext cx="1053147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200" dirty="0">
                <a:latin typeface="현대하모니 M" panose="02020603020101020101" pitchFamily="18" charset="-127"/>
                <a:cs typeface="현대하모니 B"/>
              </a:rPr>
              <a:t>Content</a:t>
            </a:r>
            <a:endParaRPr sz="2200" dirty="0">
              <a:latin typeface="현대하모니 M" panose="02020603020101020101" pitchFamily="18" charset="-127"/>
              <a:cs typeface="현대하모니 B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62400" y="2426209"/>
            <a:ext cx="3760788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9570" algn="l"/>
              </a:tabLst>
            </a:pPr>
            <a:r>
              <a:rPr sz="1600" spc="-5" dirty="0">
                <a:latin typeface="현대하모니 M"/>
                <a:cs typeface="현대하모니 M"/>
              </a:rPr>
              <a:t>I.	</a:t>
            </a:r>
            <a:r>
              <a:rPr lang="en-US" sz="1600" dirty="0">
                <a:latin typeface="현대하모니 M"/>
                <a:cs typeface="현대하모니 M"/>
              </a:rPr>
              <a:t>Introduction</a:t>
            </a:r>
            <a:endParaRPr sz="1600" dirty="0">
              <a:latin typeface="현대하모니 M"/>
              <a:cs typeface="현대하모니 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62400" y="3078480"/>
            <a:ext cx="4065588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9570" algn="l"/>
              </a:tabLst>
            </a:pPr>
            <a:r>
              <a:rPr sz="1600" spc="-5" dirty="0">
                <a:latin typeface="현대하모니 M"/>
                <a:cs typeface="현대하모니 M"/>
              </a:rPr>
              <a:t>II.	</a:t>
            </a:r>
            <a:r>
              <a:rPr lang="en-US" sz="1600" dirty="0">
                <a:latin typeface="현대하모니 M"/>
                <a:cs typeface="현대하모니 M"/>
              </a:rPr>
              <a:t>Simulation</a:t>
            </a:r>
            <a:endParaRPr sz="1600" dirty="0">
              <a:latin typeface="현대하모니 M"/>
              <a:cs typeface="현대하모니 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62400" y="3733800"/>
            <a:ext cx="341740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600" spc="-5" dirty="0">
                <a:latin typeface="현대하모니 M"/>
                <a:cs typeface="현대하모니 M"/>
              </a:rPr>
              <a:t>III.  Simulink</a:t>
            </a:r>
            <a:endParaRPr sz="1600" dirty="0">
              <a:latin typeface="현대하모니 M"/>
              <a:cs typeface="현대하모니 M"/>
            </a:endParaRPr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6657B426-8D77-A736-9999-32E94992DB30}"/>
              </a:ext>
            </a:extLst>
          </p:cNvPr>
          <p:cNvSpPr txBox="1">
            <a:spLocks/>
          </p:cNvSpPr>
          <p:nvPr/>
        </p:nvSpPr>
        <p:spPr>
          <a:xfrm>
            <a:off x="3047206" y="6594933"/>
            <a:ext cx="3811588" cy="17761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000" b="0" i="0" kern="1200">
                <a:solidFill>
                  <a:srgbClr val="7F7F7F"/>
                </a:solidFill>
                <a:latin typeface="맑은 고딕"/>
                <a:ea typeface="+mn-ea"/>
                <a:cs typeface="맑은 고딕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85"/>
              </a:spcBef>
              <a:tabLst>
                <a:tab pos="1678939" algn="l"/>
                <a:tab pos="1864995" algn="l"/>
              </a:tabLst>
            </a:pPr>
            <a:r>
              <a:rPr lang="en-US" dirty="0"/>
              <a:t>School of Mechanical and Control Engineering-</a:t>
            </a:r>
            <a:r>
              <a:rPr lang="en-US" dirty="0" err="1"/>
              <a:t>Handong</a:t>
            </a:r>
            <a:r>
              <a:rPr lang="en-US" dirty="0"/>
              <a:t> Univ.</a:t>
            </a:r>
            <a:endParaRPr lang="ko-KR" altLang="en-US" dirty="0"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0FD60401-EA6C-3E66-44F1-F573035431DB}"/>
              </a:ext>
            </a:extLst>
          </p:cNvPr>
          <p:cNvSpPr txBox="1"/>
          <p:nvPr/>
        </p:nvSpPr>
        <p:spPr>
          <a:xfrm>
            <a:off x="3962400" y="4378925"/>
            <a:ext cx="341740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600" spc="-5" dirty="0">
                <a:latin typeface="현대하모니 M"/>
                <a:cs typeface="현대하모니 M"/>
              </a:rPr>
              <a:t>IV. Conclusion</a:t>
            </a:r>
            <a:endParaRPr sz="1600" dirty="0">
              <a:latin typeface="현대하모니 M"/>
              <a:cs typeface="현대하모니 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93"/>
    </mc:Choice>
    <mc:Fallback xmlns="">
      <p:transition spd="slow" advTm="509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2425" y="722312"/>
            <a:ext cx="9197975" cy="41275"/>
            <a:chOff x="352425" y="722312"/>
            <a:chExt cx="9197975" cy="41275"/>
          </a:xfrm>
        </p:grpSpPr>
        <p:sp>
          <p:nvSpPr>
            <p:cNvPr id="3" name="object 3"/>
            <p:cNvSpPr/>
            <p:nvPr/>
          </p:nvSpPr>
          <p:spPr>
            <a:xfrm>
              <a:off x="358775" y="728662"/>
              <a:ext cx="9185275" cy="5080"/>
            </a:xfrm>
            <a:custGeom>
              <a:avLst/>
              <a:gdLst/>
              <a:ahLst/>
              <a:cxnLst/>
              <a:rect l="l" t="t" r="r" b="b"/>
              <a:pathLst>
                <a:path w="9185275" h="5079">
                  <a:moveTo>
                    <a:pt x="0" y="4762"/>
                  </a:moveTo>
                  <a:lnTo>
                    <a:pt x="9185275" y="0"/>
                  </a:lnTo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8775" y="728662"/>
              <a:ext cx="3600450" cy="34925"/>
            </a:xfrm>
            <a:custGeom>
              <a:avLst/>
              <a:gdLst/>
              <a:ahLst/>
              <a:cxnLst/>
              <a:rect l="l" t="t" r="r" b="b"/>
              <a:pathLst>
                <a:path w="3600450" h="34925">
                  <a:moveTo>
                    <a:pt x="3600450" y="0"/>
                  </a:moveTo>
                  <a:lnTo>
                    <a:pt x="0" y="0"/>
                  </a:lnTo>
                  <a:lnTo>
                    <a:pt x="0" y="34925"/>
                  </a:lnTo>
                  <a:lnTo>
                    <a:pt x="3600450" y="34925"/>
                  </a:lnTo>
                  <a:lnTo>
                    <a:pt x="3600450" y="0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6553" y="268732"/>
            <a:ext cx="32512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6415" algn="l"/>
              </a:tabLst>
            </a:pPr>
            <a:r>
              <a:rPr sz="2200" b="1" dirty="0">
                <a:latin typeface="맑은 고딕"/>
                <a:cs typeface="맑은 고딕"/>
              </a:rPr>
              <a:t>I.	</a:t>
            </a:r>
            <a:r>
              <a:rPr lang="en-US" sz="2200" b="1" dirty="0">
                <a:latin typeface="맑은 고딕"/>
                <a:cs typeface="맑은 고딕"/>
              </a:rPr>
              <a:t>Introduction</a:t>
            </a:r>
            <a:endParaRPr sz="2200" dirty="0">
              <a:latin typeface="맑은 고딕"/>
              <a:cs typeface="맑은 고딕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63A447E9-6884-1542-3A43-E48112EF4797}"/>
              </a:ext>
            </a:extLst>
          </p:cNvPr>
          <p:cNvSpPr txBox="1"/>
          <p:nvPr/>
        </p:nvSpPr>
        <p:spPr>
          <a:xfrm>
            <a:off x="535472" y="762000"/>
            <a:ext cx="9008578" cy="1246367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347345" indent="-214629">
              <a:lnSpc>
                <a:spcPct val="150000"/>
              </a:lnSpc>
              <a:spcBef>
                <a:spcPts val="755"/>
              </a:spcBef>
              <a:buAutoNum type="arabicParenR"/>
              <a:tabLst>
                <a:tab pos="347980" algn="l"/>
              </a:tabLst>
            </a:pPr>
            <a:r>
              <a:rPr lang="en-US" altLang="ko-KR" sz="1400" b="1" spc="4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Objectives</a:t>
            </a:r>
          </a:p>
          <a:p>
            <a:pPr marL="552450" lvl="1" indent="-184150">
              <a:lnSpc>
                <a:spcPct val="150000"/>
              </a:lnSpc>
              <a:spcBef>
                <a:spcPts val="745"/>
              </a:spcBef>
              <a:buFont typeface="Wingdings"/>
              <a:buChar char=""/>
              <a:tabLst>
                <a:tab pos="552450" algn="l"/>
              </a:tabLst>
            </a:pPr>
            <a:r>
              <a:rPr lang="en-US" altLang="ko-KR" sz="1400" spc="4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MATLAB</a:t>
            </a:r>
            <a:r>
              <a:rPr lang="ko-KR" altLang="en-US" sz="1400" spc="4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을 사용하여 시뮬레이션 프로그램을 작성할 수 있다</a:t>
            </a:r>
            <a:r>
              <a:rPr lang="en-US" altLang="ko-KR" sz="1400" spc="4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.</a:t>
            </a:r>
          </a:p>
          <a:p>
            <a:pPr marL="552450" lvl="1" indent="-184150">
              <a:lnSpc>
                <a:spcPct val="150000"/>
              </a:lnSpc>
              <a:spcBef>
                <a:spcPts val="745"/>
              </a:spcBef>
              <a:buFont typeface="Wingdings"/>
              <a:buChar char=""/>
              <a:tabLst>
                <a:tab pos="552450" algn="l"/>
              </a:tabLst>
            </a:pPr>
            <a:r>
              <a:rPr lang="en-US" altLang="ko-KR" sz="1400" spc="4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Simulink</a:t>
            </a:r>
            <a:r>
              <a:rPr lang="ko-KR" altLang="en-US" sz="1400" spc="4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를 사용하여 제어 시뮬레이션을 구현할 수 있다</a:t>
            </a:r>
            <a:r>
              <a:rPr lang="en-US" altLang="ko-KR" sz="1400" spc="4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.</a:t>
            </a:r>
          </a:p>
        </p:txBody>
      </p:sp>
      <p:sp>
        <p:nvSpPr>
          <p:cNvPr id="11" name="object 19">
            <a:extLst>
              <a:ext uri="{FF2B5EF4-FFF2-40B4-BE49-F238E27FC236}">
                <a16:creationId xmlns:a16="http://schemas.microsoft.com/office/drawing/2014/main" id="{F0DDC456-C120-C845-848E-C1AE979CEF1E}"/>
              </a:ext>
            </a:extLst>
          </p:cNvPr>
          <p:cNvSpPr txBox="1">
            <a:spLocks/>
          </p:cNvSpPr>
          <p:nvPr/>
        </p:nvSpPr>
        <p:spPr>
          <a:xfrm>
            <a:off x="3047206" y="6594933"/>
            <a:ext cx="3811588" cy="17761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000" b="0" i="0" kern="1200">
                <a:solidFill>
                  <a:srgbClr val="7F7F7F"/>
                </a:solidFill>
                <a:latin typeface="맑은 고딕"/>
                <a:ea typeface="+mn-ea"/>
                <a:cs typeface="맑은 고딕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85"/>
              </a:spcBef>
              <a:tabLst>
                <a:tab pos="1678939" algn="l"/>
                <a:tab pos="1864995" algn="l"/>
              </a:tabLst>
            </a:pPr>
            <a:r>
              <a:rPr lang="en-US" dirty="0"/>
              <a:t>School of Mechanical and Control Engineering-</a:t>
            </a:r>
            <a:r>
              <a:rPr lang="en-US" dirty="0" err="1"/>
              <a:t>Handong</a:t>
            </a:r>
            <a:r>
              <a:rPr lang="en-US" dirty="0"/>
              <a:t> Univ.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F2B0261-923E-D682-FAC8-65A7E8C31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017" y="3383820"/>
            <a:ext cx="3843810" cy="2882857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15C48379-780F-4A56-51C3-85AE647977A4}"/>
              </a:ext>
            </a:extLst>
          </p:cNvPr>
          <p:cNvGrpSpPr/>
          <p:nvPr/>
        </p:nvGrpSpPr>
        <p:grpSpPr>
          <a:xfrm>
            <a:off x="227806" y="3884449"/>
            <a:ext cx="5638800" cy="1874409"/>
            <a:chOff x="364724" y="1071800"/>
            <a:chExt cx="7880272" cy="2460283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12C5319-7E87-BE84-2182-760C0FA72D82}"/>
                </a:ext>
              </a:extLst>
            </p:cNvPr>
            <p:cNvSpPr/>
            <p:nvPr/>
          </p:nvSpPr>
          <p:spPr>
            <a:xfrm>
              <a:off x="3616138" y="1174116"/>
              <a:ext cx="1603573" cy="85731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  <a:cs typeface="Cascadia Mono SemiBold" panose="020B0609020000020004" pitchFamily="49" charset="0"/>
                </a:rPr>
                <a:t>Guidance </a:t>
              </a:r>
              <a:br>
                <a:rPr lang="en-US" sz="1400" b="1" dirty="0">
                  <a:solidFill>
                    <a:schemeClr val="tx1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  <a:cs typeface="Cascadia Mono SemiBold" panose="020B0609020000020004" pitchFamily="49" charset="0"/>
                </a:rPr>
              </a:br>
              <a:r>
                <a:rPr lang="en-US" sz="1400" b="1" dirty="0">
                  <a:solidFill>
                    <a:schemeClr val="tx1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  <a:cs typeface="Cascadia Mono SemiBold" panose="020B0609020000020004" pitchFamily="49" charset="0"/>
                </a:rPr>
                <a:t>Law</a:t>
              </a: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C6CF3146-32E7-1605-4DCA-9B92AEB45B9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 flipV="1">
              <a:off x="3026499" y="1602775"/>
              <a:ext cx="589639" cy="486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1A07E540-1DE5-55F8-2362-A3B6AB8E78DE}"/>
                </a:ext>
              </a:extLst>
            </p:cNvPr>
            <p:cNvCxnSpPr>
              <a:cxnSpLocks/>
              <a:endCxn id="20" idx="3"/>
            </p:cNvCxnSpPr>
            <p:nvPr/>
          </p:nvCxnSpPr>
          <p:spPr>
            <a:xfrm flipH="1">
              <a:off x="6132764" y="2992801"/>
              <a:ext cx="2112232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42375F8-4FEF-6F8E-2DFA-5C79E40FF516}"/>
                </a:ext>
              </a:extLst>
            </p:cNvPr>
            <p:cNvSpPr/>
            <p:nvPr/>
          </p:nvSpPr>
          <p:spPr>
            <a:xfrm>
              <a:off x="4529191" y="2564143"/>
              <a:ext cx="1603573" cy="85731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  <a:cs typeface="Cascadia Mono SemiBold" panose="020B0609020000020004" pitchFamily="49" charset="0"/>
                </a:rPr>
                <a:t>Vehicle </a:t>
              </a:r>
              <a:br>
                <a:rPr lang="en-US" sz="1400" b="1" dirty="0">
                  <a:solidFill>
                    <a:schemeClr val="tx1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  <a:cs typeface="Cascadia Mono SemiBold" panose="020B0609020000020004" pitchFamily="49" charset="0"/>
                </a:rPr>
              </a:br>
              <a:r>
                <a:rPr lang="en-US" sz="1400" b="1" dirty="0">
                  <a:solidFill>
                    <a:schemeClr val="tx1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  <a:cs typeface="Cascadia Mono SemiBold" panose="020B0609020000020004" pitchFamily="49" charset="0"/>
                </a:rPr>
                <a:t>Kinematics</a:t>
              </a: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7E5F0001-C3C0-D4B9-3ED0-C4943129CADB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flipH="1" flipV="1">
              <a:off x="2667917" y="2992192"/>
              <a:ext cx="1861274" cy="61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9BA8A40F-1419-EF2D-83A8-3DB85BA505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4686" y="1943510"/>
              <a:ext cx="0" cy="104929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BE71A943-202F-F711-AD95-F5C71A99A4D8}"/>
                    </a:ext>
                  </a:extLst>
                </p:cNvPr>
                <p:cNvSpPr/>
                <p:nvPr/>
              </p:nvSpPr>
              <p:spPr>
                <a:xfrm>
                  <a:off x="6284328" y="1174120"/>
                  <a:ext cx="579881" cy="857313"/>
                </a:xfrm>
                <a:prstGeom prst="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현대하모니 B" panose="02020603020101020101" pitchFamily="18" charset="-127"/>
                                <a:cs typeface="Cascadia Mono SemiBold" panose="020B0609020000020004" pitchFamily="49" charset="0"/>
                              </a:rPr>
                            </m:ctrlPr>
                          </m:fPr>
                          <m:num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현대하모니 B" panose="02020603020101020101" pitchFamily="18" charset="-127"/>
                                <a:cs typeface="Cascadia Mono SemiBold" panose="020B0609020000020004" pitchFamily="49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현대하모니 B" panose="02020603020101020101" pitchFamily="18" charset="-127"/>
                                <a:cs typeface="Cascadia Mono SemiBold" panose="020B0609020000020004" pitchFamily="49" charset="0"/>
                              </a:rPr>
                              <m:t>𝒔</m:t>
                            </m:r>
                          </m:den>
                        </m:f>
                      </m:oMath>
                    </m:oMathPara>
                  </a14:m>
                  <a:endParaRPr lang="en-US" altLang="ko-KR" b="1" dirty="0">
                    <a:solidFill>
                      <a:schemeClr val="tx1"/>
                    </a:solidFill>
                    <a:latin typeface="현대하모니 B" panose="02020603020101020101" pitchFamily="18" charset="-127"/>
                    <a:ea typeface="현대하모니 B" panose="02020603020101020101" pitchFamily="18" charset="-127"/>
                    <a:cs typeface="Cascadia Mono SemiBold" panose="020B0609020000020004" pitchFamily="49" charset="0"/>
                  </a:endParaRPr>
                </a:p>
              </p:txBody>
            </p:sp>
          </mc:Choice>
          <mc:Fallback xmlns=""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6A1F30CF-0B42-5513-1EA6-A36ADADF35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4328" y="1174120"/>
                  <a:ext cx="579881" cy="85731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571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0FA32E3A-93E5-F59A-BE01-9B1AD04BFF23}"/>
                </a:ext>
              </a:extLst>
            </p:cNvPr>
            <p:cNvCxnSpPr>
              <a:cxnSpLocks/>
              <a:stCxn id="17" idx="3"/>
              <a:endCxn id="23" idx="1"/>
            </p:cNvCxnSpPr>
            <p:nvPr/>
          </p:nvCxnSpPr>
          <p:spPr>
            <a:xfrm>
              <a:off x="5219711" y="1602775"/>
              <a:ext cx="1064617" cy="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ACB2349-FFDD-3DAF-9D48-5BBFBD4BCF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15942" y="1602774"/>
              <a:ext cx="0" cy="141647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F5BE38B0-04F7-CE4A-DE1C-7F85246009AA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 flipV="1">
              <a:off x="6864209" y="1602774"/>
              <a:ext cx="1380787" cy="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9380631C-E8C4-4FCF-6C56-D6D9E4E09D79}"/>
                    </a:ext>
                  </a:extLst>
                </p:cNvPr>
                <p:cNvSpPr txBox="1"/>
                <p:nvPr/>
              </p:nvSpPr>
              <p:spPr>
                <a:xfrm>
                  <a:off x="5441092" y="1071800"/>
                  <a:ext cx="56813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현대하모니 B" panose="02020603020101020101" pitchFamily="18" charset="-127"/>
                                <a:cs typeface="Cascadia Mono SemiBold" panose="020B0609020000020004" pitchFamily="49" charset="0"/>
                              </a:rPr>
                            </m:ctrlPr>
                          </m:accPr>
                          <m:e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현대하모니 B" panose="02020603020101020101" pitchFamily="18" charset="-127"/>
                                <a:cs typeface="Cascadia Mono SemiBold" panose="020B0609020000020004" pitchFamily="49" charset="0"/>
                              </a:rPr>
                              <m:t>𝜸</m:t>
                            </m:r>
                          </m:e>
                        </m:acc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9380631C-E8C4-4FCF-6C56-D6D9E4E09D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1092" y="1071800"/>
                  <a:ext cx="568138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369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EF92B9F-9E41-7B77-294D-D78132E0973A}"/>
                    </a:ext>
                  </a:extLst>
                </p:cNvPr>
                <p:cNvSpPr txBox="1"/>
                <p:nvPr/>
              </p:nvSpPr>
              <p:spPr>
                <a:xfrm>
                  <a:off x="2458361" y="3128106"/>
                  <a:ext cx="568138" cy="4039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현대하모니 B" panose="02020603020101020101" pitchFamily="18" charset="-127"/>
                            <a:cs typeface="Cascadia Mono SemiBold" panose="020B0609020000020004" pitchFamily="49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현대하모니 B" panose="02020603020101020101" pitchFamily="18" charset="-127"/>
                                <a:cs typeface="Cascadia Mono SemiBold" panose="020B060902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현대하모니 B" panose="02020603020101020101" pitchFamily="18" charset="-127"/>
                                <a:cs typeface="Cascadia Mono SemiBold" panose="020B0609020000020004" pitchFamily="49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현대하모니 B" panose="02020603020101020101" pitchFamily="18" charset="-127"/>
                                <a:cs typeface="Cascadia Mono SemiBold" panose="020B0609020000020004" pitchFamily="49" charset="0"/>
                              </a:rPr>
                              <m:t>𝒄𝒖𝒓𝒓</m:t>
                            </m:r>
                            <m:r>
                              <a:rPr lang="en-US" altLang="ko-KR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현대하모니 B" panose="02020603020101020101" pitchFamily="18" charset="-127"/>
                                <a:cs typeface="Cascadia Mono SemiBold" panose="020B0609020000020004" pitchFamily="49" charset="0"/>
                              </a:rPr>
                              <m:t> </m:t>
                            </m:r>
                          </m:sub>
                        </m:sSub>
                        <m: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현대하모니 B" panose="02020603020101020101" pitchFamily="18" charset="-127"/>
                            <a:cs typeface="Cascadia Mono SemiBold" panose="020B0609020000020004" pitchFamily="49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현대하모니 B" panose="02020603020101020101" pitchFamily="18" charset="-127"/>
                                <a:cs typeface="Cascadia Mono SemiBold" panose="020B060902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현대하모니 B" panose="02020603020101020101" pitchFamily="18" charset="-127"/>
                                <a:cs typeface="Cascadia Mono SemiBold" panose="020B0609020000020004" pitchFamily="49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현대하모니 B" panose="02020603020101020101" pitchFamily="18" charset="-127"/>
                                <a:cs typeface="Cascadia Mono SemiBold" panose="020B0609020000020004" pitchFamily="49" charset="0"/>
                              </a:rPr>
                              <m:t>𝒄𝒖𝒓𝒓</m:t>
                            </m:r>
                          </m:sub>
                        </m:sSub>
                        <m:r>
                          <a:rPr lang="en-US" altLang="ko-K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현대하모니 B" panose="02020603020101020101" pitchFamily="18" charset="-127"/>
                            <a:cs typeface="Cascadia Mono SemiBold" panose="020B0609020000020004" pitchFamily="49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EF92B9F-9E41-7B77-294D-D78132E097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8361" y="3128106"/>
                  <a:ext cx="568138" cy="403977"/>
                </a:xfrm>
                <a:prstGeom prst="rect">
                  <a:avLst/>
                </a:prstGeom>
                <a:blipFill>
                  <a:blip r:embed="rId6"/>
                  <a:stretch>
                    <a:fillRect r="-198507" b="-980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15BADF1-40E4-B10B-A6EC-1A5B3C9F92F9}"/>
                    </a:ext>
                  </a:extLst>
                </p:cNvPr>
                <p:cNvSpPr txBox="1"/>
                <p:nvPr/>
              </p:nvSpPr>
              <p:spPr>
                <a:xfrm>
                  <a:off x="7256006" y="1071800"/>
                  <a:ext cx="56813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현대하모니 B" panose="02020603020101020101" pitchFamily="18" charset="-127"/>
                            <a:cs typeface="Cascadia Mono SemiBold" panose="020B0609020000020004" pitchFamily="49" charset="0"/>
                          </a:rPr>
                          <m:t>𝜸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15BADF1-40E4-B10B-A6EC-1A5B3C9F92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6006" y="1071800"/>
                  <a:ext cx="568138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369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7BB90F09-7E40-2DB2-2BB8-52406FACC8AE}"/>
                </a:ext>
              </a:extLst>
            </p:cNvPr>
            <p:cNvCxnSpPr>
              <a:cxnSpLocks/>
              <a:stCxn id="34" idx="3"/>
              <a:endCxn id="31" idx="2"/>
            </p:cNvCxnSpPr>
            <p:nvPr/>
          </p:nvCxnSpPr>
          <p:spPr>
            <a:xfrm>
              <a:off x="1562733" y="1596536"/>
              <a:ext cx="774093" cy="2715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6844372-F9C7-2B21-9120-35E3605EE3AF}"/>
                </a:ext>
              </a:extLst>
            </p:cNvPr>
            <p:cNvSpPr/>
            <p:nvPr/>
          </p:nvSpPr>
          <p:spPr>
            <a:xfrm>
              <a:off x="2336825" y="1319165"/>
              <a:ext cx="670555" cy="609051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50000"/>
                </a:lnSpc>
              </a:pPr>
              <a:endParaRPr lang="en-US" sz="2000" b="1" dirty="0">
                <a:solidFill>
                  <a:schemeClr val="tx1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endParaRPr>
            </a:p>
            <a:p>
              <a:pPr>
                <a:lnSpc>
                  <a:spcPct val="50000"/>
                </a:lnSpc>
              </a:pPr>
              <a:endParaRPr lang="en-US" sz="2000" b="1" dirty="0">
                <a:solidFill>
                  <a:schemeClr val="tx1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endParaRPr>
            </a:p>
            <a:p>
              <a:pPr>
                <a:lnSpc>
                  <a:spcPct val="50000"/>
                </a:lnSpc>
              </a:pPr>
              <a:endParaRPr lang="en-US" sz="2000" b="1" dirty="0">
                <a:solidFill>
                  <a:schemeClr val="tx1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endParaRPr>
            </a:p>
            <a:p>
              <a:pPr>
                <a:lnSpc>
                  <a:spcPct val="50000"/>
                </a:lnSpc>
              </a:pPr>
              <a:endParaRPr lang="en-US" sz="2000" b="1" dirty="0">
                <a:solidFill>
                  <a:schemeClr val="tx1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76CE9AB-DD8C-F3CE-C225-9A7DBC6283FB}"/>
                </a:ext>
              </a:extLst>
            </p:cNvPr>
            <p:cNvSpPr txBox="1"/>
            <p:nvPr/>
          </p:nvSpPr>
          <p:spPr>
            <a:xfrm>
              <a:off x="2264405" y="1357200"/>
              <a:ext cx="293688" cy="33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Cascadia Mono SemiBold" panose="020B0609020000020004" pitchFamily="49" charset="0"/>
                  <a:cs typeface="Cascadia Mono SemiBold" panose="020B0609020000020004" pitchFamily="49" charset="0"/>
                </a:rPr>
                <a:t>+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0028168-9FE8-E1D4-D9D0-DCED854A2134}"/>
                </a:ext>
              </a:extLst>
            </p:cNvPr>
            <p:cNvSpPr txBox="1"/>
            <p:nvPr/>
          </p:nvSpPr>
          <p:spPr>
            <a:xfrm>
              <a:off x="2469364" y="1571528"/>
              <a:ext cx="293688" cy="33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Cascadia Mono SemiBold" panose="020B0609020000020004" pitchFamily="49" charset="0"/>
                  <a:cs typeface="Cascadia Mono SemiBold" panose="020B0609020000020004" pitchFamily="49" charset="0"/>
                </a:rPr>
                <a:t>-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4E29BF8-909B-4F6A-7A31-23F7B8F22E85}"/>
                </a:ext>
              </a:extLst>
            </p:cNvPr>
            <p:cNvSpPr txBox="1"/>
            <p:nvPr/>
          </p:nvSpPr>
          <p:spPr>
            <a:xfrm>
              <a:off x="364724" y="1414746"/>
              <a:ext cx="1198009" cy="3635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현대하모니 B" panose="02020603020101020101" pitchFamily="18" charset="-127"/>
                  <a:ea typeface="현대하모니 B" panose="02020603020101020101" pitchFamily="18" charset="-127"/>
                  <a:cs typeface="Cascadia Mono SemiBold" panose="020B0609020000020004" pitchFamily="49" charset="0"/>
                </a:rPr>
                <a:t>Waypoint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82D0328-4FFE-07B9-9C6B-0738790676A7}"/>
                    </a:ext>
                  </a:extLst>
                </p:cNvPr>
                <p:cNvSpPr txBox="1"/>
                <p:nvPr/>
              </p:nvSpPr>
              <p:spPr>
                <a:xfrm>
                  <a:off x="1431177" y="1691745"/>
                  <a:ext cx="56813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현대하모니 B" panose="02020603020101020101" pitchFamily="18" charset="-127"/>
                            <a:cs typeface="Cascadia Mono SemiBold" panose="020B0609020000020004" pitchFamily="49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현대하모니 B" panose="02020603020101020101" pitchFamily="18" charset="-127"/>
                                <a:cs typeface="Cascadia Mono SemiBold" panose="020B060902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현대하모니 B" panose="02020603020101020101" pitchFamily="18" charset="-127"/>
                                <a:cs typeface="Cascadia Mono SemiBold" panose="020B0609020000020004" pitchFamily="49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현대하모니 B" panose="02020603020101020101" pitchFamily="18" charset="-127"/>
                                <a:cs typeface="Cascadia Mono SemiBold" panose="020B0609020000020004" pitchFamily="49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현대하모니 B" panose="02020603020101020101" pitchFamily="18" charset="-127"/>
                            <a:cs typeface="Cascadia Mono SemiBold" panose="020B0609020000020004" pitchFamily="49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현대하모니 B" panose="02020603020101020101" pitchFamily="18" charset="-127"/>
                                <a:cs typeface="Cascadia Mono SemiBold" panose="020B0609020000020004" pitchFamily="49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현대하모니 B" panose="02020603020101020101" pitchFamily="18" charset="-127"/>
                                <a:cs typeface="Cascadia Mono SemiBold" panose="020B0609020000020004" pitchFamily="49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현대하모니 B" panose="02020603020101020101" pitchFamily="18" charset="-127"/>
                                <a:cs typeface="Cascadia Mono SemiBold" panose="020B0609020000020004" pitchFamily="49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현대하모니 B" panose="02020603020101020101" pitchFamily="18" charset="-127"/>
                            <a:cs typeface="Cascadia Mono SemiBold" panose="020B0609020000020004" pitchFamily="49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4C6BAEBC-A9E6-96AB-E0E1-A1A9DD0802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1177" y="1691745"/>
                  <a:ext cx="568138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3191" r="-58511" b="-1311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310"/>
    </mc:Choice>
    <mc:Fallback xmlns="">
      <p:transition spd="slow" advTm="5431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472" y="778760"/>
            <a:ext cx="9141927" cy="5195012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시뮬레이션을 하는 이유</a:t>
            </a:r>
            <a:endParaRPr lang="en-US" altLang="ko-KR" sz="16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B"/>
            </a:endParaRPr>
          </a:p>
          <a:p>
            <a:pPr marL="812800" lvl="1" indent="-342900">
              <a:spcBef>
                <a:spcPts val="1150"/>
              </a:spcBef>
              <a:buFont typeface="+mj-lt"/>
              <a:buAutoNum type="arabicPeriod"/>
            </a:pP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실제로 수행하기 어려운 과정을 모의 실험을 통하여 구현한다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.</a:t>
            </a:r>
          </a:p>
          <a:p>
            <a:pPr marL="812800" lvl="1" indent="-342900">
              <a:spcBef>
                <a:spcPts val="1150"/>
              </a:spcBef>
              <a:buFont typeface="+mj-lt"/>
              <a:buAutoNum type="arabicPeriod"/>
            </a:pPr>
            <a:r>
              <a:rPr lang="ko-KR" altLang="en-US" sz="1600" dirty="0" err="1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알고리듬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 성능을 분석하기에 용이</a:t>
            </a:r>
            <a:endParaRPr lang="en-US" altLang="ko-KR" sz="16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B"/>
            </a:endParaRPr>
          </a:p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다양한 시뮬레이션 종류가 있다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.</a:t>
            </a:r>
          </a:p>
          <a:p>
            <a:pPr marL="812800" lvl="1" indent="-342900">
              <a:spcBef>
                <a:spcPts val="1150"/>
              </a:spcBef>
              <a:buFont typeface="+mj-lt"/>
              <a:buAutoNum type="arabicPeriod"/>
            </a:pP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Monte Carlo Algorithm</a:t>
            </a:r>
          </a:p>
          <a:p>
            <a:pPr marL="812800" lvl="1" indent="-342900">
              <a:spcBef>
                <a:spcPts val="1150"/>
              </a:spcBef>
              <a:buFont typeface="+mj-lt"/>
              <a:buAutoNum type="arabicPeriod"/>
            </a:pP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Computational Fluid Dynamics</a:t>
            </a:r>
          </a:p>
          <a:p>
            <a:pPr marL="812800" lvl="1" indent="-342900">
              <a:spcBef>
                <a:spcPts val="1150"/>
              </a:spcBef>
              <a:buFont typeface="+mj-lt"/>
              <a:buAutoNum type="arabicPeriod"/>
            </a:pP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Computational Physics</a:t>
            </a:r>
          </a:p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학부생 수준에서 할 수 있는 시뮬레이션이 있을까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?</a:t>
            </a:r>
          </a:p>
          <a:p>
            <a:pPr marL="812800" lvl="1" indent="-342900">
              <a:spcBef>
                <a:spcPts val="1150"/>
              </a:spcBef>
              <a:buFont typeface="+mj-lt"/>
              <a:buAutoNum type="arabicPeriod"/>
            </a:pP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전기회로 시뮬레이션</a:t>
            </a:r>
            <a:endParaRPr lang="en-US" altLang="ko-KR" sz="16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B"/>
            </a:endParaRPr>
          </a:p>
          <a:p>
            <a:pPr marL="812800" lvl="1" indent="-342900">
              <a:spcBef>
                <a:spcPts val="1150"/>
              </a:spcBef>
              <a:buFont typeface="+mj-lt"/>
              <a:buAutoNum type="arabicPeriod"/>
            </a:pP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DC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모터 시뮬레이션</a:t>
            </a:r>
            <a:endParaRPr lang="en-US" altLang="ko-KR" sz="16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B"/>
            </a:endParaRPr>
          </a:p>
          <a:p>
            <a:pPr marL="812800" lvl="1" indent="-342900">
              <a:spcBef>
                <a:spcPts val="1150"/>
              </a:spcBef>
              <a:buFont typeface="+mj-lt"/>
              <a:buAutoNum type="arabicPeriod"/>
            </a:pP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가상 라이다 데이터를 활용한 장애물 회피 시뮬레이션</a:t>
            </a:r>
            <a:endParaRPr lang="en-US" altLang="ko-KR" sz="16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B"/>
            </a:endParaRPr>
          </a:p>
          <a:p>
            <a:pPr marL="812800" lvl="1" indent="-342900">
              <a:spcBef>
                <a:spcPts val="1150"/>
              </a:spcBef>
              <a:buFont typeface="+mj-lt"/>
              <a:buAutoNum type="arabicPeriod"/>
            </a:pP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동역학 시뮬레이션</a:t>
            </a:r>
            <a:endParaRPr lang="en-US" altLang="ko-KR" sz="16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B"/>
            </a:endParaRPr>
          </a:p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endParaRPr lang="en-US" altLang="ko-KR" sz="16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B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3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356552" y="268732"/>
            <a:ext cx="4520247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6415" algn="l"/>
              </a:tabLst>
            </a:pPr>
            <a:r>
              <a:rPr sz="2200" b="1" dirty="0">
                <a:latin typeface="맑은 고딕"/>
                <a:cs typeface="맑은 고딕"/>
              </a:rPr>
              <a:t>II.</a:t>
            </a:r>
            <a:r>
              <a:rPr lang="ko-KR" altLang="en-US" sz="2200" b="1" dirty="0">
                <a:latin typeface="맑은 고딕"/>
                <a:cs typeface="맑은 고딕"/>
              </a:rPr>
              <a:t>	</a:t>
            </a:r>
            <a:r>
              <a:rPr lang="en-US" altLang="ko-KR" sz="2200" b="1" dirty="0">
                <a:latin typeface="맑은 고딕"/>
                <a:cs typeface="맑은 고딕"/>
              </a:rPr>
              <a:t>Simulation</a:t>
            </a:r>
            <a:endParaRPr sz="2200" dirty="0">
              <a:latin typeface="맑은 고딕"/>
              <a:cs typeface="맑은 고딕"/>
            </a:endParaRPr>
          </a:p>
        </p:txBody>
      </p:sp>
      <p:sp>
        <p:nvSpPr>
          <p:cNvPr id="31" name="object 19">
            <a:extLst>
              <a:ext uri="{FF2B5EF4-FFF2-40B4-BE49-F238E27FC236}">
                <a16:creationId xmlns:a16="http://schemas.microsoft.com/office/drawing/2014/main" id="{A1DE8E50-FED7-FE7F-16AA-2A9D84512C80}"/>
              </a:ext>
            </a:extLst>
          </p:cNvPr>
          <p:cNvSpPr txBox="1">
            <a:spLocks/>
          </p:cNvSpPr>
          <p:nvPr/>
        </p:nvSpPr>
        <p:spPr>
          <a:xfrm>
            <a:off x="3047206" y="6594933"/>
            <a:ext cx="3811588" cy="17761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000" b="0" i="0" kern="1200">
                <a:solidFill>
                  <a:srgbClr val="7F7F7F"/>
                </a:solidFill>
                <a:latin typeface="맑은 고딕"/>
                <a:ea typeface="+mn-ea"/>
                <a:cs typeface="맑은 고딕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85"/>
              </a:spcBef>
              <a:tabLst>
                <a:tab pos="1678939" algn="l"/>
                <a:tab pos="1864995" algn="l"/>
              </a:tabLst>
            </a:pPr>
            <a:r>
              <a:rPr lang="en-US" dirty="0"/>
              <a:t>School of Mechanical and Control Engineering-</a:t>
            </a:r>
            <a:r>
              <a:rPr lang="en-US" dirty="0" err="1"/>
              <a:t>Handong</a:t>
            </a:r>
            <a:r>
              <a:rPr lang="en-US" dirty="0"/>
              <a:t> Univ.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484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575"/>
    </mc:Choice>
    <mc:Fallback xmlns="">
      <p:transition spd="slow" advTm="3657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3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356552" y="268732"/>
            <a:ext cx="4520247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6415" algn="l"/>
              </a:tabLst>
            </a:pPr>
            <a:r>
              <a:rPr sz="2200" b="1" dirty="0">
                <a:latin typeface="맑은 고딕"/>
                <a:cs typeface="맑은 고딕"/>
              </a:rPr>
              <a:t>II.</a:t>
            </a:r>
            <a:r>
              <a:rPr lang="ko-KR" altLang="en-US" sz="2200" b="1" dirty="0">
                <a:latin typeface="맑은 고딕"/>
                <a:cs typeface="맑은 고딕"/>
              </a:rPr>
              <a:t>	</a:t>
            </a:r>
            <a:r>
              <a:rPr lang="en-US" altLang="ko-KR" sz="2200" b="1" dirty="0">
                <a:latin typeface="맑은 고딕"/>
                <a:cs typeface="맑은 고딕"/>
              </a:rPr>
              <a:t>Simulation</a:t>
            </a:r>
            <a:endParaRPr sz="2200" dirty="0">
              <a:latin typeface="맑은 고딕"/>
              <a:cs typeface="맑은 고딕"/>
            </a:endParaRPr>
          </a:p>
        </p:txBody>
      </p:sp>
      <p:sp>
        <p:nvSpPr>
          <p:cNvPr id="31" name="object 19">
            <a:extLst>
              <a:ext uri="{FF2B5EF4-FFF2-40B4-BE49-F238E27FC236}">
                <a16:creationId xmlns:a16="http://schemas.microsoft.com/office/drawing/2014/main" id="{A1DE8E50-FED7-FE7F-16AA-2A9D84512C80}"/>
              </a:ext>
            </a:extLst>
          </p:cNvPr>
          <p:cNvSpPr txBox="1">
            <a:spLocks/>
          </p:cNvSpPr>
          <p:nvPr/>
        </p:nvSpPr>
        <p:spPr>
          <a:xfrm>
            <a:off x="3047206" y="6594933"/>
            <a:ext cx="3811588" cy="17761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000" b="0" i="0" kern="1200">
                <a:solidFill>
                  <a:srgbClr val="7F7F7F"/>
                </a:solidFill>
                <a:latin typeface="맑은 고딕"/>
                <a:ea typeface="+mn-ea"/>
                <a:cs typeface="맑은 고딕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85"/>
              </a:spcBef>
              <a:tabLst>
                <a:tab pos="1678939" algn="l"/>
                <a:tab pos="1864995" algn="l"/>
              </a:tabLst>
            </a:pPr>
            <a:r>
              <a:rPr lang="en-US" dirty="0"/>
              <a:t>School of Mechanical and Control Engineering-</a:t>
            </a:r>
            <a:r>
              <a:rPr lang="en-US" dirty="0" err="1"/>
              <a:t>Handong</a:t>
            </a:r>
            <a:r>
              <a:rPr lang="en-US" dirty="0"/>
              <a:t> Univ.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2">
                <a:extLst>
                  <a:ext uri="{FF2B5EF4-FFF2-40B4-BE49-F238E27FC236}">
                    <a16:creationId xmlns:a16="http://schemas.microsoft.com/office/drawing/2014/main" id="{2E531268-1516-B65D-0240-1D25964DAD8C}"/>
                  </a:ext>
                </a:extLst>
              </p:cNvPr>
              <p:cNvSpPr txBox="1"/>
              <p:nvPr/>
            </p:nvSpPr>
            <p:spPr>
              <a:xfrm>
                <a:off x="535472" y="778760"/>
                <a:ext cx="9141927" cy="4641014"/>
              </a:xfrm>
              <a:prstGeom prst="rect">
                <a:avLst/>
              </a:prstGeom>
            </p:spPr>
            <p:txBody>
              <a:bodyPr vert="horz" wrap="square" lIns="0" tIns="146050" rIns="0" bIns="0" rtlCol="0">
                <a:spAutoFit/>
              </a:bodyPr>
              <a:lstStyle/>
              <a:p>
                <a:pPr marL="355600" indent="-342900">
                  <a:spcBef>
                    <a:spcPts val="1150"/>
                  </a:spcBef>
                  <a:buFont typeface="+mj-lt"/>
                  <a:buAutoNum type="arabicPeriod"/>
                </a:pPr>
                <a:r>
                  <a:rPr lang="ko-KR" altLang="en-US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시뮬레이션을 위한 수식이 문제가 없는지 확인한다</a:t>
                </a:r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.</a:t>
                </a:r>
              </a:p>
              <a:p>
                <a:pPr marL="355600" indent="-342900">
                  <a:spcBef>
                    <a:spcPts val="1150"/>
                  </a:spcBef>
                  <a:buFont typeface="+mj-lt"/>
                  <a:buAutoNum type="arabicPeriod"/>
                </a:pPr>
                <a:r>
                  <a:rPr lang="ko-KR" altLang="en-US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모의 실험 조건을 설정한다</a:t>
                </a:r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.</a:t>
                </a:r>
              </a:p>
              <a:p>
                <a:pPr marL="355600" indent="-342900">
                  <a:spcBef>
                    <a:spcPts val="1150"/>
                  </a:spcBef>
                  <a:buFont typeface="+mj-lt"/>
                  <a:buAutoNum type="arabicPeriod"/>
                </a:pPr>
                <a:r>
                  <a:rPr lang="ko-KR" altLang="en-US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시간을 어떻게 이산화</a:t>
                </a:r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(Discretization)</a:t>
                </a:r>
                <a:r>
                  <a:rPr lang="ko-KR" altLang="en-US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할 것인지 판단한다</a:t>
                </a:r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. </a:t>
                </a:r>
                <a:b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</a:br>
                <a:r>
                  <a:rPr lang="ko-KR" altLang="en-US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변수의 변화율이 클 때는 더 작은 샘플링 시간이 필요하다</a:t>
                </a:r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  <a:sym typeface="Wingdings" panose="05000000000000000000" pitchFamily="2" charset="2"/>
                  </a:rPr>
                  <a:t>(</a:t>
                </a:r>
                <a:r>
                  <a:rPr lang="ko-KR" altLang="en-US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  <a:sym typeface="Wingdings" panose="05000000000000000000" pitchFamily="2" charset="2"/>
                  </a:rPr>
                  <a:t>디지털 제어</a:t>
                </a:r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  <a:sym typeface="Wingdings" panose="05000000000000000000" pitchFamily="2" charset="2"/>
                  </a:rPr>
                  <a:t>). </a:t>
                </a:r>
                <a:r>
                  <a:rPr lang="ko-KR" altLang="en-US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  <a:sym typeface="Wingdings" panose="05000000000000000000" pitchFamily="2" charset="2"/>
                  </a:rPr>
                  <a:t>보통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현대하모니 M" panose="02020603020101020101" pitchFamily="18" charset="-127"/>
                        <a:cs typeface="현대하모니 B"/>
                        <a:sym typeface="Wingdings" panose="05000000000000000000" pitchFamily="2" charset="2"/>
                      </a:rPr>
                      <m:t>1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현대하모니 M" panose="02020603020101020101" pitchFamily="18" charset="-127"/>
                        <a:cs typeface="현대하모니 B"/>
                        <a:sym typeface="Wingdings" panose="05000000000000000000" pitchFamily="2" charset="2"/>
                      </a:rPr>
                      <m:t>𝑚𝑠</m:t>
                    </m:r>
                  </m:oMath>
                </a14:m>
                <a:r>
                  <a:rPr lang="ko-KR" altLang="en-US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면 충분하다</a:t>
                </a:r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.</a:t>
                </a:r>
              </a:p>
              <a:p>
                <a:pPr marL="355600" indent="-342900">
                  <a:spcBef>
                    <a:spcPts val="1150"/>
                  </a:spcBef>
                  <a:buFont typeface="+mj-lt"/>
                  <a:buAutoNum type="arabicPeriod"/>
                </a:pPr>
                <a:r>
                  <a:rPr lang="ko-KR" altLang="en-US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반복문을 사용한다</a:t>
                </a:r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.</a:t>
                </a:r>
              </a:p>
              <a:p>
                <a:pPr marL="812800" lvl="1" indent="-342900">
                  <a:spcBef>
                    <a:spcPts val="1150"/>
                  </a:spcBef>
                  <a:buFont typeface="+mj-lt"/>
                  <a:buAutoNum type="arabicPeriod"/>
                </a:pPr>
                <a:r>
                  <a:rPr lang="ko-KR" altLang="en-US" sz="1600" dirty="0" err="1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반복문</a:t>
                </a:r>
                <a:r>
                  <a:rPr lang="ko-KR" altLang="en-US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 안에서 매순간마다 수식을 갱신한다</a:t>
                </a:r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.</a:t>
                </a:r>
              </a:p>
              <a:p>
                <a:pPr marL="812800" lvl="1" indent="-342900">
                  <a:spcBef>
                    <a:spcPts val="1150"/>
                  </a:spcBef>
                  <a:buFont typeface="+mj-lt"/>
                  <a:buAutoNum type="arabicPeriod"/>
                </a:pPr>
                <a:r>
                  <a:rPr lang="ko-KR" altLang="en-US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적분 또는 미분을 취해 원하는 변수를 도출한다</a:t>
                </a:r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. (</a:t>
                </a:r>
                <a:r>
                  <a:rPr lang="ko-KR" altLang="en-US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상태는 미분 방정식으로 기술된다</a:t>
                </a:r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  <a:sym typeface="Wingdings" panose="05000000000000000000" pitchFamily="2" charset="2"/>
                  </a:rPr>
                  <a:t> </a:t>
                </a:r>
                <a:r>
                  <a:rPr lang="ko-KR" altLang="en-US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  <a:sym typeface="Wingdings" panose="05000000000000000000" pitchFamily="2" charset="2"/>
                  </a:rPr>
                  <a:t>차분 방정식</a:t>
                </a:r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)</a:t>
                </a:r>
              </a:p>
              <a:p>
                <a:pPr marL="812800" lvl="1" indent="-342900">
                  <a:spcBef>
                    <a:spcPts val="1150"/>
                  </a:spcBef>
                  <a:buFont typeface="+mj-lt"/>
                  <a:buAutoNum type="arabicPeriod"/>
                </a:pPr>
                <a:r>
                  <a:rPr lang="ko-KR" altLang="en-US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변수를 저장한다</a:t>
                </a:r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. </a:t>
                </a:r>
              </a:p>
              <a:p>
                <a:pPr marL="355600" indent="-342900">
                  <a:spcBef>
                    <a:spcPts val="1150"/>
                  </a:spcBef>
                  <a:buFont typeface="+mj-lt"/>
                  <a:buAutoNum type="arabicPeriod"/>
                </a:pPr>
                <a:r>
                  <a:rPr lang="ko-KR" altLang="en-US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종료 조건에 따라 반복문을 종료한다</a:t>
                </a:r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.</a:t>
                </a:r>
              </a:p>
              <a:p>
                <a:pPr marL="355600" indent="-342900">
                  <a:spcBef>
                    <a:spcPts val="1150"/>
                  </a:spcBef>
                  <a:buFont typeface="+mj-lt"/>
                  <a:buAutoNum type="arabicPeriod"/>
                </a:pPr>
                <a:r>
                  <a:rPr lang="ko-KR" altLang="en-US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저장된 변수를 확인한다</a:t>
                </a:r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. </a:t>
                </a:r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  <a:sym typeface="Wingdings" panose="05000000000000000000" pitchFamily="2" charset="2"/>
                  </a:rPr>
                  <a:t> </a:t>
                </a:r>
                <a:r>
                  <a:rPr lang="ko-KR" altLang="en-US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  <a:sym typeface="Wingdings" panose="05000000000000000000" pitchFamily="2" charset="2"/>
                  </a:rPr>
                  <a:t>시각화</a:t>
                </a:r>
                <a:endParaRPr lang="en-US" altLang="ko-KR" sz="1600" dirty="0">
                  <a:latin typeface="현대하모니 M" panose="02020603020101020101" pitchFamily="18" charset="-127"/>
                  <a:ea typeface="현대하모니 M" panose="02020603020101020101" pitchFamily="18" charset="-127"/>
                  <a:cs typeface="현대하모니 B"/>
                  <a:sym typeface="Wingdings" panose="05000000000000000000" pitchFamily="2" charset="2"/>
                </a:endParaRPr>
              </a:p>
              <a:p>
                <a:pPr marL="355600" indent="-342900">
                  <a:spcBef>
                    <a:spcPts val="1150"/>
                  </a:spcBef>
                  <a:buFont typeface="+mj-lt"/>
                  <a:buAutoNum type="arabicPeriod"/>
                </a:pPr>
                <a:endParaRPr lang="en-US" altLang="ko-KR" sz="1600" dirty="0">
                  <a:latin typeface="현대하모니 M" panose="02020603020101020101" pitchFamily="18" charset="-127"/>
                  <a:ea typeface="현대하모니 M" panose="02020603020101020101" pitchFamily="18" charset="-127"/>
                  <a:cs typeface="현대하모니 B"/>
                  <a:sym typeface="Wingdings" panose="05000000000000000000" pitchFamily="2" charset="2"/>
                </a:endParaRPr>
              </a:p>
              <a:p>
                <a:pPr marL="298450" indent="-285750">
                  <a:spcBef>
                    <a:spcPts val="1150"/>
                  </a:spcBef>
                  <a:buFont typeface="Arial" panose="020B0604020202020204" pitchFamily="34" charset="0"/>
                  <a:buChar char="•"/>
                </a:pPr>
                <a:r>
                  <a:rPr lang="ko-KR" altLang="en-US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  <a:sym typeface="Wingdings" panose="05000000000000000000" pitchFamily="2" charset="2"/>
                  </a:rPr>
                  <a:t>코딩 캠프에서 수치 기법은 따로 다루지 않겠다</a:t>
                </a:r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  <a:sym typeface="Wingdings" panose="05000000000000000000" pitchFamily="2" charset="2"/>
                  </a:rPr>
                  <a:t>.(2</a:t>
                </a:r>
                <a:r>
                  <a:rPr lang="ko-KR" altLang="en-US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  <a:sym typeface="Wingdings" panose="05000000000000000000" pitchFamily="2" charset="2"/>
                  </a:rPr>
                  <a:t>학기에 김영근 교수님께서 더 정확하게 </a:t>
                </a:r>
                <a:r>
                  <a:rPr lang="ko-KR" altLang="en-US" sz="1600" dirty="0" err="1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  <a:sym typeface="Wingdings" panose="05000000000000000000" pitchFamily="2" charset="2"/>
                  </a:rPr>
                  <a:t>가르쳐주실</a:t>
                </a:r>
                <a:r>
                  <a:rPr lang="ko-KR" altLang="en-US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  <a:sym typeface="Wingdings" panose="05000000000000000000" pitchFamily="2" charset="2"/>
                  </a:rPr>
                  <a:t> 것이다</a:t>
                </a:r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  <a:sym typeface="Wingdings" panose="05000000000000000000" pitchFamily="2" charset="2"/>
                  </a:rPr>
                  <a:t>.)</a:t>
                </a:r>
              </a:p>
            </p:txBody>
          </p:sp>
        </mc:Choice>
        <mc:Fallback xmlns="">
          <p:sp>
            <p:nvSpPr>
              <p:cNvPr id="3" name="object 2">
                <a:extLst>
                  <a:ext uri="{FF2B5EF4-FFF2-40B4-BE49-F238E27FC236}">
                    <a16:creationId xmlns:a16="http://schemas.microsoft.com/office/drawing/2014/main" id="{2E531268-1516-B65D-0240-1D25964DA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72" y="778760"/>
                <a:ext cx="9141927" cy="4641014"/>
              </a:xfrm>
              <a:prstGeom prst="rect">
                <a:avLst/>
              </a:prstGeom>
              <a:blipFill>
                <a:blip r:embed="rId3"/>
                <a:stretch>
                  <a:fillRect l="-1134" r="-267" b="-17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64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575"/>
    </mc:Choice>
    <mc:Fallback xmlns="">
      <p:transition spd="slow" advTm="3657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3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356552" y="268732"/>
            <a:ext cx="4520247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6415" algn="l"/>
              </a:tabLst>
            </a:pPr>
            <a:r>
              <a:rPr sz="2200" b="1" dirty="0">
                <a:latin typeface="맑은 고딕"/>
                <a:cs typeface="맑은 고딕"/>
              </a:rPr>
              <a:t>II.</a:t>
            </a:r>
            <a:r>
              <a:rPr lang="ko-KR" altLang="en-US" sz="2200" b="1" dirty="0">
                <a:latin typeface="맑은 고딕"/>
                <a:cs typeface="맑은 고딕"/>
              </a:rPr>
              <a:t>	</a:t>
            </a:r>
            <a:r>
              <a:rPr lang="en-US" altLang="ko-KR" sz="2200" b="1" dirty="0">
                <a:latin typeface="맑은 고딕"/>
                <a:cs typeface="맑은 고딕"/>
              </a:rPr>
              <a:t>Simulation</a:t>
            </a:r>
            <a:endParaRPr sz="2200" dirty="0">
              <a:latin typeface="맑은 고딕"/>
              <a:cs typeface="맑은 고딕"/>
            </a:endParaRPr>
          </a:p>
        </p:txBody>
      </p:sp>
      <p:sp>
        <p:nvSpPr>
          <p:cNvPr id="31" name="object 19">
            <a:extLst>
              <a:ext uri="{FF2B5EF4-FFF2-40B4-BE49-F238E27FC236}">
                <a16:creationId xmlns:a16="http://schemas.microsoft.com/office/drawing/2014/main" id="{A1DE8E50-FED7-FE7F-16AA-2A9D84512C80}"/>
              </a:ext>
            </a:extLst>
          </p:cNvPr>
          <p:cNvSpPr txBox="1">
            <a:spLocks/>
          </p:cNvSpPr>
          <p:nvPr/>
        </p:nvSpPr>
        <p:spPr>
          <a:xfrm>
            <a:off x="3047206" y="6594933"/>
            <a:ext cx="3811588" cy="17761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000" b="0" i="0" kern="1200">
                <a:solidFill>
                  <a:srgbClr val="7F7F7F"/>
                </a:solidFill>
                <a:latin typeface="맑은 고딕"/>
                <a:ea typeface="+mn-ea"/>
                <a:cs typeface="맑은 고딕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85"/>
              </a:spcBef>
              <a:tabLst>
                <a:tab pos="1678939" algn="l"/>
                <a:tab pos="1864995" algn="l"/>
              </a:tabLst>
            </a:pPr>
            <a:r>
              <a:rPr lang="en-US" dirty="0"/>
              <a:t>School of Mechanical and Control Engineering-</a:t>
            </a:r>
            <a:r>
              <a:rPr lang="en-US" dirty="0" err="1"/>
              <a:t>Handong</a:t>
            </a:r>
            <a:r>
              <a:rPr lang="en-US" dirty="0"/>
              <a:t> Univ.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2">
                <a:extLst>
                  <a:ext uri="{FF2B5EF4-FFF2-40B4-BE49-F238E27FC236}">
                    <a16:creationId xmlns:a16="http://schemas.microsoft.com/office/drawing/2014/main" id="{2E531268-1516-B65D-0240-1D25964DAD8C}"/>
                  </a:ext>
                </a:extLst>
              </p:cNvPr>
              <p:cNvSpPr txBox="1"/>
              <p:nvPr/>
            </p:nvSpPr>
            <p:spPr>
              <a:xfrm>
                <a:off x="535472" y="778760"/>
                <a:ext cx="9141927" cy="5296450"/>
              </a:xfrm>
              <a:prstGeom prst="rect">
                <a:avLst/>
              </a:prstGeom>
            </p:spPr>
            <p:txBody>
              <a:bodyPr vert="horz" wrap="square" lIns="0" tIns="146050" rIns="0" bIns="0" rtlCol="0">
                <a:spAutoFit/>
              </a:bodyPr>
              <a:lstStyle/>
              <a:p>
                <a:pPr marL="355600" indent="-342900">
                  <a:spcBef>
                    <a:spcPts val="1150"/>
                  </a:spcBef>
                  <a:buFont typeface="+mj-lt"/>
                  <a:buAutoNum type="arabicPeriod"/>
                </a:pPr>
                <a:r>
                  <a:rPr lang="ko-KR" altLang="en-US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동역학 공식을 사용하여 비행체 시뮬레이션</a:t>
                </a:r>
                <a:endParaRPr lang="en-US" altLang="ko-KR" sz="1600" dirty="0">
                  <a:latin typeface="현대하모니 M" panose="02020603020101020101" pitchFamily="18" charset="-127"/>
                  <a:ea typeface="현대하모니 M" panose="02020603020101020101" pitchFamily="18" charset="-127"/>
                  <a:cs typeface="현대하모니 B"/>
                </a:endParaRPr>
              </a:p>
              <a:p>
                <a:pPr marL="812800" lvl="1" indent="-342900">
                  <a:spcBef>
                    <a:spcPts val="1150"/>
                  </a:spcBef>
                  <a:buFont typeface="+mj-lt"/>
                  <a:buAutoNum type="arabicParenR"/>
                </a:pPr>
                <a:r>
                  <a:rPr lang="ko-KR" altLang="en-US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모의 실험 조건</a:t>
                </a:r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현대하모니 B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현대하모니 B"/>
                          </a:rPr>
                          <m:t>𝑠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현대하모니 B"/>
                          </a:rPr>
                          <m:t>0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현대하모니 M" panose="02020603020101020101" pitchFamily="18" charset="-127"/>
                        <a:cs typeface="현대하모니 B"/>
                      </a:rPr>
                      <m:t>=0 [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현대하모니 M" panose="02020603020101020101" pitchFamily="18" charset="-127"/>
                        <a:cs typeface="현대하모니 B"/>
                      </a:rPr>
                      <m:t>𝑚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현대하모니 M" panose="02020603020101020101" pitchFamily="18" charset="-127"/>
                        <a:cs typeface="현대하모니 B"/>
                      </a:rPr>
                      <m:t>]</m:t>
                    </m:r>
                  </m:oMath>
                </a14:m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현대하모니 B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600" b="0" i="0" dirty="0" smtClean="0"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현대하모니 B"/>
                          </a:rPr>
                          <m:t>v</m:t>
                        </m:r>
                      </m:e>
                      <m:sub>
                        <m:r>
                          <a:rPr lang="en-US" altLang="ko-KR" sz="1600" b="0" i="0" dirty="0" smtClean="0"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현대하모니 B"/>
                          </a:rPr>
                          <m:t>0</m:t>
                        </m:r>
                      </m:sub>
                    </m:sSub>
                    <m:r>
                      <a:rPr lang="en-US" altLang="ko-KR" sz="1600" b="0" i="1" dirty="0" smtClean="0">
                        <a:latin typeface="Cambria Math" panose="02040503050406030204" pitchFamily="18" charset="0"/>
                        <a:ea typeface="현대하모니 M" panose="02020603020101020101" pitchFamily="18" charset="-127"/>
                        <a:cs typeface="현대하모니 B"/>
                      </a:rPr>
                      <m:t>=0[</m:t>
                    </m:r>
                    <m:r>
                      <m:rPr>
                        <m:sty m:val="p"/>
                      </m:rPr>
                      <a:rPr lang="en-US" altLang="ko-KR" sz="1600" b="0" i="0" dirty="0" smtClean="0">
                        <a:latin typeface="Cambria Math" panose="02040503050406030204" pitchFamily="18" charset="0"/>
                        <a:ea typeface="현대하모니 M" panose="02020603020101020101" pitchFamily="18" charset="-127"/>
                        <a:cs typeface="현대하모니 B"/>
                      </a:rPr>
                      <m:t>v</m:t>
                    </m:r>
                    <m:r>
                      <a:rPr lang="en-US" altLang="ko-KR" sz="1600" b="0" i="0" dirty="0" smtClean="0">
                        <a:latin typeface="Cambria Math" panose="02040503050406030204" pitchFamily="18" charset="0"/>
                        <a:ea typeface="현대하모니 M" panose="02020603020101020101" pitchFamily="18" charset="-127"/>
                        <a:cs typeface="현대하모니 B"/>
                      </a:rPr>
                      <m:t>/</m:t>
                    </m:r>
                    <m:r>
                      <m:rPr>
                        <m:sty m:val="p"/>
                      </m:rPr>
                      <a:rPr lang="en-US" altLang="ko-KR" sz="1600" b="0" i="0" dirty="0" smtClean="0">
                        <a:latin typeface="Cambria Math" panose="02040503050406030204" pitchFamily="18" charset="0"/>
                        <a:ea typeface="현대하모니 M" panose="02020603020101020101" pitchFamily="18" charset="-127"/>
                        <a:cs typeface="현대하모니 B"/>
                      </a:rPr>
                      <m:t>s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  <a:ea typeface="현대하모니 M" panose="02020603020101020101" pitchFamily="18" charset="-127"/>
                        <a:cs typeface="현대하모니 B"/>
                      </a:rPr>
                      <m:t>]</m:t>
                    </m:r>
                  </m:oMath>
                </a14:m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,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현대하모니 M" panose="02020603020101020101" pitchFamily="18" charset="-127"/>
                        <a:cs typeface="현대하모니 B"/>
                      </a:rPr>
                      <m:t>𝐹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현대하모니 M" panose="02020603020101020101" pitchFamily="18" charset="-127"/>
                        <a:cs typeface="현대하모니 B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현대하모니 M" panose="02020603020101020101" pitchFamily="18" charset="-127"/>
                        <a:cs typeface="현대하모니 B"/>
                      </a:rPr>
                      <m:t>𝑚𝑎</m:t>
                    </m:r>
                  </m:oMath>
                </a14:m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현대하모니 M" panose="02020603020101020101" pitchFamily="18" charset="-127"/>
                        <a:cs typeface="현대하모니 B"/>
                      </a:rPr>
                      <m:t>𝑔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현대하모니 M" panose="02020603020101020101" pitchFamily="18" charset="-127"/>
                        <a:cs typeface="현대하모니 B"/>
                      </a:rPr>
                      <m:t>=9.81 [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현대하모니 B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현대하모니 B"/>
                          </a:rPr>
                          <m:t>𝑚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현대하모니 B"/>
                          </a:rPr>
                          <m:t>/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현대하모니 B"/>
                          </a:rPr>
                          <m:t>𝑠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현대하모니 B"/>
                          </a:rPr>
                          <m:t>2</m:t>
                        </m:r>
                      </m:sup>
                    </m:sSup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현대하모니 M" panose="02020603020101020101" pitchFamily="18" charset="-127"/>
                        <a:cs typeface="현대하모니 B"/>
                      </a:rPr>
                      <m:t>]</m:t>
                    </m:r>
                  </m:oMath>
                </a14:m>
                <a:endParaRPr lang="en-US" altLang="ko-KR" sz="1600" dirty="0">
                  <a:latin typeface="현대하모니 M" panose="02020603020101020101" pitchFamily="18" charset="-127"/>
                  <a:ea typeface="현대하모니 M" panose="02020603020101020101" pitchFamily="18" charset="-127"/>
                  <a:cs typeface="현대하모니 B"/>
                </a:endParaRPr>
              </a:p>
              <a:p>
                <a:pPr marL="812800" lvl="1" indent="-342900">
                  <a:spcBef>
                    <a:spcPts val="1150"/>
                  </a:spcBef>
                  <a:buFont typeface="+mj-lt"/>
                  <a:buAutoNum type="arabicParenR"/>
                </a:pPr>
                <a:r>
                  <a:rPr lang="ko-KR" altLang="en-US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모형 비행체가 처음 </a:t>
                </a:r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0.15</a:t>
                </a:r>
                <a:r>
                  <a:rPr lang="ko-KR" altLang="en-US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초 동안</a:t>
                </a:r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현대하모니 M" panose="02020603020101020101" pitchFamily="18" charset="-127"/>
                        <a:cs typeface="현대하모니 B"/>
                      </a:rPr>
                      <m:t>16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현대하모니 M" panose="02020603020101020101" pitchFamily="18" charset="-127"/>
                        <a:cs typeface="현대하모니 B"/>
                      </a:rPr>
                      <m:t>𝑁</m:t>
                    </m:r>
                  </m:oMath>
                </a14:m>
                <a:r>
                  <a:rPr lang="ko-KR" altLang="en-US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의 힘을 위로 추진한다</a:t>
                </a:r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.</a:t>
                </a:r>
              </a:p>
              <a:p>
                <a:pPr marL="812800" lvl="1" indent="-342900">
                  <a:spcBef>
                    <a:spcPts val="1150"/>
                  </a:spcBef>
                  <a:buFont typeface="+mj-lt"/>
                  <a:buAutoNum type="arabicParenR"/>
                </a:pPr>
                <a:r>
                  <a:rPr lang="ko-KR" altLang="en-US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비행체는 중력의 영향으로 속도가 느려지며</a:t>
                </a:r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 </a:t>
                </a:r>
                <a:r>
                  <a:rPr lang="ko-KR" altLang="en-US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올라간다</a:t>
                </a:r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.</a:t>
                </a:r>
              </a:p>
              <a:p>
                <a:pPr marL="812800" lvl="1" indent="-342900">
                  <a:spcBef>
                    <a:spcPts val="1150"/>
                  </a:spcBef>
                  <a:buFont typeface="+mj-lt"/>
                  <a:buAutoNum type="arabicParenR"/>
                </a:pPr>
                <a:r>
                  <a:rPr lang="ko-KR" altLang="en-US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낙하속도가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현대하모니 M" panose="02020603020101020101" pitchFamily="18" charset="-127"/>
                        <a:cs typeface="현대하모니 B"/>
                      </a:rPr>
                      <m:t>−20 [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현대하모니 M" panose="02020603020101020101" pitchFamily="18" charset="-127"/>
                        <a:cs typeface="현대하모니 B"/>
                      </a:rPr>
                      <m:t>𝑚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현대하모니 M" panose="02020603020101020101" pitchFamily="18" charset="-127"/>
                        <a:cs typeface="현대하모니 B"/>
                      </a:rPr>
                      <m:t>/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현대하모니 M" panose="02020603020101020101" pitchFamily="18" charset="-127"/>
                        <a:cs typeface="현대하모니 B"/>
                      </a:rPr>
                      <m:t>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현대하모니 M" panose="02020603020101020101" pitchFamily="18" charset="-127"/>
                        <a:cs typeface="현대하모니 B"/>
                      </a:rPr>
                      <m:t>]</m:t>
                    </m:r>
                  </m:oMath>
                </a14:m>
                <a:r>
                  <a:rPr lang="ko-KR" altLang="en-US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에 도달하면</a:t>
                </a:r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, </a:t>
                </a:r>
                <a:r>
                  <a:rPr lang="ko-KR" altLang="en-US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낙하산이 펴지며</a:t>
                </a:r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, </a:t>
                </a:r>
                <a:r>
                  <a:rPr lang="ko-KR" altLang="en-US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속도를 유지한다</a:t>
                </a:r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. (</a:t>
                </a:r>
                <a:r>
                  <a:rPr lang="ko-KR" altLang="en-US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등속운동 </a:t>
                </a:r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  <a:sym typeface="Wingdings" panose="05000000000000000000" pitchFamily="2" charset="2"/>
                  </a:rPr>
                  <a:t> </a:t>
                </a:r>
                <a:r>
                  <a:rPr lang="ko-KR" altLang="en-US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  <a:sym typeface="Wingdings" panose="05000000000000000000" pitchFamily="2" charset="2"/>
                  </a:rPr>
                  <a:t>가속도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현대하모니 M" panose="02020603020101020101" pitchFamily="18" charset="-127"/>
                        <a:cs typeface="현대하모니 B"/>
                        <a:sym typeface="Wingdings" panose="05000000000000000000" pitchFamily="2" charset="2"/>
                      </a:rPr>
                      <m:t>0 [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현대하모니 B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현대하모니 B"/>
                            <a:sym typeface="Wingdings" panose="05000000000000000000" pitchFamily="2" charset="2"/>
                          </a:rPr>
                          <m:t>𝑚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현대하모니 B"/>
                            <a:sym typeface="Wingdings" panose="05000000000000000000" pitchFamily="2" charset="2"/>
                          </a:rPr>
                          <m:t>/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현대하모니 B"/>
                            <a:sym typeface="Wingdings" panose="05000000000000000000" pitchFamily="2" charset="2"/>
                          </a:rPr>
                          <m:t>𝑠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현대하모니 B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현대하모니 M" panose="02020603020101020101" pitchFamily="18" charset="-127"/>
                        <a:cs typeface="현대하모니 B"/>
                        <a:sym typeface="Wingdings" panose="05000000000000000000" pitchFamily="2" charset="2"/>
                      </a:rPr>
                      <m:t>]</m:t>
                    </m:r>
                  </m:oMath>
                </a14:m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)</a:t>
                </a:r>
              </a:p>
              <a:p>
                <a:pPr marL="812800" lvl="1" indent="-342900">
                  <a:spcBef>
                    <a:spcPts val="1150"/>
                  </a:spcBef>
                  <a:buFont typeface="+mj-lt"/>
                  <a:buAutoNum type="arabicParenR"/>
                </a:pPr>
                <a:r>
                  <a:rPr lang="ko-KR" altLang="en-US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비행체가 땅에 닿을 때까지</a:t>
                </a:r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, </a:t>
                </a:r>
                <a:r>
                  <a:rPr lang="ko-KR" altLang="en-US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속도를 유지한다</a:t>
                </a:r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.</a:t>
                </a:r>
              </a:p>
              <a:p>
                <a:pPr marL="812800" lvl="1" indent="-342900">
                  <a:spcBef>
                    <a:spcPts val="1150"/>
                  </a:spcBef>
                  <a:buFont typeface="+mj-lt"/>
                  <a:buAutoNum type="arabicParenR"/>
                </a:pPr>
                <a:r>
                  <a:rPr lang="ko-KR" altLang="en-US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로켓의 속도</a:t>
                </a:r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, </a:t>
                </a:r>
                <a:r>
                  <a:rPr lang="ko-KR" altLang="en-US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고도에 대한 시뮬레이션 프로그램을 작성하라</a:t>
                </a:r>
                <a:endParaRPr lang="en-US" altLang="ko-KR" sz="1600" dirty="0">
                  <a:latin typeface="현대하모니 M" panose="02020603020101020101" pitchFamily="18" charset="-127"/>
                  <a:ea typeface="현대하모니 M" panose="02020603020101020101" pitchFamily="18" charset="-127"/>
                  <a:cs typeface="현대하모니 B"/>
                </a:endParaRPr>
              </a:p>
              <a:p>
                <a:pPr marL="812800" lvl="1" indent="-342900">
                  <a:spcBef>
                    <a:spcPts val="1150"/>
                  </a:spcBef>
                  <a:buFont typeface="+mj-lt"/>
                  <a:buAutoNum type="arabicParenR"/>
                </a:pPr>
                <a:r>
                  <a:rPr lang="ko-KR" altLang="en-US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시뮬레이션 조건</a:t>
                </a:r>
                <a:endParaRPr lang="en-US" altLang="ko-KR" sz="1600" dirty="0">
                  <a:latin typeface="현대하모니 M" panose="02020603020101020101" pitchFamily="18" charset="-127"/>
                  <a:ea typeface="현대하모니 M" panose="02020603020101020101" pitchFamily="18" charset="-127"/>
                  <a:cs typeface="현대하모니 B"/>
                </a:endParaRPr>
              </a:p>
              <a:p>
                <a:pPr marL="1270000" lvl="2" indent="-342900">
                  <a:spcBef>
                    <a:spcPts val="1150"/>
                  </a:spcBef>
                  <a:buFont typeface="+mj-lt"/>
                  <a:buAutoNum type="arabicParenR"/>
                </a:pPr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현대하모니 B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현대하모니 B"/>
                          </a:rPr>
                          <m:t>𝑇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현대하모니 B"/>
                          </a:rPr>
                          <m:t>𝑠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현대하모니 M" panose="02020603020101020101" pitchFamily="18" charset="-127"/>
                        <a:cs typeface="현대하모니 B"/>
                      </a:rPr>
                      <m:t>=0.001 [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현대하모니 M" panose="02020603020101020101" pitchFamily="18" charset="-127"/>
                        <a:cs typeface="현대하모니 B"/>
                      </a:rPr>
                      <m:t>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현대하모니 M" panose="02020603020101020101" pitchFamily="18" charset="-127"/>
                        <a:cs typeface="현대하모니 B"/>
                      </a:rPr>
                      <m:t>]</m:t>
                    </m:r>
                  </m:oMath>
                </a14:m>
                <a:endParaRPr lang="en-US" altLang="ko-KR" sz="1600" dirty="0">
                  <a:latin typeface="현대하모니 M" panose="02020603020101020101" pitchFamily="18" charset="-127"/>
                  <a:ea typeface="현대하모니 M" panose="02020603020101020101" pitchFamily="18" charset="-127"/>
                  <a:cs typeface="현대하모니 B"/>
                </a:endParaRPr>
              </a:p>
              <a:p>
                <a:pPr marL="1270000" lvl="2" indent="-342900">
                  <a:spcBef>
                    <a:spcPts val="1150"/>
                  </a:spcBef>
                  <a:buFont typeface="+mj-lt"/>
                  <a:buAutoNum type="arabicParenR"/>
                </a:pPr>
                <a:r>
                  <a:rPr lang="ko-KR" altLang="en-US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속도 공식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현대하모니 M" panose="02020603020101020101" pitchFamily="18" charset="-127"/>
                        <a:cs typeface="현대하모니 B"/>
                      </a:rPr>
                      <m:t>𝑣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현대하모니 B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현대하모니 B"/>
                          </a:rPr>
                          <m:t>𝑖𝑑𝑥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현대하모니 B"/>
                          </a:rPr>
                          <m:t>+1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현대하모니 M" panose="02020603020101020101" pitchFamily="18" charset="-127"/>
                        <a:cs typeface="현대하모니 B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현대하모니 M" panose="02020603020101020101" pitchFamily="18" charset="-127"/>
                        <a:cs typeface="현대하모니 B"/>
                      </a:rPr>
                      <m:t>𝑣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현대하모니 B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현대하모니 B"/>
                          </a:rPr>
                          <m:t>𝑖𝑑𝑥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현대하모니 M" panose="02020603020101020101" pitchFamily="18" charset="-127"/>
                        <a:cs typeface="현대하모니 B"/>
                      </a:rPr>
                      <m:t>+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현대하모니 M" panose="02020603020101020101" pitchFamily="18" charset="-127"/>
                        <a:cs typeface="현대하모니 B"/>
                      </a:rPr>
                      <m:t>𝑎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현대하모니 M" panose="02020603020101020101" pitchFamily="18" charset="-127"/>
                        <a:cs typeface="현대하모니 B"/>
                      </a:rPr>
                      <m:t>∗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현대하모니 B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현대하모니 B"/>
                          </a:rPr>
                          <m:t>𝑇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현대하모니 B"/>
                          </a:rPr>
                          <m:t>𝑠</m:t>
                        </m:r>
                      </m:sub>
                    </m:sSub>
                  </m:oMath>
                </a14:m>
                <a:endParaRPr lang="en-US" altLang="ko-KR" sz="1600" dirty="0">
                  <a:latin typeface="현대하모니 M" panose="02020603020101020101" pitchFamily="18" charset="-127"/>
                  <a:ea typeface="현대하모니 M" panose="02020603020101020101" pitchFamily="18" charset="-127"/>
                  <a:cs typeface="현대하모니 B"/>
                </a:endParaRPr>
              </a:p>
              <a:p>
                <a:pPr marL="1270000" lvl="2" indent="-342900">
                  <a:spcBef>
                    <a:spcPts val="1150"/>
                  </a:spcBef>
                  <a:buFont typeface="+mj-lt"/>
                  <a:buAutoNum type="arabicParenR"/>
                </a:pPr>
                <a:r>
                  <a:rPr lang="ko-KR" altLang="en-US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위치</a:t>
                </a:r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 </a:t>
                </a:r>
                <a:r>
                  <a:rPr lang="ko-KR" altLang="en-US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공식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현대하모니 M" panose="02020603020101020101" pitchFamily="18" charset="-127"/>
                        <a:cs typeface="현대하모니 B"/>
                      </a:rPr>
                      <m:t>𝑠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현대하모니 B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현대하모니 B"/>
                          </a:rPr>
                          <m:t>𝑖𝑑𝑥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현대하모니 B"/>
                          </a:rPr>
                          <m:t>+1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현대하모니 M" panose="02020603020101020101" pitchFamily="18" charset="-127"/>
                        <a:cs typeface="현대하모니 B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현대하모니 M" panose="02020603020101020101" pitchFamily="18" charset="-127"/>
                        <a:cs typeface="현대하모니 B"/>
                      </a:rPr>
                      <m:t>𝑠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현대하모니 B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현대하모니 B"/>
                          </a:rPr>
                          <m:t>𝑖𝑑𝑥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현대하모니 M" panose="02020603020101020101" pitchFamily="18" charset="-127"/>
                        <a:cs typeface="현대하모니 B"/>
                      </a:rPr>
                      <m:t>+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현대하모니 M" panose="02020603020101020101" pitchFamily="18" charset="-127"/>
                        <a:cs typeface="현대하모니 B"/>
                      </a:rPr>
                      <m:t>𝑣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현대하모니 M" panose="02020603020101020101" pitchFamily="18" charset="-127"/>
                        <a:cs typeface="현대하모니 B"/>
                      </a:rPr>
                      <m:t>(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현대하모니 M" panose="02020603020101020101" pitchFamily="18" charset="-127"/>
                        <a:cs typeface="현대하모니 B"/>
                      </a:rPr>
                      <m:t>𝑖𝑑𝑥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현대하모니 M" panose="02020603020101020101" pitchFamily="18" charset="-127"/>
                        <a:cs typeface="현대하모니 B"/>
                      </a:rPr>
                      <m:t>)∗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현대하모니 B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현대하모니 B"/>
                          </a:rPr>
                          <m:t>𝑇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현대하모니 B"/>
                          </a:rPr>
                          <m:t>𝑠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현대하모니 M" panose="02020603020101020101" pitchFamily="18" charset="-127"/>
                        <a:cs typeface="현대하모니 B"/>
                      </a:rPr>
                      <m:t>+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현대하모니 B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현대하모니 B"/>
                          </a:rPr>
                          <m:t>1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현대하모니 B"/>
                          </a:rPr>
                          <m:t>2</m:t>
                        </m:r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현대하모니 M" panose="02020603020101020101" pitchFamily="18" charset="-127"/>
                        <a:cs typeface="현대하모니 B"/>
                      </a:rPr>
                      <m:t>𝑎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현대하모니 B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현대하모니 B"/>
                          </a:rPr>
                          <m:t>𝑖𝑑𝑥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현대하모니 M" panose="02020603020101020101" pitchFamily="18" charset="-127"/>
                        <a:cs typeface="현대하모니 B"/>
                      </a:rPr>
                      <m:t>∗</m:t>
                    </m:r>
                    <m:sSubSup>
                      <m:sSub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현대하모니 B"/>
                          </a:rPr>
                        </m:ctrlPr>
                      </m:sSub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현대하모니 B"/>
                          </a:rPr>
                          <m:t>𝑇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현대하모니 B"/>
                          </a:rPr>
                          <m:t>𝑠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현대하모니 B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sz="1600" dirty="0">
                  <a:latin typeface="현대하모니 M" panose="02020603020101020101" pitchFamily="18" charset="-127"/>
                  <a:ea typeface="현대하모니 M" panose="02020603020101020101" pitchFamily="18" charset="-127"/>
                  <a:cs typeface="현대하모니 B"/>
                </a:endParaRPr>
              </a:p>
              <a:p>
                <a:pPr marL="1270000" lvl="2" indent="-342900">
                  <a:spcBef>
                    <a:spcPts val="1150"/>
                  </a:spcBef>
                  <a:buFont typeface="+mj-lt"/>
                  <a:buAutoNum type="arabicParenR"/>
                </a:pPr>
                <a:r>
                  <a:rPr lang="ko-KR" altLang="en-US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비행체의 질량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현대하모니 M" panose="02020603020101020101" pitchFamily="18" charset="-127"/>
                        <a:cs typeface="현대하모니 B"/>
                      </a:rPr>
                      <m:t>𝑚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현대하모니 M" panose="02020603020101020101" pitchFamily="18" charset="-127"/>
                        <a:cs typeface="현대하모니 B"/>
                      </a:rPr>
                      <m:t>=0.05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현대하모니 M" panose="02020603020101020101" pitchFamily="18" charset="-127"/>
                        <a:cs typeface="현대하모니 B"/>
                      </a:rPr>
                      <m:t>𝑘𝑔</m:t>
                    </m:r>
                  </m:oMath>
                </a14:m>
                <a:endParaRPr lang="en-US" altLang="ko-KR" sz="1600" dirty="0">
                  <a:latin typeface="현대하모니 M" panose="02020603020101020101" pitchFamily="18" charset="-127"/>
                  <a:ea typeface="현대하모니 M" panose="02020603020101020101" pitchFamily="18" charset="-127"/>
                  <a:cs typeface="현대하모니 B"/>
                </a:endParaRPr>
              </a:p>
              <a:p>
                <a:pPr marL="355600" indent="-342900">
                  <a:spcBef>
                    <a:spcPts val="1150"/>
                  </a:spcBef>
                  <a:buFont typeface="+mj-lt"/>
                  <a:buAutoNum type="arabicPeriod"/>
                </a:pPr>
                <a:endParaRPr lang="en-US" altLang="ko-KR" sz="1600" dirty="0">
                  <a:latin typeface="현대하모니 M" panose="02020603020101020101" pitchFamily="18" charset="-127"/>
                  <a:ea typeface="현대하모니 M" panose="02020603020101020101" pitchFamily="18" charset="-127"/>
                  <a:cs typeface="현대하모니 B"/>
                </a:endParaRPr>
              </a:p>
            </p:txBody>
          </p:sp>
        </mc:Choice>
        <mc:Fallback xmlns="">
          <p:sp>
            <p:nvSpPr>
              <p:cNvPr id="3" name="object 2">
                <a:extLst>
                  <a:ext uri="{FF2B5EF4-FFF2-40B4-BE49-F238E27FC236}">
                    <a16:creationId xmlns:a16="http://schemas.microsoft.com/office/drawing/2014/main" id="{2E531268-1516-B65D-0240-1D25964DA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72" y="778760"/>
                <a:ext cx="9141927" cy="5296450"/>
              </a:xfrm>
              <a:prstGeom prst="rect">
                <a:avLst/>
              </a:prstGeom>
              <a:blipFill>
                <a:blip r:embed="rId3"/>
                <a:stretch>
                  <a:fillRect l="-1001" r="-21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8A6DE1E-0914-A151-16B8-E172040992DB}"/>
              </a:ext>
            </a:extLst>
          </p:cNvPr>
          <p:cNvSpPr txBox="1"/>
          <p:nvPr/>
        </p:nvSpPr>
        <p:spPr>
          <a:xfrm>
            <a:off x="76200" y="6281491"/>
            <a:ext cx="4038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hlinkClick r:id="rId4"/>
              </a:rPr>
              <a:t>https://www.youtube.com/watch?v=Zed4mC0G8nU</a:t>
            </a:r>
            <a:r>
              <a:rPr lang="ko-KR" altLang="en-US" sz="1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85902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575"/>
    </mc:Choice>
    <mc:Fallback xmlns="">
      <p:transition spd="slow" advTm="3657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3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356552" y="268732"/>
            <a:ext cx="4520247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6415" algn="l"/>
              </a:tabLst>
            </a:pPr>
            <a:r>
              <a:rPr sz="2200" b="1" dirty="0">
                <a:latin typeface="맑은 고딕"/>
                <a:cs typeface="맑은 고딕"/>
              </a:rPr>
              <a:t>II.</a:t>
            </a:r>
            <a:r>
              <a:rPr lang="ko-KR" altLang="en-US" sz="2200" b="1" dirty="0">
                <a:latin typeface="맑은 고딕"/>
                <a:cs typeface="맑은 고딕"/>
              </a:rPr>
              <a:t>	</a:t>
            </a:r>
            <a:r>
              <a:rPr lang="en-US" altLang="ko-KR" sz="2200" b="1" dirty="0">
                <a:latin typeface="맑은 고딕"/>
                <a:cs typeface="맑은 고딕"/>
              </a:rPr>
              <a:t>Simulation (</a:t>
            </a:r>
            <a:r>
              <a:rPr lang="ko-KR" altLang="en-US" sz="2200" b="1" dirty="0">
                <a:latin typeface="맑은 고딕"/>
                <a:cs typeface="맑은 고딕"/>
              </a:rPr>
              <a:t>예제</a:t>
            </a:r>
            <a:r>
              <a:rPr lang="en-US" altLang="ko-KR" sz="2200" b="1" dirty="0">
                <a:latin typeface="맑은 고딕"/>
                <a:cs typeface="맑은 고딕"/>
              </a:rPr>
              <a:t>)</a:t>
            </a:r>
            <a:endParaRPr sz="2200" dirty="0">
              <a:latin typeface="맑은 고딕"/>
              <a:cs typeface="맑은 고딕"/>
            </a:endParaRPr>
          </a:p>
        </p:txBody>
      </p:sp>
      <p:sp>
        <p:nvSpPr>
          <p:cNvPr id="31" name="object 19">
            <a:extLst>
              <a:ext uri="{FF2B5EF4-FFF2-40B4-BE49-F238E27FC236}">
                <a16:creationId xmlns:a16="http://schemas.microsoft.com/office/drawing/2014/main" id="{A1DE8E50-FED7-FE7F-16AA-2A9D84512C80}"/>
              </a:ext>
            </a:extLst>
          </p:cNvPr>
          <p:cNvSpPr txBox="1">
            <a:spLocks/>
          </p:cNvSpPr>
          <p:nvPr/>
        </p:nvSpPr>
        <p:spPr>
          <a:xfrm>
            <a:off x="3047206" y="6594933"/>
            <a:ext cx="3811588" cy="17761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000" b="0" i="0" kern="1200">
                <a:solidFill>
                  <a:srgbClr val="7F7F7F"/>
                </a:solidFill>
                <a:latin typeface="맑은 고딕"/>
                <a:ea typeface="+mn-ea"/>
                <a:cs typeface="맑은 고딕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85"/>
              </a:spcBef>
              <a:tabLst>
                <a:tab pos="1678939" algn="l"/>
                <a:tab pos="1864995" algn="l"/>
              </a:tabLst>
            </a:pPr>
            <a:r>
              <a:rPr lang="en-US" dirty="0"/>
              <a:t>School of Mechanical and Control Engineering-</a:t>
            </a:r>
            <a:r>
              <a:rPr lang="en-US" dirty="0" err="1"/>
              <a:t>Handong</a:t>
            </a:r>
            <a:r>
              <a:rPr lang="en-US" dirty="0"/>
              <a:t> Univ.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16F1F0A4-09CE-7D4C-60D1-E437ACC23D67}"/>
                  </a:ext>
                </a:extLst>
              </p:cNvPr>
              <p:cNvSpPr txBox="1"/>
              <p:nvPr/>
            </p:nvSpPr>
            <p:spPr>
              <a:xfrm>
                <a:off x="535472" y="778760"/>
                <a:ext cx="9141927" cy="3514873"/>
              </a:xfrm>
              <a:prstGeom prst="rect">
                <a:avLst/>
              </a:prstGeom>
            </p:spPr>
            <p:txBody>
              <a:bodyPr vert="horz" wrap="square" lIns="0" tIns="146050" rIns="0" bIns="0" rtlCol="0">
                <a:spAutoFit/>
              </a:bodyPr>
              <a:lstStyle/>
              <a:p>
                <a:pPr marL="355600" indent="-342900">
                  <a:spcBef>
                    <a:spcPts val="1150"/>
                  </a:spcBef>
                  <a:buFont typeface="+mj-lt"/>
                  <a:buAutoNum type="arabicPeriod"/>
                </a:pPr>
                <a:r>
                  <a:rPr lang="ko-KR" altLang="en-US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예제를 풀도록 하겠다</a:t>
                </a:r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. </a:t>
                </a:r>
                <a:r>
                  <a:rPr lang="en-US" altLang="ko-KR" sz="20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15:20</a:t>
                </a:r>
                <a:r>
                  <a:rPr lang="ko-KR" altLang="en-US" sz="20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분까지</a:t>
                </a:r>
                <a:endParaRPr lang="en-US" altLang="ko-KR" sz="1600" dirty="0">
                  <a:latin typeface="현대하모니 M" panose="02020603020101020101" pitchFamily="18" charset="-127"/>
                  <a:ea typeface="현대하모니 M" panose="02020603020101020101" pitchFamily="18" charset="-127"/>
                  <a:cs typeface="현대하모니 B"/>
                </a:endParaRPr>
              </a:p>
              <a:p>
                <a:pPr marL="355600" indent="-342900">
                  <a:spcBef>
                    <a:spcPts val="1150"/>
                  </a:spcBef>
                  <a:buFont typeface="+mj-lt"/>
                  <a:buAutoNum type="arabicPeriod"/>
                </a:pPr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RLC </a:t>
                </a:r>
                <a:r>
                  <a:rPr lang="ko-KR" altLang="en-US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회로에 대하여 특정 주파수를 필터링하는 회로는 그림과 같다</a:t>
                </a:r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.</a:t>
                </a:r>
              </a:p>
              <a:p>
                <a:pPr marL="355600" indent="-342900">
                  <a:spcBef>
                    <a:spcPts val="1150"/>
                  </a:spcBef>
                  <a:buFont typeface="+mj-lt"/>
                  <a:buAutoNum type="arabicPeriod"/>
                </a:pPr>
                <a:r>
                  <a:rPr lang="ko-KR" altLang="en-US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필터의 전압 크기 비율은 다음과 같다</a:t>
                </a:r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.</a:t>
                </a:r>
                <a:b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현대하모니 M" panose="02020603020101020101" pitchFamily="18" charset="-127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현대하모니 M" panose="02020603020101020101" pitchFamily="18" charset="-127"/>
                              </a:rPr>
                            </m:ctrlPr>
                          </m:fPr>
                          <m:num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현대하모니 M" panose="02020603020101020101" pitchFamily="18" charset="-127"/>
                              </a:rPr>
                              <m:t>𝑉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현대하모니 M" panose="02020603020101020101" pitchFamily="18" charset="-127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현대하모니 M" panose="02020603020101020101" pitchFamily="18" charset="-127"/>
                              </a:rPr>
                              <m:t>𝑉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현대하모니 M" panose="02020603020101020101" pitchFamily="18" charset="-127"/>
                              </a:rPr>
                              <m:t>0</m:t>
                            </m:r>
                          </m:den>
                        </m:f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현대하모니 M" panose="02020603020101020101" pitchFamily="18" charset="-127"/>
                      </a:rPr>
                      <m:t>=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현대하모니 M" panose="02020603020101020101" pitchFamily="18" charset="-127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현대하모니 M" panose="02020603020101020101" pitchFamily="18" charset="-127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현대하모니 M" panose="02020603020101020101" pitchFamily="18" charset="-127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현대하모니 M" panose="02020603020101020101" pitchFamily="18" charset="-127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현대하모니 M" panose="02020603020101020101" pitchFamily="18" charset="-127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현대하모니 M" panose="02020603020101020101" pitchFamily="18" charset="-127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현대하모니 M" panose="02020603020101020101" pitchFamily="18" charset="-127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현대하모니 M" panose="02020603020101020101" pitchFamily="18" charset="-127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현대하모니 M" panose="02020603020101020101" pitchFamily="18" charset="-127"/>
                                  </a:rPr>
                                  <m:t>𝐿𝐶</m:t>
                                </m:r>
                              </m:e>
                            </m:d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현대하모니 M" panose="02020603020101020101" pitchFamily="18" charset="-127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현대하모니 M" panose="02020603020101020101" pitchFamily="18" charset="-127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현대하모니 M" panose="02020603020101020101" pitchFamily="18" charset="-127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현대하모니 M" panose="02020603020101020101" pitchFamily="18" charset="-127"/>
                                      </a:rPr>
                                      <m:t>𝑅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현대하모니 M" panose="02020603020101020101" pitchFamily="18" charset="-127"/>
                                      </a:rPr>
                                      <m:t>−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현대하모니 M" panose="02020603020101020101" pitchFamily="18" charset="-127"/>
                                      </a:rPr>
                                      <m:t>𝑅</m:t>
                                    </m:r>
                                    <m:sSup>
                                      <m:sSup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  <a:ea typeface="현대하모니 M" panose="02020603020101020101" pitchFamily="18" charset="-127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  <a:ea typeface="현대하모니 M" panose="02020603020101020101" pitchFamily="18" charset="-127"/>
                                          </a:rPr>
                                          <m:t>𝜔</m:t>
                                        </m:r>
                                      </m:e>
                                      <m:sup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  <a:ea typeface="현대하모니 M" panose="02020603020101020101" pitchFamily="18" charset="-127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현대하모니 M" panose="02020603020101020101" pitchFamily="18" charset="-127"/>
                                      </a:rPr>
                                      <m:t>𝐿𝐶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현대하모니 M" panose="02020603020101020101" pitchFamily="18" charset="-127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현대하모니 M" panose="02020603020101020101" pitchFamily="18" charset="-127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현대하모니 M" panose="02020603020101020101" pitchFamily="18" charset="-127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현대하모니 M" panose="02020603020101020101" pitchFamily="18" charset="-127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현대하모니 M" panose="02020603020101020101" pitchFamily="18" charset="-127"/>
                                      </a:rPr>
                                      <m:t>𝜔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ea typeface="현대하모니 M" panose="02020603020101020101" pitchFamily="18" charset="-127"/>
                                      </a:rPr>
                                      <m:t>𝐿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현대하모니 M" panose="02020603020101020101" pitchFamily="18" charset="-127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 altLang="ko-KR" sz="1600" dirty="0">
                  <a:latin typeface="현대하모니 M" panose="02020603020101020101" pitchFamily="18" charset="-127"/>
                  <a:ea typeface="현대하모니 M" panose="02020603020101020101" pitchFamily="18" charset="-127"/>
                  <a:cs typeface="현대하모니 B"/>
                </a:endParaRPr>
              </a:p>
              <a:p>
                <a:pPr marL="355600" indent="-342900">
                  <a:spcBef>
                    <a:spcPts val="1150"/>
                  </a:spcBef>
                  <a:buFont typeface="+mj-lt"/>
                  <a:buAutoNum type="arabicPeriod"/>
                </a:pPr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현대하모니 M" panose="02020603020101020101" pitchFamily="18" charset="-127"/>
                        <a:cs typeface="현대하모니 B"/>
                      </a:rPr>
                      <m:t>𝜔</m:t>
                    </m:r>
                  </m:oMath>
                </a14:m>
                <a:r>
                  <a:rPr lang="ko-KR" altLang="en-US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에 따른 크기를 비교해보자</a:t>
                </a:r>
                <a:endParaRPr lang="en-US" altLang="ko-KR" sz="1600" dirty="0">
                  <a:latin typeface="현대하모니 M" panose="02020603020101020101" pitchFamily="18" charset="-127"/>
                  <a:ea typeface="현대하모니 M" panose="02020603020101020101" pitchFamily="18" charset="-127"/>
                  <a:cs typeface="현대하모니 B"/>
                </a:endParaRPr>
              </a:p>
              <a:p>
                <a:pPr marL="355600" indent="-342900">
                  <a:spcBef>
                    <a:spcPts val="1150"/>
                  </a:spcBef>
                  <a:buFont typeface="+mj-lt"/>
                  <a:buAutoNum type="arabicPeriod"/>
                </a:pPr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현대하모니 B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현대하모니 B"/>
                          </a:rPr>
                          <m:t>𝐿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현대하모니 B"/>
                          </a:rPr>
                          <m:t>1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현대하모니 M" panose="02020603020101020101" pitchFamily="18" charset="-127"/>
                        <a:cs typeface="현대하모니 B"/>
                      </a:rPr>
                      <m:t>=45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현대하모니 M" panose="02020603020101020101" pitchFamily="18" charset="-127"/>
                        <a:cs typeface="현대하모니 B"/>
                      </a:rPr>
                      <m:t>𝑚𝐻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현대하모니 M" panose="02020603020101020101" pitchFamily="18" charset="-127"/>
                        <a:cs typeface="현대하모니 B"/>
                      </a:rPr>
                      <m:t>, 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현대하모니 B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현대하모니 B"/>
                          </a:rPr>
                          <m:t>𝐶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현대하모니 B"/>
                          </a:rPr>
                          <m:t>1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현대하모니 M" panose="02020603020101020101" pitchFamily="18" charset="-127"/>
                        <a:cs typeface="현대하모니 B"/>
                      </a:rPr>
                      <m:t>=160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현대하모니 M" panose="02020603020101020101" pitchFamily="18" charset="-127"/>
                        <a:cs typeface="현대하모니 B"/>
                      </a:rPr>
                      <m:t>𝜇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현대하모니 M" panose="02020603020101020101" pitchFamily="18" charset="-127"/>
                        <a:cs typeface="현대하모니 B"/>
                      </a:rPr>
                      <m:t>𝐹</m:t>
                    </m:r>
                    <m:r>
                      <a:rPr lang="en-US" altLang="ko-KR" sz="1600" b="0" i="0" smtClean="0">
                        <a:latin typeface="Cambria Math" panose="02040503050406030204" pitchFamily="18" charset="0"/>
                        <a:ea typeface="현대하모니 M" panose="02020603020101020101" pitchFamily="18" charset="-127"/>
                        <a:cs typeface="현대하모니 B"/>
                      </a:rPr>
                      <m:t>, 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현대하모니 B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600" b="0" i="0" smtClean="0"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현대하모니 B"/>
                          </a:rPr>
                          <m:t>V</m:t>
                        </m:r>
                      </m:e>
                      <m:sub>
                        <m:r>
                          <a:rPr lang="en-US" altLang="ko-KR" sz="1600" b="0" i="0" smtClean="0"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현대하모니 B"/>
                          </a:rPr>
                          <m:t>1</m:t>
                        </m:r>
                      </m:sub>
                    </m:sSub>
                    <m:r>
                      <a:rPr lang="ko-KR" altLang="en-US" sz="1600" i="1">
                        <a:latin typeface="Cambria Math" panose="02040503050406030204" pitchFamily="18" charset="0"/>
                        <a:ea typeface="현대하모니 M" panose="02020603020101020101" pitchFamily="18" charset="-127"/>
                        <a:cs typeface="현대하모니 B"/>
                      </a:rPr>
                      <m:t>에</m:t>
                    </m:r>
                  </m:oMath>
                </a14:m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 </a:t>
                </a:r>
                <a:r>
                  <a:rPr lang="ko-KR" altLang="en-US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해당하는 저항 값은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현대하모니 M" panose="02020603020101020101" pitchFamily="18" charset="-127"/>
                        <a:cs typeface="현대하모니 B"/>
                      </a:rPr>
                      <m:t>200 </m:t>
                    </m:r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  <a:ea typeface="현대하모니 M" panose="02020603020101020101" pitchFamily="18" charset="-127"/>
                        <a:cs typeface="현대하모니 B"/>
                      </a:rPr>
                      <m:t>Ω</m:t>
                    </m:r>
                    <m:r>
                      <a:rPr lang="ko-KR" altLang="en-US" sz="1600" i="1">
                        <a:latin typeface="Cambria Math" panose="02040503050406030204" pitchFamily="18" charset="0"/>
                        <a:ea typeface="현대하모니 M" panose="02020603020101020101" pitchFamily="18" charset="-127"/>
                        <a:cs typeface="현대하모니 B"/>
                      </a:rPr>
                      <m:t>이</m:t>
                    </m:r>
                  </m:oMath>
                </a14:m>
                <a:r>
                  <a:rPr lang="ko-KR" altLang="en-US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다</a:t>
                </a:r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.</a:t>
                </a:r>
              </a:p>
              <a:p>
                <a:pPr marL="355600" indent="-342900">
                  <a:spcBef>
                    <a:spcPts val="1150"/>
                  </a:spcBef>
                  <a:buFont typeface="+mj-lt"/>
                  <a:buAutoNum type="arabicPeriod"/>
                </a:pPr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현대하모니 M" panose="02020603020101020101" pitchFamily="18" charset="-127"/>
                        <a:cs typeface="현대하모니 B"/>
                      </a:rPr>
                      <m:t>10≤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현대하모니 M" panose="02020603020101020101" pitchFamily="18" charset="-127"/>
                        <a:cs typeface="현대하모니 B"/>
                      </a:rPr>
                      <m:t>𝜔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현대하모니 M" panose="02020603020101020101" pitchFamily="18" charset="-127"/>
                        <a:cs typeface="현대하모니 B"/>
                      </a:rPr>
                      <m:t>≤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현대하모니 B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현대하모니 B"/>
                          </a:rPr>
                          <m:t>10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현대하모니 B"/>
                          </a:rPr>
                          <m:t>4</m:t>
                        </m:r>
                      </m:sup>
                    </m:sSup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현대하모니 M" panose="02020603020101020101" pitchFamily="18" charset="-127"/>
                        <a:cs typeface="현대하모니 B"/>
                      </a:rPr>
                      <m:t>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현대하모니 M" panose="02020603020101020101" pitchFamily="18" charset="-127"/>
                        <a:cs typeface="현대하모니 B"/>
                      </a:rPr>
                      <m:t>𝑟𝑎𝑑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현대하모니 M" panose="02020603020101020101" pitchFamily="18" charset="-127"/>
                        <a:cs typeface="현대하모니 B"/>
                      </a:rPr>
                      <m:t>/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현대하모니 M" panose="02020603020101020101" pitchFamily="18" charset="-127"/>
                        <a:cs typeface="현대하모니 B"/>
                      </a:rPr>
                      <m:t>𝑠</m:t>
                    </m:r>
                  </m:oMath>
                </a14:m>
                <a:endParaRPr lang="en-US" altLang="ko-KR" sz="1600" dirty="0">
                  <a:latin typeface="현대하모니 M" panose="02020603020101020101" pitchFamily="18" charset="-127"/>
                  <a:ea typeface="현대하모니 M" panose="02020603020101020101" pitchFamily="18" charset="-127"/>
                  <a:cs typeface="현대하모니 B"/>
                </a:endParaRPr>
              </a:p>
              <a:p>
                <a:pPr marL="355600" indent="-342900">
                  <a:spcBef>
                    <a:spcPts val="1150"/>
                  </a:spcBef>
                  <a:buFont typeface="+mj-lt"/>
                  <a:buAutoNum type="arabicPeriod"/>
                </a:pPr>
                <a:endParaRPr lang="en-US" altLang="ko-KR" sz="1600" dirty="0">
                  <a:latin typeface="현대하모니 M" panose="02020603020101020101" pitchFamily="18" charset="-127"/>
                  <a:ea typeface="현대하모니 M" panose="02020603020101020101" pitchFamily="18" charset="-127"/>
                  <a:cs typeface="현대하모니 B"/>
                </a:endParaRPr>
              </a:p>
            </p:txBody>
          </p:sp>
        </mc:Choice>
        <mc:Fallback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16F1F0A4-09CE-7D4C-60D1-E437ACC23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72" y="778760"/>
                <a:ext cx="9141927" cy="3514873"/>
              </a:xfrm>
              <a:prstGeom prst="rect">
                <a:avLst/>
              </a:prstGeom>
              <a:blipFill>
                <a:blip r:embed="rId3"/>
                <a:stretch>
                  <a:fillRect l="-10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>
            <a:extLst>
              <a:ext uri="{FF2B5EF4-FFF2-40B4-BE49-F238E27FC236}">
                <a16:creationId xmlns:a16="http://schemas.microsoft.com/office/drawing/2014/main" id="{74E0D166-0F03-8C5D-5858-A74044F14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4694" y="3505200"/>
            <a:ext cx="4648200" cy="285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424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575"/>
    </mc:Choice>
    <mc:Fallback xmlns="">
      <p:transition spd="slow" advTm="3657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3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356552" y="268732"/>
            <a:ext cx="4520247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6415" algn="l"/>
              </a:tabLst>
            </a:pPr>
            <a:r>
              <a:rPr sz="2200" b="1" dirty="0">
                <a:latin typeface="맑은 고딕"/>
                <a:cs typeface="맑은 고딕"/>
              </a:rPr>
              <a:t>II</a:t>
            </a:r>
            <a:r>
              <a:rPr lang="en-US" sz="2200" b="1" dirty="0">
                <a:latin typeface="맑은 고딕"/>
                <a:cs typeface="맑은 고딕"/>
              </a:rPr>
              <a:t>I</a:t>
            </a:r>
            <a:r>
              <a:rPr sz="2200" b="1" dirty="0">
                <a:latin typeface="맑은 고딕"/>
                <a:cs typeface="맑은 고딕"/>
              </a:rPr>
              <a:t>.</a:t>
            </a:r>
            <a:r>
              <a:rPr lang="ko-KR" altLang="en-US" sz="2200" b="1" dirty="0">
                <a:latin typeface="맑은 고딕"/>
                <a:cs typeface="맑은 고딕"/>
              </a:rPr>
              <a:t>	</a:t>
            </a:r>
            <a:r>
              <a:rPr lang="en-US" altLang="ko-KR" sz="2200" b="1" dirty="0">
                <a:latin typeface="맑은 고딕"/>
                <a:cs typeface="맑은 고딕"/>
              </a:rPr>
              <a:t>Simulink</a:t>
            </a:r>
            <a:endParaRPr sz="2200" dirty="0">
              <a:latin typeface="맑은 고딕"/>
              <a:cs typeface="맑은 고딕"/>
            </a:endParaRPr>
          </a:p>
        </p:txBody>
      </p:sp>
      <p:sp>
        <p:nvSpPr>
          <p:cNvPr id="31" name="object 19">
            <a:extLst>
              <a:ext uri="{FF2B5EF4-FFF2-40B4-BE49-F238E27FC236}">
                <a16:creationId xmlns:a16="http://schemas.microsoft.com/office/drawing/2014/main" id="{A1DE8E50-FED7-FE7F-16AA-2A9D84512C80}"/>
              </a:ext>
            </a:extLst>
          </p:cNvPr>
          <p:cNvSpPr txBox="1">
            <a:spLocks/>
          </p:cNvSpPr>
          <p:nvPr/>
        </p:nvSpPr>
        <p:spPr>
          <a:xfrm>
            <a:off x="3047206" y="6594933"/>
            <a:ext cx="3811588" cy="17761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000" b="0" i="0" kern="1200">
                <a:solidFill>
                  <a:srgbClr val="7F7F7F"/>
                </a:solidFill>
                <a:latin typeface="맑은 고딕"/>
                <a:ea typeface="+mn-ea"/>
                <a:cs typeface="맑은 고딕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85"/>
              </a:spcBef>
              <a:tabLst>
                <a:tab pos="1678939" algn="l"/>
                <a:tab pos="1864995" algn="l"/>
              </a:tabLst>
            </a:pPr>
            <a:r>
              <a:rPr lang="en-US" dirty="0"/>
              <a:t>School of Mechanical and Control Engineering-</a:t>
            </a:r>
            <a:r>
              <a:rPr lang="en-US" dirty="0" err="1"/>
              <a:t>Handong</a:t>
            </a:r>
            <a:r>
              <a:rPr lang="en-US" dirty="0"/>
              <a:t> Univ.</a:t>
            </a:r>
            <a:endParaRPr lang="ko-KR" altLang="en-US" dirty="0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2E531268-1516-B65D-0240-1D25964DAD8C}"/>
              </a:ext>
            </a:extLst>
          </p:cNvPr>
          <p:cNvSpPr txBox="1"/>
          <p:nvPr/>
        </p:nvSpPr>
        <p:spPr>
          <a:xfrm>
            <a:off x="535472" y="778760"/>
            <a:ext cx="9141927" cy="2086469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Simulink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는 제어 수업에서 많이 사용하는 툴이다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. </a:t>
            </a:r>
            <a:r>
              <a:rPr lang="ko-KR" altLang="en-US" sz="1600" dirty="0" err="1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동역학적인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 문제 또한 구현이 가능하며 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LabVIEW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와 같이 그래픽 기반 프로그래밍 툴이다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. 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현직에서도 많이 사용한다고 </a:t>
            </a:r>
            <a:r>
              <a:rPr lang="ko-KR" altLang="en-US" sz="1600" dirty="0" err="1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알려져있다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.</a:t>
            </a:r>
          </a:p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자동제어에서 배울 내용인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, 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블록 선도와 같이 블록을 사용하여 프로그램을 구상할 수 있으며 그 구조가 간단하며 직관적이기에 많이 사용한다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.</a:t>
            </a:r>
          </a:p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ko-KR" altLang="en-US" sz="1600" dirty="0" err="1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시뮬링크는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 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Toolbox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로 설치가 필요하다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(.</a:t>
            </a:r>
            <a:r>
              <a:rPr lang="en-US" altLang="ko-KR" sz="1600" dirty="0" err="1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slx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파일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).</a:t>
            </a:r>
          </a:p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ko-KR" altLang="en-US" sz="1600" dirty="0" err="1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시뮬링크는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 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sim() 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함수를 통하여 스크립트에서 </a:t>
            </a:r>
            <a:r>
              <a:rPr lang="ko-KR" altLang="en-US" sz="1600" dirty="0" err="1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동작시킬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 수 있다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.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5022622-6826-BFE6-2A79-9A84448D45FA}"/>
              </a:ext>
            </a:extLst>
          </p:cNvPr>
          <p:cNvGrpSpPr/>
          <p:nvPr/>
        </p:nvGrpSpPr>
        <p:grpSpPr>
          <a:xfrm>
            <a:off x="4122420" y="2865229"/>
            <a:ext cx="5504815" cy="3654132"/>
            <a:chOff x="2354027" y="2911948"/>
            <a:chExt cx="5504815" cy="365413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D9A4210-6B60-BB33-FF93-090D34E3B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54027" y="2911948"/>
              <a:ext cx="5504815" cy="3654132"/>
            </a:xfrm>
            <a:prstGeom prst="rect">
              <a:avLst/>
            </a:prstGeom>
          </p:spPr>
        </p:pic>
        <p:sp>
          <p:nvSpPr>
            <p:cNvPr id="5" name="액자 4">
              <a:extLst>
                <a:ext uri="{FF2B5EF4-FFF2-40B4-BE49-F238E27FC236}">
                  <a16:creationId xmlns:a16="http://schemas.microsoft.com/office/drawing/2014/main" id="{075F6BE7-B8BF-AD22-5910-4B4E864DC03D}"/>
                </a:ext>
              </a:extLst>
            </p:cNvPr>
            <p:cNvSpPr/>
            <p:nvPr/>
          </p:nvSpPr>
          <p:spPr>
            <a:xfrm>
              <a:off x="3429000" y="3810000"/>
              <a:ext cx="1219200" cy="685800"/>
            </a:xfrm>
            <a:prstGeom prst="frame">
              <a:avLst>
                <a:gd name="adj1" fmla="val 4723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394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575"/>
    </mc:Choice>
    <mc:Fallback xmlns="">
      <p:transition spd="slow" advTm="3657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3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356552" y="268732"/>
            <a:ext cx="4520247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6415" algn="l"/>
              </a:tabLst>
            </a:pPr>
            <a:r>
              <a:rPr sz="2200" b="1" dirty="0">
                <a:latin typeface="맑은 고딕"/>
                <a:cs typeface="맑은 고딕"/>
              </a:rPr>
              <a:t>II</a:t>
            </a:r>
            <a:r>
              <a:rPr lang="en-US" sz="2200" b="1" dirty="0">
                <a:latin typeface="맑은 고딕"/>
                <a:cs typeface="맑은 고딕"/>
              </a:rPr>
              <a:t>I</a:t>
            </a:r>
            <a:r>
              <a:rPr sz="2200" b="1" dirty="0">
                <a:latin typeface="맑은 고딕"/>
                <a:cs typeface="맑은 고딕"/>
              </a:rPr>
              <a:t>.</a:t>
            </a:r>
            <a:r>
              <a:rPr lang="ko-KR" altLang="en-US" sz="2200" b="1" dirty="0">
                <a:latin typeface="맑은 고딕"/>
                <a:cs typeface="맑은 고딕"/>
              </a:rPr>
              <a:t>	</a:t>
            </a:r>
            <a:r>
              <a:rPr lang="en-US" altLang="ko-KR" sz="2200" b="1" dirty="0">
                <a:latin typeface="맑은 고딕"/>
                <a:cs typeface="맑은 고딕"/>
              </a:rPr>
              <a:t>Simulink</a:t>
            </a:r>
            <a:endParaRPr sz="2200" dirty="0">
              <a:latin typeface="맑은 고딕"/>
              <a:cs typeface="맑은 고딕"/>
            </a:endParaRPr>
          </a:p>
        </p:txBody>
      </p:sp>
      <p:sp>
        <p:nvSpPr>
          <p:cNvPr id="31" name="object 19">
            <a:extLst>
              <a:ext uri="{FF2B5EF4-FFF2-40B4-BE49-F238E27FC236}">
                <a16:creationId xmlns:a16="http://schemas.microsoft.com/office/drawing/2014/main" id="{A1DE8E50-FED7-FE7F-16AA-2A9D84512C80}"/>
              </a:ext>
            </a:extLst>
          </p:cNvPr>
          <p:cNvSpPr txBox="1">
            <a:spLocks/>
          </p:cNvSpPr>
          <p:nvPr/>
        </p:nvSpPr>
        <p:spPr>
          <a:xfrm>
            <a:off x="3047206" y="6594933"/>
            <a:ext cx="3811588" cy="17761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000" b="0" i="0" kern="1200">
                <a:solidFill>
                  <a:srgbClr val="7F7F7F"/>
                </a:solidFill>
                <a:latin typeface="맑은 고딕"/>
                <a:ea typeface="+mn-ea"/>
                <a:cs typeface="맑은 고딕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85"/>
              </a:spcBef>
              <a:tabLst>
                <a:tab pos="1678939" algn="l"/>
                <a:tab pos="1864995" algn="l"/>
              </a:tabLst>
            </a:pPr>
            <a:r>
              <a:rPr lang="en-US" dirty="0"/>
              <a:t>School of Mechanical and Control Engineering-</a:t>
            </a:r>
            <a:r>
              <a:rPr lang="en-US" dirty="0" err="1"/>
              <a:t>Handong</a:t>
            </a:r>
            <a:r>
              <a:rPr lang="en-US" dirty="0"/>
              <a:t> Univ.</a:t>
            </a:r>
            <a:endParaRPr lang="ko-KR" altLang="en-US" dirty="0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2E531268-1516-B65D-0240-1D25964DAD8C}"/>
              </a:ext>
            </a:extLst>
          </p:cNvPr>
          <p:cNvSpPr txBox="1"/>
          <p:nvPr/>
        </p:nvSpPr>
        <p:spPr>
          <a:xfrm>
            <a:off x="535472" y="778760"/>
            <a:ext cx="9141927" cy="1994136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시작화면에서 빈 모델을 클릭하면 다음과 같은 창이 뜰 것이다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.</a:t>
            </a:r>
          </a:p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빨간색 박스를 주로 많이 사용할 것이다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.</a:t>
            </a:r>
          </a:p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스크립트에서 실행이 가능한 만큼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, 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스크립트의 변수를 가져올 수도 있다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.</a:t>
            </a:r>
          </a:p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스크립트로 변수를 저장할 수도 있다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.</a:t>
            </a:r>
          </a:p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시작하기 이전에 설정을 해보자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.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D16056B-2BA3-6AC0-2827-C83BADFC2816}"/>
              </a:ext>
            </a:extLst>
          </p:cNvPr>
          <p:cNvGrpSpPr/>
          <p:nvPr/>
        </p:nvGrpSpPr>
        <p:grpSpPr>
          <a:xfrm>
            <a:off x="4193226" y="2229198"/>
            <a:ext cx="5670864" cy="4336882"/>
            <a:chOff x="4070988" y="2133600"/>
            <a:chExt cx="5670864" cy="433688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14164D6-8B3F-9FFB-B7CC-8E0E1BA4F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70988" y="2133600"/>
              <a:ext cx="5670864" cy="4336882"/>
            </a:xfrm>
            <a:prstGeom prst="rect">
              <a:avLst/>
            </a:prstGeom>
          </p:spPr>
        </p:pic>
        <p:sp>
          <p:nvSpPr>
            <p:cNvPr id="7" name="액자 6">
              <a:extLst>
                <a:ext uri="{FF2B5EF4-FFF2-40B4-BE49-F238E27FC236}">
                  <a16:creationId xmlns:a16="http://schemas.microsoft.com/office/drawing/2014/main" id="{753BF450-B74C-6666-505A-B946190E7DFF}"/>
                </a:ext>
              </a:extLst>
            </p:cNvPr>
            <p:cNvSpPr/>
            <p:nvPr/>
          </p:nvSpPr>
          <p:spPr>
            <a:xfrm>
              <a:off x="5106435" y="2438400"/>
              <a:ext cx="533400" cy="497804"/>
            </a:xfrm>
            <a:prstGeom prst="frame">
              <a:avLst>
                <a:gd name="adj1" fmla="val 254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액자 7">
              <a:extLst>
                <a:ext uri="{FF2B5EF4-FFF2-40B4-BE49-F238E27FC236}">
                  <a16:creationId xmlns:a16="http://schemas.microsoft.com/office/drawing/2014/main" id="{7AD25DCD-F1B4-3700-6A36-2E2AC8145ACC}"/>
                </a:ext>
              </a:extLst>
            </p:cNvPr>
            <p:cNvSpPr/>
            <p:nvPr/>
          </p:nvSpPr>
          <p:spPr>
            <a:xfrm>
              <a:off x="5411235" y="2286000"/>
              <a:ext cx="457200" cy="152400"/>
            </a:xfrm>
            <a:prstGeom prst="fram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753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575"/>
    </mc:Choice>
    <mc:Fallback xmlns="">
      <p:transition spd="slow" advTm="36575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3735</TotalTime>
  <Words>1312</Words>
  <Application>Microsoft Office PowerPoint</Application>
  <PresentationFormat>A4 용지(210x297mm)</PresentationFormat>
  <Paragraphs>196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HDharmony M</vt:lpstr>
      <vt:lpstr>맑은 고딕</vt:lpstr>
      <vt:lpstr>현대하모니 B</vt:lpstr>
      <vt:lpstr>현대하모니 M</vt:lpstr>
      <vt:lpstr>Arial</vt:lpstr>
      <vt:lpstr>Calibri</vt:lpstr>
      <vt:lpstr>Cambria Math</vt:lpstr>
      <vt:lpstr>Cascadia Mono SemiBold</vt:lpstr>
      <vt:lpstr>Wingdings</vt:lpstr>
      <vt:lpstr>Office Theme</vt:lpstr>
      <vt:lpstr>Simulation Program and Simulink</vt:lpstr>
      <vt:lpstr>PowerPoint 프레젠테이션</vt:lpstr>
      <vt:lpstr>I. Introduction</vt:lpstr>
      <vt:lpstr>II. Simulation</vt:lpstr>
      <vt:lpstr>II. Simulation</vt:lpstr>
      <vt:lpstr>II. Simulation</vt:lpstr>
      <vt:lpstr>II. Simulation (예제)</vt:lpstr>
      <vt:lpstr>III. Simulink</vt:lpstr>
      <vt:lpstr>III. Simulink</vt:lpstr>
      <vt:lpstr>III. Simulink (설정)</vt:lpstr>
      <vt:lpstr>III. Simulink (설정)</vt:lpstr>
      <vt:lpstr>III. Simulink</vt:lpstr>
      <vt:lpstr>III. Simulink</vt:lpstr>
      <vt:lpstr>III. Simulink</vt:lpstr>
      <vt:lpstr>III. Simulink</vt:lpstr>
      <vt:lpstr>III. Simulink</vt:lpstr>
      <vt:lpstr>III. Simulink</vt:lpstr>
      <vt:lpstr>III. Simulink (예제)</vt:lpstr>
      <vt:lpstr>IV.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SeungEun Hwang</dc:creator>
  <cp:lastModifiedBy>곽진/21900031</cp:lastModifiedBy>
  <cp:revision>356</cp:revision>
  <dcterms:created xsi:type="dcterms:W3CDTF">2023-12-27T12:16:50Z</dcterms:created>
  <dcterms:modified xsi:type="dcterms:W3CDTF">2024-07-25T08:19:58Z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2023-10-27T00:00:00Z</vt:filetime>
  </property>
  <property fmtid="{D5CDD505-2E9C-101B-9397-08002B2CF9AE}" pid="3" name="LastSaved">
    <vt:filetime>2023-12-27T00:00:00Z</vt:filetime>
  </property>
</Properties>
</file>