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5"/>
  </p:notesMasterIdLst>
  <p:sldIdLst>
    <p:sldId id="256" r:id="rId4"/>
    <p:sldId id="286" r:id="rId5"/>
    <p:sldId id="318" r:id="rId6"/>
    <p:sldId id="324" r:id="rId7"/>
    <p:sldId id="335" r:id="rId8"/>
    <p:sldId id="334" r:id="rId9"/>
    <p:sldId id="340" r:id="rId10"/>
    <p:sldId id="338" r:id="rId11"/>
    <p:sldId id="326" r:id="rId12"/>
    <p:sldId id="339" r:id="rId13"/>
    <p:sldId id="333" r:id="rId14"/>
    <p:sldId id="341" r:id="rId15"/>
    <p:sldId id="342" r:id="rId16"/>
    <p:sldId id="327" r:id="rId17"/>
    <p:sldId id="336" r:id="rId18"/>
    <p:sldId id="329" r:id="rId19"/>
    <p:sldId id="325" r:id="rId20"/>
    <p:sldId id="330" r:id="rId21"/>
    <p:sldId id="337" r:id="rId22"/>
    <p:sldId id="343" r:id="rId23"/>
    <p:sldId id="33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82583" autoAdjust="0"/>
  </p:normalViewPr>
  <p:slideViewPr>
    <p:cSldViewPr snapToGrid="0">
      <p:cViewPr varScale="1">
        <p:scale>
          <a:sx n="50" d="100"/>
          <a:sy n="50" d="100"/>
        </p:scale>
        <p:origin x="6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6580-B4DC-435F-9F26-4E4D6B6DCF6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B7A-6821-4C84-8C4F-E0913070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7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8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9699-8477-AD98-8E3A-F4AE9627C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D8AF5F-C9A1-0DC1-2D2C-BD4F176DD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A04ACE-D8A2-522E-E1B1-B5E9F165B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F9934-A3BE-82A3-DA7F-07FF06AD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40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522B-03B5-4DCC-80DF-314D8DCBC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0E08C-33EC-55E9-0184-A1F459B76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4AB2F5-9361-DCE4-6130-8D508EB15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56B54D-B902-AB2C-088E-3416CA3A7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2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EC0F3-67BB-940B-8C0E-8D040F102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53CA0F-0847-5006-C23E-CE47082B9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2E322F-ECB5-2181-F63F-24AEACCEE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1981C8-9206-FC7F-C4BD-4F78A2A42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42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28F87-9661-AC95-5412-F1B7A862C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6D7F00-D3E3-AC63-761A-A17430282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3CD325-61FF-10A4-AC91-B8A03757C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70569-3179-C5BA-CE25-446D309E5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2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87E5-881A-A0C7-A2C9-2074FC7A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D04543-F80E-19C1-2F61-7B1A5C278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FE0D2-5C83-CE51-FC7E-46BC8EEAA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4003BB-F042-0A4E-3793-44A1A28FD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8371-B0F1-BA44-B5AE-EE4BDEBC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1968DA-C4F0-02BB-A17B-B59A6C7D4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ABDBFD-95CC-765C-0D74-C0E9F90B6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3396-6B4F-D9FB-AED6-6ED4B6105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95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BAB09-1914-8340-9679-C7BF34DCF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604DA5-FF18-A3D9-BEF7-2DF1A5ED5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9BEF1D-6E26-3750-391E-F0BBB7358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89218-8E44-0EA1-4F72-A22684514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8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D3ABD-FEBC-1F87-5D55-D1855C68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B9DB1D-E5B9-0F76-2885-8D82A9941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5B1C34-F102-9FDD-A7E5-82A6F38BC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172E1-ED4E-8FD6-0EF1-2F30A128A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29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ADA3C-52C5-8CD5-50F1-2B64C5BB5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6293DC-2208-25D1-298E-12199FE3E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EFA7EB-C9DB-4F74-1414-4329DBFED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6AC6B-31D8-857F-2CF2-C2DB94932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0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D075-35E8-3503-AA66-5BD05306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8B9C12-431E-BAA6-88FA-AFF462EDAA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ADA92E-1A37-5BC0-2EE2-93D8100F2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DADCA-22DE-7FD8-4D54-465B61B7F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9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09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9B9D0-9129-3D38-D1F9-355FF708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1C175-4B21-777E-B53F-30BE4E0D6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425D32-AC8A-2DB3-9016-386DFBA8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65548-9FC1-6343-A43D-9324B30B0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7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9A918-9EA7-819D-E179-890455C77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0A1A4-DD93-5F05-89F8-75D4837FD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7D869D-6913-3EC4-65E4-94F1A319E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07286-E4DB-E008-3955-DD36B1AB9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2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05908-B43D-1EEC-C0DE-46ED6639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A70C03-4632-9501-723B-E27D70A4B7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888334-78CB-1EB5-CDE7-23AAC3479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244ED-4F44-F785-B22A-B0C652619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0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6E2E2-FF0E-94F2-7310-F80D188D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7EAECB-FEB4-E54F-4186-A420BC90C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2327E7-7102-0926-484A-4360B411B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A9E4E-F8CB-4E37-31B1-AAB87CF76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4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0798-415A-1837-E39C-5DA56CB4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5CD24C-7128-4ECB-EB7B-8F3DA9325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D982F0-BE49-ABC8-ADBA-AF1411D0B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976B3-BEDE-4BED-449E-E97AEB6C9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30B2-F0E5-6026-0F23-6953C1E6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2B7287-23F8-AFD0-9304-43979C48F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47C56F-F004-ACF8-A6F8-D6A5F8796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025CF-A9D3-D5A5-7015-3CC2657AE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2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C1F53-364C-55EF-AA2D-2C91E5EFD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1AF623-ACDC-EBE7-258C-AAC93C4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801939-6070-8DB0-7D5E-6C8B807CC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A386B7-8FEE-63B2-E766-564E6F43D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1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87C01-6997-FF85-C93C-2A7A0F172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30D4C7-0B04-17B4-8F2D-9E1133A0E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CA2A31-6C95-7E25-FBE7-9D25F1567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0067B1-E562-4D77-B28F-B5F610851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7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747-CE37-4F70-8EBC-1B56ECE812AB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73BA-FEF6-4B36-9F96-5DA14A1E2F68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9562-9C17-4372-85D1-FFC46DC99AAE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E1CB-18FD-4F97-921C-1D4835568437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422-CFB7-42C6-8AA2-A1472A52F5DC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58CF-529A-4451-9939-F6168760CF0A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399-EA23-4C5A-ACA5-A75593CB8DA8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8F0-9D89-4795-8303-9A71526FBF67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8DD0-62C4-4358-B46D-D3CC6854E1DD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7A8F-E021-46AC-9B15-D0E4F8C4E959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CE00-3A7D-4F3B-B41D-494CC284CA4D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9.png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9.png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pai.k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p-ai.kr/aidataDetail?AI_SEARCH=&amp;page=1&amp;DATASET_SEQ=23&amp;EQUIP_SEL=&amp;GUBUN_SEL=C004025&amp;FILE_TYPE_SEL=&amp;WDATE_SEL=CLICK_NU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486D97-EF8E-309B-7FCC-CE6F25D1C465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1F94AB-0CCC-7B10-50D6-13D026F8F863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56F704-2965-1B40-970E-D645415819D1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C5ABE7-96BB-106D-7C44-5AB52D60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505D778-5C07-2D9C-3E55-5DD0FAD545DF}"/>
              </a:ext>
            </a:extLst>
          </p:cNvPr>
          <p:cNvSpPr txBox="1">
            <a:spLocks/>
          </p:cNvSpPr>
          <p:nvPr/>
        </p:nvSpPr>
        <p:spPr>
          <a:xfrm>
            <a:off x="357123" y="1888012"/>
            <a:ext cx="11477754" cy="4047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IAIA Project #1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dirty="0"/>
              <a:t>Drying Process RUL Estimation &amp; Classification using ML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School of Mechanical and Control Engineering</a:t>
            </a:r>
            <a:br>
              <a:rPr lang="en-US" altLang="ko-KR" sz="4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Jin Kwak(21900031) 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Sunwoo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Kim(22000090)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24.10.29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Industrial AI and Automation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Prof. Young-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Keun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Kim</a:t>
            </a:r>
            <a:endParaRPr lang="en-US" altLang="ko-KR" sz="1800" dirty="0">
              <a:latin typeface="현대하모니 B" panose="02020603020101020101" pitchFamily="18" charset="-127"/>
              <a:ea typeface="현대하모니 B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CE0F-666D-8D24-A8DB-8C8714A963C1}"/>
              </a:ext>
            </a:extLst>
          </p:cNvPr>
          <p:cNvSpPr txBox="1"/>
          <p:nvPr/>
        </p:nvSpPr>
        <p:spPr>
          <a:xfrm>
            <a:off x="77673" y="0"/>
            <a:ext cx="342027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altLang="ko-KR" b="1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Roboto Light"/>
              </a:rPr>
              <a:t>IAIA Midterm Project 2024</a:t>
            </a: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32C53-3787-CD80-BE49-A5C985F84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3507-A378-59A9-B619-D4BE4DF9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4.1. Classification (PLC Data) (3/3)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34E65-48CB-6DBF-B9DA-4C8244F3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10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1032" name="Picture 8" descr="Decision Trees - MATLAB &amp; Simulink - MathWorks India">
            <a:extLst>
              <a:ext uri="{FF2B5EF4-FFF2-40B4-BE49-F238E27FC236}">
                <a16:creationId xmlns:a16="http://schemas.microsoft.com/office/drawing/2014/main" id="{82B84217-01CF-7933-9EC2-3D44E189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9" y="2073705"/>
            <a:ext cx="2638494" cy="18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DE72B-FCD4-5943-0680-E5A0F3D1C9D8}"/>
              </a:ext>
            </a:extLst>
          </p:cNvPr>
          <p:cNvSpPr txBox="1"/>
          <p:nvPr/>
        </p:nvSpPr>
        <p:spPr>
          <a:xfrm>
            <a:off x="3480360" y="2036644"/>
            <a:ext cx="215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</a:rPr>
              <a:t>Model: Decision Tree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</a:rPr>
              <a:t>Branch: 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E93F4-05F5-47CD-CD3F-EBDE7FF9780F}"/>
              </a:ext>
            </a:extLst>
          </p:cNvPr>
          <p:cNvSpPr txBox="1"/>
          <p:nvPr/>
        </p:nvSpPr>
        <p:spPr>
          <a:xfrm>
            <a:off x="432968" y="955863"/>
            <a:ext cx="8319374" cy="5687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현대하모니M"/>
                <a:ea typeface="현대하모니 M" panose="02020603020101020101" pitchFamily="18" charset="-127"/>
              </a:rPr>
              <a:t>3.1.2 Multi-class classification of PLC data</a:t>
            </a:r>
            <a:endParaRPr lang="en-US" altLang="ko-KR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39AD-E6EA-6D7D-8CD9-4EE16D1ED6C0}"/>
              </a:ext>
            </a:extLst>
          </p:cNvPr>
          <p:cNvSpPr txBox="1"/>
          <p:nvPr/>
        </p:nvSpPr>
        <p:spPr>
          <a:xfrm>
            <a:off x="432968" y="1334797"/>
            <a:ext cx="1809502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3)   Decision Tree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C1C6F-3DA6-575F-638F-C0B44DAC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2" y="1941372"/>
            <a:ext cx="3072746" cy="35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C09668-8758-F1D3-9EFF-10E3E233A0E1}"/>
              </a:ext>
            </a:extLst>
          </p:cNvPr>
          <p:cNvSpPr txBox="1"/>
          <p:nvPr/>
        </p:nvSpPr>
        <p:spPr>
          <a:xfrm>
            <a:off x="5430035" y="1334797"/>
            <a:ext cx="1809502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4)   Random Forest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54912-2C5A-B51E-37F6-D96DB38EA151}"/>
              </a:ext>
            </a:extLst>
          </p:cNvPr>
          <p:cNvSpPr txBox="1"/>
          <p:nvPr/>
        </p:nvSpPr>
        <p:spPr>
          <a:xfrm>
            <a:off x="8667683" y="1868808"/>
            <a:ext cx="3248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</a:rPr>
              <a:t>Model: Random Forest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</a:rPr>
              <a:t>Bagging decision tree: 50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Reason for the hyperparameter :</a:t>
            </a:r>
          </a:p>
          <a:p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The well performed number of decision tree by experiment.</a:t>
            </a:r>
            <a:endParaRPr lang="en-US" altLang="ko-KR" sz="1600" dirty="0">
              <a:latin typeface="현대하모니M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D820579-0336-7120-0FEC-046A3964B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64484"/>
              </p:ext>
            </p:extLst>
          </p:nvPr>
        </p:nvGraphicFramePr>
        <p:xfrm>
          <a:off x="9141590" y="3429000"/>
          <a:ext cx="230073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365">
                  <a:extLst>
                    <a:ext uri="{9D8B030D-6E8A-4147-A177-3AD203B41FA5}">
                      <a16:colId xmlns:a16="http://schemas.microsoft.com/office/drawing/2014/main" val="1831317640"/>
                    </a:ext>
                  </a:extLst>
                </a:gridCol>
                <a:gridCol w="1150365">
                  <a:extLst>
                    <a:ext uri="{9D8B030D-6E8A-4147-A177-3AD203B41FA5}">
                      <a16:colId xmlns:a16="http://schemas.microsoft.com/office/drawing/2014/main" val="1618052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Tree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F1 Score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5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07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3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4CB18-0BD7-638A-997D-E69709D74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7E3D-792F-3BE9-8866-6ACBA574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4.2. Classification Result (1/2)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D260F-20F3-C63B-2C88-FC996862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11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06312-19AD-F949-D0D1-C57C3CF46251}"/>
              </a:ext>
            </a:extLst>
          </p:cNvPr>
          <p:cNvSpPr txBox="1"/>
          <p:nvPr/>
        </p:nvSpPr>
        <p:spPr>
          <a:xfrm>
            <a:off x="432970" y="1073273"/>
            <a:ext cx="3639606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Support vector machines (SVM)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23C80-B5D4-9650-4AAE-D0113734898F}"/>
              </a:ext>
            </a:extLst>
          </p:cNvPr>
          <p:cNvSpPr txBox="1"/>
          <p:nvPr/>
        </p:nvSpPr>
        <p:spPr>
          <a:xfrm>
            <a:off x="4286498" y="1071238"/>
            <a:ext cx="3417120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2)   K-Nearest Neighbor (KNN)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F519998-48B6-90D6-FF4F-BA96AF997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9" y="1697498"/>
            <a:ext cx="3853529" cy="327054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76B1DE2-306A-0AEA-6516-0C90F85D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306" y="1697498"/>
            <a:ext cx="3916849" cy="3270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3C65182-445E-F32E-18F0-4667C1BA1D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28482"/>
                  </p:ext>
                </p:extLst>
              </p:nvPr>
            </p:nvGraphicFramePr>
            <p:xfrm>
              <a:off x="8280567" y="2249427"/>
              <a:ext cx="3417120" cy="18389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69090">
                      <a:extLst>
                        <a:ext uri="{9D8B030D-6E8A-4147-A177-3AD203B41FA5}">
                          <a16:colId xmlns:a16="http://schemas.microsoft.com/office/drawing/2014/main" val="272381201"/>
                        </a:ext>
                      </a:extLst>
                    </a:gridCol>
                    <a:gridCol w="1080652">
                      <a:extLst>
                        <a:ext uri="{9D8B030D-6E8A-4147-A177-3AD203B41FA5}">
                          <a16:colId xmlns:a16="http://schemas.microsoft.com/office/drawing/2014/main" val="3711714040"/>
                        </a:ext>
                      </a:extLst>
                    </a:gridCol>
                    <a:gridCol w="1267378">
                      <a:extLst>
                        <a:ext uri="{9D8B030D-6E8A-4147-A177-3AD203B41FA5}">
                          <a16:colId xmlns:a16="http://schemas.microsoft.com/office/drawing/2014/main" val="14032240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SVM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KNN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879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Accuracy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oMath>
                          </a14:m>
                          <a:r>
                            <a:rPr lang="en-US" altLang="ko-KR" dirty="0">
                              <a:latin typeface="현대하모니M"/>
                            </a:rPr>
                            <a:t>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007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Precision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0.53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797442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Recall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0.58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2992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F1-Score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627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3C65182-445E-F32E-18F0-4667C1BA1D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28482"/>
                  </p:ext>
                </p:extLst>
              </p:nvPr>
            </p:nvGraphicFramePr>
            <p:xfrm>
              <a:off x="8280567" y="2249427"/>
              <a:ext cx="3417120" cy="18389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69090">
                      <a:extLst>
                        <a:ext uri="{9D8B030D-6E8A-4147-A177-3AD203B41FA5}">
                          <a16:colId xmlns:a16="http://schemas.microsoft.com/office/drawing/2014/main" val="272381201"/>
                        </a:ext>
                      </a:extLst>
                    </a:gridCol>
                    <a:gridCol w="1080652">
                      <a:extLst>
                        <a:ext uri="{9D8B030D-6E8A-4147-A177-3AD203B41FA5}">
                          <a16:colId xmlns:a16="http://schemas.microsoft.com/office/drawing/2014/main" val="3711714040"/>
                        </a:ext>
                      </a:extLst>
                    </a:gridCol>
                    <a:gridCol w="1267378">
                      <a:extLst>
                        <a:ext uri="{9D8B030D-6E8A-4147-A177-3AD203B41FA5}">
                          <a16:colId xmlns:a16="http://schemas.microsoft.com/office/drawing/2014/main" val="140322401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SVM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KNN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879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Accuracy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6557" r="-11864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0192" t="-106557" r="-96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7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Precision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206557" r="-11864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0192" t="-206557" r="-96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9744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Recall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311667" r="-11864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0192" t="-311667" r="-962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29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F1-Score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411667" r="-11864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0192" t="-411667" r="-96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627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894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BD2D-30F9-A62D-60FE-60AC42E50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1867-CB26-B3A0-8370-5CFEAD5D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4.2. Classification Result (2/2)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02C7-E928-520E-F00C-5630A6A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12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7925B-2367-B1E0-760D-CFFB04B2384E}"/>
              </a:ext>
            </a:extLst>
          </p:cNvPr>
          <p:cNvSpPr txBox="1"/>
          <p:nvPr/>
        </p:nvSpPr>
        <p:spPr>
          <a:xfrm>
            <a:off x="4286498" y="1071238"/>
            <a:ext cx="3417120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4)   Random Forest (RF)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1E0EF-3766-5676-13DE-247FC60B7233}"/>
              </a:ext>
            </a:extLst>
          </p:cNvPr>
          <p:cNvSpPr txBox="1"/>
          <p:nvPr/>
        </p:nvSpPr>
        <p:spPr>
          <a:xfrm>
            <a:off x="432970" y="1071238"/>
            <a:ext cx="1809502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3)   Decision Tree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51A418D-35A7-E380-B991-A8CA724A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7" y="1620031"/>
            <a:ext cx="3816329" cy="3372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9E6A908-DD8C-9EFE-A5F8-122533EAF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217633"/>
                  </p:ext>
                </p:extLst>
              </p:nvPr>
            </p:nvGraphicFramePr>
            <p:xfrm>
              <a:off x="8617527" y="2154243"/>
              <a:ext cx="3122742" cy="2113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38746">
                      <a:extLst>
                        <a:ext uri="{9D8B030D-6E8A-4147-A177-3AD203B41FA5}">
                          <a16:colId xmlns:a16="http://schemas.microsoft.com/office/drawing/2014/main" val="272381201"/>
                        </a:ext>
                      </a:extLst>
                    </a:gridCol>
                    <a:gridCol w="991998">
                      <a:extLst>
                        <a:ext uri="{9D8B030D-6E8A-4147-A177-3AD203B41FA5}">
                          <a16:colId xmlns:a16="http://schemas.microsoft.com/office/drawing/2014/main" val="3711714040"/>
                        </a:ext>
                      </a:extLst>
                    </a:gridCol>
                    <a:gridCol w="991998">
                      <a:extLst>
                        <a:ext uri="{9D8B030D-6E8A-4147-A177-3AD203B41FA5}">
                          <a16:colId xmlns:a16="http://schemas.microsoft.com/office/drawing/2014/main" val="14032240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Decision Tree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RandomForest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879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Accuracy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007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Precision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.66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797442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Recall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2992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F1-Score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627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9E6A908-DD8C-9EFE-A5F8-122533EAF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217633"/>
                  </p:ext>
                </p:extLst>
              </p:nvPr>
            </p:nvGraphicFramePr>
            <p:xfrm>
              <a:off x="8617527" y="2154243"/>
              <a:ext cx="3122742" cy="2113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38746">
                      <a:extLst>
                        <a:ext uri="{9D8B030D-6E8A-4147-A177-3AD203B41FA5}">
                          <a16:colId xmlns:a16="http://schemas.microsoft.com/office/drawing/2014/main" val="272381201"/>
                        </a:ext>
                      </a:extLst>
                    </a:gridCol>
                    <a:gridCol w="991998">
                      <a:extLst>
                        <a:ext uri="{9D8B030D-6E8A-4147-A177-3AD203B41FA5}">
                          <a16:colId xmlns:a16="http://schemas.microsoft.com/office/drawing/2014/main" val="3711714040"/>
                        </a:ext>
                      </a:extLst>
                    </a:gridCol>
                    <a:gridCol w="991998">
                      <a:extLst>
                        <a:ext uri="{9D8B030D-6E8A-4147-A177-3AD203B41FA5}">
                          <a16:colId xmlns:a16="http://schemas.microsoft.com/office/drawing/2014/main" val="14032240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Decision Tree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RandomForest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879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Accuracy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5337" t="-180328" r="-10122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007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Precision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5337" t="-275806" r="-101227" b="-2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79744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Recall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5337" t="-388333" r="-10122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329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F1-Score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5337" t="-488333" r="-10122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6275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5092B11-276C-93CC-1F69-2FC681BC0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497" y="1658468"/>
            <a:ext cx="4085999" cy="33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8D300-A720-1004-28F9-1A5180A4F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9F75D-BAD4-F8FD-F866-7240664E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4.3. Classification Analysis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580852-35BD-AB6E-3DCD-2DD1CBD6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13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3AF343-47B9-EE0B-4AAB-5E6961387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73" y="1107740"/>
            <a:ext cx="4497175" cy="351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DCD47-EF3C-7795-6F98-CC462C3EC11A}"/>
              </a:ext>
            </a:extLst>
          </p:cNvPr>
          <p:cNvSpPr txBox="1"/>
          <p:nvPr/>
        </p:nvSpPr>
        <p:spPr>
          <a:xfrm>
            <a:off x="432969" y="1249262"/>
            <a:ext cx="7020775" cy="2977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Performance of</a:t>
            </a: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 Random Forest Models </a:t>
            </a: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is best among 4 ML models. Random Forest Model achieved </a:t>
            </a: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100% F1-Score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Random Forest Model uses ensemble method, It combines multiple decision tree model and this prevents overfit.(Robust)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This data set has multiple classes, but not enough the number. In this case, multiple weak models for high accuracy as a result. </a:t>
            </a:r>
          </a:p>
        </p:txBody>
      </p:sp>
    </p:spTree>
    <p:extLst>
      <p:ext uri="{BB962C8B-B14F-4D97-AF65-F5344CB8AC3E}">
        <p14:creationId xmlns:p14="http://schemas.microsoft.com/office/powerpoint/2010/main" val="40016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F0302-65A8-8158-A51A-C8FC238C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DE57D6-13C8-3319-61F3-5236CA4636A2}"/>
              </a:ext>
            </a:extLst>
          </p:cNvPr>
          <p:cNvGrpSpPr/>
          <p:nvPr/>
        </p:nvGrpSpPr>
        <p:grpSpPr>
          <a:xfrm>
            <a:off x="184729" y="2982852"/>
            <a:ext cx="6652041" cy="1816509"/>
            <a:chOff x="492503" y="2389717"/>
            <a:chExt cx="6652041" cy="181650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5C58F40-B37C-CD15-D2F5-3BE65247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2113"/>
            <a:stretch/>
          </p:blipFill>
          <p:spPr>
            <a:xfrm>
              <a:off x="492503" y="2405042"/>
              <a:ext cx="5983787" cy="180118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70C475-BDDE-1319-9E58-416B47E838CD}"/>
                </a:ext>
              </a:extLst>
            </p:cNvPr>
            <p:cNvSpPr/>
            <p:nvPr/>
          </p:nvSpPr>
          <p:spPr>
            <a:xfrm>
              <a:off x="1401233" y="2389717"/>
              <a:ext cx="5134590" cy="159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597867-5F9A-CC8A-FD57-C9C0EAC91CFD}"/>
                </a:ext>
              </a:extLst>
            </p:cNvPr>
            <p:cNvSpPr txBox="1"/>
            <p:nvPr/>
          </p:nvSpPr>
          <p:spPr>
            <a:xfrm>
              <a:off x="5219886" y="2544139"/>
              <a:ext cx="160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Error Number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CE2022-4405-4A4E-FAD1-38BE8F24AE40}"/>
                </a:ext>
              </a:extLst>
            </p:cNvPr>
            <p:cNvSpPr/>
            <p:nvPr/>
          </p:nvSpPr>
          <p:spPr>
            <a:xfrm>
              <a:off x="1401233" y="3002208"/>
              <a:ext cx="4174067" cy="15162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69F47E-6E4A-EC70-1C04-C93DC69018E9}"/>
                </a:ext>
              </a:extLst>
            </p:cNvPr>
            <p:cNvSpPr txBox="1"/>
            <p:nvPr/>
          </p:nvSpPr>
          <p:spPr>
            <a:xfrm>
              <a:off x="5219886" y="3190516"/>
              <a:ext cx="1924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Process Number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206543-211E-D4FB-3A7C-F5FDFE8C0643}"/>
              </a:ext>
            </a:extLst>
          </p:cNvPr>
          <p:cNvGrpSpPr/>
          <p:nvPr/>
        </p:nvGrpSpPr>
        <p:grpSpPr>
          <a:xfrm>
            <a:off x="6888538" y="1042323"/>
            <a:ext cx="5425605" cy="3365153"/>
            <a:chOff x="6476291" y="1327379"/>
            <a:chExt cx="5425605" cy="33651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1827B9-B10B-F9F5-4AC0-45C5B34C1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6291" y="1327379"/>
              <a:ext cx="4132544" cy="3365153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9D84A07-698B-EDA1-7D4C-DFC91CC1DD01}"/>
                </a:ext>
              </a:extLst>
            </p:cNvPr>
            <p:cNvGrpSpPr/>
            <p:nvPr/>
          </p:nvGrpSpPr>
          <p:grpSpPr>
            <a:xfrm>
              <a:off x="9742940" y="3861488"/>
              <a:ext cx="2158956" cy="646331"/>
              <a:chOff x="8835468" y="4687275"/>
              <a:chExt cx="2158956" cy="6463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E05BD6-9F73-312E-F9E4-A02517810643}"/>
                  </a:ext>
                </a:extLst>
              </p:cNvPr>
              <p:cNvSpPr txBox="1"/>
              <p:nvPr/>
            </p:nvSpPr>
            <p:spPr>
              <a:xfrm>
                <a:off x="9552789" y="4687275"/>
                <a:ext cx="1441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Temperature</a:t>
                </a:r>
                <a:br>
                  <a:rPr lang="en-US" altLang="ko-KR" dirty="0"/>
                </a:br>
                <a:r>
                  <a:rPr lang="en-US" altLang="ko-KR" dirty="0"/>
                  <a:t>Current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698D6C8-A2D5-CC7E-81D5-8BE9CCC26187}"/>
                  </a:ext>
                </a:extLst>
              </p:cNvPr>
              <p:cNvSpPr/>
              <p:nvPr/>
            </p:nvSpPr>
            <p:spPr>
              <a:xfrm>
                <a:off x="8835468" y="4818856"/>
                <a:ext cx="699654" cy="5308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DFB7B10-3B50-4A34-6747-111349D993D4}"/>
                  </a:ext>
                </a:extLst>
              </p:cNvPr>
              <p:cNvSpPr/>
              <p:nvPr/>
            </p:nvSpPr>
            <p:spPr>
              <a:xfrm flipV="1">
                <a:off x="8835468" y="5124709"/>
                <a:ext cx="699654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E17C327-9907-326D-195F-F5A3A1B6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5.1. PHM (1/2)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3E1F05-20F4-B7B1-3BB9-C85AD4EC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14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9B3BC-01A8-5815-6A21-33EE4AE65255}"/>
              </a:ext>
            </a:extLst>
          </p:cNvPr>
          <p:cNvSpPr txBox="1"/>
          <p:nvPr/>
        </p:nvSpPr>
        <p:spPr>
          <a:xfrm>
            <a:off x="432970" y="1249262"/>
            <a:ext cx="11551334" cy="1993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Data with errors is selected and Time-domain features are extracted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Earliest process with error is selected as break-point </a:t>
            </a:r>
            <a:br>
              <a:rPr lang="en-US" altLang="ko-KR" sz="1600" dirty="0">
                <a:latin typeface="현대하모니M"/>
                <a:ea typeface="현대하모니 M" panose="02020603020101020101" pitchFamily="18" charset="-127"/>
              </a:rPr>
            </a:b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Last process with error is assumed to be the end of useful life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27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7BF1C-7D97-C7CE-463D-96AD703FD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70B9-DE8C-6918-C26C-6EF9BEED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5.1. PHM (2/2)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816635-9340-8F40-A92B-BE961E4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15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BA769-C258-AA3A-907D-FC1800E1C8D7}"/>
              </a:ext>
            </a:extLst>
          </p:cNvPr>
          <p:cNvSpPr txBox="1"/>
          <p:nvPr/>
        </p:nvSpPr>
        <p:spPr>
          <a:xfrm>
            <a:off x="432970" y="1249262"/>
            <a:ext cx="11551334" cy="2485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Health Indicator is selected for RUL estimation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Indicator tends to increase until the end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Limitation: Processes with error shows peak values of </a:t>
            </a:r>
            <a:br>
              <a:rPr lang="en-US" altLang="ko-KR" sz="1600" dirty="0">
                <a:latin typeface="현대하모니M"/>
                <a:ea typeface="현대하모니 M" panose="02020603020101020101" pitchFamily="18" charset="-127"/>
              </a:rPr>
            </a:b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health indicator which disturbs degradation model</a:t>
            </a:r>
            <a:br>
              <a:rPr lang="en-US" altLang="ko-KR" sz="1600" dirty="0">
                <a:latin typeface="현대하모니M"/>
                <a:ea typeface="현대하모니 M" panose="02020603020101020101" pitchFamily="18" charset="-127"/>
              </a:rPr>
            </a:br>
            <a:r>
              <a:rPr lang="en-US" altLang="ko-KR" sz="1600" dirty="0">
                <a:latin typeface="현대하모니M"/>
                <a:ea typeface="현대하모니 M" panose="02020603020101020101" pitchFamily="18" charset="-127"/>
                <a:sym typeface="Wingdings" panose="05000000000000000000" pitchFamily="2" charset="2"/>
              </a:rPr>
              <a:t> Use Moving Average Filter for smoothing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3C75B-8D06-DA62-9DA6-E8A10CF3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77" y="1487717"/>
            <a:ext cx="5350899" cy="44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45B7-DA85-41EA-7066-F89F6EC3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274F0-08B3-8051-FA37-1FA4D975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5.2. PHM Analysis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2DD34-A053-F1F8-87DC-471DF3F9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16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D21D9-D759-0977-2175-D5E027E6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1" y="1502321"/>
            <a:ext cx="4481802" cy="3642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1EDB41-AC08-280B-13A2-F2615C87B5CD}"/>
                  </a:ext>
                </a:extLst>
              </p:cNvPr>
              <p:cNvSpPr txBox="1"/>
              <p:nvPr/>
            </p:nvSpPr>
            <p:spPr>
              <a:xfrm>
                <a:off x="6096000" y="986539"/>
                <a:ext cx="4375932" cy="5151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2)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ko-KR" sz="1600" b="0" i="1" dirty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Probability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of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bound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1EDB41-AC08-280B-13A2-F2615C87B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6539"/>
                <a:ext cx="4375932" cy="515141"/>
              </a:xfrm>
              <a:prstGeom prst="rect">
                <a:avLst/>
              </a:prstGeom>
              <a:blipFill>
                <a:blip r:embed="rId4"/>
                <a:stretch>
                  <a:fillRect b="-15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613C7EE-C492-487E-2EE0-A538DE9E7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522" y="1622052"/>
            <a:ext cx="4375932" cy="3613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65BAB-FFC1-FC5B-41C4-2D15AAC4D024}"/>
                  </a:ext>
                </a:extLst>
              </p:cNvPr>
              <p:cNvSpPr txBox="1"/>
              <p:nvPr/>
            </p:nvSpPr>
            <p:spPr>
              <a:xfrm>
                <a:off x="859366" y="5329053"/>
                <a:ext cx="10473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 </m:t>
                    </m:r>
                  </m:oMath>
                </a14:m>
                <a:r>
                  <a:rPr lang="en-US" altLang="ko-KR" dirty="0"/>
                  <a:t>band overlaps by at maximum about 30%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65BAB-FFC1-FC5B-41C4-2D15AAC4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66" y="5329053"/>
                <a:ext cx="10473267" cy="369332"/>
              </a:xfrm>
              <a:prstGeom prst="rect">
                <a:avLst/>
              </a:prstGeom>
              <a:blipFill>
                <a:blip r:embed="rId6"/>
                <a:stretch>
                  <a:fillRect l="-52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7D7E1-5D77-0BC3-D055-9D38CC572F92}"/>
                  </a:ext>
                </a:extLst>
              </p:cNvPr>
              <p:cNvSpPr txBox="1"/>
              <p:nvPr/>
            </p:nvSpPr>
            <p:spPr>
              <a:xfrm>
                <a:off x="432970" y="986539"/>
                <a:ext cx="1793763" cy="51578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𝜆</m:t>
                    </m:r>
                  </m:oMath>
                </a14:m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 plot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7D7E1-5D77-0BC3-D055-9D38CC57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986539"/>
                <a:ext cx="1793763" cy="515782"/>
              </a:xfrm>
              <a:prstGeom prst="rect">
                <a:avLst/>
              </a:prstGeom>
              <a:blipFill>
                <a:blip r:embed="rId7"/>
                <a:stretch>
                  <a:fillRect l="-1701" r="-1361" b="-15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86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84190-BD23-2926-A7C2-7FB709582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12F27-9F1E-DCFC-A06C-0C29C4FC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6. Result 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07BB1-28B8-768B-F59C-EE395033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17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53D3B-B089-2601-AE66-226C143B1157}"/>
              </a:ext>
            </a:extLst>
          </p:cNvPr>
          <p:cNvSpPr txBox="1"/>
          <p:nvPr/>
        </p:nvSpPr>
        <p:spPr>
          <a:xfrm>
            <a:off x="432971" y="1249262"/>
            <a:ext cx="2374966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Classification model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CA3377-7AD8-659C-36DA-21C7710FE0CE}"/>
                  </a:ext>
                </a:extLst>
              </p:cNvPr>
              <p:cNvSpPr txBox="1"/>
              <p:nvPr/>
            </p:nvSpPr>
            <p:spPr>
              <a:xfrm>
                <a:off x="587919" y="5070873"/>
                <a:ext cx="47183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현대하모니M"/>
                  </a:rPr>
                  <a:t>Random forest model</a:t>
                </a:r>
              </a:p>
              <a:p>
                <a:pPr algn="just"/>
                <a:r>
                  <a:rPr lang="ko-KR" altLang="en-US" dirty="0">
                    <a:latin typeface="현대하모니M"/>
                  </a:rPr>
                  <a:t> → </a:t>
                </a:r>
                <a:r>
                  <a:rPr lang="en-US" altLang="ko-KR" dirty="0">
                    <a:latin typeface="현대하모니M"/>
                  </a:rPr>
                  <a:t>F1-score : 1</a:t>
                </a:r>
              </a:p>
              <a:p>
                <a:pPr algn="just"/>
                <a:r>
                  <a:rPr lang="ko-KR" altLang="en-US" dirty="0">
                    <a:latin typeface="현대하모니M"/>
                  </a:rPr>
                  <a:t> → </a:t>
                </a:r>
                <a:r>
                  <a:rPr lang="en-US" altLang="ko-KR" dirty="0">
                    <a:latin typeface="현대하모니M"/>
                  </a:rPr>
                  <a:t>Expected Result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&gt; 0.9 </m:t>
                    </m:r>
                  </m:oMath>
                </a14:m>
                <a:endParaRPr lang="en-US" altLang="ko-KR" dirty="0">
                  <a:latin typeface="현대하모니M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CA3377-7AD8-659C-36DA-21C7710FE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9" y="5070873"/>
                <a:ext cx="4718372" cy="923330"/>
              </a:xfrm>
              <a:prstGeom prst="rect">
                <a:avLst/>
              </a:prstGeom>
              <a:blipFill>
                <a:blip r:embed="rId3"/>
                <a:stretch>
                  <a:fillRect l="-103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7D070525-70A7-622A-32DF-9D9273DB7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10" y="1830867"/>
            <a:ext cx="3963715" cy="3098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13B38-D4C5-285D-5FC0-88BEDA10D0F2}"/>
              </a:ext>
            </a:extLst>
          </p:cNvPr>
          <p:cNvSpPr txBox="1"/>
          <p:nvPr/>
        </p:nvSpPr>
        <p:spPr>
          <a:xfrm>
            <a:off x="5565312" y="1249262"/>
            <a:ext cx="2374966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2)   RUL model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A7BD1B-3C03-E6D7-411D-5C3CF1EFB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575" y="1924195"/>
            <a:ext cx="3836936" cy="3168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C3BA44-334E-A0F0-0877-A17B89BC42B8}"/>
                  </a:ext>
                </a:extLst>
              </p:cNvPr>
              <p:cNvSpPr txBox="1"/>
              <p:nvPr/>
            </p:nvSpPr>
            <p:spPr>
              <a:xfrm>
                <a:off x="5687927" y="5070873"/>
                <a:ext cx="64024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현대하모니M"/>
                  </a:rPr>
                  <a:t>RUL model</a:t>
                </a:r>
              </a:p>
              <a:p>
                <a:pPr algn="just"/>
                <a:r>
                  <a:rPr lang="ko-KR" altLang="en-US" dirty="0">
                    <a:latin typeface="현대하모니M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현대하모니M"/>
                  </a:rPr>
                  <a:t>bound does not overlap </a:t>
                </a:r>
              </a:p>
              <a:p>
                <a:pPr algn="just"/>
                <a:r>
                  <a:rPr lang="ko-KR" altLang="en-US" dirty="0">
                    <a:latin typeface="현대하모니M"/>
                  </a:rPr>
                  <a:t> →</a:t>
                </a:r>
                <a:r>
                  <a:rPr lang="en-US" altLang="ko-KR" dirty="0">
                    <a:latin typeface="현대하모니M"/>
                    <a:ea typeface="ADLaM Display" panose="020F0502020204030204" pitchFamily="2" charset="0"/>
                    <a:cs typeface="ADLaM Display" panose="020F0502020204030204" pitchFamily="2" charset="0"/>
                  </a:rPr>
                  <a:t> Prediction equipment lifespan with over 80% accuracy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C3BA44-334E-A0F0-0877-A17B89BC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927" y="5070873"/>
                <a:ext cx="6402472" cy="923330"/>
              </a:xfrm>
              <a:prstGeom prst="rect">
                <a:avLst/>
              </a:prstGeom>
              <a:blipFill>
                <a:blip r:embed="rId6"/>
                <a:stretch>
                  <a:fillRect l="-762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3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76CDE-1157-1CF5-AF31-4F0F418B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1BD8-5767-9E92-6925-6E795A4B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7. Conclusion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AC591-DE06-0621-E622-8CCCCCF7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18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9669E-22C4-8DD1-F841-6E6DF0B5DA6B}"/>
              </a:ext>
            </a:extLst>
          </p:cNvPr>
          <p:cNvSpPr txBox="1"/>
          <p:nvPr/>
        </p:nvSpPr>
        <p:spPr>
          <a:xfrm>
            <a:off x="432970" y="1157868"/>
            <a:ext cx="11022430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  <a:sym typeface="Wingdings" panose="05000000000000000000" pitchFamily="2" charset="2"/>
              </a:rPr>
              <a:t>1.  Classification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C16F9-AD51-115D-7BBF-576DCF79F8DE}"/>
              </a:ext>
            </a:extLst>
          </p:cNvPr>
          <p:cNvSpPr txBox="1"/>
          <p:nvPr/>
        </p:nvSpPr>
        <p:spPr>
          <a:xfrm>
            <a:off x="432972" y="3904088"/>
            <a:ext cx="11022430" cy="423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  <a:sym typeface="Wingdings" panose="05000000000000000000" pitchFamily="2" charset="2"/>
              </a:rPr>
              <a:t>2.  RUL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DCDBF-2040-F5CF-D860-934DB5DE3B69}"/>
                  </a:ext>
                </a:extLst>
              </p:cNvPr>
              <p:cNvSpPr txBox="1"/>
              <p:nvPr/>
            </p:nvSpPr>
            <p:spPr>
              <a:xfrm>
                <a:off x="694269" y="1614177"/>
                <a:ext cx="10803466" cy="1900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Decision tree model showed best performance in F1-score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sym typeface="Wingdings" panose="05000000000000000000" pitchFamily="2" charset="2"/>
                      </a:rPr>
                      <m:t>0.67</m:t>
                    </m:r>
                  </m:oMath>
                </a14:m>
                <a:endParaRPr lang="en-US" altLang="ko-KR" sz="1600" dirty="0">
                  <a:latin typeface="현대하모니M"/>
                  <a:ea typeface="현대하모니 M" panose="02020603020101020101" pitchFamily="18" charset="-127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Followed by Trends in ML development research, Random Forest Model is improved.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Improved model(Random Forest) satisfies expected goal (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sym typeface="Wingdings" panose="05000000000000000000" pitchFamily="2" charset="2"/>
                      </a:rPr>
                      <m:t>1−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sym typeface="Wingdings" panose="05000000000000000000" pitchFamily="2" charset="2"/>
                      </a:rPr>
                      <m:t>𝑠𝑐𝑜𝑟𝑒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sym typeface="Wingdings" panose="05000000000000000000" pitchFamily="2" charset="2"/>
                      </a:rPr>
                      <m:t>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sym typeface="Wingdings" panose="05000000000000000000" pitchFamily="2" charset="2"/>
                      </a:rPr>
                      <m:t>0.9 </m:t>
                    </m:r>
                  </m:oMath>
                </a14:m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More PLC data required  Model underfitting problem.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2 Classification Models combined gives robustness to the classification system.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DCDBF-2040-F5CF-D860-934DB5DE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9" y="1614177"/>
                <a:ext cx="10803466" cy="1900777"/>
              </a:xfrm>
              <a:prstGeom prst="rect">
                <a:avLst/>
              </a:prstGeom>
              <a:blipFill>
                <a:blip r:embed="rId3"/>
                <a:stretch>
                  <a:fillRect l="-339" b="-3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AE4B65-D344-EB84-C89C-9C9072127460}"/>
              </a:ext>
            </a:extLst>
          </p:cNvPr>
          <p:cNvSpPr txBox="1"/>
          <p:nvPr/>
        </p:nvSpPr>
        <p:spPr>
          <a:xfrm>
            <a:off x="694269" y="4327537"/>
            <a:ext cx="10803466" cy="7927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  <a:sym typeface="Wingdings" panose="05000000000000000000" pitchFamily="2" charset="2"/>
              </a:rPr>
              <a:t>Did not meet the expected result from proposal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  <a:sym typeface="Wingdings" panose="05000000000000000000" pitchFamily="2" charset="2"/>
              </a:rPr>
              <a:t>Sampling Time, Data size should be big enough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26395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4DCA6-991C-2EB2-B694-F2EAF574E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2048-4531-D1A5-5451-EA2ABF70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8. Paper Review (1/2)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6B657-DFAD-0DCC-F364-719C0D85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19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9A75F-1ABE-B835-5CEC-678C5DE1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34"/>
          <a:stretch/>
        </p:blipFill>
        <p:spPr>
          <a:xfrm>
            <a:off x="9268963" y="1112713"/>
            <a:ext cx="2923037" cy="5126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F2351-5F3D-EEEE-007F-67A27951F68A}"/>
              </a:ext>
            </a:extLst>
          </p:cNvPr>
          <p:cNvSpPr txBox="1"/>
          <p:nvPr/>
        </p:nvSpPr>
        <p:spPr>
          <a:xfrm>
            <a:off x="432970" y="1028951"/>
            <a:ext cx="8968237" cy="4455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Paper: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현대하모니M"/>
              </a:rPr>
              <a:t>Dhiman, H. S., Deb, D.,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현대하모니M"/>
              </a:rPr>
              <a:t>Muyeen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현대하모니M"/>
              </a:rPr>
              <a:t>, S. M., &amp;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현대하모니M"/>
              </a:rPr>
              <a:t>Kamwa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현대하모니M"/>
              </a:rPr>
              <a:t>, I. (2021). Wind turbine gearbox anomaly detection based on adaptive threshold and twin support vector machines. </a:t>
            </a:r>
            <a:r>
              <a:rPr lang="en-US" altLang="ko-KR" sz="1600" b="0" i="1" dirty="0">
                <a:solidFill>
                  <a:srgbClr val="000000"/>
                </a:solidFill>
                <a:effectLst/>
                <a:latin typeface="현대하모니M"/>
              </a:rPr>
              <a:t>IEEE Transactions on Energy Conversion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현대하모니M"/>
              </a:rPr>
              <a:t>, </a:t>
            </a:r>
            <a:r>
              <a:rPr lang="en-US" altLang="ko-KR" sz="1600" b="0" i="1" dirty="0">
                <a:solidFill>
                  <a:srgbClr val="000000"/>
                </a:solidFill>
                <a:effectLst/>
                <a:latin typeface="현대하모니M"/>
              </a:rPr>
              <a:t>36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현대하모니M"/>
              </a:rPr>
              <a:t>(4), 3462-3469.</a:t>
            </a:r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Background of the research</a:t>
            </a:r>
          </a:p>
          <a:p>
            <a:pPr marL="800100" lvl="1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Reduce the cost of O&amp;M in wind turbine system, condition monitoring is important.</a:t>
            </a:r>
          </a:p>
          <a:p>
            <a:pPr marL="800100" lvl="1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Wind turbine shows error in the bearings(Rotary machine fault)</a:t>
            </a:r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A condition monitoring (CM) system generally tracks the temporal behavior of variables in time-series such as wind speed, gearbox temperature, generator bearing temperature, nacelle temperature, and ambient temperature.</a:t>
            </a:r>
          </a:p>
        </p:txBody>
      </p:sp>
    </p:spTree>
    <p:extLst>
      <p:ext uri="{BB962C8B-B14F-4D97-AF65-F5344CB8AC3E}">
        <p14:creationId xmlns:p14="http://schemas.microsoft.com/office/powerpoint/2010/main" val="38623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D48A163-B368-7942-A75E-BFB3FB2B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37" r="3785" b="10361"/>
          <a:stretch/>
        </p:blipFill>
        <p:spPr>
          <a:xfrm>
            <a:off x="5386024" y="1015036"/>
            <a:ext cx="6463006" cy="18498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1. Introduction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987383"/>
            <a:ext cx="6137763" cy="4701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Background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Hot-Air Drying Process stabilizes metal surface after plating and dries moisture from the product’s surface.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Generates hot air through coils and motor.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Problem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Errors throughout the process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    </a:t>
            </a:r>
            <a:r>
              <a:rPr lang="en-US" altLang="ko-KR" sz="1600" dirty="0">
                <a:latin typeface="현대하모니M"/>
                <a:ea typeface="현대하모니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 Classification </a:t>
            </a:r>
            <a:r>
              <a:rPr lang="en-US" altLang="ko-KR" sz="1600" dirty="0">
                <a:latin typeface="현대하모니M"/>
              </a:rPr>
              <a:t>of 12 states(normal and 11 errors)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M"/>
              </a:rPr>
              <a:t>    </a:t>
            </a:r>
            <a:r>
              <a:rPr lang="en-US" altLang="ko-KR" sz="1600" dirty="0">
                <a:latin typeface="현대하모니M"/>
                <a:ea typeface="현대하모니 M" panose="02020603020101020101" pitchFamily="18" charset="-127"/>
                <a:sym typeface="Wingdings" panose="05000000000000000000" pitchFamily="2" charset="2"/>
              </a:rPr>
              <a:t>  </a:t>
            </a:r>
            <a:r>
              <a:rPr lang="en-US" altLang="ko-KR" sz="1600" dirty="0">
                <a:latin typeface="현대하모니M"/>
              </a:rPr>
              <a:t>Prediction of Remaining Useful Life(RUL) of equipment</a:t>
            </a:r>
            <a:endParaRPr lang="en-US" altLang="ko-KR" sz="1600" b="1" dirty="0">
              <a:latin typeface="현대하모니M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Goal of this project</a:t>
            </a: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Development of RUL model that analyzes RUL trend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Classification model for 12 states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Specific Goals</a:t>
            </a:r>
          </a:p>
          <a:p>
            <a:pPr>
              <a:lnSpc>
                <a:spcPct val="200000"/>
              </a:lnSpc>
            </a:pPr>
            <a:endParaRPr lang="en-US" altLang="ko-KR" sz="16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13" name="AutoShape 4" descr="Injection Molding Software Market Trend">
            <a:extLst>
              <a:ext uri="{FF2B5EF4-FFF2-40B4-BE49-F238E27FC236}">
                <a16:creationId xmlns:a16="http://schemas.microsoft.com/office/drawing/2014/main" id="{E238B4FA-D271-D76B-0FD9-102A23813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F0AE749B-3EF4-0363-BEFE-1DC84FD0D7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31314"/>
                  </p:ext>
                </p:extLst>
              </p:nvPr>
            </p:nvGraphicFramePr>
            <p:xfrm>
              <a:off x="2966768" y="5186006"/>
              <a:ext cx="7809995" cy="1005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76033">
                      <a:extLst>
                        <a:ext uri="{9D8B030D-6E8A-4147-A177-3AD203B41FA5}">
                          <a16:colId xmlns:a16="http://schemas.microsoft.com/office/drawing/2014/main" val="2456097361"/>
                        </a:ext>
                      </a:extLst>
                    </a:gridCol>
                    <a:gridCol w="3414839">
                      <a:extLst>
                        <a:ext uri="{9D8B030D-6E8A-4147-A177-3AD203B41FA5}">
                          <a16:colId xmlns:a16="http://schemas.microsoft.com/office/drawing/2014/main" val="2940476021"/>
                        </a:ext>
                      </a:extLst>
                    </a:gridCol>
                    <a:gridCol w="2619123">
                      <a:extLst>
                        <a:ext uri="{9D8B030D-6E8A-4147-A177-3AD203B41FA5}">
                          <a16:colId xmlns:a16="http://schemas.microsoft.com/office/drawing/2014/main" val="2772140127"/>
                        </a:ext>
                      </a:extLst>
                    </a:gridCol>
                  </a:tblGrid>
                  <a:tr h="2847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RUL Model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Classification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60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Performance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80% Accuracy within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bound</a:t>
                          </a:r>
                          <a:r>
                            <a:rPr lang="en-US" altLang="ko-KR" baseline="0" dirty="0"/>
                            <a:t> </a:t>
                          </a:r>
                          <a:br>
                            <a:rPr lang="en-US" altLang="ko-KR" baseline="0" dirty="0"/>
                          </a:br>
                          <a:r>
                            <a:rPr lang="en-US" altLang="ko-KR" baseline="0" dirty="0"/>
                            <a:t>after train-test breakpoint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Over 90% F1-Score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0468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F0AE749B-3EF4-0363-BEFE-1DC84FD0D7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31314"/>
                  </p:ext>
                </p:extLst>
              </p:nvPr>
            </p:nvGraphicFramePr>
            <p:xfrm>
              <a:off x="2966768" y="5186006"/>
              <a:ext cx="7809995" cy="1005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76033">
                      <a:extLst>
                        <a:ext uri="{9D8B030D-6E8A-4147-A177-3AD203B41FA5}">
                          <a16:colId xmlns:a16="http://schemas.microsoft.com/office/drawing/2014/main" val="2456097361"/>
                        </a:ext>
                      </a:extLst>
                    </a:gridCol>
                    <a:gridCol w="3414839">
                      <a:extLst>
                        <a:ext uri="{9D8B030D-6E8A-4147-A177-3AD203B41FA5}">
                          <a16:colId xmlns:a16="http://schemas.microsoft.com/office/drawing/2014/main" val="2940476021"/>
                        </a:ext>
                      </a:extLst>
                    </a:gridCol>
                    <a:gridCol w="2619123">
                      <a:extLst>
                        <a:ext uri="{9D8B030D-6E8A-4147-A177-3AD203B41FA5}">
                          <a16:colId xmlns:a16="http://schemas.microsoft.com/office/drawing/2014/main" val="27721401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RUL Model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Classification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608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Performance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2321" t="-61321" r="-77679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Over 90% F1-Score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04685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B7023C-91D4-0D1D-8FE4-AA695C711170}"/>
              </a:ext>
            </a:extLst>
          </p:cNvPr>
          <p:cNvCxnSpPr>
            <a:cxnSpLocks/>
          </p:cNvCxnSpPr>
          <p:nvPr/>
        </p:nvCxnSpPr>
        <p:spPr>
          <a:xfrm>
            <a:off x="4372397" y="2112022"/>
            <a:ext cx="12434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2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41EAB-0AA1-2824-0300-4ABF57F4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54373-123D-D5B5-AA90-60B085CE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8. Paper Review (2/2)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1ED59-E8CE-429A-0F62-A920ED78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20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BD0AB-FF7B-A6B6-310E-23892420ADF4}"/>
                  </a:ext>
                </a:extLst>
              </p:cNvPr>
              <p:cNvSpPr txBox="1"/>
              <p:nvPr/>
            </p:nvSpPr>
            <p:spPr>
              <a:xfrm>
                <a:off x="432970" y="1064892"/>
                <a:ext cx="11845119" cy="54146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arenR" startAt="4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Adaptive</a:t>
                </a:r>
                <a:r>
                  <a:rPr lang="ko-KR" altLang="en-US" sz="1600" dirty="0">
                    <a:latin typeface="현대하모니M"/>
                    <a:ea typeface="현대하모니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Thresholding</a:t>
                </a: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Univariate time-series segmentation for analyzing the physical system’s temporal behavior.</a:t>
                </a:r>
              </a:p>
              <a:p>
                <a:pPr marL="342900" indent="-342900">
                  <a:lnSpc>
                    <a:spcPct val="200000"/>
                  </a:lnSpc>
                  <a:buAutoNum type="arabicParenR" startAt="4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Twin SVM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Two hyperplanes that satisfies each equations (Optimality Condition Problem</a:t>
                </a:r>
                <a:b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</a:b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 KKT, Chebyshev’s inequality and Wolfe duality problem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)</m:t>
                            </m:r>
                          </m:lim>
                        </m:limLow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2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+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>
                  <a:latin typeface="현대하모니M"/>
                  <a:ea typeface="현대하모니 M" panose="0202060302010102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i="0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2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600" dirty="0">
                  <a:latin typeface="현대하모니M"/>
                  <a:ea typeface="현대하모니 M" panose="02020603020101020101" pitchFamily="18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 startAt="4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Result of </a:t>
                </a:r>
                <a:r>
                  <a:rPr lang="en-US" altLang="ko-KR" sz="1600" b="1" dirty="0">
                    <a:latin typeface="현대하모니M"/>
                    <a:ea typeface="현대하모니 M" panose="02020603020101020101" pitchFamily="18" charset="-127"/>
                  </a:rPr>
                  <a:t>Twin SVM 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with/without </a:t>
                </a:r>
                <a:r>
                  <a:rPr lang="en-US" altLang="ko-KR" sz="1600" b="1" dirty="0">
                    <a:latin typeface="현대하모니M"/>
                    <a:ea typeface="현대하모니 M" panose="02020603020101020101" pitchFamily="18" charset="-127"/>
                  </a:rPr>
                  <a:t>Adaptive Threshold</a:t>
                </a:r>
                <a:br>
                  <a:rPr lang="en-US" altLang="ko-KR" sz="1600" b="1" dirty="0">
                    <a:latin typeface="현대하모니M"/>
                    <a:ea typeface="현대하모니 M" panose="02020603020101020101" pitchFamily="18" charset="-127"/>
                  </a:rPr>
                </a:b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By using Adaptive Thresholding and Twin SVM method, </a:t>
                </a:r>
                <a:b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</a:b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the paper improved time-efficiency and accuracy for real-time approach</a:t>
                </a:r>
                <a:endParaRPr lang="en-US" altLang="ko-KR" sz="1600" b="1" dirty="0">
                  <a:latin typeface="현대하모니M"/>
                  <a:ea typeface="현대하모니 M" panose="02020603020101020101" pitchFamily="18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 startAt="4"/>
                </a:pPr>
                <a:endParaRPr lang="en-US" altLang="ko-KR" sz="1600" b="1" dirty="0">
                  <a:latin typeface="현대하모니M"/>
                  <a:ea typeface="현대하모니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BD0AB-FF7B-A6B6-310E-23892420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1064892"/>
                <a:ext cx="11845119" cy="5414687"/>
              </a:xfrm>
              <a:prstGeom prst="rect">
                <a:avLst/>
              </a:prstGeo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64879A18-30DB-1881-55D9-CF6D847781FA}"/>
              </a:ext>
            </a:extLst>
          </p:cNvPr>
          <p:cNvGrpSpPr/>
          <p:nvPr/>
        </p:nvGrpSpPr>
        <p:grpSpPr>
          <a:xfrm>
            <a:off x="7299273" y="2434538"/>
            <a:ext cx="4753484" cy="3770269"/>
            <a:chOff x="7299273" y="2434538"/>
            <a:chExt cx="4753484" cy="37702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2A7A4F-2945-A961-69B8-447BAF7A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4309" y="2434538"/>
              <a:ext cx="3358448" cy="24544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98826C-789B-004A-D749-9BBC99D6D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9273" y="4944695"/>
              <a:ext cx="4676702" cy="1260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61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43B12-7E91-1136-E247-6B1C2760E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FDA12-BD01-7391-DA00-ED59618C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9. Reference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9A911-FFCD-4F6F-611F-A389CCD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21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11632-ED0A-3168-C62F-E06F5BC00548}"/>
              </a:ext>
            </a:extLst>
          </p:cNvPr>
          <p:cNvSpPr txBox="1"/>
          <p:nvPr/>
        </p:nvSpPr>
        <p:spPr>
          <a:xfrm>
            <a:off x="432970" y="1193801"/>
            <a:ext cx="1094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M"/>
              </a:rPr>
              <a:t>[1] </a:t>
            </a:r>
            <a:r>
              <a:rPr lang="ko-KR" altLang="en-US" dirty="0">
                <a:latin typeface="현대하모니M"/>
              </a:rPr>
              <a:t>㈜</a:t>
            </a:r>
            <a:r>
              <a:rPr lang="en-US" altLang="ko-KR" dirty="0">
                <a:latin typeface="현대하모니M"/>
              </a:rPr>
              <a:t> KEMP, </a:t>
            </a:r>
            <a:r>
              <a:rPr lang="en-US" altLang="ko-KR" dirty="0" err="1">
                <a:latin typeface="현대하모니M"/>
              </a:rPr>
              <a:t>Innozinc</a:t>
            </a:r>
            <a:r>
              <a:rPr lang="en-US" altLang="ko-KR" dirty="0">
                <a:latin typeface="현대하모니M"/>
              </a:rPr>
              <a:t> </a:t>
            </a:r>
            <a:r>
              <a:rPr lang="ko-KR" altLang="en-US" dirty="0">
                <a:latin typeface="현대하모니M"/>
              </a:rPr>
              <a:t>세라믹 아연도금</a:t>
            </a:r>
            <a:r>
              <a:rPr lang="en-US" altLang="ko-KR" dirty="0">
                <a:latin typeface="현대하모니M"/>
              </a:rPr>
              <a:t>, </a:t>
            </a:r>
            <a:r>
              <a:rPr lang="en-US" altLang="ko-KR" dirty="0">
                <a:latin typeface="현대하모니M"/>
                <a:hlinkClick r:id="rId3"/>
              </a:rPr>
              <a:t>https://www.kampai.kr/</a:t>
            </a:r>
            <a:endParaRPr lang="en-US" altLang="ko-KR" dirty="0">
              <a:latin typeface="현대하모니M"/>
            </a:endParaRPr>
          </a:p>
          <a:p>
            <a:endParaRPr lang="en-US" altLang="ko-KR" dirty="0"/>
          </a:p>
          <a:p>
            <a:r>
              <a:rPr lang="en-US" altLang="ko-KR" dirty="0">
                <a:latin typeface="현대하모니M"/>
              </a:rPr>
              <a:t>[2]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Dhiman, H. S., Deb, D.,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Muyeen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S. M., &amp;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Kamwa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I. (2021). Wind turbine gearbox anomaly detection based on adaptive threshold and twin support vector machines.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IEEE Transactions on Energy Conversion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(4), 3462-3469.</a:t>
            </a:r>
          </a:p>
          <a:p>
            <a:endParaRPr lang="en-US" altLang="ko-KR" dirty="0">
              <a:latin typeface="현대하모니M"/>
            </a:endParaRPr>
          </a:p>
        </p:txBody>
      </p:sp>
    </p:spTree>
    <p:extLst>
      <p:ext uri="{BB962C8B-B14F-4D97-AF65-F5344CB8AC3E}">
        <p14:creationId xmlns:p14="http://schemas.microsoft.com/office/powerpoint/2010/main" val="10211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2. Dataset 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3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432970" y="1125164"/>
                <a:ext cx="6460353" cy="497700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hlinkClick r:id="rId3"/>
                  </a:rPr>
                  <a:t>AI dataset for early detection of equipment abnormalities</a:t>
                </a:r>
                <a:endParaRPr lang="en-US" altLang="ko-KR" sz="1600" dirty="0">
                  <a:latin typeface="현대하모니M"/>
                  <a:ea typeface="현대하모니 M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Data </a:t>
                </a:r>
                <a:r>
                  <a:rPr lang="en-US" altLang="ko-KR" sz="1600" dirty="0">
                    <a:solidFill>
                      <a:srgbClr val="3C4043"/>
                    </a:solidFill>
                    <a:latin typeface="현대하모니M"/>
                    <a:ea typeface="현대하모니 M" panose="02020603020101020101" pitchFamily="18" charset="-127"/>
                  </a:rPr>
                  <a:t>M</a:t>
                </a:r>
                <a:r>
                  <a:rPr lang="tr-TR" altLang="ko-KR" sz="1600" b="0" i="0" dirty="0" err="1">
                    <a:solidFill>
                      <a:srgbClr val="3C4043"/>
                    </a:solidFill>
                    <a:effectLst/>
                    <a:latin typeface="현대하모니M"/>
                    <a:ea typeface="현대하모니 M" panose="02020603020101020101" pitchFamily="18" charset="-127"/>
                  </a:rPr>
                  <a:t>easurement</a:t>
                </a:r>
                <a:r>
                  <a:rPr lang="en-US" altLang="ko-KR" sz="1600" b="0" i="0" dirty="0">
                    <a:solidFill>
                      <a:srgbClr val="3C4043"/>
                    </a:solidFill>
                    <a:effectLst/>
                    <a:latin typeface="현대하모니M"/>
                    <a:ea typeface="현대하모니 M" panose="02020603020101020101" pitchFamily="18" charset="-127"/>
                  </a:rPr>
                  <a:t> 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b="0" i="0" dirty="0">
                    <a:solidFill>
                      <a:srgbClr val="3C4043"/>
                    </a:solidFill>
                    <a:effectLst/>
                    <a:latin typeface="현대하모니M"/>
                    <a:ea typeface="현대하모니 M" panose="02020603020101020101" pitchFamily="18" charset="-127"/>
                  </a:rPr>
                  <a:t>PLC data (Normal: 1346 / Error: 87 / Total: 1419)       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tr-TR" altLang="ko-KR" sz="1600" dirty="0">
                    <a:latin typeface="현대하모니M"/>
                    <a:ea typeface="현대하모니 M" panose="02020603020101020101" pitchFamily="18" charset="-127"/>
                  </a:rPr>
                  <a:t>Sound 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data (Normal: 170 / Error: 13 / Total: 183)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PLC data </a:t>
                </a:r>
                <a:r>
                  <a:rPr lang="ko-KR" altLang="en-US" sz="1600" dirty="0">
                    <a:latin typeface="현대하모니M"/>
                    <a:ea typeface="현대하모니 M" panose="02020603020101020101" pitchFamily="18" charset="-127"/>
                  </a:rPr>
                  <a:t>↔ 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Sound data (Asynchronous set)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arenR"/>
                </a:pPr>
                <a:r>
                  <a:rPr lang="en-US" altLang="ko-KR" sz="1600" dirty="0">
                    <a:solidFill>
                      <a:srgbClr val="3C4043"/>
                    </a:solidFill>
                    <a:latin typeface="현대하모니M"/>
                    <a:ea typeface="현대하모니 M" panose="02020603020101020101" pitchFamily="18" charset="-127"/>
                  </a:rPr>
                  <a:t>Data Categories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solidFill>
                      <a:srgbClr val="3C4043"/>
                    </a:solidFill>
                    <a:latin typeface="현대하모니M"/>
                    <a:ea typeface="현대하모니 M" panose="02020603020101020101" pitchFamily="18" charset="-127"/>
                  </a:rPr>
                  <a:t>PLC data: </a:t>
                </a:r>
                <a:r>
                  <a:rPr lang="en-US" altLang="ko-KR" sz="1600" b="1" dirty="0">
                    <a:solidFill>
                      <a:srgbClr val="3C4043"/>
                    </a:solidFill>
                    <a:latin typeface="현대하모니M"/>
                    <a:ea typeface="현대하모니 M" panose="02020603020101020101" pitchFamily="18" charset="-127"/>
                  </a:rPr>
                  <a:t>Normal</a:t>
                </a:r>
                <a:r>
                  <a:rPr lang="en-US" altLang="ko-KR" sz="1600" dirty="0">
                    <a:solidFill>
                      <a:srgbClr val="3C4043"/>
                    </a:solidFill>
                    <a:latin typeface="현대하모니M"/>
                    <a:ea typeface="현대하모니 M" panose="02020603020101020101" pitchFamily="18" charset="-127"/>
                  </a:rPr>
                  <a:t>(0) or </a:t>
                </a:r>
                <a:r>
                  <a:rPr lang="en-US" altLang="ko-KR" sz="1600" b="1" dirty="0">
                    <a:solidFill>
                      <a:srgbClr val="3C4043"/>
                    </a:solidFill>
                    <a:latin typeface="현대하모니M"/>
                    <a:ea typeface="현대하모니 M" panose="02020603020101020101" pitchFamily="18" charset="-127"/>
                  </a:rPr>
                  <a:t>11 types of errors</a:t>
                </a:r>
                <a:r>
                  <a:rPr lang="en-US" altLang="ko-KR" sz="1600" dirty="0">
                    <a:solidFill>
                      <a:srgbClr val="3C4043"/>
                    </a:solidFill>
                    <a:latin typeface="현대하모니M"/>
                    <a:ea typeface="현대하모니 M" panose="02020603020101020101" pitchFamily="18" charset="-127"/>
                  </a:rPr>
                  <a:t>(1-11)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b="0" i="0" dirty="0">
                    <a:solidFill>
                      <a:srgbClr val="3C4043"/>
                    </a:solidFill>
                    <a:effectLst/>
                    <a:latin typeface="현대하모니M"/>
                    <a:ea typeface="현대하모니 M" panose="02020603020101020101" pitchFamily="18" charset="-127"/>
                  </a:rPr>
                  <a:t>Sound data: Normal / Error</a:t>
                </a:r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Limitation on the PLC data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Sampling Frequency </a:t>
                </a:r>
                <a:r>
                  <a:rPr lang="ko-KR" altLang="en-US" sz="1600" dirty="0">
                    <a:latin typeface="현대하모니M"/>
                    <a:ea typeface="현대하모니 M" panose="02020603020101020101" pitchFamily="18" charset="-127"/>
                  </a:rPr>
                  <a:t>↓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  <m:t>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=0.2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𝐻𝑧</m:t>
                    </m:r>
                  </m:oMath>
                </a14:m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)</a:t>
                </a:r>
                <a:r>
                  <a:rPr lang="ko-KR" altLang="en-US" sz="1600" dirty="0">
                    <a:latin typeface="현대하모니M"/>
                    <a:ea typeface="현대하모니 M" panose="02020603020101020101" pitchFamily="18" charset="-127"/>
                  </a:rPr>
                  <a:t>  </a:t>
                </a:r>
                <a:endParaRPr lang="en-US" altLang="ko-KR" sz="1600" dirty="0">
                  <a:latin typeface="현대하모니M"/>
                  <a:ea typeface="현대하모니 M" panose="0202060302010102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Various amount of data per process</a:t>
                </a:r>
                <a:b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</a:b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 Some processes </a:t>
                </a:r>
                <a:r>
                  <a:rPr lang="en-US" altLang="ko-KR" sz="1600" b="1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do not have 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enough information</a:t>
                </a:r>
                <a:endParaRPr lang="en-US" altLang="ko-KR" sz="1600" dirty="0">
                  <a:latin typeface="현대하모니M"/>
                  <a:ea typeface="현대하모니 M" panose="0202060302010102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Defect frequently occurs </a:t>
                </a: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sz="1600" b="1" dirty="0">
                    <a:latin typeface="현대하모니M"/>
                    <a:ea typeface="현대하모니 M" panose="02020603020101020101" pitchFamily="18" charset="-127"/>
                    <a:sym typeface="Wingdings" panose="05000000000000000000" pitchFamily="2" charset="2"/>
                  </a:rPr>
                  <a:t>Ambiguous to estimate RUL</a:t>
                </a:r>
                <a:endParaRPr lang="en-US" altLang="ko-KR" sz="1600" b="1" dirty="0">
                  <a:latin typeface="현대하모니M"/>
                  <a:ea typeface="현대하모니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1125164"/>
                <a:ext cx="6460353" cy="4977003"/>
              </a:xfrm>
              <a:prstGeom prst="rect">
                <a:avLst/>
              </a:prstGeom>
              <a:blipFill>
                <a:blip r:embed="rId4"/>
                <a:stretch>
                  <a:fillRect l="-472" b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5CCD3E-E4E8-50D9-4C66-D532594E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68208"/>
              </p:ext>
            </p:extLst>
          </p:nvPr>
        </p:nvGraphicFramePr>
        <p:xfrm>
          <a:off x="6460351" y="1123918"/>
          <a:ext cx="5298679" cy="193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34">
                  <a:extLst>
                    <a:ext uri="{9D8B030D-6E8A-4147-A177-3AD203B41FA5}">
                      <a16:colId xmlns:a16="http://schemas.microsoft.com/office/drawing/2014/main" val="3607311050"/>
                    </a:ext>
                  </a:extLst>
                </a:gridCol>
                <a:gridCol w="760043">
                  <a:extLst>
                    <a:ext uri="{9D8B030D-6E8A-4147-A177-3AD203B41FA5}">
                      <a16:colId xmlns:a16="http://schemas.microsoft.com/office/drawing/2014/main" val="2014433970"/>
                    </a:ext>
                  </a:extLst>
                </a:gridCol>
                <a:gridCol w="3600802">
                  <a:extLst>
                    <a:ext uri="{9D8B030D-6E8A-4147-A177-3AD203B41FA5}">
                      <a16:colId xmlns:a16="http://schemas.microsoft.com/office/drawing/2014/main" val="4066151339"/>
                    </a:ext>
                  </a:extLst>
                </a:gridCol>
              </a:tblGrid>
              <a:tr h="17829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tr-TR" altLang="ko-KR" sz="1000" dirty="0" err="1"/>
                        <a:t>ttribute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Explain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87738"/>
                  </a:ext>
                </a:extLst>
              </a:tr>
              <a:tr h="211083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Index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Auto-generated value when collecting data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53038"/>
                  </a:ext>
                </a:extLst>
              </a:tr>
              <a:tr h="34301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Process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Tracking the process by assigning the same number to the same process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15286"/>
                  </a:ext>
                </a:extLst>
              </a:tr>
              <a:tr h="21108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Time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Recording time down to seconds in the format (H:MM:SS)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917744"/>
                  </a:ext>
                </a:extLst>
              </a:tr>
              <a:tr h="21108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Temp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Temperature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98928"/>
                  </a:ext>
                </a:extLst>
              </a:tr>
              <a:tr h="21108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Current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Current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557642"/>
                  </a:ext>
                </a:extLst>
              </a:tr>
              <a:tr h="277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Label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0-11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Status Number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4218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BCF48B-8383-9EC0-4F28-A5BD0EA70025}"/>
              </a:ext>
            </a:extLst>
          </p:cNvPr>
          <p:cNvCxnSpPr>
            <a:cxnSpLocks/>
          </p:cNvCxnSpPr>
          <p:nvPr/>
        </p:nvCxnSpPr>
        <p:spPr>
          <a:xfrm>
            <a:off x="5435600" y="2091658"/>
            <a:ext cx="9490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87677C3-9E70-703D-200B-76A55AB48289}"/>
              </a:ext>
            </a:extLst>
          </p:cNvPr>
          <p:cNvGrpSpPr/>
          <p:nvPr/>
        </p:nvGrpSpPr>
        <p:grpSpPr>
          <a:xfrm>
            <a:off x="6387446" y="3318913"/>
            <a:ext cx="4460162" cy="2679683"/>
            <a:chOff x="7068435" y="3151904"/>
            <a:chExt cx="4460162" cy="26796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A703CB2-4CF4-767E-BCC2-B29CDD47C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062" r="25517" b="49586"/>
            <a:stretch/>
          </p:blipFill>
          <p:spPr>
            <a:xfrm>
              <a:off x="7068435" y="3151904"/>
              <a:ext cx="2342601" cy="267968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24FEC25-92B7-A085-414D-54A93025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0649" r="25517"/>
            <a:stretch/>
          </p:blipFill>
          <p:spPr>
            <a:xfrm>
              <a:off x="9185998" y="3151905"/>
              <a:ext cx="2342599" cy="2679682"/>
            </a:xfrm>
            <a:prstGeom prst="rect">
              <a:avLst/>
            </a:prstGeom>
          </p:spPr>
        </p:pic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88595EC-BEDE-2C5C-21C3-8CC176AC2785}"/>
              </a:ext>
            </a:extLst>
          </p:cNvPr>
          <p:cNvCxnSpPr>
            <a:cxnSpLocks/>
          </p:cNvCxnSpPr>
          <p:nvPr/>
        </p:nvCxnSpPr>
        <p:spPr>
          <a:xfrm>
            <a:off x="5436246" y="2465221"/>
            <a:ext cx="947723" cy="8556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3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FF62D-3416-2890-0A80-B2F337D1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D7DD-0769-CD08-3115-1195AD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3. Methodology (1/2) 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90F02-E1C6-C40C-1F8C-724B8EFF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4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D5C9E3-4BE7-D237-2911-744A11AA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83" y="2443018"/>
            <a:ext cx="8645721" cy="28034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79507A-FE8C-3C02-7520-F17A4E8E3C90}"/>
              </a:ext>
            </a:extLst>
          </p:cNvPr>
          <p:cNvSpPr txBox="1"/>
          <p:nvPr/>
        </p:nvSpPr>
        <p:spPr>
          <a:xfrm>
            <a:off x="294384" y="2374496"/>
            <a:ext cx="4524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latin typeface="현대하모니M"/>
                <a:ea typeface="현대하모니 M" panose="02020603020101020101" pitchFamily="18" charset="-127"/>
              </a:rPr>
              <a:t>Divide dataset into each processes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800" dirty="0">
                <a:latin typeface="현대하모니M"/>
                <a:ea typeface="현대하모니 M" panose="02020603020101020101" pitchFamily="18" charset="-127"/>
              </a:rPr>
              <a:t>Extract Time/Frequency-domain features </a:t>
            </a:r>
            <a:endParaRPr lang="ko-KR" altLang="en-US" dirty="0"/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현대하모니M"/>
                <a:ea typeface="현대하모니 M" panose="02020603020101020101" pitchFamily="18" charset="-127"/>
              </a:rPr>
              <a:t>Select important features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D47565-1986-F199-C71E-E74E58F36AD5}"/>
                  </a:ext>
                </a:extLst>
              </p:cNvPr>
              <p:cNvSpPr txBox="1"/>
              <p:nvPr/>
            </p:nvSpPr>
            <p:spPr>
              <a:xfrm>
                <a:off x="4368487" y="1416905"/>
                <a:ext cx="566826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현대하모니M"/>
                    <a:ea typeface="현대하모니 M" panose="02020603020101020101" pitchFamily="18" charset="-127"/>
                  </a:rPr>
                  <a:t>4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현대하모니M"/>
                    <a:ea typeface="현대하모니 M" panose="02020603020101020101" pitchFamily="18" charset="-127"/>
                  </a:rPr>
                  <a:t>.1. </a:t>
                </a:r>
              </a:p>
              <a:p>
                <a:r>
                  <a:rPr lang="en-US" altLang="ko-KR" sz="1800" dirty="0">
                    <a:solidFill>
                      <a:srgbClr val="FF0000"/>
                    </a:solidFill>
                    <a:latin typeface="현대하모니M"/>
                    <a:ea typeface="현대하모니 M" panose="02020603020101020101" pitchFamily="18" charset="-127"/>
                  </a:rPr>
                  <a:t>- Select Health Index</a:t>
                </a:r>
              </a:p>
              <a:p>
                <a:r>
                  <a:rPr lang="en-US" altLang="ko-KR" sz="1800" dirty="0">
                    <a:solidFill>
                      <a:srgbClr val="FF0000"/>
                    </a:solidFill>
                    <a:latin typeface="현대하모니M"/>
                    <a:ea typeface="현대하모니 M" panose="02020603020101020101" pitchFamily="18" charset="-127"/>
                  </a:rPr>
                  <a:t>- Set RUL model and validate the model using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𝛼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−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𝜆</m:t>
                    </m:r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  <a:latin typeface="현대하모니M"/>
                    <a:ea typeface="현대하모니 M" panose="02020603020101020101" pitchFamily="18" charset="-127"/>
                  </a:rPr>
                  <a:t> plot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D47565-1986-F199-C71E-E74E58F36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7" y="1416905"/>
                <a:ext cx="5668265" cy="923330"/>
              </a:xfrm>
              <a:prstGeom prst="rect">
                <a:avLst/>
              </a:prstGeom>
              <a:blipFill>
                <a:blip r:embed="rId4"/>
                <a:stretch>
                  <a:fillRect l="-969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966F6E8-68A5-1D29-9D1A-A829573C96F1}"/>
              </a:ext>
            </a:extLst>
          </p:cNvPr>
          <p:cNvSpPr txBox="1"/>
          <p:nvPr/>
        </p:nvSpPr>
        <p:spPr>
          <a:xfrm>
            <a:off x="8852504" y="3297826"/>
            <a:ext cx="3227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현대하모니M"/>
                <a:ea typeface="현대하모니 M" panose="02020603020101020101" pitchFamily="18" charset="-127"/>
              </a:rPr>
              <a:t>5. </a:t>
            </a:r>
          </a:p>
          <a:p>
            <a:r>
              <a:rPr lang="en-US" altLang="ko-KR" dirty="0">
                <a:latin typeface="현대하모니M"/>
                <a:ea typeface="현대하모니 M" panose="02020603020101020101" pitchFamily="18" charset="-127"/>
              </a:rPr>
              <a:t>- </a:t>
            </a:r>
            <a:r>
              <a:rPr lang="en-US" altLang="ko-KR" sz="1800" dirty="0">
                <a:latin typeface="현대하모니M"/>
                <a:ea typeface="현대하모니 M" panose="02020603020101020101" pitchFamily="18" charset="-127"/>
              </a:rPr>
              <a:t>Compare with other methods</a:t>
            </a:r>
            <a:endParaRPr lang="en-US" altLang="ko-KR" dirty="0">
              <a:latin typeface="현대하모니M"/>
              <a:ea typeface="현대하모니 M" panose="02020603020101020101" pitchFamily="18" charset="-127"/>
            </a:endParaRPr>
          </a:p>
          <a:p>
            <a:r>
              <a:rPr lang="en-US" altLang="ko-KR" sz="1800" dirty="0">
                <a:latin typeface="현대하모니M"/>
                <a:ea typeface="현대하모니 M" panose="02020603020101020101" pitchFamily="18" charset="-127"/>
              </a:rPr>
              <a:t>- Performance analysis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D956A-C7A6-93A2-53C6-46C05059BEB2}"/>
              </a:ext>
            </a:extLst>
          </p:cNvPr>
          <p:cNvSpPr txBox="1"/>
          <p:nvPr/>
        </p:nvSpPr>
        <p:spPr>
          <a:xfrm>
            <a:off x="4368487" y="5214323"/>
            <a:ext cx="5534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현대하모니M"/>
                <a:ea typeface="현대하모니 M" panose="02020603020101020101" pitchFamily="18" charset="-127"/>
              </a:rPr>
              <a:t>4</a:t>
            </a:r>
            <a:r>
              <a:rPr lang="en-US" altLang="ko-KR" sz="1800" dirty="0">
                <a:solidFill>
                  <a:srgbClr val="00B050"/>
                </a:solidFill>
                <a:latin typeface="현대하모니M"/>
                <a:ea typeface="현대하모니 M" panose="02020603020101020101" pitchFamily="18" charset="-127"/>
              </a:rPr>
              <a:t>.2. </a:t>
            </a:r>
            <a:br>
              <a:rPr lang="en-US" altLang="ko-KR" sz="1800" dirty="0">
                <a:solidFill>
                  <a:srgbClr val="00B050"/>
                </a:solidFill>
                <a:latin typeface="현대하모니M"/>
                <a:ea typeface="현대하모니 M" panose="02020603020101020101" pitchFamily="18" charset="-127"/>
              </a:rPr>
            </a:br>
            <a:r>
              <a:rPr lang="en-US" altLang="ko-KR" dirty="0">
                <a:solidFill>
                  <a:srgbClr val="00B050"/>
                </a:solidFill>
                <a:latin typeface="현대하모니M"/>
                <a:ea typeface="현대하모니 M" panose="02020603020101020101" pitchFamily="18" charset="-127"/>
              </a:rPr>
              <a:t>- </a:t>
            </a:r>
            <a:r>
              <a:rPr lang="en-US" altLang="ko-KR" sz="1800" dirty="0">
                <a:solidFill>
                  <a:srgbClr val="00B050"/>
                </a:solidFill>
                <a:latin typeface="현대하모니M"/>
                <a:ea typeface="현대하모니 M" panose="02020603020101020101" pitchFamily="18" charset="-127"/>
              </a:rPr>
              <a:t>Set Classification models (SVM, KNN, Decision Tree) </a:t>
            </a:r>
          </a:p>
          <a:p>
            <a:r>
              <a:rPr lang="en-US" altLang="ko-KR" dirty="0">
                <a:solidFill>
                  <a:srgbClr val="00B050"/>
                </a:solidFill>
                <a:latin typeface="현대하모니M"/>
                <a:ea typeface="현대하모니 M" panose="02020603020101020101" pitchFamily="18" charset="-127"/>
              </a:rPr>
              <a:t>- Draw Confusion matrix and compare performance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03752A-B2EC-5C09-5BCD-D36A1A721FD4}"/>
              </a:ext>
            </a:extLst>
          </p:cNvPr>
          <p:cNvSpPr txBox="1"/>
          <p:nvPr/>
        </p:nvSpPr>
        <p:spPr>
          <a:xfrm>
            <a:off x="432970" y="988233"/>
            <a:ext cx="2634080" cy="5687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현대하모니M"/>
                <a:ea typeface="현대하모니 M" panose="02020603020101020101" pitchFamily="18" charset="-127"/>
              </a:rPr>
              <a:t>Strategy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4985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15A76-25EC-0564-7D55-2BDCEE6C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7530CB5-A9E5-173D-D6EA-044E84A937D8}"/>
              </a:ext>
            </a:extLst>
          </p:cNvPr>
          <p:cNvGrpSpPr/>
          <p:nvPr/>
        </p:nvGrpSpPr>
        <p:grpSpPr>
          <a:xfrm>
            <a:off x="432970" y="3161926"/>
            <a:ext cx="10603696" cy="3127497"/>
            <a:chOff x="755650" y="3060305"/>
            <a:chExt cx="10603696" cy="31274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C5E2D60-6F6C-5238-5910-E6243940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367" t="5971" r="2992"/>
            <a:stretch/>
          </p:blipFill>
          <p:spPr>
            <a:xfrm>
              <a:off x="4245805" y="3434888"/>
              <a:ext cx="3413150" cy="275291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D77509-4552-07C5-FD74-2D06EB70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07" r="1"/>
            <a:stretch/>
          </p:blipFill>
          <p:spPr>
            <a:xfrm>
              <a:off x="8067509" y="3434888"/>
              <a:ext cx="3291837" cy="27046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EE973E-B68E-89F1-F6AB-0A3F9D0A8995}"/>
                </a:ext>
              </a:extLst>
            </p:cNvPr>
            <p:cNvSpPr txBox="1"/>
            <p:nvPr/>
          </p:nvSpPr>
          <p:spPr>
            <a:xfrm>
              <a:off x="862767" y="3061633"/>
              <a:ext cx="30183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en-US" altLang="ko-KR" sz="1600" dirty="0">
                  <a:latin typeface="현대하모니M"/>
                  <a:ea typeface="현대하모니 M" panose="02020603020101020101" pitchFamily="18" charset="-127"/>
                </a:rPr>
                <a:t>Sequential Forward Selection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2A4FB5-92A5-0891-4301-2DE73337FF39}"/>
                </a:ext>
              </a:extLst>
            </p:cNvPr>
            <p:cNvSpPr txBox="1"/>
            <p:nvPr/>
          </p:nvSpPr>
          <p:spPr>
            <a:xfrm>
              <a:off x="4410348" y="3060305"/>
              <a:ext cx="2637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en-US" altLang="ko-KR" sz="1600" dirty="0">
                  <a:latin typeface="현대하모니M"/>
                  <a:ea typeface="현대하모니 M" panose="02020603020101020101" pitchFamily="18" charset="-127"/>
                </a:rPr>
                <a:t>Monotonicity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EAE25F-A5BC-50DD-0D32-74E829C9DFD3}"/>
                </a:ext>
              </a:extLst>
            </p:cNvPr>
            <p:cNvSpPr txBox="1"/>
            <p:nvPr/>
          </p:nvSpPr>
          <p:spPr>
            <a:xfrm>
              <a:off x="8310906" y="3060305"/>
              <a:ext cx="1924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en-US" altLang="ko-KR" sz="1600" dirty="0">
                  <a:latin typeface="현대하모니M"/>
                  <a:ea typeface="현대하모니 M" panose="02020603020101020101" pitchFamily="18" charset="-127"/>
                </a:rPr>
                <a:t>PCA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AA674B-BDC5-19F1-6758-3EA370727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650" y="3425744"/>
              <a:ext cx="3413150" cy="27038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FB3A10-D30F-A03A-4941-6B2384CBDAC9}"/>
              </a:ext>
            </a:extLst>
          </p:cNvPr>
          <p:cNvSpPr txBox="1"/>
          <p:nvPr/>
        </p:nvSpPr>
        <p:spPr>
          <a:xfrm>
            <a:off x="432970" y="985432"/>
            <a:ext cx="9600030" cy="2146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Time/ Frequency-domain based Feature extraction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Extract system Parameters &amp; Statistical property of model parameters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Feature Selection/Reduction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Important technique to reduce dimensionality 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romanUcPeriod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Improve performance of parameters of the system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6CBA3A-D617-4B7C-E5F0-B2EABB57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3. Methodology (2/2) 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82521-1A72-A98E-932C-44FFAB4C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5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44CB84-96CE-499B-125B-4B5702DA17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87" b="1003"/>
          <a:stretch/>
        </p:blipFill>
        <p:spPr>
          <a:xfrm>
            <a:off x="9053087" y="985432"/>
            <a:ext cx="3018330" cy="22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DC9EB-DA44-02C4-EA8B-ABBB0741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0CCBF-3EF6-3799-601C-A57692D6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3.1. Classification (Sound Data)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3B38D-DA52-D474-5425-32AC93B3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6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475A-E0F3-85B7-6B3D-7EFD9F8D4BF2}"/>
              </a:ext>
            </a:extLst>
          </p:cNvPr>
          <p:cNvSpPr txBox="1"/>
          <p:nvPr/>
        </p:nvSpPr>
        <p:spPr>
          <a:xfrm>
            <a:off x="556243" y="1424315"/>
            <a:ext cx="3552310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Binary Classification by sound data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8DC595-F7EE-DCF5-4BCE-1BB98A90D20A}"/>
              </a:ext>
            </a:extLst>
          </p:cNvPr>
          <p:cNvGrpSpPr>
            <a:grpSpLocks noChangeAspect="1"/>
          </p:cNvGrpSpPr>
          <p:nvPr/>
        </p:nvGrpSpPr>
        <p:grpSpPr>
          <a:xfrm>
            <a:off x="556243" y="1993060"/>
            <a:ext cx="3730439" cy="3051583"/>
            <a:chOff x="1140403" y="2168475"/>
            <a:chExt cx="4443102" cy="36345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84047B-2FAC-5645-409A-733A7F350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0403" y="2168475"/>
              <a:ext cx="4443102" cy="173762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CA99CEC-BEA4-FC7D-B58F-731C2472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0403" y="4065410"/>
              <a:ext cx="4443102" cy="17376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A4E8AC-326B-E7AC-80E8-05144CDB0CA7}"/>
              </a:ext>
            </a:extLst>
          </p:cNvPr>
          <p:cNvSpPr txBox="1"/>
          <p:nvPr/>
        </p:nvSpPr>
        <p:spPr>
          <a:xfrm>
            <a:off x="432969" y="955863"/>
            <a:ext cx="7133083" cy="5687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현대하모니M"/>
                <a:ea typeface="현대하모니 M" panose="02020603020101020101" pitchFamily="18" charset="-127"/>
              </a:rPr>
              <a:t>3.1.1 Binary classification of two states (Normal/Error) using sound data</a:t>
            </a:r>
            <a:endParaRPr lang="en-US" altLang="ko-KR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821F0-30F4-69A0-381F-6566533C32D9}"/>
              </a:ext>
            </a:extLst>
          </p:cNvPr>
          <p:cNvSpPr txBox="1"/>
          <p:nvPr/>
        </p:nvSpPr>
        <p:spPr>
          <a:xfrm>
            <a:off x="4441104" y="3899894"/>
            <a:ext cx="50838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Logistic Regression is suitable for </a:t>
            </a:r>
            <a:br>
              <a:rPr lang="en-US" altLang="ko-KR" sz="1600" dirty="0">
                <a:latin typeface="현대하모니M"/>
                <a:ea typeface="현대하모니 M" panose="02020603020101020101" pitchFamily="18" charset="-127"/>
              </a:rPr>
            </a:b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Probability calculation using a logistic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F62F6-F16A-745E-791E-864D4A58ECEA}"/>
              </a:ext>
            </a:extLst>
          </p:cNvPr>
          <p:cNvSpPr txBox="1"/>
          <p:nvPr/>
        </p:nvSpPr>
        <p:spPr>
          <a:xfrm>
            <a:off x="4395102" y="1424315"/>
            <a:ext cx="3552310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 startAt="2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Dataset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2CCB8-B879-0D0F-212C-891A2F370DAB}"/>
              </a:ext>
            </a:extLst>
          </p:cNvPr>
          <p:cNvSpPr txBox="1"/>
          <p:nvPr/>
        </p:nvSpPr>
        <p:spPr>
          <a:xfrm>
            <a:off x="4395102" y="3349799"/>
            <a:ext cx="3552310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 startAt="3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Selection of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58B49-6401-BDDB-2C31-78A78607C3F2}"/>
                  </a:ext>
                </a:extLst>
              </p:cNvPr>
              <p:cNvSpPr txBox="1"/>
              <p:nvPr/>
            </p:nvSpPr>
            <p:spPr>
              <a:xfrm>
                <a:off x="4441104" y="1915202"/>
                <a:ext cx="3730439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Sampling Frequency: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44100 </m:t>
                    </m:r>
                    <m:r>
                      <a:rPr lang="en-US" altLang="ko-KR" sz="16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ko-KR" sz="1600" b="0" i="0" dirty="0">
                  <a:solidFill>
                    <a:srgbClr val="000000"/>
                  </a:solidFill>
                  <a:effectLst/>
                  <a:latin typeface="Menl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현대하모니M"/>
                  <a:ea typeface="현대하모니 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# of Error Sound file: 13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현대하모니M"/>
                    <a:ea typeface="현대하모니 M" panose="02020603020101020101" pitchFamily="18" charset="-127"/>
                  </a:rPr>
                  <a:t># of Normal Sound files: 170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58B49-6401-BDDB-2C31-78A78607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104" y="1915202"/>
                <a:ext cx="3730439" cy="1077218"/>
              </a:xfrm>
              <a:prstGeom prst="rect">
                <a:avLst/>
              </a:prstGeom>
              <a:blipFill>
                <a:blip r:embed="rId5"/>
                <a:stretch>
                  <a:fillRect l="-655" t="-1695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273E8-F986-E8AF-F71B-EC80C9C5B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EA056-E1CC-9835-65AD-C06F384A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3.2. Classification Analysis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7B06B-F3BB-1597-D03B-AF957D15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7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4A0D2-A49E-A298-9842-7D03B54AACB8}"/>
              </a:ext>
            </a:extLst>
          </p:cNvPr>
          <p:cNvSpPr txBox="1"/>
          <p:nvPr/>
        </p:nvSpPr>
        <p:spPr>
          <a:xfrm>
            <a:off x="432970" y="1354459"/>
            <a:ext cx="6461445" cy="15006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Sound Sensor Classification shows 95% of F1-Score 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dirty="0">
                <a:latin typeface="현대하모니M"/>
                <a:ea typeface="현대하모니 M" panose="02020603020101020101" pitchFamily="18" charset="-127"/>
              </a:rPr>
              <a:t>Through the binary classification, it good for classify the error &amp; normal state obviously before multi-class classification.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A7373C-2A8E-D931-20DE-DE3C6A45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5" t="1733" r="1689"/>
          <a:stretch/>
        </p:blipFill>
        <p:spPr>
          <a:xfrm>
            <a:off x="7027978" y="1469760"/>
            <a:ext cx="5012971" cy="38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6CEC8-FFB7-7550-CBFD-6DC46B2E9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CA551-BE67-0DE1-8CC5-749C7385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4.1. Classification (PLC Data) (1/3)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D06C2-05EC-7CDA-3AAB-3FEBBC43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8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6CCC9-1462-D69E-4048-31608D117FB3}"/>
              </a:ext>
            </a:extLst>
          </p:cNvPr>
          <p:cNvSpPr txBox="1"/>
          <p:nvPr/>
        </p:nvSpPr>
        <p:spPr>
          <a:xfrm>
            <a:off x="432968" y="1357614"/>
            <a:ext cx="3639606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Support vector machines (SVM)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6E718938-1AAC-9809-AD08-7B9E4901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8" y="1873396"/>
            <a:ext cx="3057605" cy="26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5B1745-D27F-E826-626F-65355FAF65E0}"/>
              </a:ext>
            </a:extLst>
          </p:cNvPr>
          <p:cNvSpPr txBox="1"/>
          <p:nvPr/>
        </p:nvSpPr>
        <p:spPr>
          <a:xfrm>
            <a:off x="4072572" y="1824518"/>
            <a:ext cx="7686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600" dirty="0">
                <a:latin typeface="현대하모니M"/>
              </a:rPr>
              <a:t> Model: Multi-class SVM model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현대하모니M"/>
              </a:rPr>
              <a:t>Dimension: 3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Reason for the hyperparameter : </a:t>
            </a:r>
            <a:br>
              <a:rPr lang="en-US" altLang="ko-KR" sz="1600" dirty="0">
                <a:latin typeface="현대하모니M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Among the dimensions with the </a:t>
            </a:r>
            <a:r>
              <a:rPr lang="en-US" altLang="ko-KR" sz="1600" b="1" dirty="0">
                <a:latin typeface="현대하모니M"/>
                <a:ea typeface="맑은 고딕" panose="020B0503020000020004" pitchFamily="50" charset="-127"/>
              </a:rPr>
              <a:t>highest accuracy</a:t>
            </a:r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, select the </a:t>
            </a:r>
            <a:r>
              <a:rPr lang="en-US" altLang="ko-KR" sz="1600" b="1" dirty="0">
                <a:latin typeface="현대하모니M"/>
                <a:ea typeface="맑은 고딕" panose="020B0503020000020004" pitchFamily="50" charset="-127"/>
              </a:rPr>
              <a:t>lowest dimension(3)</a:t>
            </a:r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.</a:t>
            </a:r>
            <a:r>
              <a:rPr lang="en-US" altLang="ko-KR" sz="1600" b="1" dirty="0">
                <a:latin typeface="현대하모니M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latin typeface="현대하모니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C7D7A-C95A-52D5-1726-D59E50627F94}"/>
              </a:ext>
            </a:extLst>
          </p:cNvPr>
          <p:cNvSpPr txBox="1"/>
          <p:nvPr/>
        </p:nvSpPr>
        <p:spPr>
          <a:xfrm>
            <a:off x="432968" y="955863"/>
            <a:ext cx="8319374" cy="5687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현대하모니M"/>
                <a:ea typeface="현대하모니 M" panose="02020603020101020101" pitchFamily="18" charset="-127"/>
              </a:rPr>
              <a:t>3.1.2 Multi-class classification of PLC data</a:t>
            </a:r>
            <a:endParaRPr lang="en-US" altLang="ko-KR" dirty="0">
              <a:latin typeface="현대하모니M"/>
              <a:ea typeface="현대하모니 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889785-0516-B4C6-CF5C-FDCCEC7C4EDE}"/>
              </a:ext>
            </a:extLst>
          </p:cNvPr>
          <p:cNvGrpSpPr/>
          <p:nvPr/>
        </p:nvGrpSpPr>
        <p:grpSpPr>
          <a:xfrm>
            <a:off x="7601922" y="2946731"/>
            <a:ext cx="4590078" cy="3409619"/>
            <a:chOff x="7488835" y="2775902"/>
            <a:chExt cx="4590078" cy="340961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CD3B209-CABD-074F-D4C3-8DFD3E2B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8835" y="2775902"/>
              <a:ext cx="4270196" cy="340961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3B1985-F8FF-0252-3B6A-3AD81F621040}"/>
                </a:ext>
              </a:extLst>
            </p:cNvPr>
            <p:cNvSpPr txBox="1"/>
            <p:nvPr/>
          </p:nvSpPr>
          <p:spPr>
            <a:xfrm>
              <a:off x="8951313" y="3467862"/>
              <a:ext cx="312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현대하모니M"/>
                </a:rPr>
                <a:t>Dimension </a:t>
              </a:r>
              <a:r>
                <a:rPr lang="ko-KR" altLang="en-US" sz="1400" dirty="0">
                  <a:latin typeface="현대하모니M"/>
                </a:rPr>
                <a:t>↑ </a:t>
              </a:r>
              <a:r>
                <a:rPr lang="en-US" altLang="ko-KR" sz="1400" dirty="0">
                  <a:latin typeface="현대하모니M"/>
                </a:rPr>
                <a:t>Prone to Overfit </a:t>
              </a:r>
              <a:r>
                <a:rPr lang="ko-KR" altLang="en-US" sz="1400" dirty="0">
                  <a:latin typeface="현대하모니M"/>
                </a:rPr>
                <a:t>↑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596F00A-7E5C-DE4F-D626-048C8B60266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835" y="3198826"/>
              <a:ext cx="4590078" cy="0"/>
            </a:xfrm>
            <a:prstGeom prst="line">
              <a:avLst/>
            </a:prstGeom>
            <a:ln w="190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5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611E2-CBFA-D861-2ACB-9281FA2A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13D7E-44C2-01E9-70F1-5929B38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b="1" dirty="0">
                <a:latin typeface="현대하모니M"/>
                <a:ea typeface="현대하모니 M" panose="02020603020101020101" pitchFamily="18" charset="-127"/>
              </a:rPr>
              <a:t>4.1. Classification (PLC Data) (2/3)</a:t>
            </a:r>
            <a:endParaRPr lang="ko-KR" altLang="en-US" sz="3500" b="1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031E8-5E6B-E74A-9F7C-26921DBC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M"/>
                <a:ea typeface="현대하모니 M" panose="02020603020101020101" pitchFamily="18" charset="-127"/>
              </a:rPr>
              <a:t>9</a:t>
            </a:fld>
            <a:endParaRPr lang="ko-KR" altLang="en-US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DA356-A463-297D-5C64-7A5F636860C6}"/>
              </a:ext>
            </a:extLst>
          </p:cNvPr>
          <p:cNvSpPr txBox="1"/>
          <p:nvPr/>
        </p:nvSpPr>
        <p:spPr>
          <a:xfrm>
            <a:off x="4041232" y="1814336"/>
            <a:ext cx="7521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</a:rPr>
              <a:t>Neighbor: 3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Reason for the hyperparameter :</a:t>
            </a:r>
            <a:br>
              <a:rPr lang="en-US" altLang="ko-KR" sz="1600" dirty="0">
                <a:latin typeface="현대하모니M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현대하모니M"/>
                <a:ea typeface="맑은 고딕" panose="020B0503020000020004" pitchFamily="50" charset="-127"/>
              </a:rPr>
              <a:t> Using quantitative approach, the number of neighbor(K) that has highest accuracy is 3</a:t>
            </a:r>
            <a:endParaRPr lang="en-US" altLang="ko-KR" sz="1600" dirty="0">
              <a:latin typeface="현대하모니M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0" name="Picture 6" descr="Understanding K-Nearest Neighbors (KNN): Classification and Regression |  Towards AI">
            <a:extLst>
              <a:ext uri="{FF2B5EF4-FFF2-40B4-BE49-F238E27FC236}">
                <a16:creationId xmlns:a16="http://schemas.microsoft.com/office/drawing/2014/main" id="{D4412D97-D913-D80E-89D8-2952C901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07" y="1883000"/>
            <a:ext cx="3169795" cy="26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E9169-6AA6-3F9C-B20E-94CD9D18FDF7}"/>
              </a:ext>
            </a:extLst>
          </p:cNvPr>
          <p:cNvSpPr txBox="1"/>
          <p:nvPr/>
        </p:nvSpPr>
        <p:spPr>
          <a:xfrm>
            <a:off x="432968" y="955863"/>
            <a:ext cx="8319374" cy="5687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현대하모니M"/>
                <a:ea typeface="현대하모니 M" panose="02020603020101020101" pitchFamily="18" charset="-127"/>
              </a:rPr>
              <a:t>3.1.2 Multi-class classification of PLC data</a:t>
            </a:r>
            <a:endParaRPr lang="en-US" altLang="ko-KR" dirty="0">
              <a:latin typeface="현대하모니M"/>
              <a:ea typeface="현대하모니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619DF-9A9E-F098-95BD-04174A1C1EBF}"/>
              </a:ext>
            </a:extLst>
          </p:cNvPr>
          <p:cNvSpPr txBox="1"/>
          <p:nvPr/>
        </p:nvSpPr>
        <p:spPr>
          <a:xfrm>
            <a:off x="432967" y="1362813"/>
            <a:ext cx="3057604" cy="515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M"/>
                <a:ea typeface="현대하모니 M" panose="02020603020101020101" pitchFamily="18" charset="-127"/>
              </a:rPr>
              <a:t>2)    K-Nearest Neighbor (KNN)</a:t>
            </a:r>
            <a:endParaRPr lang="en-US" altLang="ko-KR" sz="1600" dirty="0">
              <a:latin typeface="현대하모니M"/>
              <a:ea typeface="현대하모니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C396BC2B-1A6C-20F2-8402-934C1E1F2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770577"/>
                  </p:ext>
                </p:extLst>
              </p:nvPr>
            </p:nvGraphicFramePr>
            <p:xfrm>
              <a:off x="4712089" y="3198267"/>
              <a:ext cx="4226332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64359">
                      <a:extLst>
                        <a:ext uri="{9D8B030D-6E8A-4147-A177-3AD203B41FA5}">
                          <a16:colId xmlns:a16="http://schemas.microsoft.com/office/drawing/2014/main" val="1041374851"/>
                        </a:ext>
                      </a:extLst>
                    </a:gridCol>
                    <a:gridCol w="2461973">
                      <a:extLst>
                        <a:ext uri="{9D8B030D-6E8A-4147-A177-3AD203B41FA5}">
                          <a16:colId xmlns:a16="http://schemas.microsoft.com/office/drawing/2014/main" val="926800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Neighbor (K)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Accuracy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12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3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82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5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0.953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013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7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0.954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61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C396BC2B-1A6C-20F2-8402-934C1E1F2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770577"/>
                  </p:ext>
                </p:extLst>
              </p:nvPr>
            </p:nvGraphicFramePr>
            <p:xfrm>
              <a:off x="4712089" y="3198267"/>
              <a:ext cx="4226332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64359">
                      <a:extLst>
                        <a:ext uri="{9D8B030D-6E8A-4147-A177-3AD203B41FA5}">
                          <a16:colId xmlns:a16="http://schemas.microsoft.com/office/drawing/2014/main" val="1041374851"/>
                        </a:ext>
                      </a:extLst>
                    </a:gridCol>
                    <a:gridCol w="2461973">
                      <a:extLst>
                        <a:ext uri="{9D8B030D-6E8A-4147-A177-3AD203B41FA5}">
                          <a16:colId xmlns:a16="http://schemas.microsoft.com/office/drawing/2014/main" val="926800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Neighbor (K)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Accuracy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12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3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1852" t="-103279" r="-988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82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5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1852" t="-203279" r="-988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013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현대하모니M"/>
                            </a:rPr>
                            <a:t>7</a:t>
                          </a:r>
                          <a:endParaRPr lang="ko-KR" altLang="en-US" sz="1600" dirty="0">
                            <a:latin typeface="현대하모니M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1852" t="-303279" r="-98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5618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43649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1429</Words>
  <Application>Microsoft Office PowerPoint</Application>
  <PresentationFormat>와이드스크린</PresentationFormat>
  <Paragraphs>264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Menlo</vt:lpstr>
      <vt:lpstr>맑은 고딕</vt:lpstr>
      <vt:lpstr>서울남산체 B</vt:lpstr>
      <vt:lpstr>서울남산체 EB</vt:lpstr>
      <vt:lpstr>현대하모니 B</vt:lpstr>
      <vt:lpstr>현대하모니 M</vt:lpstr>
      <vt:lpstr>현대하모니M</vt:lpstr>
      <vt:lpstr>Arial</vt:lpstr>
      <vt:lpstr>Calibri</vt:lpstr>
      <vt:lpstr>Cambria Math</vt:lpstr>
      <vt:lpstr>Helvetica</vt:lpstr>
      <vt:lpstr>Wingdings</vt:lpstr>
      <vt:lpstr>Wingdings 2</vt:lpstr>
      <vt:lpstr>HDOfficeLightV0</vt:lpstr>
      <vt:lpstr>PowerPoint 프레젠테이션</vt:lpstr>
      <vt:lpstr>1. Introduction</vt:lpstr>
      <vt:lpstr>2. Dataset </vt:lpstr>
      <vt:lpstr>3. Methodology (1/2) </vt:lpstr>
      <vt:lpstr>3. Methodology (2/2) </vt:lpstr>
      <vt:lpstr>3.1. Classification (Sound Data)</vt:lpstr>
      <vt:lpstr>3.2. Classification Analysis</vt:lpstr>
      <vt:lpstr>4.1. Classification (PLC Data) (1/3)</vt:lpstr>
      <vt:lpstr>4.1. Classification (PLC Data) (2/3)</vt:lpstr>
      <vt:lpstr>4.1. Classification (PLC Data) (3/3)</vt:lpstr>
      <vt:lpstr>4.2. Classification Result (1/2)</vt:lpstr>
      <vt:lpstr>4.2. Classification Result (2/2)</vt:lpstr>
      <vt:lpstr>4.3. Classification Analysis</vt:lpstr>
      <vt:lpstr>5.1. PHM (1/2)</vt:lpstr>
      <vt:lpstr>5.1. PHM (2/2)</vt:lpstr>
      <vt:lpstr>5.2. PHM Analysis</vt:lpstr>
      <vt:lpstr>6. Result </vt:lpstr>
      <vt:lpstr>7. Conclusion</vt:lpstr>
      <vt:lpstr>8. Paper Review (1/2)</vt:lpstr>
      <vt:lpstr>8. Paper Review (2/2)</vt:lpstr>
      <vt:lpstr>9.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이기윤</dc:creator>
  <cp:lastModifiedBy>곽진/21900031</cp:lastModifiedBy>
  <cp:revision>454</cp:revision>
  <dcterms:created xsi:type="dcterms:W3CDTF">2023-03-31T12:05:11Z</dcterms:created>
  <dcterms:modified xsi:type="dcterms:W3CDTF">2024-10-29T04:03:42Z</dcterms:modified>
</cp:coreProperties>
</file>