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13"/>
  </p:notesMasterIdLst>
  <p:sldIdLst>
    <p:sldId id="256" r:id="rId4"/>
    <p:sldId id="286" r:id="rId5"/>
    <p:sldId id="317" r:id="rId6"/>
    <p:sldId id="318" r:id="rId7"/>
    <p:sldId id="320" r:id="rId8"/>
    <p:sldId id="319" r:id="rId9"/>
    <p:sldId id="322" r:id="rId10"/>
    <p:sldId id="321" r:id="rId11"/>
    <p:sldId id="32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02" autoAdjust="0"/>
  </p:normalViewPr>
  <p:slideViewPr>
    <p:cSldViewPr snapToGrid="0">
      <p:cViewPr varScale="1">
        <p:scale>
          <a:sx n="92" d="100"/>
          <a:sy n="92" d="100"/>
        </p:scale>
        <p:origin x="7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E6580-B4DC-435F-9F26-4E4D6B6DCF6D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71B7A-6821-4C84-8C4F-E09130707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476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Hello every one, </a:t>
            </a:r>
            <a:r>
              <a:rPr lang="en-US" altLang="ko-KR" dirty="0" err="1"/>
              <a:t>Im</a:t>
            </a:r>
            <a:r>
              <a:rPr lang="en-US" altLang="ko-KR" dirty="0"/>
              <a:t> presenter </a:t>
            </a:r>
            <a:r>
              <a:rPr lang="en-US" altLang="ko-KR" dirty="0" err="1"/>
              <a:t>sunwoo</a:t>
            </a:r>
            <a:r>
              <a:rPr lang="en-US" altLang="ko-KR" dirty="0"/>
              <a:t> and my </a:t>
            </a:r>
            <a:r>
              <a:rPr lang="en-US" altLang="ko-KR" dirty="0" err="1"/>
              <a:t>prartner</a:t>
            </a:r>
            <a:r>
              <a:rPr lang="en-US" altLang="ko-KR" dirty="0"/>
              <a:t> is </a:t>
            </a:r>
            <a:r>
              <a:rPr lang="ko-KR" altLang="en-US" dirty="0" err="1"/>
              <a:t>곽진</a:t>
            </a:r>
            <a:r>
              <a:rPr lang="en-US" altLang="ko-KR" dirty="0"/>
              <a:t>. today </a:t>
            </a:r>
            <a:r>
              <a:rPr lang="en-US" altLang="ko-KR" dirty="0" err="1"/>
              <a:t>im</a:t>
            </a:r>
            <a:r>
              <a:rPr lang="en-US" altLang="ko-KR" dirty="0"/>
              <a:t> going to present our project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제목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B7A-6821-4C84-8C4F-E09130707DF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289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First the back ground of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primarily high power consumption and coil defects that lead to overheating and irregular temperature transmission.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B7A-6821-4C84-8C4F-E09130707DF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109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main goal of our project is to develop a machine learning-based model to detect coil defects in hot-air drying process equipment. Additionally, we aim to predict the Remaining Useful Life (RUL) of the equipment to proactively address potential failures.</a:t>
            </a:r>
          </a:p>
          <a:p>
            <a:endParaRPr lang="en-US" altLang="ko-KR" dirty="0"/>
          </a:p>
          <a:p>
            <a:r>
              <a:rPr lang="en-US" altLang="ko-KR" dirty="0"/>
              <a:t>Specifically, we want to achieve a detection accuracy of over 90% for identifying defects and ensure that 80% of our RUL predictions fall within an acceptable margin of error after our model is trained and tested. This will not only help us prevent coil-related failures but also ensure better equipment management and productivity.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B7A-6821-4C84-8C4F-E09130707DF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110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B7A-6821-4C84-8C4F-E09130707DF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0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B7A-6821-4C84-8C4F-E09130707DF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97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B7A-6821-4C84-8C4F-E09130707DF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58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AC747-CE37-4F70-8EBC-1B56ECE812AB}" type="datetime1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3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73BA-FEF6-4B36-9F96-5DA14A1E2F68}" type="datetime1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2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9562-9C17-4372-85D1-FFC46DC99AAE}" type="datetime1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2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020" y="365760"/>
            <a:ext cx="9794387" cy="5315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744" y="1324598"/>
            <a:ext cx="10922983" cy="48555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E1CB-18FD-4F97-921C-1D4835568437}" type="datetime1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54F3E9-3891-D757-C50F-F91992E0A2DC}"/>
              </a:ext>
            </a:extLst>
          </p:cNvPr>
          <p:cNvSpPr/>
          <p:nvPr userDrawn="1"/>
        </p:nvSpPr>
        <p:spPr>
          <a:xfrm>
            <a:off x="437744" y="965763"/>
            <a:ext cx="8364612" cy="45719"/>
          </a:xfrm>
          <a:prstGeom prst="rect">
            <a:avLst/>
          </a:prstGeom>
          <a:gradFill>
            <a:gsLst>
              <a:gs pos="0">
                <a:schemeClr val="bg1"/>
              </a:gs>
              <a:gs pos="0">
                <a:schemeClr val="bg2">
                  <a:shade val="67500"/>
                  <a:satMod val="115000"/>
                  <a:alpha val="98000"/>
                  <a:lumMod val="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2B49EF-45D1-1D7E-DAC7-5C36D0702092}"/>
              </a:ext>
            </a:extLst>
          </p:cNvPr>
          <p:cNvSpPr/>
          <p:nvPr userDrawn="1"/>
        </p:nvSpPr>
        <p:spPr>
          <a:xfrm>
            <a:off x="2661091" y="6362698"/>
            <a:ext cx="9158218" cy="5005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98000"/>
                  <a:lumMod val="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3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9422-CFB7-42C6-8AA2-A1472A52F5DC}" type="datetime1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71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58CF-529A-4451-9939-F6168760CF0A}" type="datetime1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3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4399-EA23-4C5A-ACA5-A75593CB8DA8}" type="datetime1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2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98F0-9D89-4795-8303-9A71526FBF67}" type="datetime1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1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8DD0-62C4-4358-B46D-D3CC6854E1DD}" type="datetime1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90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7A8F-E021-46AC-9B15-D0E4F8C4E959}" type="datetime1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1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CE00-3A7D-4F3B-B41D-494CC284CA4D}" type="datetime1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0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047A37-A9AE-4A9E-A814-F71FF98CEC55}" type="datetime1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04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mp-ai.kr/aidataDetail?AI_SEARCH=&amp;page=1&amp;DATASET_SEQ=23&amp;EQUIP_SEL=&amp;GUBUN_SEL=C004025&amp;FILE_TYPE_SEL=&amp;WDATE_SEL=CLICK_NU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kempkorea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3486D97-EF8E-309B-7FCC-CE6F25D1C465}"/>
              </a:ext>
            </a:extLst>
          </p:cNvPr>
          <p:cNvSpPr/>
          <p:nvPr/>
        </p:nvSpPr>
        <p:spPr>
          <a:xfrm>
            <a:off x="6927" y="0"/>
            <a:ext cx="12192000" cy="532563"/>
          </a:xfrm>
          <a:prstGeom prst="rect">
            <a:avLst/>
          </a:prstGeom>
          <a:gradFill>
            <a:gsLst>
              <a:gs pos="20000">
                <a:schemeClr val="accent5">
                  <a:lumMod val="75000"/>
                </a:schemeClr>
              </a:gs>
              <a:gs pos="100000">
                <a:srgbClr val="609AD0"/>
              </a:gs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98000">
                <a:schemeClr val="accent5">
                  <a:lumMod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1F94AB-0CCC-7B10-50D6-13D026F8F863}"/>
              </a:ext>
            </a:extLst>
          </p:cNvPr>
          <p:cNvSpPr/>
          <p:nvPr/>
        </p:nvSpPr>
        <p:spPr>
          <a:xfrm>
            <a:off x="0" y="6325437"/>
            <a:ext cx="12192000" cy="532563"/>
          </a:xfrm>
          <a:prstGeom prst="rect">
            <a:avLst/>
          </a:prstGeom>
          <a:gradFill flip="none" rotWithShape="1">
            <a:gsLst>
              <a:gs pos="79000">
                <a:schemeClr val="accent5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97000">
                <a:schemeClr val="accent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56F704-2965-1B40-970E-D645415819D1}"/>
              </a:ext>
            </a:extLst>
          </p:cNvPr>
          <p:cNvSpPr/>
          <p:nvPr/>
        </p:nvSpPr>
        <p:spPr>
          <a:xfrm>
            <a:off x="1920620" y="2931345"/>
            <a:ext cx="8364612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7C5ABE7-96BB-106D-7C44-5AB52D609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264" y="5437274"/>
            <a:ext cx="2219325" cy="638175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505D778-5C07-2D9C-3E55-5DD0FAD545DF}"/>
              </a:ext>
            </a:extLst>
          </p:cNvPr>
          <p:cNvSpPr txBox="1">
            <a:spLocks/>
          </p:cNvSpPr>
          <p:nvPr/>
        </p:nvSpPr>
        <p:spPr>
          <a:xfrm>
            <a:off x="1551614" y="1475419"/>
            <a:ext cx="9088771" cy="1292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sz="20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IAIA Project #2</a:t>
            </a:r>
          </a:p>
          <a:p>
            <a:pPr marL="0" indent="0" algn="ctr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sz="2400" dirty="0" err="1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Gomoku</a:t>
            </a:r>
            <a:r>
              <a:rPr lang="en-US" altLang="ko-KR" sz="24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 Game Automation Using UR5E Robot Arm</a:t>
            </a:r>
          </a:p>
          <a:p>
            <a:pPr marL="0" indent="0" algn="ctr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sz="24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School of Mechanical and Control Engineering</a:t>
            </a:r>
            <a:br>
              <a:rPr lang="en-US" altLang="ko-KR" sz="40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</a:br>
            <a:r>
              <a:rPr lang="en-US" altLang="ko-KR" sz="18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Kwak, Jin(21900031) 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altLang="ko-KR" sz="18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Lim, </a:t>
            </a:r>
            <a:r>
              <a:rPr lang="en-US" altLang="ko-KR" sz="1800" dirty="0" err="1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Soonho</a:t>
            </a:r>
            <a:r>
              <a:rPr lang="en-US" altLang="ko-KR" sz="18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(21900610)</a:t>
            </a:r>
          </a:p>
          <a:p>
            <a:pPr marL="0" indent="0" algn="ctr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sz="18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An, </a:t>
            </a:r>
            <a:r>
              <a:rPr lang="en-US" altLang="ko-KR" sz="1800" dirty="0" err="1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Gyeonheal</a:t>
            </a:r>
            <a:r>
              <a:rPr lang="en-US" altLang="ko-KR" sz="18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(21900416)</a:t>
            </a:r>
          </a:p>
          <a:p>
            <a:pPr marL="0" indent="0" algn="ctr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sz="18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Han, </a:t>
            </a:r>
            <a:r>
              <a:rPr lang="en-US" altLang="ko-KR" sz="1800" dirty="0" err="1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Taegeon</a:t>
            </a:r>
            <a:r>
              <a:rPr lang="en-US" altLang="ko-KR" sz="18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(21900793)</a:t>
            </a:r>
          </a:p>
          <a:p>
            <a:pPr marL="0" indent="0" algn="ctr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24.10.04</a:t>
            </a:r>
          </a:p>
          <a:p>
            <a:pPr marL="0" indent="0" algn="ctr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Industrial AI and Automation</a:t>
            </a:r>
          </a:p>
          <a:p>
            <a:pPr marL="0" indent="0" algn="ctr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Prof. Young-</a:t>
            </a:r>
            <a:r>
              <a:rPr lang="en-US" altLang="ko-KR" sz="1200" dirty="0" err="1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Keun</a:t>
            </a: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 Kim</a:t>
            </a:r>
            <a:endParaRPr lang="en-US" altLang="ko-KR" sz="1400" dirty="0">
              <a:latin typeface="현대하모니 B" panose="02020603020101020101" pitchFamily="18" charset="-127"/>
              <a:ea typeface="현대하모니 B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6BCE0F-666D-8D24-A8DB-8C8714A963C1}"/>
              </a:ext>
            </a:extLst>
          </p:cNvPr>
          <p:cNvSpPr txBox="1"/>
          <p:nvPr/>
        </p:nvSpPr>
        <p:spPr>
          <a:xfrm>
            <a:off x="77673" y="0"/>
            <a:ext cx="3420270" cy="563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299"/>
              </a:lnSpc>
            </a:pPr>
            <a:r>
              <a:rPr lang="en-US" altLang="ko-KR" b="1" dirty="0">
                <a:solidFill>
                  <a:schemeClr val="bg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cs typeface="Roboto Light"/>
              </a:rPr>
              <a:t>IAIA Project 2024</a:t>
            </a:r>
          </a:p>
        </p:txBody>
      </p:sp>
    </p:spTree>
    <p:extLst>
      <p:ext uri="{BB962C8B-B14F-4D97-AF65-F5344CB8AC3E}">
        <p14:creationId xmlns:p14="http://schemas.microsoft.com/office/powerpoint/2010/main" val="382837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1. Background</a:t>
            </a:r>
            <a:endParaRPr lang="ko-KR" altLang="en-US" sz="35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87C66-FB86-097E-DB59-8134C084F479}"/>
              </a:ext>
            </a:extLst>
          </p:cNvPr>
          <p:cNvSpPr txBox="1"/>
          <p:nvPr/>
        </p:nvSpPr>
        <p:spPr>
          <a:xfrm>
            <a:off x="432968" y="966040"/>
            <a:ext cx="9233545" cy="20047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1) </a:t>
            </a:r>
            <a:r>
              <a:rPr lang="en-US" altLang="ko-KR" sz="1600" b="1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Gomoku</a:t>
            </a:r>
            <a:r>
              <a:rPr lang="en-US" altLang="ko-KR" sz="16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Game with Computer in Real Life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2) Perform action with UR5E(Robot Arm)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Coil fault may cause issues with the cooling motor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Vibration patterns changes.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The goal is to identify these changes to diagnose the issue early on.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BD22289-1EC9-0517-0945-2F6AE56C7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1" y="2781031"/>
            <a:ext cx="72480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서울남산체 B" panose="020205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서울남산체 B" panose="02020503020101020101" pitchFamily="18" charset="-127"/>
            </a:endParaRPr>
          </a:p>
        </p:txBody>
      </p:sp>
      <p:sp>
        <p:nvSpPr>
          <p:cNvPr id="13" name="AutoShape 4" descr="Injection Molding Software Market Trend">
            <a:extLst>
              <a:ext uri="{FF2B5EF4-FFF2-40B4-BE49-F238E27FC236}">
                <a16:creationId xmlns:a16="http://schemas.microsoft.com/office/drawing/2014/main" id="{E238B4FA-D271-D76B-0FD9-102A238131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82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2. Problem Statement</a:t>
            </a:r>
            <a:endParaRPr lang="ko-KR" altLang="en-US" sz="35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187C66-FB86-097E-DB59-8134C084F479}"/>
                  </a:ext>
                </a:extLst>
              </p:cNvPr>
              <p:cNvSpPr txBox="1"/>
              <p:nvPr/>
            </p:nvSpPr>
            <p:spPr>
              <a:xfrm>
                <a:off x="432970" y="1035399"/>
                <a:ext cx="11332849" cy="358482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AutoNum type="arabicParenR"/>
                </a:pPr>
                <a:r>
                  <a:rPr lang="en-US" altLang="ko-KR" b="1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Goal of the Project</a:t>
                </a:r>
              </a:p>
              <a:p>
                <a:pPr marL="800100" lvl="1" indent="-342900">
                  <a:lnSpc>
                    <a:spcPct val="200000"/>
                  </a:lnSpc>
                  <a:buFontTx/>
                  <a:buAutoNum type="arabicParenR"/>
                </a:pP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Development of a Machine Learning model for coil defect diagnosis using data in Hot-Air process equipment.</a:t>
                </a:r>
              </a:p>
              <a:p>
                <a:pPr marL="800100" lvl="1" indent="-342900">
                  <a:lnSpc>
                    <a:spcPct val="200000"/>
                  </a:lnSpc>
                  <a:buFontTx/>
                  <a:buAutoNum type="arabicParenR"/>
                </a:pP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Analysis of the Remaining Useful Life trend and establish degradation model</a:t>
                </a:r>
              </a:p>
              <a:p>
                <a:pPr marL="342900" indent="-342900">
                  <a:lnSpc>
                    <a:spcPct val="200000"/>
                  </a:lnSpc>
                  <a:buFontTx/>
                  <a:buAutoNum type="arabicParenR"/>
                </a:pPr>
                <a:r>
                  <a:rPr lang="en-US" altLang="ko-KR" sz="1800" b="1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Specific goals</a:t>
                </a:r>
              </a:p>
              <a:p>
                <a:pPr marL="800100" lvl="1" indent="-342900">
                  <a:lnSpc>
                    <a:spcPct val="200000"/>
                  </a:lnSpc>
                  <a:buAutoNum type="arabicParenR"/>
                </a:pP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Achieve detection(Normal/Error) accuracy up to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 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90% </a:t>
                </a:r>
              </a:p>
              <a:p>
                <a:pPr marL="800100" lvl="1" indent="-342900">
                  <a:lnSpc>
                    <a:spcPct val="200000"/>
                  </a:lnSpc>
                  <a:buAutoNum type="arabicParenR"/>
                </a:pP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Ensure the model performance with Feature Reduction and analyze the feature reduction</a:t>
                </a:r>
              </a:p>
              <a:p>
                <a:pPr marL="800100" lvl="1" indent="-342900">
                  <a:lnSpc>
                    <a:spcPct val="200000"/>
                  </a:lnSpc>
                  <a:buAutoNum type="arabicParenR"/>
                </a:pP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80% &lt; Probability of Predicted RUL within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 bound after Train-Test Breakpoint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187C66-FB86-097E-DB59-8134C084F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70" y="1035399"/>
                <a:ext cx="11332849" cy="3584828"/>
              </a:xfrm>
              <a:prstGeom prst="rect">
                <a:avLst/>
              </a:prstGeom>
              <a:blipFill>
                <a:blip r:embed="rId3"/>
                <a:stretch>
                  <a:fillRect l="-538" b="-17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">
            <a:extLst>
              <a:ext uri="{FF2B5EF4-FFF2-40B4-BE49-F238E27FC236}">
                <a16:creationId xmlns:a16="http://schemas.microsoft.com/office/drawing/2014/main" id="{FBD22289-1EC9-0517-0945-2F6AE56C7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1" y="2781031"/>
            <a:ext cx="72480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서울남산체 B" panose="020205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서울남산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33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3. Dataset </a:t>
            </a:r>
            <a:endParaRPr lang="ko-KR" altLang="en-US" sz="35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4</a:t>
            </a:fld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87C66-FB86-097E-DB59-8134C084F479}"/>
              </a:ext>
            </a:extLst>
          </p:cNvPr>
          <p:cNvSpPr txBox="1"/>
          <p:nvPr/>
        </p:nvSpPr>
        <p:spPr>
          <a:xfrm>
            <a:off x="432970" y="1102430"/>
            <a:ext cx="5409480" cy="50252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Dataset name : </a:t>
            </a:r>
            <a:b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hlinkClick r:id="rId3"/>
              </a:rPr>
              <a:t>AI dataset for early detection of equipment abnormalities</a:t>
            </a: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arenR"/>
            </a:pP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Data </a:t>
            </a:r>
            <a:r>
              <a:rPr lang="en-US" altLang="ko-KR" dirty="0">
                <a:solidFill>
                  <a:srgbClr val="3C404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M</a:t>
            </a:r>
            <a:r>
              <a:rPr lang="tr-TR" altLang="ko-KR" b="0" i="0" dirty="0" err="1">
                <a:solidFill>
                  <a:srgbClr val="3C4043"/>
                </a:solidFill>
                <a:effectLst/>
                <a:latin typeface="현대하모니 M" panose="02020603020101020101" pitchFamily="18" charset="-127"/>
                <a:ea typeface="현대하모니 M" panose="02020603020101020101" pitchFamily="18" charset="-127"/>
              </a:rPr>
              <a:t>easurement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b="0" i="0" dirty="0">
                <a:solidFill>
                  <a:srgbClr val="3C4043"/>
                </a:solidFill>
                <a:effectLst/>
                <a:latin typeface="현대하모니 M" panose="02020603020101020101" pitchFamily="18" charset="-127"/>
                <a:ea typeface="현대하모니 M" panose="02020603020101020101" pitchFamily="18" charset="-127"/>
              </a:rPr>
              <a:t>PLC data (Sampling period: 5 [sec])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tr-TR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Sound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data</a:t>
            </a:r>
          </a:p>
          <a:p>
            <a:pPr marL="342900" indent="-342900">
              <a:lnSpc>
                <a:spcPct val="150000"/>
              </a:lnSpc>
              <a:buFontTx/>
              <a:buAutoNum type="arabicParenR"/>
            </a:pPr>
            <a:r>
              <a:rPr lang="en-US" altLang="ko-KR" dirty="0">
                <a:solidFill>
                  <a:srgbClr val="3C404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Data Categories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b="0" i="0" dirty="0">
                <a:solidFill>
                  <a:srgbClr val="3C4043"/>
                </a:solidFill>
                <a:effectLst/>
                <a:latin typeface="현대하모니 M" panose="02020603020101020101" pitchFamily="18" charset="-127"/>
                <a:ea typeface="현대하모니 M" panose="02020603020101020101" pitchFamily="18" charset="-127"/>
              </a:rPr>
              <a:t>Numerical Data : </a:t>
            </a:r>
            <a:r>
              <a:rPr lang="en-US" altLang="ko-KR" sz="1400" b="0" i="0" dirty="0">
                <a:solidFill>
                  <a:srgbClr val="3C4043"/>
                </a:solidFill>
                <a:effectLst/>
                <a:latin typeface="현대하모니 M" panose="02020603020101020101" pitchFamily="18" charset="-127"/>
                <a:ea typeface="현대하모니 M" panose="02020603020101020101" pitchFamily="18" charset="-127"/>
              </a:rPr>
              <a:t>Temperature, Current</a:t>
            </a:r>
            <a:endParaRPr lang="en-US" altLang="ko-KR" sz="1600" b="0" i="0" dirty="0">
              <a:solidFill>
                <a:srgbClr val="3C4043"/>
              </a:solidFill>
              <a:effectLst/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3C404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Sound Data : </a:t>
            </a:r>
            <a:br>
              <a:rPr lang="en-US" altLang="ko-KR" sz="1600" dirty="0">
                <a:solidFill>
                  <a:srgbClr val="3C404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1400" dirty="0">
                <a:solidFill>
                  <a:srgbClr val="3C404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185 data, 30sec per track. </a:t>
            </a:r>
            <a:br>
              <a:rPr lang="en-US" altLang="ko-KR" sz="1400" dirty="0">
                <a:solidFill>
                  <a:srgbClr val="3C404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1400" dirty="0">
                <a:solidFill>
                  <a:srgbClr val="3C404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Subdivided into Error and Normal</a:t>
            </a:r>
            <a:endParaRPr lang="en-US" altLang="ko-KR" sz="1600" dirty="0">
              <a:solidFill>
                <a:srgbClr val="3C404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b="0" i="0" dirty="0">
                <a:solidFill>
                  <a:srgbClr val="3C4043"/>
                </a:solidFill>
                <a:effectLst/>
                <a:latin typeface="현대하모니 M" panose="02020603020101020101" pitchFamily="18" charset="-127"/>
                <a:ea typeface="현대하모니 M" panose="02020603020101020101" pitchFamily="18" charset="-127"/>
              </a:rPr>
              <a:t>Error </a:t>
            </a:r>
            <a:r>
              <a:rPr lang="en-US" altLang="ko-KR" sz="1600" dirty="0">
                <a:solidFill>
                  <a:srgbClr val="3C404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Lot list: </a:t>
            </a:r>
            <a:r>
              <a:rPr lang="en-US" altLang="ko-KR" sz="1400" dirty="0">
                <a:solidFill>
                  <a:srgbClr val="3C404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Process number, Error Number</a:t>
            </a:r>
            <a:endParaRPr lang="en-US" altLang="ko-KR" sz="1600" b="0" i="0" dirty="0">
              <a:solidFill>
                <a:srgbClr val="3C4043"/>
              </a:solidFill>
              <a:effectLst/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b="0" i="0" dirty="0">
              <a:solidFill>
                <a:srgbClr val="3C4043"/>
              </a:solidFill>
              <a:effectLst/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36C46-1823-F55C-D4F6-3A101C93DB1A}"/>
              </a:ext>
            </a:extLst>
          </p:cNvPr>
          <p:cNvSpPr txBox="1"/>
          <p:nvPr/>
        </p:nvSpPr>
        <p:spPr>
          <a:xfrm>
            <a:off x="6096000" y="1102430"/>
            <a:ext cx="5663030" cy="37326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5) </a:t>
            </a:r>
            <a:r>
              <a:rPr lang="tr-TR" altLang="ko-KR" b="0" i="0" dirty="0">
                <a:solidFill>
                  <a:srgbClr val="3C4043"/>
                </a:solidFill>
                <a:effectLst/>
                <a:latin typeface="현대하모니 M" panose="02020603020101020101" pitchFamily="18" charset="-127"/>
                <a:ea typeface="현대하모니 M" panose="02020603020101020101" pitchFamily="18" charset="-127"/>
              </a:rPr>
              <a:t>Data </a:t>
            </a:r>
            <a:r>
              <a:rPr lang="tr-TR" altLang="ko-KR" b="0" i="0" dirty="0" err="1">
                <a:solidFill>
                  <a:srgbClr val="3C4043"/>
                </a:solidFill>
                <a:effectLst/>
                <a:latin typeface="현대하모니 M" panose="02020603020101020101" pitchFamily="18" charset="-127"/>
                <a:ea typeface="현대하모니 M" panose="02020603020101020101" pitchFamily="18" charset="-127"/>
              </a:rPr>
              <a:t>type</a:t>
            </a:r>
            <a:endParaRPr lang="en-US" altLang="ko-KR" b="0" i="0" dirty="0">
              <a:solidFill>
                <a:srgbClr val="3C4043"/>
              </a:solidFill>
              <a:effectLst/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tr-TR" altLang="ko-KR" sz="160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Supervised</a:t>
            </a:r>
            <a:r>
              <a:rPr lang="tr-TR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Learning-</a:t>
            </a:r>
            <a:r>
              <a:rPr lang="tr-TR" altLang="ko-KR" sz="160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Based</a:t>
            </a:r>
            <a:r>
              <a:rPr lang="tr-TR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Data</a:t>
            </a: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3C404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Time series data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b="0" i="0" dirty="0">
                <a:solidFill>
                  <a:srgbClr val="3C4043"/>
                </a:solidFill>
                <a:effectLst/>
                <a:latin typeface="현대하모니 M" panose="02020603020101020101" pitchFamily="18" charset="-127"/>
                <a:ea typeface="현대하모니 M" panose="02020603020101020101" pitchFamily="18" charset="-127"/>
              </a:rPr>
              <a:t>Numerical(Float/ .csv) and Sound data(.wav)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C404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6) </a:t>
            </a:r>
            <a:r>
              <a:rPr lang="tr-TR" altLang="ko-KR" b="0" i="0" dirty="0">
                <a:solidFill>
                  <a:srgbClr val="3C4043"/>
                </a:solidFill>
                <a:effectLst/>
                <a:latin typeface="현대하모니 M" panose="02020603020101020101" pitchFamily="18" charset="-127"/>
                <a:ea typeface="현대하모니 M" panose="02020603020101020101" pitchFamily="18" charset="-127"/>
              </a:rPr>
              <a:t>Data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현대하모니 M" panose="02020603020101020101" pitchFamily="18" charset="-127"/>
                <a:ea typeface="현대하모니 M" panose="02020603020101020101" pitchFamily="18" charset="-127"/>
              </a:rPr>
              <a:t>Output</a:t>
            </a:r>
            <a:endParaRPr lang="en-US" altLang="ko-KR" dirty="0">
              <a:solidFill>
                <a:srgbClr val="3C404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0" i="0" dirty="0">
                <a:solidFill>
                  <a:srgbClr val="3C4043"/>
                </a:solidFill>
                <a:effectLst/>
                <a:latin typeface="현대하모니 M" panose="02020603020101020101" pitchFamily="18" charset="-127"/>
                <a:ea typeface="현대하모니 M" panose="02020603020101020101" pitchFamily="18" charset="-127"/>
              </a:rPr>
              <a:t>- Classification: Normal / Error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C404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7) Data input</a:t>
            </a:r>
          </a:p>
          <a:p>
            <a:pPr lvl="1">
              <a:lnSpc>
                <a:spcPct val="150000"/>
              </a:lnSpc>
            </a:pPr>
            <a:endParaRPr lang="en-US" altLang="ko-KR" b="0" i="0" dirty="0">
              <a:solidFill>
                <a:srgbClr val="3C4043"/>
              </a:solidFill>
              <a:effectLst/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55CCD3E-E4E8-50D9-4C66-D532594E0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619238"/>
              </p:ext>
            </p:extLst>
          </p:nvPr>
        </p:nvGraphicFramePr>
        <p:xfrm>
          <a:off x="6480629" y="3988951"/>
          <a:ext cx="5107380" cy="23510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5098">
                  <a:extLst>
                    <a:ext uri="{9D8B030D-6E8A-4147-A177-3AD203B41FA5}">
                      <a16:colId xmlns:a16="http://schemas.microsoft.com/office/drawing/2014/main" val="3607311050"/>
                    </a:ext>
                  </a:extLst>
                </a:gridCol>
                <a:gridCol w="752560">
                  <a:extLst>
                    <a:ext uri="{9D8B030D-6E8A-4147-A177-3AD203B41FA5}">
                      <a16:colId xmlns:a16="http://schemas.microsoft.com/office/drawing/2014/main" val="2014433970"/>
                    </a:ext>
                  </a:extLst>
                </a:gridCol>
                <a:gridCol w="3649722">
                  <a:extLst>
                    <a:ext uri="{9D8B030D-6E8A-4147-A177-3AD203B41FA5}">
                      <a16:colId xmlns:a16="http://schemas.microsoft.com/office/drawing/2014/main" val="4066151339"/>
                    </a:ext>
                  </a:extLst>
                </a:gridCol>
              </a:tblGrid>
              <a:tr h="27925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tr-TR" altLang="ko-KR" sz="1000" dirty="0" err="1"/>
                        <a:t>ttribute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Explain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6087738"/>
                  </a:ext>
                </a:extLst>
              </a:tr>
              <a:tr h="279253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/>
                        <a:t>Index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Auto-generated value when collecting data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053038"/>
                  </a:ext>
                </a:extLst>
              </a:tr>
              <a:tr h="279253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/>
                        <a:t>Process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Tracking the process by assigning the same number to the same process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9415286"/>
                  </a:ext>
                </a:extLst>
              </a:tr>
              <a:tr h="279253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/>
                        <a:t>Time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Recording time down to seconds in the format (H:MM:SS)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8917744"/>
                  </a:ext>
                </a:extLst>
              </a:tr>
              <a:tr h="279253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/>
                        <a:t>Temp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Temperature within the hot-air drying system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598928"/>
                  </a:ext>
                </a:extLst>
              </a:tr>
              <a:tr h="279253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/>
                        <a:t>Current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Current within the hot-air drying system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9557642"/>
                  </a:ext>
                </a:extLst>
              </a:tr>
              <a:tr h="55850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Error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1-11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Error Number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2042180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4F5BB114-1491-5FEE-E1AE-F5228E21EC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7417" b="-1881"/>
          <a:stretch/>
        </p:blipFill>
        <p:spPr>
          <a:xfrm>
            <a:off x="1071149" y="5392687"/>
            <a:ext cx="5409480" cy="810639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2BCF48B-8383-9EC0-4F28-A5BD0EA70025}"/>
              </a:ext>
            </a:extLst>
          </p:cNvPr>
          <p:cNvCxnSpPr>
            <a:cxnSpLocks/>
          </p:cNvCxnSpPr>
          <p:nvPr/>
        </p:nvCxnSpPr>
        <p:spPr>
          <a:xfrm flipH="1">
            <a:off x="4209143" y="4787548"/>
            <a:ext cx="3072396" cy="7061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93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4.  Method</a:t>
            </a:r>
            <a:endParaRPr lang="ko-KR" altLang="en-US" sz="35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5</a:t>
            </a:fld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BD22289-1EC9-0517-0945-2F6AE56C7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1" y="2796420"/>
            <a:ext cx="7248088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현대하모니 M" panose="02020603020101020101" pitchFamily="18" charset="-127"/>
                <a:ea typeface="현대하모니 M" panose="02020603020101020101" pitchFamily="18" charset="-127"/>
              </a:rPr>
              <a:t> </a:t>
            </a:r>
            <a:endParaRPr kumimoji="0" lang="ko-KR" altLang="ko-KR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02D6939-A6B5-F5FA-B6D5-E2BD714798AC}"/>
              </a:ext>
            </a:extLst>
          </p:cNvPr>
          <p:cNvSpPr/>
          <p:nvPr/>
        </p:nvSpPr>
        <p:spPr>
          <a:xfrm>
            <a:off x="1717049" y="1742311"/>
            <a:ext cx="2103929" cy="10924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Data Preprocessing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F35FB2E-FC57-B4FB-6535-170AD9FC97D6}"/>
              </a:ext>
            </a:extLst>
          </p:cNvPr>
          <p:cNvSpPr/>
          <p:nvPr/>
        </p:nvSpPr>
        <p:spPr>
          <a:xfrm>
            <a:off x="5094835" y="1720854"/>
            <a:ext cx="2103929" cy="10924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Calibri" panose="020F0502020204030204" pitchFamily="34" charset="0"/>
              </a:rPr>
              <a:t>Feature Extraction and Analysis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2D7FD62-77C7-AD15-58FE-0F29FA5177FB}"/>
              </a:ext>
            </a:extLst>
          </p:cNvPr>
          <p:cNvSpPr/>
          <p:nvPr/>
        </p:nvSpPr>
        <p:spPr>
          <a:xfrm>
            <a:off x="8435067" y="1742311"/>
            <a:ext cx="2103929" cy="10924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Feature Selection</a:t>
            </a:r>
            <a:br>
              <a:rPr lang="en-US" altLang="ko-KR" sz="17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17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/Reduction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472504E-AB93-A1F3-72AF-C7B854EDCE42}"/>
              </a:ext>
            </a:extLst>
          </p:cNvPr>
          <p:cNvSpPr/>
          <p:nvPr/>
        </p:nvSpPr>
        <p:spPr>
          <a:xfrm>
            <a:off x="8437912" y="4293278"/>
            <a:ext cx="2103929" cy="10924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Fault monitoring and warning</a:t>
            </a:r>
            <a:endParaRPr lang="ko-KR" altLang="en-US" sz="17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F75324B-7A8A-1C1D-26EB-D3B076E5DB7C}"/>
              </a:ext>
            </a:extLst>
          </p:cNvPr>
          <p:cNvSpPr/>
          <p:nvPr/>
        </p:nvSpPr>
        <p:spPr>
          <a:xfrm>
            <a:off x="1737325" y="4293278"/>
            <a:ext cx="2103929" cy="10924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Discussion &amp; Conclusion</a:t>
            </a:r>
            <a:endParaRPr lang="ko-KR" altLang="en-US" sz="17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31907B6-14B8-6D17-0C29-500B914C90B7}"/>
              </a:ext>
            </a:extLst>
          </p:cNvPr>
          <p:cNvSpPr/>
          <p:nvPr/>
        </p:nvSpPr>
        <p:spPr>
          <a:xfrm>
            <a:off x="5161767" y="4293278"/>
            <a:ext cx="2103929" cy="10924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RUL Estimation</a:t>
            </a:r>
            <a:endParaRPr lang="ko-KR" altLang="en-US" sz="17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5AF0375-644F-7FEF-F356-976CB5BB22F4}"/>
              </a:ext>
            </a:extLst>
          </p:cNvPr>
          <p:cNvSpPr/>
          <p:nvPr/>
        </p:nvSpPr>
        <p:spPr>
          <a:xfrm>
            <a:off x="4245502" y="2153777"/>
            <a:ext cx="420786" cy="22657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CFE9EEF3-A037-CAA5-DA4E-723F40D2A40E}"/>
              </a:ext>
            </a:extLst>
          </p:cNvPr>
          <p:cNvSpPr/>
          <p:nvPr/>
        </p:nvSpPr>
        <p:spPr>
          <a:xfrm>
            <a:off x="7659153" y="2174483"/>
            <a:ext cx="420786" cy="22657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16BE785-75D8-02A3-44FD-2A1548CE6592}"/>
              </a:ext>
            </a:extLst>
          </p:cNvPr>
          <p:cNvSpPr/>
          <p:nvPr/>
        </p:nvSpPr>
        <p:spPr>
          <a:xfrm rot="10800000">
            <a:off x="7641411" y="4723747"/>
            <a:ext cx="420786" cy="22657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5BEB4BB-4A44-29B5-7864-27AEE6923A70}"/>
              </a:ext>
            </a:extLst>
          </p:cNvPr>
          <p:cNvSpPr/>
          <p:nvPr/>
        </p:nvSpPr>
        <p:spPr>
          <a:xfrm rot="10800000">
            <a:off x="4291117" y="4723747"/>
            <a:ext cx="420786" cy="22657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ADFDE2B4-0914-46FD-2D60-C7D24CC2B3B0}"/>
              </a:ext>
            </a:extLst>
          </p:cNvPr>
          <p:cNvSpPr/>
          <p:nvPr/>
        </p:nvSpPr>
        <p:spPr>
          <a:xfrm rot="5400000">
            <a:off x="9276637" y="3605248"/>
            <a:ext cx="420786" cy="22657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795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5. Expected outcome</a:t>
            </a:r>
            <a:endParaRPr lang="ko-KR" altLang="en-US" sz="35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BD22289-1EC9-0517-0945-2F6AE56C7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1" y="2781031"/>
            <a:ext cx="72480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서울남산체 B" panose="020205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서울남산체 B" panose="020205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E9B662-9523-AA03-D543-9CC32E436FDA}"/>
              </a:ext>
            </a:extLst>
          </p:cNvPr>
          <p:cNvSpPr txBox="1"/>
          <p:nvPr/>
        </p:nvSpPr>
        <p:spPr>
          <a:xfrm>
            <a:off x="432969" y="1302100"/>
            <a:ext cx="10977980" cy="326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2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The process is used in various fields.</a:t>
            </a:r>
            <a:br>
              <a:rPr lang="en-US" altLang="ko-KR" sz="2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2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(e.g. electronic component coating, automotive paint processes, and ceramic processes) </a:t>
            </a:r>
            <a:br>
              <a:rPr lang="en-US" altLang="ko-KR" sz="2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2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Applying model to hot-air process may prevent product damages caused by coil failures.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20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20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Before</a:t>
            </a:r>
            <a:r>
              <a:rPr lang="en-US" altLang="ko-KR" sz="2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: Difficulty on immediate problem check of coil defects on-site on real-time base. </a:t>
            </a:r>
            <a:br>
              <a:rPr lang="en-US" altLang="ko-KR" sz="2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20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After</a:t>
            </a:r>
            <a:r>
              <a:rPr lang="en-US" altLang="ko-KR" sz="2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: Respond quickly to equipment fault </a:t>
            </a:r>
            <a:r>
              <a:rPr lang="en-US" altLang="ko-KR" sz="2000" dirty="0">
                <a:latin typeface="현대하모니 M" panose="02020603020101020101" pitchFamily="18" charset="-127"/>
                <a:ea typeface="현대하모니 M" panose="02020603020101020101" pitchFamily="18" charset="-127"/>
                <a:sym typeface="Wingdings" panose="05000000000000000000" pitchFamily="2" charset="2"/>
              </a:rPr>
              <a:t> B</a:t>
            </a:r>
            <a:r>
              <a:rPr lang="en-US" altLang="ko-KR" sz="2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enefits on equipment management and productivity.</a:t>
            </a:r>
          </a:p>
        </p:txBody>
      </p:sp>
    </p:spTree>
    <p:extLst>
      <p:ext uri="{BB962C8B-B14F-4D97-AF65-F5344CB8AC3E}">
        <p14:creationId xmlns:p14="http://schemas.microsoft.com/office/powerpoint/2010/main" val="5495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6. Paper Review</a:t>
            </a:r>
            <a:endParaRPr lang="ko-KR" altLang="en-US" sz="35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F8CBD5-A009-C322-49E5-BA711CFE7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70" y="1189279"/>
            <a:ext cx="3526812" cy="50290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87DCA9-94EA-8003-F79B-D4A8FD653553}"/>
              </a:ext>
            </a:extLst>
          </p:cNvPr>
          <p:cNvSpPr txBox="1"/>
          <p:nvPr/>
        </p:nvSpPr>
        <p:spPr>
          <a:xfrm>
            <a:off x="4159306" y="1230051"/>
            <a:ext cx="7599724" cy="4947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dirty="0">
                <a:latin typeface="현대하모니M"/>
                <a:ea typeface="현대하모니 M" panose="02020603020101020101"/>
              </a:rPr>
              <a:t> </a:t>
            </a:r>
            <a:r>
              <a:rPr lang="en-US" altLang="ko-KR" b="1" dirty="0">
                <a:latin typeface="현대하모니M"/>
                <a:ea typeface="현대하모니 M" panose="02020603020101020101"/>
              </a:rPr>
              <a:t>1) Paper information</a:t>
            </a:r>
          </a:p>
          <a:p>
            <a:pPr marL="742950" lvl="1" indent="-285750">
              <a:spcBef>
                <a:spcPts val="300"/>
              </a:spcBef>
              <a:buFontTx/>
              <a:buChar char="-"/>
            </a:pPr>
            <a:r>
              <a:rPr lang="en-US" altLang="ko-KR" b="0" i="0" dirty="0" err="1">
                <a:solidFill>
                  <a:srgbClr val="222222"/>
                </a:solidFill>
                <a:effectLst/>
                <a:latin typeface="현대하모니M"/>
              </a:rPr>
              <a:t>Gaurkar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현대하모니M"/>
              </a:rPr>
              <a:t>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현대하모니M"/>
              </a:rPr>
              <a:t>Swarangi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현대하모니M"/>
              </a:rPr>
              <a:t>, Aniket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현대하모니M"/>
              </a:rPr>
              <a:t>Kotalwar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현대하모니M"/>
              </a:rPr>
              <a:t>, and Shivani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현대하모니M"/>
              </a:rPr>
              <a:t>Gabale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현대하모니M"/>
              </a:rPr>
              <a:t>. "Predictive maintenance of industrial machines using machine learning."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현대하모니M"/>
              </a:rPr>
              <a:t>Int Res J Eng Technol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현대하모니M"/>
              </a:rPr>
              <a:t> (2021).</a:t>
            </a:r>
            <a:endParaRPr lang="en-US" altLang="ko-KR" dirty="0">
              <a:latin typeface="현대하모니M"/>
              <a:ea typeface="현대하모니 M" panose="02020603020101020101"/>
            </a:endParaRPr>
          </a:p>
          <a:p>
            <a:pPr marL="742950" lvl="1" indent="-285750">
              <a:spcBef>
                <a:spcPts val="300"/>
              </a:spcBef>
              <a:buFontTx/>
              <a:buChar char="-"/>
            </a:pPr>
            <a:endParaRPr lang="en-US" altLang="ko-KR" b="1" dirty="0">
              <a:latin typeface="현대하모니M"/>
              <a:ea typeface="현대하모니 M" panose="02020603020101020101"/>
            </a:endParaRPr>
          </a:p>
          <a:p>
            <a:pPr>
              <a:spcBef>
                <a:spcPts val="300"/>
              </a:spcBef>
            </a:pPr>
            <a:r>
              <a:rPr lang="en-US" altLang="ko-KR" b="1" dirty="0">
                <a:latin typeface="현대하모니M"/>
                <a:ea typeface="현대하모니 M" panose="02020603020101020101"/>
              </a:rPr>
              <a:t>2) </a:t>
            </a:r>
            <a:r>
              <a:rPr lang="en-US" altLang="ko-KR" b="1" dirty="0" err="1">
                <a:latin typeface="현대하모니M"/>
                <a:ea typeface="현대하모니 M" panose="02020603020101020101"/>
              </a:rPr>
              <a:t>Explaination</a:t>
            </a:r>
            <a:endParaRPr lang="en-US" altLang="ko-KR" b="1" dirty="0">
              <a:latin typeface="현대하모니M"/>
              <a:ea typeface="현대하모니 M" panose="02020603020101020101"/>
            </a:endParaRPr>
          </a:p>
          <a:p>
            <a:pPr marL="742950" lvl="1" indent="-285750">
              <a:spcBef>
                <a:spcPts val="300"/>
              </a:spcBef>
              <a:buFontTx/>
              <a:buChar char="-"/>
            </a:pPr>
            <a:r>
              <a:rPr lang="en-US" altLang="ko-KR" dirty="0">
                <a:solidFill>
                  <a:srgbClr val="3C4043"/>
                </a:solidFill>
                <a:latin typeface="현대하모니M"/>
                <a:ea typeface="현대하모니 M" panose="02020603020101020101"/>
              </a:rPr>
              <a:t>S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현대하모니M"/>
                <a:ea typeface="현대하모니 M" panose="02020603020101020101"/>
              </a:rPr>
              <a:t>ensor data of  hydraulic system : </a:t>
            </a:r>
            <a:br>
              <a:rPr lang="en-US" altLang="ko-KR" b="0" i="0" dirty="0">
                <a:solidFill>
                  <a:srgbClr val="3C4043"/>
                </a:solidFill>
                <a:effectLst/>
                <a:latin typeface="현대하모니M"/>
                <a:ea typeface="현대하모니 M" panose="02020603020101020101"/>
              </a:rPr>
            </a:br>
            <a:r>
              <a:rPr lang="en-US" altLang="ko-KR" b="0" i="0" dirty="0">
                <a:solidFill>
                  <a:srgbClr val="3C4043"/>
                </a:solidFill>
                <a:effectLst/>
                <a:latin typeface="현대하모니M"/>
                <a:ea typeface="현대하모니 M" panose="02020603020101020101"/>
              </a:rPr>
              <a:t>pressure, vibration, temperature, power consumption, etc.</a:t>
            </a:r>
          </a:p>
          <a:p>
            <a:pPr marL="742950" lvl="1" indent="-285750">
              <a:spcBef>
                <a:spcPts val="300"/>
              </a:spcBef>
              <a:buFontTx/>
              <a:buChar char="-"/>
            </a:pPr>
            <a:r>
              <a:rPr lang="en-US" altLang="ko-KR" b="0" i="0" dirty="0">
                <a:solidFill>
                  <a:srgbClr val="3C4043"/>
                </a:solidFill>
                <a:effectLst/>
                <a:latin typeface="현대하모니M"/>
                <a:ea typeface="현대하모니 M" panose="02020603020101020101"/>
              </a:rPr>
              <a:t>RUL of the hydraulic system is predicted by ML methods</a:t>
            </a:r>
            <a:br>
              <a:rPr lang="en-US" altLang="ko-KR" b="0" i="0" dirty="0">
                <a:solidFill>
                  <a:srgbClr val="3C4043"/>
                </a:solidFill>
                <a:effectLst/>
                <a:latin typeface="현대하모니M"/>
                <a:ea typeface="현대하모니 M" panose="02020603020101020101"/>
              </a:rPr>
            </a:br>
            <a:r>
              <a:rPr lang="en-US" altLang="ko-KR" b="0" i="0" dirty="0">
                <a:solidFill>
                  <a:srgbClr val="3C4043"/>
                </a:solidFill>
                <a:effectLst/>
                <a:latin typeface="현대하모니M"/>
                <a:ea typeface="현대하모니 M" panose="02020603020101020101"/>
              </a:rPr>
              <a:t>e.g. LSTM or random forest model.</a:t>
            </a:r>
          </a:p>
          <a:p>
            <a:pPr lvl="1">
              <a:spcBef>
                <a:spcPts val="300"/>
              </a:spcBef>
            </a:pPr>
            <a:endParaRPr lang="en-US" altLang="ko-KR" b="0" i="0" dirty="0">
              <a:solidFill>
                <a:srgbClr val="3C4043"/>
              </a:solidFill>
              <a:effectLst/>
              <a:latin typeface="현대하모니M"/>
              <a:ea typeface="현대하모니 M" panose="02020603020101020101"/>
            </a:endParaRPr>
          </a:p>
          <a:p>
            <a:pPr>
              <a:spcBef>
                <a:spcPts val="300"/>
              </a:spcBef>
            </a:pPr>
            <a:r>
              <a:rPr lang="en-US" altLang="ko-KR" b="1" dirty="0">
                <a:solidFill>
                  <a:srgbClr val="3C4043"/>
                </a:solidFill>
                <a:latin typeface="현대하모니M"/>
                <a:ea typeface="현대하모니 M" panose="02020603020101020101"/>
              </a:rPr>
              <a:t>3) Application on the Project</a:t>
            </a:r>
          </a:p>
          <a:p>
            <a:pPr lvl="1">
              <a:spcBef>
                <a:spcPts val="300"/>
              </a:spcBef>
            </a:pPr>
            <a:r>
              <a:rPr lang="en-US" altLang="ko-KR" b="0" i="0" dirty="0">
                <a:solidFill>
                  <a:srgbClr val="3C4043"/>
                </a:solidFill>
                <a:effectLst/>
                <a:latin typeface="현대하모니M"/>
                <a:ea typeface="현대하모니 M" panose="02020603020101020101"/>
              </a:rPr>
              <a:t>Predicting the RUL of a facility using:</a:t>
            </a:r>
          </a:p>
          <a:p>
            <a:pPr marL="1200150" lvl="2" indent="-285750">
              <a:spcBef>
                <a:spcPts val="300"/>
              </a:spcBef>
              <a:buFontTx/>
              <a:buChar char="-"/>
            </a:pPr>
            <a:r>
              <a:rPr lang="en-US" altLang="ko-KR" b="0" i="0" dirty="0">
                <a:solidFill>
                  <a:srgbClr val="3C4043"/>
                </a:solidFill>
                <a:effectLst/>
                <a:latin typeface="현대하모니M"/>
                <a:ea typeface="현대하모니 M" panose="02020603020101020101"/>
              </a:rPr>
              <a:t>Vibration(counterpart of sound)</a:t>
            </a:r>
          </a:p>
          <a:p>
            <a:pPr marL="1200150" lvl="2" indent="-285750">
              <a:spcBef>
                <a:spcPts val="300"/>
              </a:spcBef>
              <a:buFontTx/>
              <a:buChar char="-"/>
            </a:pPr>
            <a:r>
              <a:rPr lang="en-US" altLang="ko-KR" b="0" i="0" dirty="0">
                <a:solidFill>
                  <a:srgbClr val="3C4043"/>
                </a:solidFill>
                <a:effectLst/>
                <a:latin typeface="현대하모니M"/>
                <a:ea typeface="현대하모니 M" panose="02020603020101020101"/>
              </a:rPr>
              <a:t>Temperature</a:t>
            </a:r>
          </a:p>
          <a:p>
            <a:pPr marL="1200150" lvl="2" indent="-285750">
              <a:spcBef>
                <a:spcPts val="300"/>
              </a:spcBef>
              <a:buFontTx/>
              <a:buChar char="-"/>
            </a:pPr>
            <a:r>
              <a:rPr lang="en-US" altLang="ko-KR" dirty="0">
                <a:solidFill>
                  <a:srgbClr val="3C4043"/>
                </a:solidFill>
                <a:latin typeface="현대하모니M"/>
                <a:ea typeface="현대하모니 M" panose="02020603020101020101"/>
              </a:rPr>
              <a:t>P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현대하모니M"/>
                <a:ea typeface="현대하모니 M" panose="02020603020101020101"/>
              </a:rPr>
              <a:t>ower(counterpart of current) data</a:t>
            </a:r>
            <a:endParaRPr lang="en-US" altLang="ko-KR" dirty="0">
              <a:latin typeface="현대하모니M"/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9970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7. Schedule</a:t>
            </a:r>
            <a:endParaRPr lang="ko-KR" altLang="en-US" sz="35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BD22289-1EC9-0517-0945-2F6AE56C7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1" y="2781031"/>
            <a:ext cx="72480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서울남산체 B" panose="020205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서울남산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9383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8. References</a:t>
            </a:r>
            <a:endParaRPr lang="ko-KR" altLang="en-US" sz="35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9</a:t>
            </a:fld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87C66-FB86-097E-DB59-8134C084F479}"/>
              </a:ext>
            </a:extLst>
          </p:cNvPr>
          <p:cNvSpPr txBox="1"/>
          <p:nvPr/>
        </p:nvSpPr>
        <p:spPr>
          <a:xfrm>
            <a:off x="432970" y="996036"/>
            <a:ext cx="10463630" cy="16679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[1] (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주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) KEMP, </a:t>
            </a:r>
            <a:r>
              <a:rPr lang="en-US" altLang="ko-KR" i="1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Innozinc</a:t>
            </a:r>
            <a:r>
              <a:rPr lang="en-US" altLang="ko-KR" i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i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세라믹 아연도금</a:t>
            </a:r>
            <a:r>
              <a:rPr lang="en-US" altLang="ko-KR" i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,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hlinkClick r:id="rId2"/>
              </a:rPr>
              <a:t>http://kempkorea.com/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[2]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Gaurkar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Swarangi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Aniket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Kotalwar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Shivani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Gabale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"Predictive maintenance of industrial machines using machine learning."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 Res J Eng Technol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(2021).</a:t>
            </a: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BD22289-1EC9-0517-0945-2F6AE56C7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1" y="2781031"/>
            <a:ext cx="72480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현대하모니 M" panose="02020603020101020101" pitchFamily="18" charset="-127"/>
                <a:ea typeface="현대하모니 M" panose="02020603020101020101" pitchFamily="18" charset="-127"/>
              </a:rPr>
              <a:t> 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193550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현대하모니 M" panose="02020603020101020101" pitchFamily="18" charset="-127"/>
            <a:ea typeface="현대하모니 M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  <a:tailEnd type="triangl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538BB8941200D4E902B4D828790891B" ma:contentTypeVersion="12" ma:contentTypeDescription="새 문서를 만듭니다." ma:contentTypeScope="" ma:versionID="fa71613df8adc5f8996c2ed20275be40">
  <xsd:schema xmlns:xsd="http://www.w3.org/2001/XMLSchema" xmlns:xs="http://www.w3.org/2001/XMLSchema" xmlns:p="http://schemas.microsoft.com/office/2006/metadata/properties" xmlns:ns2="c39ceb0c-52fd-4554-8d57-78f246d84e7d" xmlns:ns3="d04c35c8-cd0f-480f-8faf-ffdc07f61882" targetNamespace="http://schemas.microsoft.com/office/2006/metadata/properties" ma:root="true" ma:fieldsID="f446d0bea7f12681862951b0079964e0" ns2:_="" ns3:_="">
    <xsd:import namespace="c39ceb0c-52fd-4554-8d57-78f246d84e7d"/>
    <xsd:import namespace="d04c35c8-cd0f-480f-8faf-ffdc07f618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9ceb0c-52fd-4554-8d57-78f246d84e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이미지 태그" ma:readOnly="false" ma:fieldId="{5cf76f15-5ced-4ddc-b409-7134ff3c332f}" ma:taxonomyMulti="true" ma:sspId="ac8a2166-609b-46cc-bb79-1f8badf8bf2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c35c8-cd0f-480f-8faf-ffdc07f6188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2c46cad-c814-4e3a-bb0c-bf80d9070fb2}" ma:internalName="TaxCatchAll" ma:showField="CatchAllData" ma:web="d04c35c8-cd0f-480f-8faf-ffdc07f6188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6B7687-7397-4BD8-BD80-83A193C30A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F1D1F9-FA85-41E0-98C6-1A24A33EDF0D}">
  <ds:schemaRefs>
    <ds:schemaRef ds:uri="c39ceb0c-52fd-4554-8d57-78f246d84e7d"/>
    <ds:schemaRef ds:uri="d04c35c8-cd0f-480f-8faf-ffdc07f6188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768</Words>
  <Application>Microsoft Office PowerPoint</Application>
  <PresentationFormat>와이드스크린</PresentationFormat>
  <Paragraphs>111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1" baseType="lpstr">
      <vt:lpstr>맑은 고딕</vt:lpstr>
      <vt:lpstr>서울남산체 B</vt:lpstr>
      <vt:lpstr>서울남산체 EB</vt:lpstr>
      <vt:lpstr>현대하모니 B</vt:lpstr>
      <vt:lpstr>현대하모니 M</vt:lpstr>
      <vt:lpstr>현대하모니M</vt:lpstr>
      <vt:lpstr>Arial</vt:lpstr>
      <vt:lpstr>Calibri</vt:lpstr>
      <vt:lpstr>Cambria Math</vt:lpstr>
      <vt:lpstr>Wingdings</vt:lpstr>
      <vt:lpstr>Wingdings 2</vt:lpstr>
      <vt:lpstr>HDOfficeLightV0</vt:lpstr>
      <vt:lpstr>PowerPoint 프레젠테이션</vt:lpstr>
      <vt:lpstr>1. Background</vt:lpstr>
      <vt:lpstr>2. Problem Statement</vt:lpstr>
      <vt:lpstr>3. Dataset </vt:lpstr>
      <vt:lpstr>4.  Method</vt:lpstr>
      <vt:lpstr>5. Expected outcome</vt:lpstr>
      <vt:lpstr>6. Paper Review</vt:lpstr>
      <vt:lpstr>7. Schedule</vt:lpstr>
      <vt:lpstr>8.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이기윤</dc:creator>
  <cp:lastModifiedBy>곽진/21900031</cp:lastModifiedBy>
  <cp:revision>155</cp:revision>
  <dcterms:created xsi:type="dcterms:W3CDTF">2023-03-31T12:05:11Z</dcterms:created>
  <dcterms:modified xsi:type="dcterms:W3CDTF">2024-11-06T15:01:46Z</dcterms:modified>
</cp:coreProperties>
</file>