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3"/>
  </p:notesMasterIdLst>
  <p:sldIdLst>
    <p:sldId id="256" r:id="rId4"/>
    <p:sldId id="286" r:id="rId5"/>
    <p:sldId id="317" r:id="rId6"/>
    <p:sldId id="318" r:id="rId7"/>
    <p:sldId id="320" r:id="rId8"/>
    <p:sldId id="319" r:id="rId9"/>
    <p:sldId id="322" r:id="rId10"/>
    <p:sldId id="321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2" autoAdjust="0"/>
  </p:normalViewPr>
  <p:slideViewPr>
    <p:cSldViewPr snapToGrid="0">
      <p:cViewPr varScale="1">
        <p:scale>
          <a:sx n="80" d="100"/>
          <a:sy n="80" d="100"/>
        </p:scale>
        <p:origin x="1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580-B4DC-435F-9F26-4E4D6B6DCF6D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B7A-6821-4C84-8C4F-E0913070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8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goal of our project is to develop a machine learning-based model to detect coil defects in hot-air drying process equipment. Additionally, we aim to predict the Remaining Useful Life (RUL) of the equipment to proactively address potential failures.</a:t>
            </a:r>
          </a:p>
          <a:p>
            <a:endParaRPr lang="en-US" altLang="ko-KR" dirty="0"/>
          </a:p>
          <a:p>
            <a:r>
              <a:rPr lang="en-US" altLang="ko-KR" dirty="0"/>
              <a:t>Specifically, we want to achieve a detection accuracy of over 90% for identifying defects and ensure that 80% of our RUL predictions fall within an acceptable margin of error after our model is trained and tested. This will not only help us prevent coil-related failures but also ensure better equipment management and productivity.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7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8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p-ai.kr/aidataDetail?AI_SEARCH=&amp;page=1&amp;DATASET_SEQ=23&amp;EQUIP_SEL=&amp;GUBUN_SEL=C004025&amp;FILE_TYPE_SEL=&amp;WDATE_SEL=CLICK_N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empkore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486D97-EF8E-309B-7FCC-CE6F25D1C465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F94AB-0CCC-7B10-50D6-13D026F8F863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6F704-2965-1B40-970E-D645415819D1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5ABE7-96BB-106D-7C44-5AB52D6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05D778-5C07-2D9C-3E55-5DD0FAD545DF}"/>
              </a:ext>
            </a:extLst>
          </p:cNvPr>
          <p:cNvSpPr txBox="1">
            <a:spLocks/>
          </p:cNvSpPr>
          <p:nvPr/>
        </p:nvSpPr>
        <p:spPr>
          <a:xfrm>
            <a:off x="1551614" y="1475419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IAIA Project #1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Drying Process</a:t>
            </a:r>
            <a:b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RUL Estimation &amp; Error Classification using ML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School of Mechanical and Control Engineering</a:t>
            </a:r>
            <a:b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Kwak Jin(21900031) 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Kim 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Sunwoo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(22000090)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24.10.22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Industrial AI and Automation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Prof. Young-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Keun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</a:t>
            </a:r>
            <a:endParaRPr lang="en-US" altLang="ko-KR" sz="1800" dirty="0">
              <a:latin typeface="현대하모니 B" panose="02020603020101020101" pitchFamily="18" charset="-127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CE0F-666D-8D24-A8DB-8C8714A963C1}"/>
              </a:ext>
            </a:extLst>
          </p:cNvPr>
          <p:cNvSpPr txBox="1"/>
          <p:nvPr/>
        </p:nvSpPr>
        <p:spPr>
          <a:xfrm>
            <a:off x="77673" y="0"/>
            <a:ext cx="342027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altLang="ko-KR" b="1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Roboto Light"/>
              </a:rPr>
              <a:t>IAIA Midterm Project 2024</a:t>
            </a: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터널식 열풍건조기 &gt; 건조기 | 영암산업">
            <a:extLst>
              <a:ext uri="{FF2B5EF4-FFF2-40B4-BE49-F238E27FC236}">
                <a16:creationId xmlns:a16="http://schemas.microsoft.com/office/drawing/2014/main" id="{CEB87517-49D9-9EC0-E22F-EC198F80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4102663"/>
            <a:ext cx="3325812" cy="20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Background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68" y="966040"/>
            <a:ext cx="9233545" cy="3482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  Hot-Air Drying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Ensures that the film and protective agents adhere stably to the metal surface after plating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Completely dries moisture from the product surface.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Process Defects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High power consumption using coil.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Overheating, Irregular temperature transmission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Poor product quality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3) Defects Detection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Coil fault may cause issues with the cooling motor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Vibration patterns changes.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goal is to identify these changes to diagnose the issue early on.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13" name="AutoShape 4" descr="Injection Molding Software Market Trend">
            <a:extLst>
              <a:ext uri="{FF2B5EF4-FFF2-40B4-BE49-F238E27FC236}">
                <a16:creationId xmlns:a16="http://schemas.microsoft.com/office/drawing/2014/main" id="{E238B4FA-D271-D76B-0FD9-102A23813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Problem Statement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Goal of the Project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Development of a Machine Learning model for coil defect diagnosis using data in Hot-Air process equipment.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Analysis of the Remaining Useful Life trend and establish degradation model</a:t>
                </a:r>
              </a:p>
              <a:p>
                <a:pPr marL="342900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800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Specific goals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Achieve detection(Normal/Error) accuracy up to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90% 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Ensure the model performance with Feature Reduction and analyze the feature reduction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80% &lt; Probability of Predicted RUL within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bound after Train-Test Breakpoint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blipFill>
                <a:blip r:embed="rId3"/>
                <a:stretch>
                  <a:fillRect l="-538" b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3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Dataset 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102430"/>
            <a:ext cx="5409480" cy="5025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Dataset name : </a:t>
            </a:r>
            <a:b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3"/>
              </a:rPr>
              <a:t>AI dataset for early detection of equipment abnormalities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easurement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PLC data (Sampling period: 5 [sec])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Categories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 Data : </a:t>
            </a:r>
            <a:r>
              <a:rPr lang="en-US" altLang="ko-KR" sz="14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Temperature, Current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Data : </a:t>
            </a:r>
            <a:b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185 data, 30sec per track. </a:t>
            </a:r>
            <a:b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Subdivided into Error and Normal</a:t>
            </a:r>
            <a:endParaRPr lang="en-US" altLang="ko-KR" sz="1600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Error </a:t>
            </a: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Lot list: </a:t>
            </a: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Process number, Error Number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36C46-1823-F55C-D4F6-3A101C93DB1A}"/>
              </a:ext>
            </a:extLst>
          </p:cNvPr>
          <p:cNvSpPr txBox="1"/>
          <p:nvPr/>
        </p:nvSpPr>
        <p:spPr>
          <a:xfrm>
            <a:off x="6096000" y="1102430"/>
            <a:ext cx="5663030" cy="3732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type</a:t>
            </a: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Supervised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Learning-</a:t>
            </a: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Data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Time series data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Numerical(Float/ .csv) and Sound data(.wav)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Output</a:t>
            </a:r>
            <a:endParaRPr lang="en-US" altLang="ko-KR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- Classification: Normal / Error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7) Data input</a:t>
            </a: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5CCD3E-E4E8-50D9-4C66-D532594E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9238"/>
              </p:ext>
            </p:extLst>
          </p:nvPr>
        </p:nvGraphicFramePr>
        <p:xfrm>
          <a:off x="6480629" y="3988951"/>
          <a:ext cx="5107380" cy="2351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098">
                  <a:extLst>
                    <a:ext uri="{9D8B030D-6E8A-4147-A177-3AD203B41FA5}">
                      <a16:colId xmlns:a16="http://schemas.microsoft.com/office/drawing/2014/main" val="3607311050"/>
                    </a:ext>
                  </a:extLst>
                </a:gridCol>
                <a:gridCol w="752560">
                  <a:extLst>
                    <a:ext uri="{9D8B030D-6E8A-4147-A177-3AD203B41FA5}">
                      <a16:colId xmlns:a16="http://schemas.microsoft.com/office/drawing/2014/main" val="2014433970"/>
                    </a:ext>
                  </a:extLst>
                </a:gridCol>
                <a:gridCol w="3649722">
                  <a:extLst>
                    <a:ext uri="{9D8B030D-6E8A-4147-A177-3AD203B41FA5}">
                      <a16:colId xmlns:a16="http://schemas.microsoft.com/office/drawing/2014/main" val="4066151339"/>
                    </a:ext>
                  </a:extLst>
                </a:gridCol>
              </a:tblGrid>
              <a:tr h="27925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tr-TR" altLang="ko-KR" sz="1000" dirty="0" err="1"/>
                        <a:t>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Explain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87738"/>
                  </a:ext>
                </a:extLst>
              </a:tr>
              <a:tr h="27925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Index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Auto-generated value when collecting data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5303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Process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Tracking the process by assigning the same number to the same process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15286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Time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Recording time down to seconds in the format (H:MM:SS)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17744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Temp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Temperature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9892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Current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Current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57642"/>
                  </a:ext>
                </a:extLst>
              </a:tr>
              <a:tr h="558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Error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1-11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Error Number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4218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F5BB114-1491-5FEE-E1AE-F5228E21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417" b="-1881"/>
          <a:stretch/>
        </p:blipFill>
        <p:spPr>
          <a:xfrm>
            <a:off x="1071149" y="5392687"/>
            <a:ext cx="5409480" cy="81063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BCF48B-8383-9EC0-4F28-A5BD0EA70025}"/>
              </a:ext>
            </a:extLst>
          </p:cNvPr>
          <p:cNvCxnSpPr>
            <a:cxnSpLocks/>
          </p:cNvCxnSpPr>
          <p:nvPr/>
        </p:nvCxnSpPr>
        <p:spPr>
          <a:xfrm flipH="1">
            <a:off x="4209143" y="4787548"/>
            <a:ext cx="3072396" cy="706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 Method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2D6939-A6B5-F5FA-B6D5-E2BD714798AC}"/>
              </a:ext>
            </a:extLst>
          </p:cNvPr>
          <p:cNvSpPr/>
          <p:nvPr/>
        </p:nvSpPr>
        <p:spPr>
          <a:xfrm>
            <a:off x="1717049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Preprocessing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5FB2E-FC57-B4FB-6535-170AD9FC97D6}"/>
              </a:ext>
            </a:extLst>
          </p:cNvPr>
          <p:cNvSpPr/>
          <p:nvPr/>
        </p:nvSpPr>
        <p:spPr>
          <a:xfrm>
            <a:off x="5094835" y="1720854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 panose="020F0502020204030204" pitchFamily="34" charset="0"/>
              </a:rPr>
              <a:t>Feature Extraction and Analysis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D7FD62-77C7-AD15-58FE-0F29FA5177FB}"/>
              </a:ext>
            </a:extLst>
          </p:cNvPr>
          <p:cNvSpPr/>
          <p:nvPr/>
        </p:nvSpPr>
        <p:spPr>
          <a:xfrm>
            <a:off x="8435067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Selection</a:t>
            </a:r>
            <a:b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/Reduction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72504E-AB93-A1F3-72AF-C7B854EDCE42}"/>
              </a:ext>
            </a:extLst>
          </p:cNvPr>
          <p:cNvSpPr/>
          <p:nvPr/>
        </p:nvSpPr>
        <p:spPr>
          <a:xfrm>
            <a:off x="8437912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Fault monitoring and warning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75324B-7A8A-1C1D-26EB-D3B076E5DB7C}"/>
              </a:ext>
            </a:extLst>
          </p:cNvPr>
          <p:cNvSpPr/>
          <p:nvPr/>
        </p:nvSpPr>
        <p:spPr>
          <a:xfrm>
            <a:off x="1737325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Discussion &amp; Conclusion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1907B6-14B8-6D17-0C29-500B914C90B7}"/>
              </a:ext>
            </a:extLst>
          </p:cNvPr>
          <p:cNvSpPr/>
          <p:nvPr/>
        </p:nvSpPr>
        <p:spPr>
          <a:xfrm>
            <a:off x="5161767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RUL Estimation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AF0375-644F-7FEF-F356-976CB5BB22F4}"/>
              </a:ext>
            </a:extLst>
          </p:cNvPr>
          <p:cNvSpPr/>
          <p:nvPr/>
        </p:nvSpPr>
        <p:spPr>
          <a:xfrm>
            <a:off x="4245502" y="215377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E9EEF3-A037-CAA5-DA4E-723F40D2A40E}"/>
              </a:ext>
            </a:extLst>
          </p:cNvPr>
          <p:cNvSpPr/>
          <p:nvPr/>
        </p:nvSpPr>
        <p:spPr>
          <a:xfrm>
            <a:off x="7659153" y="2174483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16BE785-75D8-02A3-44FD-2A1548CE6592}"/>
              </a:ext>
            </a:extLst>
          </p:cNvPr>
          <p:cNvSpPr/>
          <p:nvPr/>
        </p:nvSpPr>
        <p:spPr>
          <a:xfrm rot="10800000">
            <a:off x="7641411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BEB4BB-4A44-29B5-7864-27AEE6923A70}"/>
              </a:ext>
            </a:extLst>
          </p:cNvPr>
          <p:cNvSpPr/>
          <p:nvPr/>
        </p:nvSpPr>
        <p:spPr>
          <a:xfrm rot="10800000">
            <a:off x="4291117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DFDE2B4-0914-46FD-2D60-C7D24CC2B3B0}"/>
              </a:ext>
            </a:extLst>
          </p:cNvPr>
          <p:cNvSpPr/>
          <p:nvPr/>
        </p:nvSpPr>
        <p:spPr>
          <a:xfrm rot="5400000">
            <a:off x="9276637" y="3605248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95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Expected outcome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9B662-9523-AA03-D543-9CC32E436FDA}"/>
              </a:ext>
            </a:extLst>
          </p:cNvPr>
          <p:cNvSpPr txBox="1"/>
          <p:nvPr/>
        </p:nvSpPr>
        <p:spPr>
          <a:xfrm>
            <a:off x="432969" y="1302100"/>
            <a:ext cx="1097798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process is used in various fields.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(e.g. electronic component coating, automotive paint processes, and ceramic processes)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Applying model to hot-air process may prevent product damages caused by coil failures.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Before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Difficulty on immediate problem check of coil defects on-site on real-time base.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After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Respond quickly to equipment fault 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 B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enefits on equipment management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49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Paper Review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8CBD5-A009-C322-49E5-BA711CFE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70" y="1189279"/>
            <a:ext cx="3526812" cy="5029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7DCA9-94EA-8003-F79B-D4A8FD653553}"/>
              </a:ext>
            </a:extLst>
          </p:cNvPr>
          <p:cNvSpPr txBox="1"/>
          <p:nvPr/>
        </p:nvSpPr>
        <p:spPr>
          <a:xfrm>
            <a:off x="4159306" y="1230051"/>
            <a:ext cx="7599724" cy="49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현대하모니M"/>
                <a:ea typeface="현대하모니 M" panose="02020603020101020101"/>
              </a:rPr>
              <a:t> </a:t>
            </a:r>
            <a:r>
              <a:rPr lang="en-US" altLang="ko-KR" b="1" dirty="0">
                <a:latin typeface="현대하모니M"/>
                <a:ea typeface="현대하모니 M" panose="02020603020101020101"/>
              </a:rPr>
              <a:t>1) Paper information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현대하모니M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 (2021).</a:t>
            </a:r>
            <a:endParaRPr lang="en-US" altLang="ko-KR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latin typeface="현대하모니M"/>
                <a:ea typeface="현대하모니 M" panose="02020603020101020101"/>
              </a:rPr>
              <a:t>2) </a:t>
            </a:r>
            <a:r>
              <a:rPr lang="en-US" altLang="ko-KR" b="1" dirty="0" err="1">
                <a:latin typeface="현대하모니M"/>
                <a:ea typeface="현대하모니 M" panose="02020603020101020101"/>
              </a:rPr>
              <a:t>Explaination</a:t>
            </a: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ensor data of  hydraulic system : 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pressure, vibration, temperature, power consumption, etc.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RUL of the hydraulic system is predicted by ML methods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e.g. LSTM or random forest model.</a:t>
            </a:r>
          </a:p>
          <a:p>
            <a:pPr lvl="1">
              <a:spcBef>
                <a:spcPts val="300"/>
              </a:spcBef>
            </a:pPr>
            <a:endParaRPr lang="en-US" altLang="ko-KR" b="0" i="0" dirty="0">
              <a:solidFill>
                <a:srgbClr val="3C4043"/>
              </a:solidFill>
              <a:effectLst/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3) Application on the Project</a:t>
            </a:r>
          </a:p>
          <a:p>
            <a:pPr lvl="1">
              <a:spcBef>
                <a:spcPts val="300"/>
              </a:spcBef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Predicting the RUL of a facility using: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Vibration(counterpart of sound)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Temperature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P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ower(counterpart of current) data</a:t>
            </a:r>
            <a:endParaRPr lang="en-US" altLang="ko-KR" dirty="0">
              <a:latin typeface="현대하모니M"/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997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Schedule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D3586-DA72-86D4-EEFF-C828FC0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3" y="1087024"/>
            <a:ext cx="8945494" cy="52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8. References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996036"/>
            <a:ext cx="10463630" cy="16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[1] (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KEMP, </a:t>
            </a:r>
            <a:r>
              <a:rPr lang="en-US" altLang="ko-KR" i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Innozinc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세라믹 아연도금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2"/>
              </a:rPr>
              <a:t>http://kempkorea.com/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[2]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9355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746</Words>
  <Application>Microsoft Office PowerPoint</Application>
  <PresentationFormat>와이드스크린</PresentationFormat>
  <Paragraphs>107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맑은 고딕</vt:lpstr>
      <vt:lpstr>서울남산체 B</vt:lpstr>
      <vt:lpstr>서울남산체 EB</vt:lpstr>
      <vt:lpstr>현대하모니 B</vt:lpstr>
      <vt:lpstr>현대하모니 M</vt:lpstr>
      <vt:lpstr>현대하모니M</vt:lpstr>
      <vt:lpstr>Arial</vt:lpstr>
      <vt:lpstr>Calibri</vt:lpstr>
      <vt:lpstr>Cambria Math</vt:lpstr>
      <vt:lpstr>Wingdings</vt:lpstr>
      <vt:lpstr>Wingdings 2</vt:lpstr>
      <vt:lpstr>HDOfficeLightV0</vt:lpstr>
      <vt:lpstr>PowerPoint 프레젠테이션</vt:lpstr>
      <vt:lpstr>1. Background</vt:lpstr>
      <vt:lpstr>2. Problem Statement</vt:lpstr>
      <vt:lpstr>3. Dataset </vt:lpstr>
      <vt:lpstr>4.  Method</vt:lpstr>
      <vt:lpstr>5. Expected outcome</vt:lpstr>
      <vt:lpstr>6. Paper Review</vt:lpstr>
      <vt:lpstr>7. Schedule</vt:lpstr>
      <vt:lpstr>8.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151</cp:revision>
  <dcterms:created xsi:type="dcterms:W3CDTF">2023-03-31T12:05:11Z</dcterms:created>
  <dcterms:modified xsi:type="dcterms:W3CDTF">2024-10-20T20:28:32Z</dcterms:modified>
</cp:coreProperties>
</file>