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12"/>
  </p:notesMasterIdLst>
  <p:sldIdLst>
    <p:sldId id="256" r:id="rId4"/>
    <p:sldId id="293" r:id="rId5"/>
    <p:sldId id="288" r:id="rId6"/>
    <p:sldId id="300" r:id="rId7"/>
    <p:sldId id="302" r:id="rId8"/>
    <p:sldId id="303" r:id="rId9"/>
    <p:sldId id="301" r:id="rId10"/>
    <p:sldId id="29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5818" autoAdjust="0"/>
  </p:normalViewPr>
  <p:slideViewPr>
    <p:cSldViewPr snapToGrid="0">
      <p:cViewPr varScale="1">
        <p:scale>
          <a:sx n="95" d="100"/>
          <a:sy n="95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1A5F-DEDA-4148-A852-BF8C211E58C1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6326E-C539-40E7-9F82-CDA1D3DEA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12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 현황에서</a:t>
            </a:r>
            <a:r>
              <a:rPr lang="en-US" altLang="ko-KR" dirty="0"/>
              <a:t>--&gt;</a:t>
            </a:r>
            <a:r>
              <a:rPr lang="ko-KR" altLang="en-US" dirty="0"/>
              <a:t> 사람의 주관적인 판단 개입으로 인하여 정량적이지 않은 불량 시편 검출 방법이 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인적 자원과 시간</a:t>
            </a:r>
            <a:r>
              <a:rPr lang="en-US" altLang="ko-KR" dirty="0"/>
              <a:t>, </a:t>
            </a:r>
            <a:r>
              <a:rPr lang="ko-KR" altLang="en-US" dirty="0"/>
              <a:t>비용적인 측면으로 더 높은 효율을 얻을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6326E-C539-40E7-9F82-CDA1D3DEA8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646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복원 오차는 일반적으로 학습 때 등장하지 않았던 새로운 패턴의 데이터에 대해 상대 적으로 크게 나타나기 때문에</a:t>
            </a:r>
            <a:r>
              <a:rPr lang="en-US" altLang="ko-KR" dirty="0"/>
              <a:t>, </a:t>
            </a:r>
            <a:r>
              <a:rPr lang="ko-KR" altLang="en-US" dirty="0"/>
              <a:t>이러한 </a:t>
            </a:r>
            <a:r>
              <a:rPr lang="en-US" altLang="ko-KR" dirty="0"/>
              <a:t>Autoencoder </a:t>
            </a:r>
            <a:r>
              <a:rPr lang="ko-KR" altLang="en-US" dirty="0"/>
              <a:t>모델의 특성을 이용해 불량 홀 탐지와 같은 이상 탐지 문제에 효과적으로 적용할 수 있다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정상 홀 데이터를 학습한 </a:t>
            </a:r>
            <a:r>
              <a:rPr lang="en-US" altLang="ko-KR" dirty="0"/>
              <a:t>LSTM Autoencoder </a:t>
            </a:r>
            <a:r>
              <a:rPr lang="ko-KR" altLang="en-US" dirty="0"/>
              <a:t>모델에 불량 홀 데이터</a:t>
            </a:r>
            <a:r>
              <a:rPr lang="en-US" altLang="ko-KR" dirty="0"/>
              <a:t>(</a:t>
            </a:r>
            <a:r>
              <a:rPr lang="ko-KR" altLang="en-US" dirty="0" err="1"/>
              <a:t>시퀀</a:t>
            </a:r>
            <a:r>
              <a:rPr lang="ko-KR" altLang="en-US" dirty="0"/>
              <a:t> </a:t>
            </a:r>
            <a:r>
              <a:rPr lang="ko-KR" altLang="en-US" dirty="0" err="1"/>
              <a:t>스</a:t>
            </a:r>
            <a:r>
              <a:rPr lang="en-US" altLang="ko-KR" dirty="0"/>
              <a:t>)</a:t>
            </a:r>
            <a:r>
              <a:rPr lang="ko-KR" altLang="en-US" dirty="0"/>
              <a:t>가 입력되는 경우 큰 </a:t>
            </a:r>
            <a:r>
              <a:rPr lang="en-US" altLang="ko-KR" dirty="0"/>
              <a:t>MAE </a:t>
            </a:r>
            <a:r>
              <a:rPr lang="ko-KR" altLang="en-US" dirty="0"/>
              <a:t>값을 갖게 되어 정상 홀과 불량 홀을 효과적으로 구분 </a:t>
            </a:r>
            <a:r>
              <a:rPr lang="en-US" altLang="ko-KR" dirty="0"/>
              <a:t>(</a:t>
            </a: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식별</a:t>
            </a:r>
            <a:r>
              <a:rPr lang="en-US" altLang="ko-KR" dirty="0"/>
              <a:t>)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비지도학습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데이터의 패턴 학습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6326E-C539-40E7-9F82-CDA1D3DEA8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069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주피터 노트북 환경에서 </a:t>
            </a:r>
            <a:r>
              <a:rPr lang="ko-KR" altLang="en-US" dirty="0" err="1"/>
              <a:t>파이썬과</a:t>
            </a:r>
            <a:r>
              <a:rPr lang="ko-KR" altLang="en-US" dirty="0"/>
              <a:t> 파이썬 패키지를 사용하여 해당 </a:t>
            </a:r>
            <a:r>
              <a:rPr lang="ko-KR" altLang="en-US" dirty="0" err="1"/>
              <a:t>알고리듬을</a:t>
            </a:r>
            <a:r>
              <a:rPr lang="ko-KR" altLang="en-US" dirty="0"/>
              <a:t> 구축할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6326E-C539-40E7-9F82-CDA1D3DEA8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107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6326E-C539-40E7-9F82-CDA1D3DEA8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597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텐서플로우의</a:t>
            </a:r>
            <a:r>
              <a:rPr lang="ko-KR" altLang="en-US" dirty="0"/>
              <a:t> </a:t>
            </a:r>
            <a:r>
              <a:rPr lang="en-US" altLang="ko-KR" dirty="0"/>
              <a:t>Sequential </a:t>
            </a:r>
            <a:r>
              <a:rPr lang="ko-KR" altLang="en-US" dirty="0"/>
              <a:t>객체를 사용함</a:t>
            </a:r>
            <a:endParaRPr lang="en-US" altLang="ko-KR" dirty="0"/>
          </a:p>
          <a:p>
            <a:r>
              <a:rPr lang="ko-KR" altLang="en-US" dirty="0" err="1"/>
              <a:t>하이퍼</a:t>
            </a:r>
            <a:r>
              <a:rPr lang="ko-KR" altLang="en-US" dirty="0"/>
              <a:t> 파라미터 </a:t>
            </a:r>
            <a:r>
              <a:rPr lang="en-US" altLang="ko-KR" dirty="0"/>
              <a:t>: </a:t>
            </a:r>
            <a:r>
              <a:rPr lang="ko-KR" altLang="en-US" dirty="0"/>
              <a:t>사용자가 직접 지정하는 층의 종류</a:t>
            </a:r>
            <a:r>
              <a:rPr lang="en-US" altLang="ko-KR" dirty="0"/>
              <a:t>, </a:t>
            </a:r>
            <a:r>
              <a:rPr lang="ko-KR" altLang="en-US" dirty="0"/>
              <a:t>층 개수</a:t>
            </a:r>
            <a:r>
              <a:rPr lang="en-US" altLang="ko-KR" dirty="0"/>
              <a:t>, </a:t>
            </a:r>
            <a:r>
              <a:rPr lang="ko-KR" altLang="en-US" dirty="0"/>
              <a:t>층의 출력 수 </a:t>
            </a:r>
            <a:r>
              <a:rPr lang="en-US" altLang="ko-KR" dirty="0"/>
              <a:t>, </a:t>
            </a:r>
            <a:r>
              <a:rPr lang="ko-KR" altLang="en-US" dirty="0"/>
              <a:t>활성화 함수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6326E-C539-40E7-9F82-CDA1D3DEA8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522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혼동 행렬이란</a:t>
            </a:r>
            <a:r>
              <a:rPr lang="en-US" altLang="ko-KR" dirty="0"/>
              <a:t>, </a:t>
            </a:r>
            <a:r>
              <a:rPr lang="ko-KR" altLang="en-US" dirty="0"/>
              <a:t>주로 통계적 분류에서 분류 </a:t>
            </a:r>
            <a:r>
              <a:rPr lang="ko-KR" altLang="en-US" dirty="0" err="1"/>
              <a:t>알고리듬의</a:t>
            </a:r>
            <a:r>
              <a:rPr lang="ko-KR" altLang="en-US" dirty="0"/>
              <a:t> 성능을 시각화 할 수 있는 표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6326E-C539-40E7-9F82-CDA1D3DEA8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103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Precision</a:t>
            </a:r>
            <a:r>
              <a:rPr lang="ko-KR" altLang="en-US" dirty="0"/>
              <a:t>과 </a:t>
            </a:r>
            <a:r>
              <a:rPr lang="en-US" altLang="ko-KR" dirty="0"/>
              <a:t>Recall </a:t>
            </a:r>
            <a:r>
              <a:rPr lang="ko-KR" altLang="en-US" dirty="0"/>
              <a:t>결과를 종합적으로 고려하여 나타낸 평가 지표</a:t>
            </a:r>
            <a:br>
              <a:rPr lang="en-US" altLang="ko-KR" dirty="0"/>
            </a:br>
            <a:r>
              <a:rPr lang="ko-KR" altLang="en-US" dirty="0">
                <a:ea typeface="서울남산체 B" panose="02020503020101020101"/>
              </a:rPr>
              <a:t>기업의 부가 가치 창출을 증대하기 위해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6326E-C539-40E7-9F82-CDA1D3DEA8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5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AC747-CE37-4F70-8EBC-1B56ECE812AB}" type="datetime1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3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73BA-FEF6-4B36-9F96-5DA14A1E2F68}" type="datetime1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2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9562-9C17-4372-85D1-FFC46DC99AAE}" type="datetime1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2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020" y="365760"/>
            <a:ext cx="9794387" cy="5315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44" y="1324598"/>
            <a:ext cx="10922983" cy="48555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E1CB-18FD-4F97-921C-1D4835568437}" type="datetime1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54F3E9-3891-D757-C50F-F91992E0A2DC}"/>
              </a:ext>
            </a:extLst>
          </p:cNvPr>
          <p:cNvSpPr/>
          <p:nvPr userDrawn="1"/>
        </p:nvSpPr>
        <p:spPr>
          <a:xfrm>
            <a:off x="437744" y="965763"/>
            <a:ext cx="8364612" cy="45719"/>
          </a:xfrm>
          <a:prstGeom prst="rect">
            <a:avLst/>
          </a:prstGeom>
          <a:gradFill>
            <a:gsLst>
              <a:gs pos="0">
                <a:schemeClr val="bg1"/>
              </a:gs>
              <a:gs pos="0">
                <a:schemeClr val="bg2">
                  <a:shade val="67500"/>
                  <a:satMod val="115000"/>
                  <a:alpha val="98000"/>
                  <a:lumMod val="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2B49EF-45D1-1D7E-DAC7-5C36D0702092}"/>
              </a:ext>
            </a:extLst>
          </p:cNvPr>
          <p:cNvSpPr/>
          <p:nvPr userDrawn="1"/>
        </p:nvSpPr>
        <p:spPr>
          <a:xfrm>
            <a:off x="2661091" y="6362698"/>
            <a:ext cx="9158218" cy="5005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98000"/>
                  <a:lumMod val="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3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9422-CFB7-42C6-8AA2-A1472A52F5DC}" type="datetime1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1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58CF-529A-4451-9939-F6168760CF0A}" type="datetime1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3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4399-EA23-4C5A-ACA5-A75593CB8DA8}" type="datetime1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2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98F0-9D89-4795-8303-9A71526FBF67}" type="datetime1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1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8DD0-62C4-4358-B46D-D3CC6854E1DD}" type="datetime1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90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7A8F-E021-46AC-9B15-D0E4F8C4E959}" type="datetime1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1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CE00-3A7D-4F3B-B41D-494CC284CA4D}" type="datetime1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0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047A37-A9AE-4A9E-A814-F71FF98CEC55}" type="datetime1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4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810AFA-1047-20BF-94BC-D53E7267D912}"/>
              </a:ext>
            </a:extLst>
          </p:cNvPr>
          <p:cNvSpPr/>
          <p:nvPr/>
        </p:nvSpPr>
        <p:spPr>
          <a:xfrm>
            <a:off x="6927" y="0"/>
            <a:ext cx="12192000" cy="532563"/>
          </a:xfrm>
          <a:prstGeom prst="rect">
            <a:avLst/>
          </a:prstGeom>
          <a:gradFill>
            <a:gsLst>
              <a:gs pos="20000">
                <a:schemeClr val="accent5">
                  <a:lumMod val="75000"/>
                </a:schemeClr>
              </a:gs>
              <a:gs pos="100000">
                <a:srgbClr val="609AD0"/>
              </a:gs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98000">
                <a:schemeClr val="accent5">
                  <a:lumMod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17CE9D-0565-1C97-F23D-6673BDBB68A6}"/>
              </a:ext>
            </a:extLst>
          </p:cNvPr>
          <p:cNvSpPr/>
          <p:nvPr/>
        </p:nvSpPr>
        <p:spPr>
          <a:xfrm>
            <a:off x="0" y="6325437"/>
            <a:ext cx="12192000" cy="532563"/>
          </a:xfrm>
          <a:prstGeom prst="rect">
            <a:avLst/>
          </a:prstGeom>
          <a:gradFill flip="none" rotWithShape="1">
            <a:gsLst>
              <a:gs pos="79000">
                <a:schemeClr val="accent5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97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875549-D0E3-EE79-45F8-A393E1A4C969}"/>
              </a:ext>
            </a:extLst>
          </p:cNvPr>
          <p:cNvSpPr/>
          <p:nvPr/>
        </p:nvSpPr>
        <p:spPr>
          <a:xfrm>
            <a:off x="1920620" y="2931345"/>
            <a:ext cx="8364612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C51E69-5854-77D0-10C7-AB49ED58E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264" y="5437274"/>
            <a:ext cx="2219325" cy="63817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31AE9D9-8B38-D9DD-17B3-FA8CEC8B86A1}"/>
              </a:ext>
            </a:extLst>
          </p:cNvPr>
          <p:cNvSpPr txBox="1">
            <a:spLocks/>
          </p:cNvSpPr>
          <p:nvPr/>
        </p:nvSpPr>
        <p:spPr>
          <a:xfrm>
            <a:off x="1239144" y="2136964"/>
            <a:ext cx="9713711" cy="129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ko-KR" altLang="en-US" sz="4000" dirty="0">
                <a:latin typeface="서울남산체 B" panose="02020503020101020101" pitchFamily="18" charset="-127"/>
                <a:ea typeface="서울남산체 B" panose="02020503020101020101" pitchFamily="18" charset="-127"/>
                <a:cs typeface="Times New Roman" panose="02020603050405020304" pitchFamily="18" charset="0"/>
              </a:rPr>
              <a:t>정밀가공 자원 최적화 </a:t>
            </a:r>
            <a:r>
              <a:rPr lang="en-US" altLang="ko-KR" sz="4000" dirty="0">
                <a:latin typeface="서울남산체 B" panose="02020503020101020101" pitchFamily="18" charset="-127"/>
                <a:ea typeface="서울남산체 B" panose="02020503020101020101" pitchFamily="18" charset="-127"/>
                <a:cs typeface="Times New Roman" panose="02020603050405020304" pitchFamily="18" charset="0"/>
              </a:rPr>
              <a:t>AI </a:t>
            </a:r>
            <a:r>
              <a:rPr lang="ko-KR" altLang="en-US" sz="4000" dirty="0">
                <a:latin typeface="서울남산체 B" panose="02020503020101020101" pitchFamily="18" charset="-127"/>
                <a:ea typeface="서울남산체 B" panose="02020503020101020101" pitchFamily="18" charset="-127"/>
                <a:cs typeface="Times New Roman" panose="02020603050405020304" pitchFamily="18" charset="0"/>
              </a:rPr>
              <a:t>데이터 셋 분석</a:t>
            </a:r>
            <a:r>
              <a:rPr lang="en-US" altLang="ko-KR" sz="4000" dirty="0">
                <a:latin typeface="서울남산체 B" panose="02020503020101020101" pitchFamily="18" charset="-127"/>
                <a:ea typeface="서울남산체 B" panose="02020503020101020101" pitchFamily="18" charset="-127"/>
                <a:cs typeface="Times New Roman" panose="02020603050405020304" pitchFamily="18" charset="0"/>
              </a:rPr>
              <a:t> </a:t>
            </a:r>
            <a:br>
              <a:rPr lang="en-US" altLang="ko-KR" sz="4000" dirty="0">
                <a:latin typeface="서울남산체 B" panose="02020503020101020101" pitchFamily="18" charset="-127"/>
                <a:ea typeface="서울남산체 B" panose="02020503020101020101" pitchFamily="18" charset="-127"/>
                <a:cs typeface="Times New Roman" panose="02020603050405020304" pitchFamily="18" charset="0"/>
              </a:rPr>
            </a:br>
            <a:br>
              <a:rPr lang="en-US" altLang="ko-KR" sz="4000" dirty="0">
                <a:latin typeface="서울남산체 B" panose="02020503020101020101" pitchFamily="18" charset="-127"/>
                <a:ea typeface="서울남산체 B" panose="02020503020101020101" pitchFamily="18" charset="-127"/>
                <a:cs typeface="Times New Roman" panose="02020603050405020304" pitchFamily="18" charset="0"/>
              </a:rPr>
            </a:b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  <a:cs typeface="Times New Roman" panose="02020603050405020304" pitchFamily="18" charset="0"/>
              </a:rPr>
              <a:t>Department of Mechanical and Control Engineering</a:t>
            </a:r>
            <a:br>
              <a:rPr lang="en-US" altLang="ko-KR" sz="4000" dirty="0">
                <a:latin typeface="서울남산체 B" panose="02020503020101020101" pitchFamily="18" charset="-127"/>
                <a:ea typeface="서울남산체 B" panose="02020503020101020101" pitchFamily="18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latin typeface="서울남산체 B" panose="02020503020101020101" pitchFamily="18" charset="-127"/>
                <a:ea typeface="서울남산체 B" panose="02020503020101020101" pitchFamily="18" charset="-127"/>
                <a:cs typeface="Times New Roman" panose="02020603050405020304" pitchFamily="18" charset="0"/>
              </a:rPr>
              <a:t>Course:</a:t>
            </a:r>
            <a:r>
              <a:rPr lang="ko-KR" altLang="en-US" sz="1800" dirty="0">
                <a:latin typeface="서울남산체 B" panose="02020503020101020101" pitchFamily="18" charset="-127"/>
                <a:ea typeface="서울남산체 B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서울남산체 B" panose="02020503020101020101" pitchFamily="18" charset="-127"/>
                <a:ea typeface="서울남산체 B" panose="02020503020101020101" pitchFamily="18" charset="-127"/>
                <a:cs typeface="Times New Roman" panose="02020603050405020304" pitchFamily="18" charset="0"/>
              </a:rPr>
              <a:t>Smart Factory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1800" dirty="0">
                <a:latin typeface="서울남산체 B" panose="02020503020101020101" pitchFamily="18" charset="-127"/>
                <a:ea typeface="서울남산체 B" panose="02020503020101020101" pitchFamily="18" charset="-127"/>
                <a:cs typeface="Times New Roman" panose="02020603050405020304" pitchFamily="18" charset="0"/>
              </a:rPr>
              <a:t>Presenter: Kwak, Jin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1800" dirty="0">
                <a:latin typeface="서울남산체 B" panose="02020503020101020101" pitchFamily="18" charset="-127"/>
                <a:ea typeface="서울남산체 B" panose="02020503020101020101" pitchFamily="18" charset="-127"/>
                <a:cs typeface="Times New Roman" panose="02020603050405020304" pitchFamily="18" charset="0"/>
              </a:rPr>
              <a:t>Date: 2023/12/04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endParaRPr lang="ko-KR" altLang="en-US" sz="4000" dirty="0">
              <a:latin typeface="서울남산체 B" panose="02020503020101020101" pitchFamily="18" charset="-127"/>
              <a:ea typeface="서울남산체 B" panose="020205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37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7"/>
    </mc:Choice>
    <mc:Fallback xmlns="">
      <p:transition spd="slow" advTm="379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10834402" cy="531548"/>
          </a:xfrm>
        </p:spPr>
        <p:txBody>
          <a:bodyPr>
            <a:no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/>
              </a:rPr>
              <a:t>1. Introduction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ea typeface="서울남산체 B" panose="02020503020101020101"/>
              </a:rPr>
              <a:t>2</a:t>
            </a:fld>
            <a:endParaRPr lang="ko-KR" altLang="en-US">
              <a:ea typeface="서울남산체 B" panose="02020503020101020101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29103-9925-27F9-9D38-F0AF6E00ACDE}"/>
              </a:ext>
            </a:extLst>
          </p:cNvPr>
          <p:cNvSpPr txBox="1"/>
          <p:nvPr/>
        </p:nvSpPr>
        <p:spPr>
          <a:xfrm>
            <a:off x="306964" y="1094322"/>
            <a:ext cx="11578071" cy="5033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ea typeface="서울남산체 B" panose="02020503020101020101"/>
              </a:rPr>
              <a:t>공정에 대한 개요</a:t>
            </a:r>
            <a:endParaRPr lang="en-US" altLang="ko-KR" b="1" dirty="0">
              <a:ea typeface="서울남산체 B" panose="02020503020101020101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ea typeface="서울남산체 B" panose="02020503020101020101"/>
              </a:rPr>
              <a:t>반도체 제작에 사용되는 적층용 </a:t>
            </a:r>
            <a:r>
              <a:rPr lang="en-US" altLang="ko-KR" dirty="0">
                <a:ea typeface="서울남산체 B" panose="02020503020101020101"/>
              </a:rPr>
              <a:t>Vacuum Plate</a:t>
            </a:r>
            <a:r>
              <a:rPr lang="ko-KR" altLang="en-US" dirty="0">
                <a:ea typeface="서울남산체 B" panose="02020503020101020101"/>
              </a:rPr>
              <a:t>의</a:t>
            </a:r>
            <a:r>
              <a:rPr lang="en-US" altLang="ko-KR" dirty="0">
                <a:ea typeface="서울남산체 B" panose="02020503020101020101"/>
              </a:rPr>
              <a:t> </a:t>
            </a:r>
            <a:r>
              <a:rPr lang="ko-KR" altLang="en-US" dirty="0">
                <a:ea typeface="서울남산체 B" panose="02020503020101020101"/>
              </a:rPr>
              <a:t>레이저 미세 홀 가공</a:t>
            </a:r>
            <a:endParaRPr lang="en-US" altLang="ko-KR" dirty="0">
              <a:ea typeface="서울남산체 B" panose="02020503020101020101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ea typeface="서울남산체 B" panose="02020503020101020101"/>
              </a:rPr>
              <a:t>초정밀</a:t>
            </a:r>
            <a:r>
              <a:rPr lang="en-US" altLang="ko-KR" dirty="0">
                <a:ea typeface="서울남산체 B" panose="02020503020101020101"/>
              </a:rPr>
              <a:t> </a:t>
            </a:r>
            <a:r>
              <a:rPr lang="ko-KR" altLang="en-US" dirty="0">
                <a:ea typeface="서울남산체 B" panose="02020503020101020101"/>
              </a:rPr>
              <a:t>금속 가공 공정</a:t>
            </a:r>
            <a:endParaRPr lang="en-US" altLang="ko-KR" dirty="0">
              <a:ea typeface="서울남산체 B" panose="020205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ea typeface="서울남산체 B" panose="02020503020101020101"/>
              </a:rPr>
              <a:t>공정 상 문제 현황</a:t>
            </a:r>
            <a:endParaRPr lang="en-US" altLang="ko-KR" b="1" dirty="0">
              <a:ea typeface="서울남산체 B" panose="02020503020101020101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ea typeface="서울남산체 B" panose="02020503020101020101"/>
              </a:rPr>
              <a:t>홀 가공 및 품질 검사 과정 중 여러 형태의 불량 검출 </a:t>
            </a:r>
            <a:r>
              <a:rPr lang="en-US" altLang="ko-KR" dirty="0">
                <a:ea typeface="서울남산체 B" panose="02020503020101020101"/>
              </a:rPr>
              <a:t>(</a:t>
            </a:r>
            <a:r>
              <a:rPr lang="ko-KR" altLang="en-US">
                <a:ea typeface="서울남산체 B" panose="02020503020101020101"/>
              </a:rPr>
              <a:t>인력으로 검출</a:t>
            </a:r>
            <a:r>
              <a:rPr lang="en-US" altLang="ko-KR" dirty="0">
                <a:ea typeface="서울남산체 B" panose="02020503020101020101"/>
              </a:rPr>
              <a:t>)</a:t>
            </a:r>
            <a:r>
              <a:rPr lang="ko-KR" altLang="en-US" dirty="0">
                <a:ea typeface="서울남산체 B" panose="02020503020101020101"/>
              </a:rPr>
              <a:t> </a:t>
            </a:r>
            <a:br>
              <a:rPr lang="en-US" altLang="ko-KR" dirty="0">
                <a:ea typeface="서울남산체 B" panose="02020503020101020101"/>
              </a:rPr>
            </a:br>
            <a:r>
              <a:rPr lang="en-US" altLang="ko-KR" dirty="0">
                <a:ea typeface="서울남산체 B" panose="02020503020101020101"/>
                <a:sym typeface="Wingdings" panose="05000000000000000000" pitchFamily="2" charset="2"/>
              </a:rPr>
              <a:t> </a:t>
            </a:r>
            <a:r>
              <a:rPr lang="ko-KR" altLang="en-US" dirty="0">
                <a:ea typeface="서울남산체 B" panose="02020503020101020101"/>
              </a:rPr>
              <a:t>정상</a:t>
            </a:r>
            <a:r>
              <a:rPr lang="en-US" altLang="ko-KR" dirty="0">
                <a:ea typeface="서울남산체 B" panose="02020503020101020101"/>
              </a:rPr>
              <a:t>/</a:t>
            </a:r>
            <a:r>
              <a:rPr lang="ko-KR" altLang="en-US" dirty="0">
                <a:ea typeface="서울남산체 B" panose="02020503020101020101"/>
              </a:rPr>
              <a:t>불량 식별의 정량적 방법  </a:t>
            </a:r>
            <a:r>
              <a:rPr lang="en-US" altLang="ko-KR" dirty="0">
                <a:ea typeface="서울남산체 B" panose="02020503020101020101"/>
              </a:rPr>
              <a:t>X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ea typeface="서울남산체 B" panose="02020503020101020101"/>
              </a:rPr>
              <a:t>검사</a:t>
            </a:r>
            <a:r>
              <a:rPr lang="en-US" altLang="ko-KR" dirty="0">
                <a:ea typeface="서울남산체 B" panose="02020503020101020101"/>
              </a:rPr>
              <a:t>/ </a:t>
            </a:r>
            <a:r>
              <a:rPr lang="ko-KR" altLang="en-US" dirty="0">
                <a:ea typeface="서울남산체 B" panose="02020503020101020101"/>
              </a:rPr>
              <a:t>불량 수정에 자원 과다 소요</a:t>
            </a:r>
            <a:endParaRPr lang="en-US" altLang="ko-KR" dirty="0">
              <a:ea typeface="서울남산체 B" panose="020205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ea typeface="서울남산체 B" panose="02020503020101020101"/>
              </a:rPr>
              <a:t>극복 방안</a:t>
            </a:r>
            <a:endParaRPr lang="en-US" altLang="ko-KR" b="1" dirty="0">
              <a:ea typeface="서울남산체 B" panose="02020503020101020101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ea typeface="서울남산체 B" panose="02020503020101020101"/>
              </a:rPr>
              <a:t>가공 시에 나오는 레이저의 반사광 체득</a:t>
            </a:r>
            <a:r>
              <a:rPr lang="en-US" altLang="ko-KR" dirty="0">
                <a:ea typeface="서울남산체 B" panose="02020503020101020101"/>
              </a:rPr>
              <a:t>(Photo-diode)</a:t>
            </a:r>
            <a:r>
              <a:rPr lang="ko-KR" altLang="en-US" dirty="0">
                <a:ea typeface="서울남산체 B" panose="02020503020101020101"/>
              </a:rPr>
              <a:t> </a:t>
            </a:r>
            <a:r>
              <a:rPr lang="en-US" altLang="ko-KR" dirty="0">
                <a:ea typeface="서울남산체 B" panose="02020503020101020101"/>
                <a:sym typeface="Wingdings" panose="05000000000000000000" pitchFamily="2" charset="2"/>
              </a:rPr>
              <a:t> </a:t>
            </a:r>
            <a:r>
              <a:rPr lang="ko-KR" altLang="en-US" dirty="0">
                <a:ea typeface="서울남산체 B" panose="02020503020101020101"/>
                <a:sym typeface="Wingdings" panose="05000000000000000000" pitchFamily="2" charset="2"/>
              </a:rPr>
              <a:t>비지도 학습 </a:t>
            </a:r>
            <a:r>
              <a:rPr lang="ko-KR" altLang="en-US" dirty="0" err="1">
                <a:ea typeface="서울남산체 B" panose="02020503020101020101"/>
                <a:sym typeface="Wingdings" panose="05000000000000000000" pitchFamily="2" charset="2"/>
              </a:rPr>
              <a:t>알고리듬</a:t>
            </a:r>
            <a:r>
              <a:rPr lang="ko-KR" altLang="en-US" dirty="0">
                <a:ea typeface="서울남산체 B" panose="02020503020101020101"/>
                <a:sym typeface="Wingdings" panose="05000000000000000000" pitchFamily="2" charset="2"/>
              </a:rPr>
              <a:t> 적용</a:t>
            </a:r>
            <a:endParaRPr lang="en-US" altLang="ko-KR" dirty="0">
              <a:ea typeface="서울남산체 B" panose="020205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ea typeface="서울남산체 B" panose="02020503020101020101"/>
              </a:rPr>
              <a:t>기대효과</a:t>
            </a:r>
            <a:endParaRPr lang="en-US" altLang="ko-KR" b="1" dirty="0">
              <a:ea typeface="서울남산체 B" panose="02020503020101020101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ea typeface="서울남산체 B" panose="02020503020101020101"/>
              </a:rPr>
              <a:t>정량적인 품질 검사 </a:t>
            </a:r>
            <a:r>
              <a:rPr lang="en-US" altLang="ko-KR" dirty="0">
                <a:ea typeface="서울남산체 B" panose="02020503020101020101"/>
                <a:sym typeface="Wingdings" panose="05000000000000000000" pitchFamily="2" charset="2"/>
              </a:rPr>
              <a:t> </a:t>
            </a:r>
            <a:r>
              <a:rPr lang="ko-KR" altLang="en-US" dirty="0">
                <a:ea typeface="서울남산체 B" panose="02020503020101020101"/>
                <a:sym typeface="Wingdings" panose="05000000000000000000" pitchFamily="2" charset="2"/>
              </a:rPr>
              <a:t>현행 공정 개선 </a:t>
            </a:r>
            <a:r>
              <a:rPr lang="en-US" altLang="ko-KR" dirty="0">
                <a:ea typeface="서울남산체 B" panose="02020503020101020101"/>
                <a:sym typeface="Wingdings" panose="05000000000000000000" pitchFamily="2" charset="2"/>
              </a:rPr>
              <a:t> </a:t>
            </a:r>
            <a:r>
              <a:rPr lang="ko-KR" altLang="en-US" dirty="0">
                <a:ea typeface="서울남산체 B" panose="02020503020101020101"/>
                <a:sym typeface="Wingdings" panose="05000000000000000000" pitchFamily="2" charset="2"/>
              </a:rPr>
              <a:t>자원 최적화</a:t>
            </a:r>
            <a:endParaRPr lang="en-US" altLang="ko-KR" dirty="0">
              <a:ea typeface="서울남산체 B" panose="02020503020101020101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ea typeface="서울남산체 B" panose="02020503020101020101"/>
                <a:sym typeface="Wingdings" panose="05000000000000000000" pitchFamily="2" charset="2"/>
              </a:rPr>
              <a:t>자동화되는 품질 검사로 최종 제품의 품질 개선 및 불량률 감소 기대</a:t>
            </a:r>
            <a:endParaRPr lang="en-US" altLang="ko-KR" dirty="0">
              <a:ea typeface="서울남산체 B" panose="02020503020101020101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AA2668-3664-E416-ABF5-F15DEA329608}"/>
              </a:ext>
            </a:extLst>
          </p:cNvPr>
          <p:cNvSpPr txBox="1"/>
          <p:nvPr/>
        </p:nvSpPr>
        <p:spPr>
          <a:xfrm>
            <a:off x="8951376" y="3670177"/>
            <a:ext cx="333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Figure 1. Vacuum Plate </a:t>
            </a:r>
            <a:r>
              <a:rPr lang="ko-KR" altLang="en-US" b="1" dirty="0"/>
              <a:t>가공공정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00B5442-FA1F-89F9-8BC0-C783D5490C71}"/>
              </a:ext>
            </a:extLst>
          </p:cNvPr>
          <p:cNvGrpSpPr/>
          <p:nvPr/>
        </p:nvGrpSpPr>
        <p:grpSpPr>
          <a:xfrm>
            <a:off x="8951376" y="331949"/>
            <a:ext cx="3215138" cy="3338228"/>
            <a:chOff x="8583015" y="342679"/>
            <a:chExt cx="4018922" cy="417278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0EC1CE2-9BBF-9B54-C8B0-F4F24F0AF4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48" b="4312"/>
            <a:stretch/>
          </p:blipFill>
          <p:spPr>
            <a:xfrm>
              <a:off x="8583015" y="342679"/>
              <a:ext cx="4018921" cy="175071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CEE72E3-8871-A133-8903-47E6286D6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83016" y="2093395"/>
              <a:ext cx="4018921" cy="24220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10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1"/>
    </mc:Choice>
    <mc:Fallback xmlns="">
      <p:transition spd="slow" advTm="43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11159658" cy="531548"/>
          </a:xfrm>
        </p:spPr>
        <p:txBody>
          <a:bodyPr>
            <a:no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/>
              </a:rPr>
              <a:t>2. Data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/>
              </a:rPr>
              <a:t>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/>
              </a:rPr>
              <a:t>Analysis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/>
              </a:rPr>
              <a:t>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/>
              </a:rPr>
              <a:t>(1/5)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ea typeface="서울남산체 B" panose="02020503020101020101"/>
              </a:rPr>
              <a:t>3</a:t>
            </a:fld>
            <a:endParaRPr lang="ko-KR" altLang="en-US">
              <a:ea typeface="서울남산체 B" panose="02020503020101020101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39663D-9F39-A406-3998-DF086C6AA94F}"/>
              </a:ext>
            </a:extLst>
          </p:cNvPr>
          <p:cNvSpPr txBox="1"/>
          <p:nvPr/>
        </p:nvSpPr>
        <p:spPr>
          <a:xfrm>
            <a:off x="432969" y="1154545"/>
            <a:ext cx="7233923" cy="4565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AI</a:t>
            </a:r>
            <a:r>
              <a:rPr lang="ko-KR" altLang="en-US" b="1" dirty="0"/>
              <a:t> 분석 방법론</a:t>
            </a:r>
            <a:r>
              <a:rPr lang="en-US" altLang="ko-KR" b="1" dirty="0"/>
              <a:t>(</a:t>
            </a:r>
            <a:r>
              <a:rPr lang="ko-KR" altLang="en-US" b="1" dirty="0" err="1"/>
              <a:t>알고리듬</a:t>
            </a:r>
            <a:r>
              <a:rPr lang="en-US" altLang="ko-KR" b="1" dirty="0"/>
              <a:t>): </a:t>
            </a:r>
            <a:br>
              <a:rPr lang="en-US" altLang="ko-KR" dirty="0"/>
            </a:br>
            <a:r>
              <a:rPr lang="ko-KR" altLang="en-US" dirty="0"/>
              <a:t>정상</a:t>
            </a:r>
            <a:r>
              <a:rPr lang="en-US" altLang="ko-KR" dirty="0"/>
              <a:t>/</a:t>
            </a:r>
            <a:r>
              <a:rPr lang="ko-KR" altLang="en-US" dirty="0"/>
              <a:t>불량에 대한 식별</a:t>
            </a:r>
            <a:r>
              <a:rPr lang="en-US" altLang="ko-KR" dirty="0"/>
              <a:t>(Classification)</a:t>
            </a:r>
            <a:r>
              <a:rPr lang="ko-KR" altLang="en-US" dirty="0"/>
              <a:t>이 필요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비지도 학습 방식</a:t>
            </a:r>
            <a:r>
              <a:rPr lang="en-US" altLang="ko-KR" dirty="0"/>
              <a:t>/ </a:t>
            </a:r>
            <a:r>
              <a:rPr lang="ko-KR" altLang="en-US" dirty="0"/>
              <a:t>시계열 데이터 분석</a:t>
            </a:r>
            <a:r>
              <a:rPr lang="en-US" altLang="ko-KR" dirty="0"/>
              <a:t>/ </a:t>
            </a:r>
            <a:r>
              <a:rPr lang="ko-KR" altLang="en-US" dirty="0"/>
              <a:t>이상 탐지 성능 등 고려</a:t>
            </a:r>
            <a:endParaRPr lang="en-US" altLang="ko-KR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Autoencoder</a:t>
            </a:r>
            <a:r>
              <a:rPr lang="ko-KR" altLang="en-US" dirty="0"/>
              <a:t>의 입력 데이터를 인코딩</a:t>
            </a:r>
            <a:r>
              <a:rPr lang="en-US" altLang="ko-KR" dirty="0"/>
              <a:t>(</a:t>
            </a:r>
            <a:r>
              <a:rPr lang="ko-KR" altLang="en-US" dirty="0"/>
              <a:t>압축</a:t>
            </a:r>
            <a:r>
              <a:rPr lang="en-US" altLang="ko-KR" dirty="0"/>
              <a:t>) </a:t>
            </a:r>
            <a:r>
              <a:rPr lang="ko-KR" altLang="en-US" dirty="0"/>
              <a:t>및 디코딩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압축 풀기</a:t>
            </a:r>
            <a:r>
              <a:rPr lang="en-US" altLang="ko-KR" dirty="0"/>
              <a:t>)</a:t>
            </a:r>
            <a:r>
              <a:rPr lang="ko-KR" altLang="en-US" dirty="0"/>
              <a:t>하여 본래 차원 데이터로 복원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br>
              <a:rPr lang="en-US" altLang="ko-KR" dirty="0"/>
            </a:br>
            <a:r>
              <a:rPr lang="ko-KR" altLang="en-US" dirty="0"/>
              <a:t>복원된 데이터와 원 데이터 사이의 복원 오차를 평균 절대 오차</a:t>
            </a:r>
            <a:r>
              <a:rPr lang="en-US" altLang="ko-KR" dirty="0"/>
              <a:t>(Mean Absolute </a:t>
            </a:r>
            <a:r>
              <a:rPr lang="en-US" altLang="ko-KR" dirty="0" err="1"/>
              <a:t>Error,MAE</a:t>
            </a:r>
            <a:r>
              <a:rPr lang="en-US" altLang="ko-KR" dirty="0"/>
              <a:t>)</a:t>
            </a:r>
            <a:r>
              <a:rPr lang="ko-KR" altLang="en-US" dirty="0"/>
              <a:t>를 이용</a:t>
            </a:r>
            <a:endParaRPr lang="en-US" altLang="ko-KR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입력 시퀀스와 유사한 복원 시퀀스 생성을 학습</a:t>
            </a:r>
            <a:endParaRPr lang="en-US" altLang="ko-KR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정상 홀 데이터를 학습한 </a:t>
            </a:r>
            <a:r>
              <a:rPr lang="en-US" altLang="ko-KR" dirty="0"/>
              <a:t>LSTM Autoencoder</a:t>
            </a:r>
            <a:r>
              <a:rPr lang="ko-KR" altLang="en-US" dirty="0"/>
              <a:t> 모델에 불량 홀 데이터가 입력되는 경우</a:t>
            </a:r>
            <a:r>
              <a:rPr lang="en-US" altLang="ko-KR" dirty="0"/>
              <a:t> </a:t>
            </a:r>
            <a:r>
              <a:rPr lang="ko-KR" altLang="en-US" dirty="0"/>
              <a:t>효과적으로 분류</a:t>
            </a:r>
            <a:r>
              <a:rPr lang="en-US" altLang="ko-KR" dirty="0"/>
              <a:t>/</a:t>
            </a:r>
            <a:r>
              <a:rPr lang="ko-KR" altLang="en-US" dirty="0"/>
              <a:t>식별 가능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06F98A4-9D2E-C468-6F1F-6E823861C7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75" t="3161"/>
          <a:stretch/>
        </p:blipFill>
        <p:spPr>
          <a:xfrm>
            <a:off x="7198902" y="1062736"/>
            <a:ext cx="4993098" cy="26604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5B8380-BCFC-BF0D-3C32-18516E768CD2}"/>
              </a:ext>
            </a:extLst>
          </p:cNvPr>
          <p:cNvSpPr txBox="1"/>
          <p:nvPr/>
        </p:nvSpPr>
        <p:spPr>
          <a:xfrm>
            <a:off x="7272496" y="3624580"/>
            <a:ext cx="4993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Figure 2. LSTM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Autoencoder</a:t>
            </a:r>
            <a:r>
              <a:rPr lang="ko-KR" altLang="en-US" sz="1600" b="1" dirty="0"/>
              <a:t> 모델</a:t>
            </a:r>
          </a:p>
        </p:txBody>
      </p:sp>
    </p:spTree>
    <p:extLst>
      <p:ext uri="{BB962C8B-B14F-4D97-AF65-F5344CB8AC3E}">
        <p14:creationId xmlns:p14="http://schemas.microsoft.com/office/powerpoint/2010/main" val="29252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"/>
    </mc:Choice>
    <mc:Fallback xmlns="">
      <p:transition spd="slow" advTm="26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11159658" cy="531548"/>
          </a:xfrm>
        </p:spPr>
        <p:txBody>
          <a:bodyPr>
            <a:no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/>
              </a:rPr>
              <a:t>3. Data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/>
              </a:rPr>
              <a:t>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/>
              </a:rPr>
              <a:t>Analysis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/>
              </a:rPr>
              <a:t>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/>
              </a:rPr>
              <a:t>(2/5)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ea typeface="서울남산체 B" panose="02020503020101020101"/>
              </a:rPr>
              <a:t>4</a:t>
            </a:fld>
            <a:endParaRPr lang="ko-KR" altLang="en-US">
              <a:ea typeface="서울남산체 B" panose="02020503020101020101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454AC4-8B7B-AB38-6B17-50720D5E34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3" t="1829" b="3857"/>
          <a:stretch/>
        </p:blipFill>
        <p:spPr>
          <a:xfrm>
            <a:off x="7232175" y="1154545"/>
            <a:ext cx="4959825" cy="2202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DD1FA9-36E6-5261-A4D4-F77EB4CC650C}"/>
              </a:ext>
            </a:extLst>
          </p:cNvPr>
          <p:cNvSpPr txBox="1"/>
          <p:nvPr/>
        </p:nvSpPr>
        <p:spPr>
          <a:xfrm>
            <a:off x="7232175" y="3356700"/>
            <a:ext cx="4993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Figure 3. Flow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Chart of Analysis</a:t>
            </a:r>
            <a:endParaRPr lang="ko-KR" altLang="en-US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39663D-9F39-A406-3998-DF086C6AA94F}"/>
              </a:ext>
            </a:extLst>
          </p:cNvPr>
          <p:cNvSpPr txBox="1"/>
          <p:nvPr/>
        </p:nvSpPr>
        <p:spPr>
          <a:xfrm>
            <a:off x="432970" y="1154545"/>
            <a:ext cx="6669793" cy="527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AI </a:t>
            </a:r>
            <a:r>
              <a:rPr lang="ko-KR" altLang="en-US" b="1" dirty="0"/>
              <a:t>분석 </a:t>
            </a:r>
            <a:r>
              <a:rPr lang="ko-KR" altLang="en-US" b="1" dirty="0" err="1"/>
              <a:t>알고리듬</a:t>
            </a:r>
            <a:r>
              <a:rPr lang="ko-KR" altLang="en-US" b="1" dirty="0"/>
              <a:t> 구축 절차</a:t>
            </a:r>
            <a:r>
              <a:rPr lang="en-US" altLang="ko-KR" dirty="0"/>
              <a:t>:</a:t>
            </a:r>
            <a:br>
              <a:rPr lang="en-US" altLang="ko-KR" dirty="0"/>
            </a:br>
            <a:endParaRPr lang="en-US" altLang="ko-KR" dirty="0"/>
          </a:p>
          <a:p>
            <a:pPr>
              <a:lnSpc>
                <a:spcPct val="17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: </a:t>
            </a:r>
            <a:r>
              <a:rPr lang="ko-KR" altLang="en-US" dirty="0"/>
              <a:t>학습용</a:t>
            </a:r>
            <a:r>
              <a:rPr lang="en-US" altLang="ko-KR" dirty="0"/>
              <a:t>/</a:t>
            </a:r>
            <a:r>
              <a:rPr lang="ko-KR" altLang="en-US" dirty="0"/>
              <a:t>평가용 데이터 셋 분리</a:t>
            </a:r>
            <a:br>
              <a:rPr lang="en-US" altLang="ko-KR" dirty="0"/>
            </a:br>
            <a:r>
              <a:rPr lang="en-US" altLang="ko-KR" dirty="0"/>
              <a:t>	                 AI </a:t>
            </a:r>
            <a:r>
              <a:rPr lang="ko-KR" altLang="en-US" dirty="0"/>
              <a:t>모델 적용을 위해 데이터 표준화</a:t>
            </a:r>
            <a:r>
              <a:rPr lang="en-US" altLang="ko-KR" dirty="0"/>
              <a:t>/</a:t>
            </a:r>
            <a:r>
              <a:rPr lang="ko-KR" altLang="en-US" dirty="0"/>
              <a:t>형태 변환</a:t>
            </a:r>
            <a:br>
              <a:rPr lang="en-US" altLang="ko-KR" dirty="0"/>
            </a:br>
            <a:r>
              <a:rPr lang="en-US" altLang="ko-KR" dirty="0"/>
              <a:t>4. AI </a:t>
            </a:r>
            <a:r>
              <a:rPr lang="ko-KR" altLang="en-US" dirty="0"/>
              <a:t>모델 구축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순차 모델 방식으로 </a:t>
            </a:r>
            <a:r>
              <a:rPr lang="en-US" altLang="ko-KR" dirty="0"/>
              <a:t>LSTM Autoencoder </a:t>
            </a:r>
            <a:r>
              <a:rPr lang="ko-KR" altLang="en-US" dirty="0"/>
              <a:t>모델 작성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en-US" altLang="ko-KR" dirty="0"/>
              <a:t>5. AI </a:t>
            </a:r>
            <a:r>
              <a:rPr lang="ko-KR" altLang="en-US" dirty="0"/>
              <a:t>모델 학습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데이터 셋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정상 홀 데이터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학습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학습 결과 확인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70000"/>
              </a:lnSpc>
            </a:pPr>
            <a:r>
              <a:rPr lang="en-US" altLang="ko-KR" dirty="0">
                <a:sym typeface="Wingdings" panose="05000000000000000000" pitchFamily="2" charset="2"/>
              </a:rPr>
              <a:t>6. </a:t>
            </a:r>
            <a:r>
              <a:rPr lang="ko-KR" altLang="en-US" dirty="0">
                <a:sym typeface="Wingdings" panose="05000000000000000000" pitchFamily="2" charset="2"/>
              </a:rPr>
              <a:t>임계치 설정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정상 </a:t>
            </a:r>
            <a:r>
              <a:rPr lang="en-US" altLang="ko-KR" dirty="0"/>
              <a:t>/ </a:t>
            </a:r>
            <a:r>
              <a:rPr lang="ko-KR" altLang="en-US" dirty="0"/>
              <a:t>불량 홀을 구분하는 </a:t>
            </a:r>
            <a:r>
              <a:rPr lang="en-US" altLang="ko-KR" dirty="0"/>
              <a:t>MAE </a:t>
            </a:r>
            <a:r>
              <a:rPr lang="ko-KR" altLang="en-US" dirty="0"/>
              <a:t>임계 값은</a:t>
            </a:r>
            <a:br>
              <a:rPr lang="en-US" altLang="ko-KR" dirty="0"/>
            </a:br>
            <a:r>
              <a:rPr lang="en-US" altLang="ko-KR" dirty="0"/>
              <a:t>	              </a:t>
            </a:r>
            <a:r>
              <a:rPr lang="ko-KR" altLang="en-US" dirty="0"/>
              <a:t> </a:t>
            </a:r>
            <a:r>
              <a:rPr lang="en-US" altLang="ko-KR" dirty="0"/>
              <a:t>3 sigma rule</a:t>
            </a:r>
            <a:r>
              <a:rPr lang="ko-KR" altLang="en-US" dirty="0"/>
              <a:t>을 적용하여 학습 </a:t>
            </a:r>
            <a:br>
              <a:rPr lang="en-US" altLang="ko-KR" dirty="0"/>
            </a:br>
            <a:r>
              <a:rPr lang="en-US" altLang="ko-KR" dirty="0"/>
              <a:t>	              </a:t>
            </a:r>
            <a:r>
              <a:rPr lang="ko-KR" altLang="en-US" dirty="0"/>
              <a:t>데이터의 표준편차 범위 </a:t>
            </a:r>
            <a:r>
              <a:rPr lang="en-US" altLang="ko-KR" dirty="0"/>
              <a:t>(99.7%)  </a:t>
            </a:r>
            <a:r>
              <a:rPr lang="ko-KR" altLang="en-US" dirty="0"/>
              <a:t>값으로 선정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70000"/>
              </a:lnSpc>
            </a:pPr>
            <a:r>
              <a:rPr lang="en-US" altLang="ko-KR" dirty="0">
                <a:sym typeface="Wingdings" panose="05000000000000000000" pitchFamily="2" charset="2"/>
              </a:rPr>
              <a:t>7. AI </a:t>
            </a:r>
            <a:r>
              <a:rPr lang="ko-KR" altLang="en-US" dirty="0">
                <a:sym typeface="Wingdings" panose="05000000000000000000" pitchFamily="2" charset="2"/>
              </a:rPr>
              <a:t>모델 평가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임계치를 이용해 평가 데이터 셋의 데이터 평가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70000"/>
              </a:lnSpc>
            </a:pPr>
            <a:r>
              <a:rPr lang="ko-KR" altLang="en-US" dirty="0">
                <a:sym typeface="Wingdings" panose="05000000000000000000" pitchFamily="2" charset="2"/>
              </a:rPr>
              <a:t>                     </a:t>
            </a:r>
            <a:r>
              <a:rPr lang="en-US" altLang="ko-KR" dirty="0">
                <a:sym typeface="Wingdings" panose="05000000000000000000" pitchFamily="2" charset="2"/>
              </a:rPr>
              <a:t>           </a:t>
            </a:r>
            <a:r>
              <a:rPr lang="ko-KR" altLang="en-US" dirty="0">
                <a:sym typeface="Wingdings" panose="05000000000000000000" pitchFamily="2" charset="2"/>
              </a:rPr>
              <a:t>혼동행렬을 이용해 모델의 정확도 확인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13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11159658" cy="531548"/>
          </a:xfrm>
        </p:spPr>
        <p:txBody>
          <a:bodyPr>
            <a:no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/>
              </a:rPr>
              <a:t>4. Data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/>
              </a:rPr>
              <a:t>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/>
              </a:rPr>
              <a:t>Analysis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/>
              </a:rPr>
              <a:t>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/>
              </a:rPr>
              <a:t>(3/5)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ea typeface="서울남산체 B" panose="02020503020101020101"/>
              </a:rPr>
              <a:t>5</a:t>
            </a:fld>
            <a:endParaRPr lang="ko-KR" altLang="en-US">
              <a:ea typeface="서울남산체 B" panose="02020503020101020101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39663D-9F39-A406-3998-DF086C6AA94F}"/>
              </a:ext>
            </a:extLst>
          </p:cNvPr>
          <p:cNvSpPr txBox="1"/>
          <p:nvPr/>
        </p:nvSpPr>
        <p:spPr>
          <a:xfrm>
            <a:off x="432970" y="1154545"/>
            <a:ext cx="8809040" cy="421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Data Preprocessing</a:t>
            </a:r>
          </a:p>
          <a:p>
            <a:pPr>
              <a:lnSpc>
                <a:spcPct val="180000"/>
              </a:lnSpc>
            </a:pPr>
            <a:r>
              <a:rPr lang="en-US" altLang="ko-KR" dirty="0"/>
              <a:t>-</a:t>
            </a:r>
            <a:r>
              <a:rPr lang="ko-KR" altLang="en-US" dirty="0"/>
              <a:t>데이터 분리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학습 결과를 위해 학습용 데이터 셋과 평가용 데이터 셋 분리</a:t>
            </a:r>
            <a:endParaRPr lang="en-US" altLang="ko-KR" dirty="0"/>
          </a:p>
          <a:p>
            <a:pPr>
              <a:lnSpc>
                <a:spcPct val="180000"/>
              </a:lnSpc>
            </a:pPr>
            <a:r>
              <a:rPr lang="ko-KR" altLang="en-US" dirty="0"/>
              <a:t>정상 홀 데이터 셋 </a:t>
            </a:r>
            <a:r>
              <a:rPr lang="en-US" altLang="ko-KR" dirty="0"/>
              <a:t>92,280 </a:t>
            </a:r>
            <a:r>
              <a:rPr lang="ko-KR" altLang="en-US" dirty="0"/>
              <a:t>중 학습데이터로 </a:t>
            </a:r>
            <a:r>
              <a:rPr lang="en-US" altLang="ko-KR" dirty="0"/>
              <a:t>80,480</a:t>
            </a:r>
            <a:r>
              <a:rPr lang="ko-KR" altLang="en-US" dirty="0"/>
              <a:t>개 이용 나머지는 평가 데이터로 활용</a:t>
            </a:r>
            <a:endParaRPr lang="en-US" altLang="ko-KR" dirty="0"/>
          </a:p>
          <a:p>
            <a:pPr>
              <a:lnSpc>
                <a:spcPct val="180000"/>
              </a:lnSpc>
            </a:pPr>
            <a:r>
              <a:rPr lang="ko-KR" altLang="en-US" dirty="0"/>
              <a:t>불량 홀 데이터 셋 </a:t>
            </a:r>
            <a:r>
              <a:rPr lang="en-US" altLang="ko-KR" dirty="0"/>
              <a:t>11,800</a:t>
            </a:r>
            <a:r>
              <a:rPr lang="ko-KR" altLang="en-US" dirty="0"/>
              <a:t>은 평가 데이터 셋으로 활용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en-US" dirty="0"/>
              <a:t>데이터 표준화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모든 학습 데이터를 평균 </a:t>
            </a:r>
            <a:r>
              <a:rPr lang="en-US" altLang="ko-KR" dirty="0">
                <a:sym typeface="Wingdings" panose="05000000000000000000" pitchFamily="2" charset="2"/>
              </a:rPr>
              <a:t>0, </a:t>
            </a:r>
            <a:r>
              <a:rPr lang="ko-KR" altLang="en-US" dirty="0">
                <a:sym typeface="Wingdings" panose="05000000000000000000" pitchFamily="2" charset="2"/>
              </a:rPr>
              <a:t>분산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인 정규 분포로 변환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en-US" dirty="0"/>
              <a:t>데이터 형태 변환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LSTM</a:t>
            </a:r>
            <a:r>
              <a:rPr lang="ko-KR" altLang="en-US" dirty="0"/>
              <a:t>의 입력 형식에 맞게 </a:t>
            </a:r>
            <a:r>
              <a:rPr lang="en-US" altLang="ko-KR" dirty="0"/>
              <a:t>3</a:t>
            </a:r>
            <a:r>
              <a:rPr lang="ko-KR" altLang="en-US" dirty="0"/>
              <a:t>차원으로 변경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B4C5A6-D3B4-D277-CB03-A1D6E4A9A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010" y="887783"/>
            <a:ext cx="2752552" cy="35356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EF052C-F543-C470-BFB9-914771DC5529}"/>
              </a:ext>
            </a:extLst>
          </p:cNvPr>
          <p:cNvSpPr txBox="1"/>
          <p:nvPr/>
        </p:nvSpPr>
        <p:spPr>
          <a:xfrm>
            <a:off x="9242010" y="4351596"/>
            <a:ext cx="2956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Figure 4. </a:t>
            </a:r>
            <a:r>
              <a:rPr lang="ko-KR" altLang="en-US" sz="1600" b="1" dirty="0"/>
              <a:t>데이터 분리 및 표준화</a:t>
            </a:r>
          </a:p>
        </p:txBody>
      </p:sp>
    </p:spTree>
    <p:extLst>
      <p:ext uri="{BB962C8B-B14F-4D97-AF65-F5344CB8AC3E}">
        <p14:creationId xmlns:p14="http://schemas.microsoft.com/office/powerpoint/2010/main" val="243993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11159658" cy="531548"/>
          </a:xfrm>
        </p:spPr>
        <p:txBody>
          <a:bodyPr>
            <a:no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/>
              </a:rPr>
              <a:t>5. Data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/>
              </a:rPr>
              <a:t>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/>
              </a:rPr>
              <a:t>Analysis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/>
              </a:rPr>
              <a:t>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/>
              </a:rPr>
              <a:t>(4/5)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ea typeface="서울남산체 B" panose="02020503020101020101"/>
              </a:rPr>
              <a:t>6</a:t>
            </a:fld>
            <a:endParaRPr lang="ko-KR" altLang="en-US">
              <a:ea typeface="서울남산체 B" panose="02020503020101020101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644F1-EE64-8E18-F8BE-F3886DC1C943}"/>
              </a:ext>
            </a:extLst>
          </p:cNvPr>
          <p:cNvSpPr txBox="1"/>
          <p:nvPr/>
        </p:nvSpPr>
        <p:spPr>
          <a:xfrm>
            <a:off x="432970" y="1154545"/>
            <a:ext cx="6669793" cy="3726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AI </a:t>
            </a:r>
            <a:r>
              <a:rPr lang="ko-KR" altLang="en-US" b="1" dirty="0"/>
              <a:t>모델 구축</a:t>
            </a:r>
            <a:endParaRPr lang="en-US" altLang="ko-KR" b="1" dirty="0"/>
          </a:p>
          <a:p>
            <a:pPr>
              <a:lnSpc>
                <a:spcPct val="120000"/>
              </a:lnSpc>
            </a:pPr>
            <a:r>
              <a:rPr lang="en-US" altLang="ko-KR" dirty="0"/>
              <a:t>AI </a:t>
            </a:r>
            <a:r>
              <a:rPr lang="ko-KR" altLang="en-US" dirty="0"/>
              <a:t>모델은 </a:t>
            </a:r>
            <a:r>
              <a:rPr lang="ko-KR" altLang="en-US" dirty="0" err="1"/>
              <a:t>입력층</a:t>
            </a:r>
            <a:r>
              <a:rPr lang="en-US" altLang="ko-KR" dirty="0"/>
              <a:t>, </a:t>
            </a:r>
            <a:r>
              <a:rPr lang="ko-KR" altLang="en-US" dirty="0" err="1"/>
              <a:t>은닉층</a:t>
            </a:r>
            <a:r>
              <a:rPr lang="en-US" altLang="ko-KR" dirty="0"/>
              <a:t>(</a:t>
            </a:r>
            <a:r>
              <a:rPr lang="ko-KR" altLang="en-US" dirty="0"/>
              <a:t>중간층</a:t>
            </a:r>
            <a:r>
              <a:rPr lang="en-US" altLang="ko-KR" dirty="0"/>
              <a:t>), </a:t>
            </a:r>
            <a:r>
              <a:rPr lang="ko-KR" altLang="en-US" dirty="0"/>
              <a:t>출력층으로 구성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순차 </a:t>
            </a:r>
            <a:r>
              <a:rPr lang="ko-KR" altLang="en-US" dirty="0" err="1"/>
              <a:t>모델으로</a:t>
            </a:r>
            <a:r>
              <a:rPr lang="ko-KR" altLang="en-US" dirty="0"/>
              <a:t> 각 층을 차례대로 추가해 모델을 구성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err="1"/>
              <a:t>하이퍼</a:t>
            </a:r>
            <a:r>
              <a:rPr lang="ko-KR" altLang="en-US" dirty="0"/>
              <a:t> 파라미터 튜닝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AI </a:t>
            </a:r>
            <a:r>
              <a:rPr lang="ko-KR" altLang="en-US" b="1" dirty="0"/>
              <a:t>모델 학습</a:t>
            </a:r>
            <a:endParaRPr lang="en-US" altLang="ko-KR" b="1" dirty="0"/>
          </a:p>
          <a:p>
            <a:pPr>
              <a:lnSpc>
                <a:spcPct val="120000"/>
              </a:lnSpc>
            </a:pPr>
            <a:r>
              <a:rPr lang="ko-KR" altLang="en-US" dirty="0"/>
              <a:t>학습 성능이 향상되지 않을 때까지 학습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DF1F7CE-14C3-E1CE-65A2-2A020455E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341" y="1017273"/>
            <a:ext cx="4627659" cy="23930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B2297F-E377-3102-ED09-48F990EDC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341" y="3696140"/>
            <a:ext cx="3535236" cy="23744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3BE635-06AC-8D76-C4E0-D13379F094DC}"/>
              </a:ext>
            </a:extLst>
          </p:cNvPr>
          <p:cNvSpPr txBox="1"/>
          <p:nvPr/>
        </p:nvSpPr>
        <p:spPr>
          <a:xfrm>
            <a:off x="7564341" y="3241065"/>
            <a:ext cx="2956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Figure 5. AI</a:t>
            </a:r>
            <a:r>
              <a:rPr lang="ko-KR" altLang="en-US" sz="1600" b="1" dirty="0"/>
              <a:t> 모델 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F33820-650A-BC3A-C75F-CBC2BF716430}"/>
              </a:ext>
            </a:extLst>
          </p:cNvPr>
          <p:cNvSpPr txBox="1"/>
          <p:nvPr/>
        </p:nvSpPr>
        <p:spPr>
          <a:xfrm>
            <a:off x="7564340" y="6017795"/>
            <a:ext cx="2956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Figure 6. AI </a:t>
            </a:r>
            <a:r>
              <a:rPr lang="ko-KR" altLang="en-US" sz="1600" b="1" dirty="0"/>
              <a:t>모델 학습</a:t>
            </a:r>
          </a:p>
        </p:txBody>
      </p:sp>
    </p:spTree>
    <p:extLst>
      <p:ext uri="{BB962C8B-B14F-4D97-AF65-F5344CB8AC3E}">
        <p14:creationId xmlns:p14="http://schemas.microsoft.com/office/powerpoint/2010/main" val="27066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"/>
    </mc:Choice>
    <mc:Fallback xmlns="">
      <p:transition spd="slow" advTm="26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11159658" cy="531548"/>
          </a:xfrm>
        </p:spPr>
        <p:txBody>
          <a:bodyPr>
            <a:no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/>
              </a:rPr>
              <a:t>6. Data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/>
              </a:rPr>
              <a:t>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/>
              </a:rPr>
              <a:t>Analysis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/>
              </a:rPr>
              <a:t>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/>
              </a:rPr>
              <a:t>(5/5)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ea typeface="서울남산체 B" panose="02020503020101020101"/>
              </a:rPr>
              <a:t>7</a:t>
            </a:fld>
            <a:endParaRPr lang="ko-KR" altLang="en-US">
              <a:ea typeface="서울남산체 B" panose="02020503020101020101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2E26CD-66EF-75D6-1F55-0667088AA8C8}"/>
              </a:ext>
            </a:extLst>
          </p:cNvPr>
          <p:cNvSpPr txBox="1"/>
          <p:nvPr/>
        </p:nvSpPr>
        <p:spPr>
          <a:xfrm>
            <a:off x="432970" y="1154545"/>
            <a:ext cx="11062344" cy="139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AI </a:t>
            </a:r>
            <a:r>
              <a:rPr lang="ko-KR" altLang="en-US" b="1" dirty="0"/>
              <a:t>모델 평가</a:t>
            </a:r>
            <a:endParaRPr lang="en-US" altLang="ko-KR" b="1" dirty="0"/>
          </a:p>
          <a:p>
            <a:pPr>
              <a:lnSpc>
                <a:spcPct val="120000"/>
              </a:lnSpc>
            </a:pPr>
            <a:r>
              <a:rPr lang="ko-KR" altLang="en-US" dirty="0"/>
              <a:t>평가 데이터 셋 </a:t>
            </a:r>
            <a:r>
              <a:rPr lang="en-US" altLang="ko-KR" dirty="0"/>
              <a:t>(</a:t>
            </a:r>
            <a:r>
              <a:rPr lang="ko-KR" altLang="en-US" dirty="0"/>
              <a:t>정상</a:t>
            </a:r>
            <a:r>
              <a:rPr lang="en-US" altLang="ko-KR" dirty="0"/>
              <a:t>/ </a:t>
            </a:r>
            <a:r>
              <a:rPr lang="ko-KR" altLang="en-US" dirty="0"/>
              <a:t>불량</a:t>
            </a:r>
            <a:r>
              <a:rPr lang="en-US" altLang="ko-KR" dirty="0"/>
              <a:t>)</a:t>
            </a:r>
            <a:r>
              <a:rPr lang="ko-KR" altLang="en-US" dirty="0"/>
              <a:t>을 학습된 </a:t>
            </a:r>
            <a:r>
              <a:rPr lang="en-US" altLang="ko-KR" dirty="0"/>
              <a:t>AI </a:t>
            </a:r>
            <a:r>
              <a:rPr lang="ko-KR" altLang="en-US" dirty="0"/>
              <a:t>모델에 적용하여 평가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MAE</a:t>
            </a:r>
            <a:r>
              <a:rPr lang="ko-KR" altLang="en-US" dirty="0"/>
              <a:t> 임계치를 넘는 정상 데이터는 약 </a:t>
            </a:r>
            <a:r>
              <a:rPr lang="en-US" altLang="ko-KR" dirty="0"/>
              <a:t>2%</a:t>
            </a:r>
            <a:r>
              <a:rPr lang="ko-KR" altLang="en-US" dirty="0"/>
              <a:t>로 확인</a:t>
            </a:r>
            <a:endParaRPr lang="en-US" altLang="ko-KR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A6D2408-B113-E9FF-3FD5-0325FEFAB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336" y="3140514"/>
            <a:ext cx="3937341" cy="281414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9E58BCA-83AA-A1D3-C058-947620F98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41" y="3140514"/>
            <a:ext cx="5423100" cy="281414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D837395-91C1-EF2B-4CDD-9EEB97448B7F}"/>
              </a:ext>
            </a:extLst>
          </p:cNvPr>
          <p:cNvSpPr txBox="1"/>
          <p:nvPr/>
        </p:nvSpPr>
        <p:spPr>
          <a:xfrm>
            <a:off x="6859336" y="6017796"/>
            <a:ext cx="2956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Figure 8. </a:t>
            </a:r>
            <a:r>
              <a:rPr lang="ko-KR" altLang="en-US" sz="1600" b="1" dirty="0"/>
              <a:t>혼돈 행렬 시각화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EAEE08-BEBA-EE1A-FA35-C5A2081C03BC}"/>
              </a:ext>
            </a:extLst>
          </p:cNvPr>
          <p:cNvSpPr txBox="1"/>
          <p:nvPr/>
        </p:nvSpPr>
        <p:spPr>
          <a:xfrm>
            <a:off x="361741" y="6017795"/>
            <a:ext cx="5423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Figure 7. </a:t>
            </a:r>
            <a:r>
              <a:rPr lang="ko-KR" altLang="en-US" sz="1600" b="1" dirty="0"/>
              <a:t>평가 데이터셋 </a:t>
            </a:r>
            <a:r>
              <a:rPr lang="en-US" altLang="ko-KR" sz="1600" b="1" dirty="0"/>
              <a:t>MAE</a:t>
            </a:r>
            <a:r>
              <a:rPr lang="ko-KR" altLang="en-US" sz="1600" b="1" dirty="0"/>
              <a:t>와 임계치 시각화</a:t>
            </a:r>
          </a:p>
        </p:txBody>
      </p:sp>
    </p:spTree>
    <p:extLst>
      <p:ext uri="{BB962C8B-B14F-4D97-AF65-F5344CB8AC3E}">
        <p14:creationId xmlns:p14="http://schemas.microsoft.com/office/powerpoint/2010/main" val="252326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"/>
    </mc:Choice>
    <mc:Fallback xmlns="">
      <p:transition spd="slow" advTm="26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11593930" cy="531548"/>
          </a:xfrm>
        </p:spPr>
        <p:txBody>
          <a:bodyPr>
            <a:noAutofit/>
          </a:bodyPr>
          <a:lstStyle/>
          <a:p>
            <a:r>
              <a:rPr lang="en-US" altLang="ko-KR" sz="3500" dirty="0">
                <a:latin typeface="서울남산체 B" panose="02020503020101020101" pitchFamily="18" charset="-127"/>
                <a:ea typeface="서울남산체 B" panose="02020503020101020101"/>
              </a:rPr>
              <a:t>7. </a:t>
            </a:r>
            <a:r>
              <a:rPr lang="en-US" altLang="ko-KR" sz="3600" dirty="0">
                <a:ea typeface="서울남산체 B" panose="02020503020101020101"/>
              </a:rPr>
              <a:t>Conclusion</a:t>
            </a:r>
            <a:endParaRPr lang="ko-KR" altLang="en-US" sz="3500" dirty="0">
              <a:latin typeface="서울남산체 B" panose="02020503020101020101" pitchFamily="18" charset="-127"/>
              <a:ea typeface="서울남산체 B" panose="02020503020101020101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ea typeface="서울남산체 B" panose="02020503020101020101"/>
              </a:rPr>
              <a:t>8</a:t>
            </a:fld>
            <a:endParaRPr lang="ko-KR" altLang="en-US">
              <a:ea typeface="서울남산체 B" panose="02020503020101020101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29103-9925-27F9-9D38-F0AF6E00ACDE}"/>
              </a:ext>
            </a:extLst>
          </p:cNvPr>
          <p:cNvSpPr txBox="1"/>
          <p:nvPr/>
        </p:nvSpPr>
        <p:spPr>
          <a:xfrm>
            <a:off x="432970" y="1141113"/>
            <a:ext cx="11593930" cy="351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a typeface="서울남산체 B" panose="02020503020101020101"/>
              </a:rPr>
              <a:t>F1-score(</a:t>
            </a:r>
            <a:r>
              <a:rPr lang="ko-KR" altLang="en-US" dirty="0">
                <a:ea typeface="서울남산체 B" panose="02020503020101020101"/>
              </a:rPr>
              <a:t>모델의 정확도</a:t>
            </a:r>
            <a:r>
              <a:rPr lang="en-US" altLang="ko-KR" dirty="0">
                <a:ea typeface="서울남산체 B" panose="02020503020101020101"/>
              </a:rPr>
              <a:t>)</a:t>
            </a:r>
            <a:r>
              <a:rPr lang="ko-KR" altLang="en-US" dirty="0">
                <a:ea typeface="서울남산체 B" panose="02020503020101020101"/>
              </a:rPr>
              <a:t>는 </a:t>
            </a:r>
            <a:r>
              <a:rPr lang="en-US" altLang="ko-KR" dirty="0">
                <a:ea typeface="서울남산체 B" panose="02020503020101020101"/>
              </a:rPr>
              <a:t>96%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ea typeface="서울남산체 B" panose="02020503020101020101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>
                <a:ea typeface="서울남산체 B" panose="02020503020101020101"/>
              </a:rPr>
              <a:t>LSTM Autoencoder </a:t>
            </a:r>
            <a:r>
              <a:rPr lang="ko-KR" altLang="en-US" dirty="0">
                <a:ea typeface="서울남산체 B" panose="02020503020101020101"/>
              </a:rPr>
              <a:t>비지도 학습방식의 </a:t>
            </a:r>
            <a:r>
              <a:rPr lang="en-US" altLang="ko-KR" dirty="0">
                <a:ea typeface="서울남산체 B" panose="02020503020101020101"/>
              </a:rPr>
              <a:t>AI </a:t>
            </a:r>
            <a:r>
              <a:rPr lang="ko-KR" altLang="en-US" dirty="0">
                <a:ea typeface="서울남산체 B" panose="02020503020101020101"/>
              </a:rPr>
              <a:t>모델을 정밀가공 불량률에 효과적으로 활용</a:t>
            </a:r>
            <a:endParaRPr lang="en-US" altLang="ko-KR" dirty="0">
              <a:ea typeface="서울남산체 B" panose="02020503020101020101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ea typeface="서울남산체 B" panose="02020503020101020101"/>
              </a:rPr>
              <a:t>불량률 감소 </a:t>
            </a:r>
            <a:r>
              <a:rPr lang="en-US" altLang="ko-KR" dirty="0">
                <a:ea typeface="서울남산체 B" panose="02020503020101020101"/>
              </a:rPr>
              <a:t>(PPM) </a:t>
            </a:r>
            <a:r>
              <a:rPr lang="en-US" altLang="ko-KR" dirty="0">
                <a:ea typeface="서울남산체 B" panose="02020503020101020101"/>
                <a:sym typeface="Wingdings" panose="05000000000000000000" pitchFamily="2" charset="2"/>
              </a:rPr>
              <a:t> </a:t>
            </a:r>
            <a:r>
              <a:rPr lang="ko-KR" altLang="en-US" dirty="0">
                <a:ea typeface="서울남산체 B" panose="02020503020101020101"/>
                <a:sym typeface="Wingdings" panose="05000000000000000000" pitchFamily="2" charset="2"/>
              </a:rPr>
              <a:t>고객 만족 증대</a:t>
            </a:r>
            <a:endParaRPr lang="en-US" altLang="ko-KR" dirty="0">
              <a:ea typeface="서울남산체 B" panose="02020503020101020101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ea typeface="서울남산체 B" panose="02020503020101020101"/>
              </a:rPr>
              <a:t>불량 검출 자동화</a:t>
            </a:r>
            <a:r>
              <a:rPr lang="en-US" altLang="ko-KR" dirty="0">
                <a:ea typeface="서울남산체 B" panose="02020503020101020101"/>
              </a:rPr>
              <a:t> </a:t>
            </a:r>
            <a:r>
              <a:rPr lang="en-US" altLang="ko-KR" dirty="0">
                <a:ea typeface="서울남산체 B" panose="02020503020101020101"/>
                <a:sym typeface="Wingdings" panose="05000000000000000000" pitchFamily="2" charset="2"/>
              </a:rPr>
              <a:t> </a:t>
            </a:r>
            <a:r>
              <a:rPr lang="ko-KR" altLang="en-US" dirty="0">
                <a:ea typeface="서울남산체 B" panose="02020503020101020101"/>
                <a:sym typeface="Wingdings" panose="05000000000000000000" pitchFamily="2" charset="2"/>
              </a:rPr>
              <a:t>불량 </a:t>
            </a:r>
            <a:r>
              <a:rPr lang="ko-KR" altLang="en-US" dirty="0" err="1">
                <a:ea typeface="서울남산체 B" panose="02020503020101020101"/>
                <a:sym typeface="Wingdings" panose="05000000000000000000" pitchFamily="2" charset="2"/>
              </a:rPr>
              <a:t>검출</a:t>
            </a:r>
            <a:r>
              <a:rPr lang="ko-KR" altLang="en-US" dirty="0" err="1">
                <a:ea typeface="서울남산체 B" panose="02020503020101020101"/>
              </a:rPr>
              <a:t>를</a:t>
            </a:r>
            <a:r>
              <a:rPr lang="ko-KR" altLang="en-US" dirty="0">
                <a:ea typeface="서울남산체 B" panose="02020503020101020101"/>
              </a:rPr>
              <a:t> 위해 투자하는 자원 감소</a:t>
            </a:r>
            <a:r>
              <a:rPr lang="en-US" altLang="ko-KR" dirty="0">
                <a:ea typeface="서울남산체 B" panose="02020503020101020101"/>
              </a:rPr>
              <a:t>(e.g. </a:t>
            </a:r>
            <a:r>
              <a:rPr lang="ko-KR" altLang="en-US" dirty="0">
                <a:ea typeface="서울남산체 B" panose="02020503020101020101"/>
              </a:rPr>
              <a:t>인건비</a:t>
            </a:r>
            <a:r>
              <a:rPr lang="en-US" altLang="ko-KR" dirty="0">
                <a:ea typeface="서울남산체 B" panose="02020503020101020101"/>
              </a:rPr>
              <a:t>)</a:t>
            </a:r>
            <a:r>
              <a:rPr lang="ko-KR" altLang="en-US" dirty="0">
                <a:ea typeface="서울남산체 B" panose="02020503020101020101"/>
              </a:rPr>
              <a:t> </a:t>
            </a:r>
            <a:r>
              <a:rPr lang="en-US" altLang="ko-KR" dirty="0">
                <a:ea typeface="서울남산체 B" panose="02020503020101020101"/>
                <a:sym typeface="Wingdings" panose="05000000000000000000" pitchFamily="2" charset="2"/>
              </a:rPr>
              <a:t> </a:t>
            </a:r>
            <a:r>
              <a:rPr lang="ko-KR" altLang="en-US" dirty="0">
                <a:ea typeface="서울남산체 B" panose="02020503020101020101"/>
                <a:sym typeface="Wingdings" panose="05000000000000000000" pitchFamily="2" charset="2"/>
              </a:rPr>
              <a:t>생산성 향상</a:t>
            </a:r>
            <a:r>
              <a:rPr lang="en-US" altLang="ko-KR" dirty="0">
                <a:ea typeface="서울남산체 B" panose="02020503020101020101"/>
                <a:sym typeface="Wingdings" panose="05000000000000000000" pitchFamily="2" charset="2"/>
              </a:rPr>
              <a:t>, </a:t>
            </a:r>
            <a:r>
              <a:rPr lang="ko-KR" altLang="en-US" dirty="0">
                <a:ea typeface="서울남산체 B" panose="02020503020101020101"/>
                <a:sym typeface="Wingdings" panose="05000000000000000000" pitchFamily="2" charset="2"/>
              </a:rPr>
              <a:t>자원의 효율성 증대</a:t>
            </a:r>
            <a:endParaRPr lang="en-US" altLang="ko-KR" dirty="0">
              <a:ea typeface="서울남산체 B" panose="02020503020101020101"/>
              <a:sym typeface="Wingdings" panose="05000000000000000000" pitchFamily="2" charset="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ea typeface="서울남산체 B" panose="02020503020101020101"/>
              </a:rPr>
              <a:t>자원 최적화를</a:t>
            </a:r>
            <a:r>
              <a:rPr lang="en-US" altLang="ko-KR" dirty="0">
                <a:ea typeface="서울남산체 B" panose="02020503020101020101"/>
              </a:rPr>
              <a:t> </a:t>
            </a:r>
            <a:r>
              <a:rPr lang="ko-KR" altLang="en-US" dirty="0">
                <a:ea typeface="서울남산체 B" panose="02020503020101020101"/>
              </a:rPr>
              <a:t>통한 총 품질 비용 최적화</a:t>
            </a:r>
            <a:endParaRPr lang="en-US" altLang="ko-KR" dirty="0">
              <a:ea typeface="서울남산체 B" panose="02020503020101020101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ea typeface="서울남산체 B" panose="020205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96604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0"/>
    </mc:Choice>
    <mc:Fallback xmlns="">
      <p:transition spd="slow" advTm="520"/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현대하모니 M" panose="02020603020101020101" pitchFamily="18" charset="-127"/>
            <a:ea typeface="현대하모니 M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triangl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538BB8941200D4E902B4D828790891B" ma:contentTypeVersion="12" ma:contentTypeDescription="새 문서를 만듭니다." ma:contentTypeScope="" ma:versionID="fa71613df8adc5f8996c2ed20275be40">
  <xsd:schema xmlns:xsd="http://www.w3.org/2001/XMLSchema" xmlns:xs="http://www.w3.org/2001/XMLSchema" xmlns:p="http://schemas.microsoft.com/office/2006/metadata/properties" xmlns:ns2="c39ceb0c-52fd-4554-8d57-78f246d84e7d" xmlns:ns3="d04c35c8-cd0f-480f-8faf-ffdc07f61882" targetNamespace="http://schemas.microsoft.com/office/2006/metadata/properties" ma:root="true" ma:fieldsID="f446d0bea7f12681862951b0079964e0" ns2:_="" ns3:_="">
    <xsd:import namespace="c39ceb0c-52fd-4554-8d57-78f246d84e7d"/>
    <xsd:import namespace="d04c35c8-cd0f-480f-8faf-ffdc07f618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9ceb0c-52fd-4554-8d57-78f246d84e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ac8a2166-609b-46cc-bb79-1f8badf8bf2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c35c8-cd0f-480f-8faf-ffdc07f6188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2c46cad-c814-4e3a-bb0c-bf80d9070fb2}" ma:internalName="TaxCatchAll" ma:showField="CatchAllData" ma:web="d04c35c8-cd0f-480f-8faf-ffdc07f6188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6B7687-7397-4BD8-BD80-83A193C30A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F1D1F9-FA85-41E0-98C6-1A24A33EDF0D}">
  <ds:schemaRefs>
    <ds:schemaRef ds:uri="c39ceb0c-52fd-4554-8d57-78f246d84e7d"/>
    <ds:schemaRef ds:uri="d04c35c8-cd0f-480f-8faf-ffdc07f618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800</Words>
  <Application>Microsoft Office PowerPoint</Application>
  <PresentationFormat>와이드스크린</PresentationFormat>
  <Paragraphs>95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서울남산체 B</vt:lpstr>
      <vt:lpstr>서울남산체 EB</vt:lpstr>
      <vt:lpstr>Arial</vt:lpstr>
      <vt:lpstr>Calibri</vt:lpstr>
      <vt:lpstr>Wingdings 2</vt:lpstr>
      <vt:lpstr>HDOfficeLightV0</vt:lpstr>
      <vt:lpstr>PowerPoint 프레젠테이션</vt:lpstr>
      <vt:lpstr>1. Introduction</vt:lpstr>
      <vt:lpstr>2. Data Analysis (1/5)</vt:lpstr>
      <vt:lpstr>3. Data Analysis (2/5)</vt:lpstr>
      <vt:lpstr>4. Data Analysis (3/5)</vt:lpstr>
      <vt:lpstr>5. Data Analysis (4/5)</vt:lpstr>
      <vt:lpstr>6. Data Analysis (5/5)</vt:lpstr>
      <vt:lpstr>7.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이기윤</dc:creator>
  <cp:lastModifiedBy>곽진/21900031</cp:lastModifiedBy>
  <cp:revision>209</cp:revision>
  <dcterms:created xsi:type="dcterms:W3CDTF">2023-03-31T12:05:11Z</dcterms:created>
  <dcterms:modified xsi:type="dcterms:W3CDTF">2023-12-04T07:57:44Z</dcterms:modified>
</cp:coreProperties>
</file>