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60" r:id="rId4"/>
    <p:sldId id="303" r:id="rId5"/>
    <p:sldId id="305" r:id="rId6"/>
    <p:sldId id="304" r:id="rId7"/>
    <p:sldId id="302" r:id="rId8"/>
    <p:sldId id="29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9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203864"/>
    <a:srgbClr val="5B9BD5"/>
    <a:srgbClr val="FFFFCC"/>
    <a:srgbClr val="00FFFF"/>
    <a:srgbClr val="E7F43C"/>
    <a:srgbClr val="E5DE4B"/>
    <a:srgbClr val="093079"/>
    <a:srgbClr val="0388CB"/>
    <a:srgbClr val="009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-378" y="-96"/>
      </p:cViewPr>
      <p:guideLst>
        <p:guide orient="horz" pos="2160"/>
        <p:guide pos="39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23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80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89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3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70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8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21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66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69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28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07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2EB44-F7E1-4896-AE69-A2B555CD8929}" type="datetimeFigureOut">
              <a:rPr lang="ko-KR" altLang="en-US" smtClean="0"/>
              <a:pPr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19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313145"/>
            <a:ext cx="12192000" cy="1544855"/>
          </a:xfrm>
          <a:prstGeom prst="rect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151460" y="5785005"/>
            <a:ext cx="2247856" cy="601133"/>
            <a:chOff x="9817144" y="6248401"/>
            <a:chExt cx="2247856" cy="601133"/>
          </a:xfrm>
        </p:grpSpPr>
        <p:sp>
          <p:nvSpPr>
            <p:cNvPr id="15" name="제목 1"/>
            <p:cNvSpPr txBox="1">
              <a:spLocks/>
            </p:cNvSpPr>
            <p:nvPr/>
          </p:nvSpPr>
          <p:spPr>
            <a:xfrm>
              <a:off x="10327191" y="6248401"/>
              <a:ext cx="1737809" cy="6011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dirty="0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Made in </a:t>
              </a:r>
            </a:p>
            <a:p>
              <a:pPr algn="l"/>
              <a:r>
                <a:rPr lang="ko-KR" altLang="en-US" sz="2000" dirty="0" err="1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윤피티연구소</a:t>
              </a:r>
              <a:endPara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5" t="25391" r="48535" b="26073"/>
            <a:stretch/>
          </p:blipFill>
          <p:spPr>
            <a:xfrm>
              <a:off x="9817144" y="6273800"/>
              <a:ext cx="569314" cy="550334"/>
            </a:xfrm>
            <a:prstGeom prst="rect">
              <a:avLst/>
            </a:prstGeom>
          </p:spPr>
        </p:pic>
      </p:grpSp>
      <p:grpSp>
        <p:nvGrpSpPr>
          <p:cNvPr id="17" name="그룹 9"/>
          <p:cNvGrpSpPr/>
          <p:nvPr/>
        </p:nvGrpSpPr>
        <p:grpSpPr>
          <a:xfrm>
            <a:off x="-1" y="-78984"/>
            <a:ext cx="12397339" cy="6936984"/>
            <a:chOff x="0" y="1"/>
            <a:chExt cx="9296400" cy="6857999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0" y="328498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0" y="53012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0" y="57332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0" y="61653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152400" y="2861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869636" y="1777961"/>
            <a:ext cx="676018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LAP</a:t>
            </a:r>
            <a:r>
              <a:rPr lang="en-US" altLang="ko-KR" b="1" dirty="0" smtClean="0">
                <a:solidFill>
                  <a:srgbClr val="FFFF00"/>
                </a:solidFill>
              </a:rPr>
              <a:t>(License Assistance Project)</a:t>
            </a:r>
            <a:endParaRPr lang="en-US" altLang="ko-KR" sz="8000" b="1" dirty="0" smtClean="0">
              <a:ln>
                <a:solidFill>
                  <a:schemeClr val="bg1">
                    <a:alpha val="70000"/>
                  </a:schemeClr>
                </a:solidFill>
              </a:ln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소프트웨어 </a:t>
            </a:r>
            <a:r>
              <a:rPr lang="ko-KR" altLang="en-US" sz="2400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설계 및 프로젝트</a:t>
            </a:r>
            <a:endParaRPr lang="ko-KR" altLang="en-US" sz="2400" b="1" dirty="0">
              <a:ln>
                <a:solidFill>
                  <a:schemeClr val="bg1">
                    <a:alpha val="70000"/>
                  </a:schemeClr>
                </a:solidFill>
              </a:ln>
              <a:solidFill>
                <a:schemeClr val="bg1"/>
              </a:solidFill>
              <a:latin typeface="Copperplate Gothic Light" panose="020E0507020206020404" pitchFamily="34" charset="0"/>
              <a:ea typeface="나눔바른펜" panose="020B0503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040751" y="5574627"/>
            <a:ext cx="2358565" cy="1019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99616" y="5703689"/>
            <a:ext cx="4244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18</a:t>
            </a:r>
            <a:r>
              <a:rPr lang="ko-KR" altLang="en-US" sz="2000" b="1" dirty="0" smtClean="0"/>
              <a:t>조</a:t>
            </a:r>
            <a:r>
              <a:rPr lang="en-US" altLang="ko-KR" sz="2000" dirty="0"/>
              <a:t>	</a:t>
            </a:r>
            <a:r>
              <a:rPr lang="ko-KR" altLang="en-US" sz="2000" dirty="0"/>
              <a:t>조장</a:t>
            </a:r>
            <a:r>
              <a:rPr lang="en-US" altLang="ko-KR" sz="2000" dirty="0"/>
              <a:t>: </a:t>
            </a:r>
            <a:r>
              <a:rPr lang="ko-KR" altLang="en-US" sz="2000" dirty="0"/>
              <a:t>김정희</a:t>
            </a:r>
            <a:endParaRPr lang="en-US" altLang="ko-KR" sz="2000" dirty="0"/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조원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곽내원</a:t>
            </a:r>
            <a:r>
              <a:rPr lang="en-US" altLang="ko-KR" sz="2000" dirty="0"/>
              <a:t> </a:t>
            </a:r>
            <a:r>
              <a:rPr lang="ko-KR" altLang="en-US" sz="2000" dirty="0"/>
              <a:t>김동준 김수현</a:t>
            </a:r>
          </a:p>
        </p:txBody>
      </p:sp>
    </p:spTree>
    <p:extLst>
      <p:ext uri="{BB962C8B-B14F-4D97-AF65-F5344CB8AC3E}">
        <p14:creationId xmlns:p14="http://schemas.microsoft.com/office/powerpoint/2010/main" val="330450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313145"/>
            <a:ext cx="12192000" cy="1544855"/>
          </a:xfrm>
          <a:prstGeom prst="rect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151460" y="5785005"/>
            <a:ext cx="2247856" cy="601133"/>
            <a:chOff x="9817144" y="6248401"/>
            <a:chExt cx="2247856" cy="601133"/>
          </a:xfrm>
        </p:grpSpPr>
        <p:sp>
          <p:nvSpPr>
            <p:cNvPr id="15" name="제목 1"/>
            <p:cNvSpPr txBox="1">
              <a:spLocks/>
            </p:cNvSpPr>
            <p:nvPr/>
          </p:nvSpPr>
          <p:spPr>
            <a:xfrm>
              <a:off x="10327191" y="6248401"/>
              <a:ext cx="1737809" cy="6011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dirty="0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Made in </a:t>
              </a:r>
            </a:p>
            <a:p>
              <a:pPr algn="l"/>
              <a:r>
                <a:rPr lang="ko-KR" altLang="en-US" sz="2000" dirty="0" err="1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윤피티연구소</a:t>
              </a:r>
              <a:endPara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5" t="25391" r="48535" b="26073"/>
            <a:stretch/>
          </p:blipFill>
          <p:spPr>
            <a:xfrm>
              <a:off x="9817144" y="6273800"/>
              <a:ext cx="569314" cy="550334"/>
            </a:xfrm>
            <a:prstGeom prst="rect">
              <a:avLst/>
            </a:prstGeom>
          </p:spPr>
        </p:pic>
      </p:grpSp>
      <p:grpSp>
        <p:nvGrpSpPr>
          <p:cNvPr id="17" name="그룹 9"/>
          <p:cNvGrpSpPr/>
          <p:nvPr/>
        </p:nvGrpSpPr>
        <p:grpSpPr>
          <a:xfrm>
            <a:off x="-1" y="-78984"/>
            <a:ext cx="12397339" cy="6936984"/>
            <a:chOff x="0" y="1"/>
            <a:chExt cx="9296400" cy="6857999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0" y="328498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0" y="53012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0" y="57332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0" y="61653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152400" y="2861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482863" y="1217906"/>
            <a:ext cx="67601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42741" y="1362575"/>
            <a:ext cx="34147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  <a:r>
              <a:rPr lang="en-US" altLang="ko-KR" sz="2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 </a:t>
            </a:r>
            <a:r>
              <a:rPr lang="ko-KR" altLang="en-US" sz="2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소개</a:t>
            </a:r>
            <a:endParaRPr lang="ko-KR" altLang="en-US" sz="2800" b="1" dirty="0">
              <a:ln>
                <a:solidFill>
                  <a:schemeClr val="bg1">
                    <a:alpha val="7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6542741" y="1999370"/>
            <a:ext cx="2569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_ </a:t>
            </a:r>
            <a:r>
              <a:rPr lang="ko-KR" altLang="en-US" sz="28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변경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기능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6542741" y="2636165"/>
            <a:ext cx="4132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_ </a:t>
            </a:r>
            <a:r>
              <a:rPr lang="ko-KR" altLang="en-US" sz="2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구현 환경</a:t>
            </a:r>
            <a:endParaRPr lang="ko-KR" altLang="en-US" sz="28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6542741" y="3272960"/>
            <a:ext cx="292900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 _ </a:t>
            </a:r>
            <a:r>
              <a:rPr lang="ko-KR" altLang="en-US" sz="2800" b="1" dirty="0" smtClean="0">
                <a:solidFill>
                  <a:schemeClr val="bg1"/>
                </a:solidFill>
                <a:latin typeface="맑은 고딕 (본문)"/>
              </a:rPr>
              <a:t>예상 결과물</a:t>
            </a:r>
            <a:endParaRPr lang="ko-KR" altLang="en-US" sz="28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endParaRPr lang="ko-KR" altLang="en-US" sz="28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79571" y="5627716"/>
            <a:ext cx="2519745" cy="8395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6548837" y="3894799"/>
            <a:ext cx="18469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 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 </a:t>
            </a:r>
            <a:r>
              <a:rPr lang="en-US" altLang="ko-KR" sz="2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ko-KR" altLang="en-US" sz="28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19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905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</a:p>
          <a:p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endParaRPr lang="en-US" altLang="ko-KR" sz="4000" b="1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소개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2730716" y="665860"/>
            <a:ext cx="4457969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b="1" dirty="0" smtClean="0">
                <a:ln>
                  <a:solidFill>
                    <a:schemeClr val="bg1"/>
                  </a:solidFill>
                </a:ln>
                <a:latin typeface="맑은 고딕" panose="020B0503020000020004" pitchFamily="50" charset="-127"/>
              </a:rPr>
              <a:t>프로젝트 소개</a:t>
            </a:r>
            <a:endParaRPr lang="en-US" altLang="ko-KR" sz="2800" b="1" dirty="0">
              <a:ln>
                <a:solidFill>
                  <a:schemeClr val="bg1"/>
                </a:solidFill>
              </a:ln>
              <a:latin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66" y="1116802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784666" y="5919289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변경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기능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6" name="제목 3"/>
          <p:cNvSpPr txBox="1">
            <a:spLocks/>
          </p:cNvSpPr>
          <p:nvPr/>
        </p:nvSpPr>
        <p:spPr>
          <a:xfrm>
            <a:off x="361571" y="3621114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endParaRPr lang="en-US" altLang="ko-KR" sz="2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환경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3" name="제목 3"/>
          <p:cNvSpPr txBox="1">
            <a:spLocks/>
          </p:cNvSpPr>
          <p:nvPr/>
        </p:nvSpPr>
        <p:spPr>
          <a:xfrm>
            <a:off x="361571" y="4136248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예상 결과물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0" name="제목 3"/>
          <p:cNvSpPr txBox="1">
            <a:spLocks/>
          </p:cNvSpPr>
          <p:nvPr/>
        </p:nvSpPr>
        <p:spPr>
          <a:xfrm>
            <a:off x="354897" y="261946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b="1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</a:rPr>
              <a:t>프로젝트 소개</a:t>
            </a:r>
            <a:endParaRPr lang="en-US" altLang="ko-KR" sz="2000" b="1" dirty="0">
              <a:ln>
                <a:solidFill>
                  <a:schemeClr val="bg1"/>
                </a:solidFill>
              </a:ln>
              <a:solidFill>
                <a:srgbClr val="FFFF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20700000">
            <a:off x="3682537" y="1287928"/>
            <a:ext cx="4680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0000"/>
                </a:solidFill>
                <a:latin typeface="Britannic Bold" panose="020B0903060703020204" pitchFamily="34" charset="0"/>
              </a:rPr>
              <a:t>L</a:t>
            </a:r>
            <a:r>
              <a:rPr lang="en-US" altLang="ko-KR" sz="4000" dirty="0">
                <a:latin typeface="Britannic Bold" panose="020B0903060703020204" pitchFamily="34" charset="0"/>
              </a:rPr>
              <a:t>icense</a:t>
            </a:r>
            <a:r>
              <a:rPr lang="en-US" altLang="ko-KR" sz="4000" dirty="0"/>
              <a:t>  </a:t>
            </a:r>
            <a:r>
              <a:rPr lang="ko-KR" altLang="en-US" sz="3200" b="1" dirty="0" smtClean="0"/>
              <a:t>자격증에</a:t>
            </a:r>
            <a:endParaRPr lang="en-US" altLang="ko-KR" sz="3200" b="1" dirty="0"/>
          </a:p>
        </p:txBody>
      </p:sp>
      <p:sp>
        <p:nvSpPr>
          <p:cNvPr id="16" name="TextBox 15"/>
          <p:cNvSpPr txBox="1"/>
          <p:nvPr/>
        </p:nvSpPr>
        <p:spPr>
          <a:xfrm rot="20700000">
            <a:off x="3682535" y="2893854"/>
            <a:ext cx="4680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P</a:t>
            </a:r>
            <a:r>
              <a:rPr lang="en-US" altLang="ko-KR" sz="4000" dirty="0" smtClean="0">
                <a:latin typeface="Britannic Bold" panose="020B0903060703020204" pitchFamily="34" charset="0"/>
              </a:rPr>
              <a:t>roject</a:t>
            </a:r>
            <a:r>
              <a:rPr lang="en-US" altLang="ko-KR" sz="4000" dirty="0" smtClean="0"/>
              <a:t>  </a:t>
            </a:r>
            <a:r>
              <a:rPr lang="ko-KR" altLang="en-US" sz="3200" b="1" dirty="0" smtClean="0"/>
              <a:t>프로젝트</a:t>
            </a:r>
            <a:endParaRPr lang="en-US" altLang="ko-KR" sz="3200" b="1" dirty="0"/>
          </a:p>
        </p:txBody>
      </p:sp>
      <p:sp>
        <p:nvSpPr>
          <p:cNvPr id="17" name="TextBox 16"/>
          <p:cNvSpPr txBox="1"/>
          <p:nvPr/>
        </p:nvSpPr>
        <p:spPr>
          <a:xfrm rot="20700000">
            <a:off x="3672765" y="2019217"/>
            <a:ext cx="5253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A</a:t>
            </a:r>
            <a:r>
              <a:rPr lang="en-US" altLang="ko-KR" sz="4000" dirty="0" smtClean="0">
                <a:latin typeface="Britannic Bold" panose="020B0903060703020204" pitchFamily="34" charset="0"/>
              </a:rPr>
              <a:t>ssistance</a:t>
            </a:r>
            <a:r>
              <a:rPr lang="en-US" altLang="ko-KR" sz="4000" dirty="0" smtClean="0"/>
              <a:t>  </a:t>
            </a:r>
            <a:r>
              <a:rPr lang="ko-KR" altLang="en-US" sz="3200" b="1" dirty="0" smtClean="0"/>
              <a:t>도움이 되는</a:t>
            </a:r>
            <a:endParaRPr lang="en-US" altLang="ko-KR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45564" y="2773144"/>
            <a:ext cx="4522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dirty="0" smtClean="0"/>
              <a:t>간편하게 </a:t>
            </a:r>
            <a:r>
              <a:rPr lang="ko-KR" altLang="en-US" sz="2000" dirty="0"/>
              <a:t>자격증에 대한 정보를 </a:t>
            </a:r>
            <a:r>
              <a:rPr lang="ko-KR" altLang="en-US" sz="2000" dirty="0" smtClean="0"/>
              <a:t>얻기</a:t>
            </a:r>
            <a:endParaRPr lang="en-US" altLang="ko-KR" sz="2000" dirty="0"/>
          </a:p>
          <a:p>
            <a:pPr fontAlgn="base"/>
            <a:r>
              <a:rPr lang="ko-KR" altLang="en-US" sz="2000" dirty="0" smtClean="0"/>
              <a:t>시험 신청 시기 </a:t>
            </a:r>
            <a:r>
              <a:rPr lang="ko-KR" altLang="en-US" sz="2000" dirty="0" smtClean="0"/>
              <a:t>놓치지 않기</a:t>
            </a:r>
            <a:endParaRPr lang="ko-KR" altLang="en-US" sz="2000" dirty="0"/>
          </a:p>
        </p:txBody>
      </p:sp>
      <p:pic>
        <p:nvPicPr>
          <p:cNvPr id="7" name="그림 6" descr="Goal Review: November 2013 – A Drop in the Ocea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3" t="20061" r="10703" b="18386"/>
          <a:stretch/>
        </p:blipFill>
        <p:spPr>
          <a:xfrm rot="20700000">
            <a:off x="3692888" y="2268537"/>
            <a:ext cx="1255222" cy="6400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84666" y="1355082"/>
            <a:ext cx="3548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프로젝트 명 </a:t>
            </a:r>
            <a:r>
              <a:rPr lang="en-US" altLang="ko-KR" sz="2400" dirty="0" smtClean="0"/>
              <a:t>: </a:t>
            </a:r>
            <a:r>
              <a:rPr lang="en-US" altLang="ko-KR" sz="4000" dirty="0" smtClean="0">
                <a:latin typeface="Britannic Bold" panose="020B0903060703020204" pitchFamily="34" charset="0"/>
              </a:rPr>
              <a:t>LAP</a:t>
            </a:r>
            <a:endParaRPr lang="ko-KR" altLang="en-US" sz="4000" dirty="0"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74555" y="4257908"/>
            <a:ext cx="5739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팀원 역할 </a:t>
            </a:r>
            <a:endParaRPr lang="en-US" altLang="ko-KR" dirty="0" smtClean="0"/>
          </a:p>
          <a:p>
            <a:r>
              <a:rPr lang="en-US" altLang="ko-KR" dirty="0" smtClean="0"/>
              <a:t>UI </a:t>
            </a:r>
            <a:r>
              <a:rPr lang="ko-KR" altLang="en-US" dirty="0" smtClean="0"/>
              <a:t>및 세부 기능 ☞ </a:t>
            </a:r>
            <a:r>
              <a:rPr lang="ko-KR" altLang="en-US" dirty="0" err="1" smtClean="0"/>
              <a:t>곽내원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김수현    </a:t>
            </a:r>
            <a:endParaRPr lang="en-US" altLang="ko-KR" dirty="0" smtClean="0"/>
          </a:p>
          <a:p>
            <a:r>
              <a:rPr lang="ko-KR" altLang="en-US" dirty="0" smtClean="0"/>
              <a:t>서버 구축  ☞ 김정희</a:t>
            </a:r>
            <a:endParaRPr lang="en-US" altLang="ko-KR" dirty="0" smtClean="0"/>
          </a:p>
          <a:p>
            <a:r>
              <a:rPr lang="en-US" altLang="ko-KR" dirty="0" smtClean="0"/>
              <a:t>DB </a:t>
            </a:r>
            <a:r>
              <a:rPr lang="ko-KR" altLang="en-US" dirty="0" smtClean="0"/>
              <a:t>구축</a:t>
            </a:r>
            <a:r>
              <a:rPr lang="en-US" altLang="ko-KR" dirty="0" smtClean="0"/>
              <a:t>  </a:t>
            </a:r>
            <a:r>
              <a:rPr lang="ko-KR" altLang="en-US" dirty="0" smtClean="0"/>
              <a:t>☞ 김동준</a:t>
            </a:r>
            <a:endParaRPr lang="en-US" altLang="ko-KR" dirty="0"/>
          </a:p>
        </p:txBody>
      </p:sp>
      <p:sp>
        <p:nvSpPr>
          <p:cNvPr id="18" name="제목 3"/>
          <p:cNvSpPr txBox="1">
            <a:spLocks/>
          </p:cNvSpPr>
          <p:nvPr/>
        </p:nvSpPr>
        <p:spPr>
          <a:xfrm>
            <a:off x="354896" y="4601963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_ Q&amp;A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98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6" grpId="0"/>
      <p:bldP spid="16" grpId="1"/>
      <p:bldP spid="17" grpId="0"/>
      <p:bldP spid="17" grpId="1"/>
      <p:bldP spid="6" grpId="0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905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 기능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b="1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</a:rPr>
              <a:t>변경 </a:t>
            </a:r>
            <a:r>
              <a:rPr lang="ko-KR" altLang="en-US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</a:rPr>
              <a:t>기능</a:t>
            </a:r>
            <a:endParaRPr lang="en-US" altLang="ko-KR" sz="2000" b="1" dirty="0">
              <a:ln>
                <a:solidFill>
                  <a:schemeClr val="bg1"/>
                </a:solidFill>
              </a:ln>
              <a:solidFill>
                <a:srgbClr val="FFFF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6" name="제목 3"/>
          <p:cNvSpPr txBox="1">
            <a:spLocks/>
          </p:cNvSpPr>
          <p:nvPr/>
        </p:nvSpPr>
        <p:spPr>
          <a:xfrm>
            <a:off x="361571" y="3608922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endParaRPr lang="en-US" altLang="ko-KR" sz="2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환경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3" name="제목 3"/>
          <p:cNvSpPr txBox="1">
            <a:spLocks/>
          </p:cNvSpPr>
          <p:nvPr/>
        </p:nvSpPr>
        <p:spPr>
          <a:xfrm>
            <a:off x="361571" y="4124056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예상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결과물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0" name="제목 3"/>
          <p:cNvSpPr txBox="1">
            <a:spLocks/>
          </p:cNvSpPr>
          <p:nvPr/>
        </p:nvSpPr>
        <p:spPr>
          <a:xfrm>
            <a:off x="354897" y="261946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프로젝트 소개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847029" y="1116802"/>
            <a:ext cx="6944671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847029" y="5946449"/>
            <a:ext cx="6944671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부제목 2"/>
          <p:cNvSpPr txBox="1">
            <a:spLocks/>
          </p:cNvSpPr>
          <p:nvPr/>
        </p:nvSpPr>
        <p:spPr>
          <a:xfrm>
            <a:off x="3784667" y="4549948"/>
            <a:ext cx="2235200" cy="788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학과별 관련 자격증</a:t>
            </a:r>
            <a:endParaRPr lang="en-US" altLang="ko-KR" sz="1800" spc="-2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정보 제공</a:t>
            </a:r>
            <a:endParaRPr lang="en-US" altLang="ko-KR" sz="1800" spc="-2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8839131" y="4549948"/>
            <a:ext cx="2235200" cy="788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 일정 알림</a:t>
            </a:r>
            <a:endParaRPr lang="en-US" altLang="ko-KR" sz="1800" spc="-2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129" y="1847462"/>
            <a:ext cx="1443204" cy="1670584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311899" y="1847461"/>
            <a:ext cx="2235200" cy="3490925"/>
            <a:chOff x="6311899" y="1847461"/>
            <a:chExt cx="2235200" cy="3490925"/>
          </a:xfrm>
        </p:grpSpPr>
        <p:sp>
          <p:nvSpPr>
            <p:cNvPr id="22" name="부제목 2"/>
            <p:cNvSpPr txBox="1">
              <a:spLocks/>
            </p:cNvSpPr>
            <p:nvPr/>
          </p:nvSpPr>
          <p:spPr>
            <a:xfrm>
              <a:off x="6311899" y="4549948"/>
              <a:ext cx="2235200" cy="78843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800" spc="-20" dirty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자격증에 대한 </a:t>
              </a:r>
              <a:endParaRPr lang="en-US" altLang="ko-KR" sz="1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800" spc="-20" dirty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블로그 후기</a:t>
              </a:r>
              <a:endParaRPr lang="en-US" altLang="ko-KR" sz="1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64" t="35226" r="28849" b="9565"/>
            <a:stretch/>
          </p:blipFill>
          <p:spPr>
            <a:xfrm>
              <a:off x="6624733" y="1847461"/>
              <a:ext cx="1492898" cy="1623527"/>
            </a:xfrm>
            <a:prstGeom prst="rect">
              <a:avLst/>
            </a:prstGeom>
          </p:spPr>
        </p:pic>
      </p:grp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 cstate="print"/>
          <a:srcRect l="5694" t="15429" r="5399" b="12734"/>
          <a:stretch/>
        </p:blipFill>
        <p:spPr>
          <a:xfrm>
            <a:off x="3940260" y="1847461"/>
            <a:ext cx="1716833" cy="1733362"/>
          </a:xfrm>
          <a:prstGeom prst="rect">
            <a:avLst/>
          </a:prstGeom>
        </p:spPr>
      </p:pic>
      <p:sp>
        <p:nvSpPr>
          <p:cNvPr id="18" name="부제목 2"/>
          <p:cNvSpPr txBox="1">
            <a:spLocks/>
          </p:cNvSpPr>
          <p:nvPr/>
        </p:nvSpPr>
        <p:spPr>
          <a:xfrm>
            <a:off x="2395737" y="638701"/>
            <a:ext cx="4457969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b="1" dirty="0" smtClean="0">
                <a:ln>
                  <a:solidFill>
                    <a:schemeClr val="bg1"/>
                  </a:solidFill>
                </a:ln>
                <a:latin typeface="맑은 고딕" panose="020B0503020000020004" pitchFamily="50" charset="-127"/>
              </a:rPr>
              <a:t>기존 기능</a:t>
            </a:r>
            <a:endParaRPr lang="en-US" altLang="ko-KR" sz="2800" b="1" dirty="0">
              <a:ln>
                <a:solidFill>
                  <a:schemeClr val="bg1"/>
                </a:solidFill>
              </a:ln>
              <a:latin typeface="맑은 고딕" panose="020B0503020000020004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475521" y="797372"/>
            <a:ext cx="3791321" cy="3770764"/>
            <a:chOff x="5475521" y="797372"/>
            <a:chExt cx="3791321" cy="3770764"/>
          </a:xfrm>
        </p:grpSpPr>
        <p:sp>
          <p:nvSpPr>
            <p:cNvPr id="5" name="곱셈 기호 4"/>
            <p:cNvSpPr/>
            <p:nvPr/>
          </p:nvSpPr>
          <p:spPr>
            <a:xfrm>
              <a:off x="5475521" y="797372"/>
              <a:ext cx="3791321" cy="3770764"/>
            </a:xfrm>
            <a:prstGeom prst="mathMultiply">
              <a:avLst/>
            </a:prstGeom>
            <a:solidFill>
              <a:srgbClr val="FF0000">
                <a:alpha val="50196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07745" y="2415489"/>
              <a:ext cx="253497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 smtClean="0"/>
                <a:t>광고성 글이</a:t>
              </a:r>
              <a:endParaRPr lang="en-US" altLang="ko-KR" sz="3200" b="1" dirty="0" smtClean="0"/>
            </a:p>
            <a:p>
              <a:pPr algn="ctr"/>
              <a:r>
                <a:rPr lang="ko-KR" altLang="en-US" sz="3200" b="1" dirty="0" smtClean="0"/>
                <a:t>너무 많음</a:t>
              </a:r>
              <a:endParaRPr lang="ko-KR" altLang="en-US" sz="3200" b="1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253581" y="1847461"/>
            <a:ext cx="2235200" cy="3490925"/>
            <a:chOff x="10013189" y="1847461"/>
            <a:chExt cx="2235200" cy="3490925"/>
          </a:xfrm>
        </p:grpSpPr>
        <p:pic>
          <p:nvPicPr>
            <p:cNvPr id="2" name="그림 1" descr="10 Ways To Create Community With Your Blog Readers | Basic Blog Tips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4340" y="1847461"/>
              <a:ext cx="1492898" cy="1623527"/>
            </a:xfrm>
            <a:prstGeom prst="rect">
              <a:avLst/>
            </a:prstGeom>
          </p:spPr>
        </p:pic>
        <p:sp>
          <p:nvSpPr>
            <p:cNvPr id="27" name="부제목 2"/>
            <p:cNvSpPr txBox="1">
              <a:spLocks/>
            </p:cNvSpPr>
            <p:nvPr/>
          </p:nvSpPr>
          <p:spPr>
            <a:xfrm>
              <a:off x="10013189" y="4549948"/>
              <a:ext cx="2235200" cy="78843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800" spc="-20" dirty="0" smtClean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커뮤니티 기능</a:t>
              </a:r>
              <a:endParaRPr lang="en-US" altLang="ko-KR" sz="1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9" name="부제목 2"/>
          <p:cNvSpPr txBox="1">
            <a:spLocks/>
          </p:cNvSpPr>
          <p:nvPr/>
        </p:nvSpPr>
        <p:spPr>
          <a:xfrm>
            <a:off x="2395569" y="649561"/>
            <a:ext cx="4457969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b="1" dirty="0" smtClean="0">
                <a:ln>
                  <a:solidFill>
                    <a:schemeClr val="bg1"/>
                  </a:solidFill>
                </a:ln>
                <a:latin typeface="맑은 고딕" panose="020B0503020000020004" pitchFamily="50" charset="-127"/>
              </a:rPr>
              <a:t>변경 기능</a:t>
            </a:r>
            <a:endParaRPr lang="en-US" altLang="ko-KR" sz="2800" b="1" dirty="0">
              <a:ln>
                <a:solidFill>
                  <a:schemeClr val="bg1"/>
                </a:solidFill>
              </a:ln>
              <a:latin typeface="맑은 고딕" panose="020B0503020000020004" pitchFamily="50" charset="-127"/>
            </a:endParaRPr>
          </a:p>
        </p:txBody>
      </p:sp>
      <p:sp>
        <p:nvSpPr>
          <p:cNvPr id="28" name="제목 3"/>
          <p:cNvSpPr txBox="1">
            <a:spLocks/>
          </p:cNvSpPr>
          <p:nvPr/>
        </p:nvSpPr>
        <p:spPr>
          <a:xfrm>
            <a:off x="359856" y="459293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_ Q&amp;A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12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0758" y="-1905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endParaRPr lang="en-US" altLang="ko-KR" sz="4000" b="1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환경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2531711" y="694213"/>
            <a:ext cx="4457969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b="1" dirty="0" smtClean="0">
                <a:ln>
                  <a:solidFill>
                    <a:schemeClr val="bg1"/>
                  </a:solidFill>
                </a:ln>
                <a:latin typeface="맑은 고딕" panose="020B0503020000020004" pitchFamily="50" charset="-127"/>
              </a:rPr>
              <a:t>         프로젝트 구현 환경</a:t>
            </a:r>
            <a:endParaRPr lang="en-US" altLang="ko-KR" sz="2800" b="1" dirty="0">
              <a:ln>
                <a:solidFill>
                  <a:schemeClr val="bg1"/>
                </a:solidFill>
              </a:ln>
              <a:latin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66" y="1116802"/>
            <a:ext cx="6718742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784666" y="5919289"/>
            <a:ext cx="6724838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변경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기능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6" name="제목 3"/>
          <p:cNvSpPr txBox="1">
            <a:spLocks/>
          </p:cNvSpPr>
          <p:nvPr/>
        </p:nvSpPr>
        <p:spPr>
          <a:xfrm>
            <a:off x="361571" y="3645498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r>
              <a:rPr lang="ko-KR" altLang="en-US" sz="2000" b="1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endParaRPr lang="en-US" altLang="ko-KR" sz="2000" b="1" dirty="0" smtClean="0">
              <a:ln>
                <a:solidFill>
                  <a:schemeClr val="bg1"/>
                </a:solidFill>
              </a:ln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b="1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환경</a:t>
            </a:r>
            <a:endParaRPr lang="en-US" altLang="ko-KR" sz="2000" b="1" dirty="0">
              <a:ln>
                <a:solidFill>
                  <a:schemeClr val="bg1"/>
                </a:solidFill>
              </a:ln>
              <a:solidFill>
                <a:srgbClr val="FFFF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3" name="제목 3"/>
          <p:cNvSpPr txBox="1">
            <a:spLocks/>
          </p:cNvSpPr>
          <p:nvPr/>
        </p:nvSpPr>
        <p:spPr>
          <a:xfrm>
            <a:off x="373763" y="4124056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예상 결과물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0" name="제목 3"/>
          <p:cNvSpPr txBox="1">
            <a:spLocks/>
          </p:cNvSpPr>
          <p:nvPr/>
        </p:nvSpPr>
        <p:spPr>
          <a:xfrm>
            <a:off x="354897" y="261946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프로젝트 소개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05856" y="1808810"/>
            <a:ext cx="5608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Android Studio </a:t>
            </a:r>
            <a:r>
              <a:rPr lang="ko-KR" altLang="en-US" sz="2400" dirty="0" smtClean="0"/>
              <a:t>를 이용하여 </a:t>
            </a:r>
            <a:endParaRPr lang="en-US" altLang="ko-KR" sz="2400" dirty="0" smtClean="0"/>
          </a:p>
          <a:p>
            <a:r>
              <a:rPr lang="ko-KR" altLang="en-US" sz="2400" dirty="0" smtClean="0"/>
              <a:t>어플리케이션 구축</a:t>
            </a:r>
            <a:endParaRPr lang="ko-KR" altLang="en-US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5718048" y="3334394"/>
            <a:ext cx="560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SQLite</a:t>
            </a:r>
            <a:r>
              <a:rPr lang="ko-KR" altLang="en-US" sz="2400" dirty="0" smtClean="0"/>
              <a:t>를 이용하여 </a:t>
            </a:r>
            <a:r>
              <a:rPr lang="en-US" altLang="ko-KR" sz="2400" dirty="0" smtClean="0"/>
              <a:t>DB</a:t>
            </a:r>
            <a:r>
              <a:rPr lang="ko-KR" altLang="en-US" sz="2400" dirty="0" smtClean="0"/>
              <a:t>구축</a:t>
            </a:r>
            <a:endParaRPr lang="ko-KR" alt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5718048" y="4548106"/>
            <a:ext cx="560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Aws</a:t>
            </a:r>
            <a:r>
              <a:rPr lang="ko-KR" altLang="en-US" sz="2400" dirty="0" smtClean="0"/>
              <a:t>를 이용하여 서버 구축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771" y="1595031"/>
            <a:ext cx="1425518" cy="10790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3991802"/>
            <a:ext cx="1542716" cy="15427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822" y="2971947"/>
            <a:ext cx="2125980" cy="1005531"/>
          </a:xfrm>
          <a:prstGeom prst="rect">
            <a:avLst/>
          </a:prstGeom>
        </p:spPr>
      </p:pic>
      <p:sp>
        <p:nvSpPr>
          <p:cNvPr id="74" name="제목 3"/>
          <p:cNvSpPr txBox="1">
            <a:spLocks/>
          </p:cNvSpPr>
          <p:nvPr/>
        </p:nvSpPr>
        <p:spPr>
          <a:xfrm>
            <a:off x="362177" y="4586728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_ Q&amp;A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12480" y="5524762"/>
            <a:ext cx="242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언어 </a:t>
            </a:r>
            <a:r>
              <a:rPr lang="en-US" altLang="ko-KR" dirty="0" smtClean="0"/>
              <a:t>: Python, 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30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0758" y="-1905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예상 결과물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2531711" y="694213"/>
            <a:ext cx="4457969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b="1" smtClean="0">
                <a:ln>
                  <a:solidFill>
                    <a:schemeClr val="bg1"/>
                  </a:solidFill>
                </a:ln>
                <a:latin typeface="맑은 고딕" panose="020B0503020000020004" pitchFamily="50" charset="-127"/>
              </a:rPr>
              <a:t>예상 결과물</a:t>
            </a:r>
            <a:endParaRPr lang="en-US" altLang="ko-KR" sz="2800" b="1" dirty="0">
              <a:ln>
                <a:solidFill>
                  <a:schemeClr val="bg1"/>
                </a:solidFill>
              </a:ln>
              <a:latin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66" y="1116802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784666" y="5919289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변경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기능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6" name="제목 3"/>
          <p:cNvSpPr txBox="1">
            <a:spLocks/>
          </p:cNvSpPr>
          <p:nvPr/>
        </p:nvSpPr>
        <p:spPr>
          <a:xfrm>
            <a:off x="361571" y="4108794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  <a:r>
              <a:rPr lang="ko-KR" altLang="en-US" sz="2000" b="1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예상 결과물</a:t>
            </a:r>
            <a:endParaRPr lang="en-US" altLang="ko-KR" sz="2000" b="1" dirty="0">
              <a:ln>
                <a:solidFill>
                  <a:schemeClr val="bg1"/>
                </a:solidFill>
              </a:ln>
              <a:solidFill>
                <a:srgbClr val="FFFF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3" name="제목 3"/>
          <p:cNvSpPr txBox="1">
            <a:spLocks/>
          </p:cNvSpPr>
          <p:nvPr/>
        </p:nvSpPr>
        <p:spPr>
          <a:xfrm>
            <a:off x="361571" y="4575160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_ </a:t>
            </a:r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Q&amp;A</a:t>
            </a:r>
          </a:p>
        </p:txBody>
      </p:sp>
      <p:sp>
        <p:nvSpPr>
          <p:cNvPr id="40" name="제목 3"/>
          <p:cNvSpPr txBox="1">
            <a:spLocks/>
          </p:cNvSpPr>
          <p:nvPr/>
        </p:nvSpPr>
        <p:spPr>
          <a:xfrm>
            <a:off x="354897" y="261946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프로젝트 소개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5527893" y="1344462"/>
            <a:ext cx="2311334" cy="4150026"/>
            <a:chOff x="3784666" y="1414673"/>
            <a:chExt cx="2311334" cy="4150026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4666" y="1414673"/>
              <a:ext cx="2311334" cy="415002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549233" y="1834540"/>
              <a:ext cx="8882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Britannic Bold" panose="020B0903060703020204" pitchFamily="34" charset="0"/>
                </a:rPr>
                <a:t>LAP</a:t>
              </a:r>
              <a:endParaRPr lang="ko-KR" altLang="en-US" sz="2800" dirty="0">
                <a:latin typeface="Britannic Bold" panose="020B0903060703020204" pitchFamily="34" charset="0"/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7212" y="1971446"/>
              <a:ext cx="236076" cy="236076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4005852" y="3875271"/>
              <a:ext cx="880662" cy="340519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학과</a:t>
              </a:r>
              <a:endParaRPr lang="en-US" altLang="ko-KR" sz="1400" dirty="0" smtClean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85436" y="3875271"/>
              <a:ext cx="880662" cy="340519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내 정보</a:t>
              </a:r>
              <a:endParaRPr lang="en-US" altLang="ko-KR" sz="1400" dirty="0" smtClean="0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4005852" y="2882496"/>
              <a:ext cx="880662" cy="911364"/>
              <a:chOff x="4005852" y="2882496"/>
              <a:chExt cx="880662" cy="911364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4005852" y="2882496"/>
                <a:ext cx="880662" cy="911364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1200" dirty="0" smtClean="0"/>
              </a:p>
              <a:p>
                <a:pPr algn="ctr"/>
                <a:r>
                  <a:rPr lang="en-US" altLang="ko-KR" sz="2400" dirty="0" smtClean="0"/>
                  <a:t> </a:t>
                </a:r>
                <a:endParaRPr lang="en-US" altLang="ko-KR" sz="2400" dirty="0"/>
              </a:p>
              <a:p>
                <a:pPr algn="ctr"/>
                <a:endParaRPr lang="en-US" altLang="ko-KR" sz="1200" dirty="0" smtClean="0"/>
              </a:p>
            </p:txBody>
          </p:sp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0067" y="3109880"/>
                <a:ext cx="483124" cy="483124"/>
              </a:xfrm>
              <a:prstGeom prst="rect">
                <a:avLst/>
              </a:prstGeom>
            </p:spPr>
          </p:pic>
        </p:grpSp>
        <p:grpSp>
          <p:nvGrpSpPr>
            <p:cNvPr id="21" name="그룹 20"/>
            <p:cNvGrpSpPr/>
            <p:nvPr/>
          </p:nvGrpSpPr>
          <p:grpSpPr>
            <a:xfrm>
              <a:off x="4985436" y="2879888"/>
              <a:ext cx="896471" cy="911364"/>
              <a:chOff x="4985436" y="2879888"/>
              <a:chExt cx="896471" cy="91136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985436" y="2879888"/>
                <a:ext cx="896471" cy="911364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  </a:t>
                </a:r>
                <a:endParaRPr lang="en-US" altLang="ko-KR" sz="2400" dirty="0" smtClean="0"/>
              </a:p>
              <a:p>
                <a:pPr algn="ctr"/>
                <a:endParaRPr lang="en-US" altLang="ko-KR" sz="2400" dirty="0"/>
              </a:p>
            </p:txBody>
          </p:sp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4805" y="3037557"/>
                <a:ext cx="651427" cy="651427"/>
              </a:xfrm>
              <a:prstGeom prst="rect">
                <a:avLst/>
              </a:prstGeom>
            </p:spPr>
          </p:pic>
        </p:grpSp>
      </p:grpSp>
      <p:grpSp>
        <p:nvGrpSpPr>
          <p:cNvPr id="71" name="그룹 70"/>
          <p:cNvGrpSpPr/>
          <p:nvPr/>
        </p:nvGrpSpPr>
        <p:grpSpPr>
          <a:xfrm>
            <a:off x="5521219" y="1344462"/>
            <a:ext cx="2311334" cy="4150026"/>
            <a:chOff x="9702400" y="1414673"/>
            <a:chExt cx="2311334" cy="4150026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2400" y="1414673"/>
              <a:ext cx="2311334" cy="4150026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9819954" y="1834540"/>
              <a:ext cx="2076226" cy="372982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학과 검색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819954" y="2209542"/>
              <a:ext cx="207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사범대학</a:t>
              </a:r>
              <a:endParaRPr lang="ko-KR" altLang="en-US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819954" y="2581033"/>
              <a:ext cx="207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사회과학대학</a:t>
              </a:r>
              <a:endParaRPr lang="ko-KR" altLang="en-US" sz="1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819954" y="2933830"/>
              <a:ext cx="207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수의과대학</a:t>
              </a:r>
              <a:endParaRPr lang="ko-KR" altLang="en-US" sz="1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819954" y="3305321"/>
              <a:ext cx="207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약학대학</a:t>
              </a:r>
              <a:endParaRPr lang="ko-KR" altLang="en-US" sz="1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819954" y="3669107"/>
              <a:ext cx="207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인문대학</a:t>
              </a:r>
              <a:endParaRPr lang="ko-KR" altLang="en-US" sz="14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819954" y="4031402"/>
              <a:ext cx="207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의과대학</a:t>
              </a:r>
              <a:endParaRPr lang="ko-KR" altLang="en-US" sz="1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819954" y="4395188"/>
              <a:ext cx="207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자연과학대학</a:t>
              </a:r>
              <a:endParaRPr lang="ko-KR" altLang="en-US" sz="1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819954" y="4754213"/>
              <a:ext cx="207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해양과학대학</a:t>
              </a:r>
              <a:endParaRPr lang="ko-KR" altLang="en-US" sz="14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1758108" y="2207522"/>
              <a:ext cx="138072" cy="2945391"/>
            </a:xfrm>
            <a:prstGeom prst="rect">
              <a:avLst/>
            </a:prstGeom>
            <a:solidFill>
              <a:schemeClr val="bg1">
                <a:lumMod val="85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1758108" y="3875271"/>
              <a:ext cx="138072" cy="1277642"/>
            </a:xfrm>
            <a:prstGeom prst="rect">
              <a:avLst/>
            </a:prstGeom>
            <a:solidFill>
              <a:schemeClr val="bg1">
                <a:lumMod val="5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5514545" y="1344462"/>
            <a:ext cx="2311334" cy="4150026"/>
            <a:chOff x="6989680" y="1414673"/>
            <a:chExt cx="2311334" cy="4150026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9680" y="1414673"/>
              <a:ext cx="2311334" cy="4150026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7110805" y="1825344"/>
              <a:ext cx="2076226" cy="372982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자연과학대학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110805" y="2198326"/>
              <a:ext cx="207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물리학과</a:t>
              </a:r>
              <a:endParaRPr lang="ko-KR" alt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110805" y="2569817"/>
              <a:ext cx="207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생물과학부</a:t>
              </a:r>
              <a:endParaRPr lang="ko-KR" altLang="en-US" sz="1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10805" y="2922614"/>
              <a:ext cx="207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수학과</a:t>
              </a:r>
              <a:endParaRPr lang="ko-KR" altLang="en-US" sz="14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110805" y="3294105"/>
              <a:ext cx="207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식품영양학과</a:t>
              </a:r>
              <a:endParaRPr lang="ko-KR" altLang="en-US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110805" y="3657891"/>
              <a:ext cx="207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의류학과</a:t>
              </a:r>
              <a:endParaRPr lang="ko-KR" altLang="en-US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110805" y="4020186"/>
              <a:ext cx="207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정보통계학과</a:t>
              </a:r>
              <a:endParaRPr lang="ko-KR" altLang="en-US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110805" y="4383972"/>
              <a:ext cx="207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지질과학과</a:t>
              </a:r>
              <a:endParaRPr lang="ko-KR" altLang="en-US" sz="1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110805" y="4742997"/>
              <a:ext cx="207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컴퓨터과학과</a:t>
              </a:r>
              <a:endParaRPr lang="ko-KR" altLang="en-US" sz="1400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9047673" y="2196411"/>
              <a:ext cx="138072" cy="2945391"/>
            </a:xfrm>
            <a:prstGeom prst="rect">
              <a:avLst/>
            </a:prstGeom>
            <a:solidFill>
              <a:schemeClr val="bg1">
                <a:lumMod val="85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9047673" y="2196411"/>
              <a:ext cx="138072" cy="2533445"/>
            </a:xfrm>
            <a:prstGeom prst="rect">
              <a:avLst/>
            </a:prstGeom>
            <a:solidFill>
              <a:schemeClr val="bg1">
                <a:lumMod val="5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3" name="그림 7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89796" l="9091" r="89091">
                        <a14:backgroundMark x1="32727" y1="8163" x2="41818" y2="20408"/>
                        <a14:backgroundMark x1="41818" y1="20408" x2="58182" y2="20408"/>
                        <a14:backgroundMark x1="60000" y1="22449" x2="72727" y2="30612"/>
                        <a14:backgroundMark x1="72727" y1="30612" x2="78182" y2="44898"/>
                        <a14:backgroundMark x1="78182" y1="44898" x2="76364" y2="59184"/>
                        <a14:backgroundMark x1="76364" y1="59184" x2="78182" y2="65306"/>
                        <a14:backgroundMark x1="78182" y1="65306" x2="80000" y2="75510"/>
                        <a14:backgroundMark x1="78182" y1="75510" x2="74545" y2="79592"/>
                        <a14:backgroundMark x1="74545" y1="79592" x2="72727" y2="87755"/>
                        <a14:backgroundMark x1="72727" y1="87755" x2="65455" y2="87755"/>
                        <a14:backgroundMark x1="65455" y1="87755" x2="60000" y2="87755"/>
                        <a14:backgroundMark x1="60000" y1="87755" x2="54545" y2="87755"/>
                        <a14:backgroundMark x1="54545" y1="87755" x2="47273" y2="87755"/>
                        <a14:backgroundMark x1="47273" y1="87755" x2="43636" y2="83673"/>
                        <a14:backgroundMark x1="43636" y1="83673" x2="38182" y2="79592"/>
                        <a14:backgroundMark x1="38182" y1="79592" x2="30909" y2="77551"/>
                        <a14:backgroundMark x1="30909" y1="77551" x2="25455" y2="71429"/>
                        <a14:backgroundMark x1="25455" y1="71429" x2="21818" y2="63265"/>
                        <a14:backgroundMark x1="21818" y1="63265" x2="18182" y2="55102"/>
                        <a14:backgroundMark x1="18182" y1="55102" x2="18182" y2="48980"/>
                        <a14:backgroundMark x1="18182" y1="46939" x2="21818" y2="42857"/>
                        <a14:backgroundMark x1="21818" y1="42857" x2="23636" y2="36735"/>
                        <a14:backgroundMark x1="23636" y1="36735" x2="16364" y2="32653"/>
                        <a14:backgroundMark x1="14545" y1="32653" x2="10909" y2="28571"/>
                        <a14:backgroundMark x1="14545" y1="28571" x2="10909" y2="20408"/>
                        <a14:backgroundMark x1="10909" y1="20408" x2="10909" y2="14286"/>
                        <a14:backgroundMark x1="10909" y1="14286" x2="14545" y2="10204"/>
                        <a14:backgroundMark x1="14545" y1="10204" x2="16364" y2="4082"/>
                        <a14:backgroundMark x1="16364" y1="4082" x2="20000" y2="2041"/>
                        <a14:backgroundMark x1="21818" y1="2041" x2="25455" y2="0"/>
                        <a14:backgroundMark x1="25455" y1="0" x2="30909" y2="0"/>
                        <a14:backgroundMark x1="30909" y1="0" x2="38182" y2="81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57290" y="3383114"/>
            <a:ext cx="632216" cy="563247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89796" l="9091" r="89091">
                        <a14:backgroundMark x1="32727" y1="8163" x2="41818" y2="20408"/>
                        <a14:backgroundMark x1="41818" y1="20408" x2="58182" y2="20408"/>
                        <a14:backgroundMark x1="60000" y1="22449" x2="72727" y2="30612"/>
                        <a14:backgroundMark x1="72727" y1="30612" x2="78182" y2="44898"/>
                        <a14:backgroundMark x1="78182" y1="44898" x2="76364" y2="59184"/>
                        <a14:backgroundMark x1="76364" y1="59184" x2="78182" y2="65306"/>
                        <a14:backgroundMark x1="78182" y1="65306" x2="80000" y2="75510"/>
                        <a14:backgroundMark x1="78182" y1="75510" x2="74545" y2="79592"/>
                        <a14:backgroundMark x1="74545" y1="79592" x2="72727" y2="87755"/>
                        <a14:backgroundMark x1="72727" y1="87755" x2="65455" y2="87755"/>
                        <a14:backgroundMark x1="65455" y1="87755" x2="60000" y2="87755"/>
                        <a14:backgroundMark x1="60000" y1="87755" x2="54545" y2="87755"/>
                        <a14:backgroundMark x1="54545" y1="87755" x2="47273" y2="87755"/>
                        <a14:backgroundMark x1="47273" y1="87755" x2="43636" y2="83673"/>
                        <a14:backgroundMark x1="43636" y1="83673" x2="38182" y2="79592"/>
                        <a14:backgroundMark x1="38182" y1="79592" x2="30909" y2="77551"/>
                        <a14:backgroundMark x1="30909" y1="77551" x2="25455" y2="71429"/>
                        <a14:backgroundMark x1="25455" y1="71429" x2="21818" y2="63265"/>
                        <a14:backgroundMark x1="21818" y1="63265" x2="18182" y2="55102"/>
                        <a14:backgroundMark x1="18182" y1="55102" x2="18182" y2="48980"/>
                        <a14:backgroundMark x1="18182" y1="46939" x2="21818" y2="42857"/>
                        <a14:backgroundMark x1="21818" y1="42857" x2="23636" y2="36735"/>
                        <a14:backgroundMark x1="23636" y1="36735" x2="16364" y2="32653"/>
                        <a14:backgroundMark x1="14545" y1="32653" x2="10909" y2="28571"/>
                        <a14:backgroundMark x1="14545" y1="28571" x2="10909" y2="20408"/>
                        <a14:backgroundMark x1="10909" y1="20408" x2="10909" y2="14286"/>
                        <a14:backgroundMark x1="10909" y1="14286" x2="14545" y2="10204"/>
                        <a14:backgroundMark x1="14545" y1="10204" x2="16364" y2="4082"/>
                        <a14:backgroundMark x1="16364" y1="4082" x2="20000" y2="2041"/>
                        <a14:backgroundMark x1="21818" y1="2041" x2="25455" y2="0"/>
                        <a14:backgroundMark x1="25455" y1="0" x2="30909" y2="0"/>
                        <a14:backgroundMark x1="30909" y1="0" x2="38182" y2="81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37178" y="3012352"/>
            <a:ext cx="632216" cy="563247"/>
          </a:xfrm>
          <a:prstGeom prst="rect">
            <a:avLst/>
          </a:prstGeom>
        </p:spPr>
      </p:pic>
      <p:sp>
        <p:nvSpPr>
          <p:cNvPr id="67" name="제목 3"/>
          <p:cNvSpPr txBox="1">
            <a:spLocks/>
          </p:cNvSpPr>
          <p:nvPr/>
        </p:nvSpPr>
        <p:spPr>
          <a:xfrm>
            <a:off x="361571" y="3609860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endParaRPr lang="en-US" altLang="ko-KR" sz="2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환경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165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-2.5E-6 4.44444E-6 C -0.00156 0.00347 -0.00287 0.00694 -0.00443 0.01042 C -0.00508 0.01181 -0.00599 0.01296 -0.00664 0.01435 C -0.00794 0.0169 -0.00807 0.01898 -0.00964 0.02083 C -0.01419 0.02616 -0.01081 0.0213 -0.01471 0.02477 C -0.01602 0.02593 -0.01719 0.02731 -0.01849 0.0287 C -0.0194 0.02986 -0.02044 0.03125 -0.02136 0.03264 C -0.02214 0.03356 -0.02292 0.03426 -0.02357 0.03518 C -0.02526 0.03773 -0.025 0.03889 -0.02721 0.04051 C -0.03008 0.04259 -0.03333 0.04329 -0.03607 0.0456 C -0.03711 0.04653 -0.03802 0.04768 -0.03906 0.04838 C -0.04024 0.04907 -0.04154 0.04907 -0.04271 0.04954 C -0.04466 0.05046 -0.04662 0.05139 -0.04857 0.05231 C -0.05169 0.0537 -0.05026 0.05347 -0.05378 0.05625 C -0.05443 0.05671 -0.05521 0.05694 -0.05586 0.05741 C -0.05677 0.0581 -0.05729 0.05949 -0.05807 0.06018 C -0.05912 0.06088 -0.06003 0.06088 -0.06107 0.06134 C -0.06458 0.06551 -0.06237 0.06343 -0.06771 0.06667 C -0.06836 0.06713 -0.06927 0.06713 -0.06992 0.06782 C -0.07617 0.07546 -0.06823 0.06643 -0.07435 0.07176 C -0.07513 0.07245 -0.07565 0.07384 -0.07656 0.07454 C -0.07982 0.07708 -0.07878 0.07454 -0.08164 0.07708 C -0.08242 0.07778 -0.0832 0.0787 -0.08386 0.07963 C -0.08438 0.08056 -0.08477 0.08171 -0.08529 0.08241 C -0.08672 0.08356 -0.08841 0.08333 -0.08971 0.08495 C -0.09297 0.08889 -0.09102 0.08727 -0.09557 0.08889 C -0.09636 0.08981 -0.09701 0.09074 -0.09779 0.09143 C -0.09883 0.09236 -0.10208 0.09375 -0.103 0.09398 C -0.10443 0.09583 -0.10638 0.09838 -0.10807 0.09931 C -0.10951 0.1 -0.11107 0.10023 -0.1125 0.10069 L -0.11693 0.10324 C -0.11771 0.1037 -0.11836 0.10417 -0.11914 0.10463 L -0.12201 0.10579 C -0.12253 0.10671 -0.12292 0.1081 -0.12357 0.10856 C -0.12591 0.10995 -0.13086 0.11111 -0.13086 0.11111 C -0.13164 0.11204 -0.13229 0.11296 -0.13307 0.11366 C -0.13451 0.11528 -0.13659 0.1169 -0.13828 0.11759 C -0.14128 0.11875 -0.14336 0.11875 -0.14636 0.12037 C -0.14779 0.12106 -0.14922 0.12199 -0.15078 0.12292 C -0.15143 0.12338 -0.15221 0.12431 -0.153 0.12431 L -0.15508 0.12431 " pathEditMode="relative" ptsTypes="AAAAAAAAAAAAAAAAAAAAAAAAAAAAAAAAAAAAAAAAAA">
                                      <p:cBhvr>
                                        <p:cTn id="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7.40741E-7 L -1.875E-6 0.00023 C -0.00143 0.00602 -0.00312 0.0118 -0.00403 0.01852 C -0.00429 0.02014 -0.00443 0.02176 -0.00482 0.02315 C -0.00716 0.03264 -0.00508 0.01898 -0.00755 0.03102 C -0.00794 0.03403 -0.00833 0.03727 -0.00872 0.04051 C -0.00898 0.04213 -0.00885 0.04398 -0.0095 0.04514 L -0.01276 0.05278 C -0.01471 0.0662 -0.01198 0.05023 -0.01484 0.06088 C -0.0151 0.06227 -0.01497 0.06435 -0.01536 0.06574 C -0.01601 0.06713 -0.01679 0.06759 -0.01745 0.06875 C -0.0181 0.07014 -0.01875 0.07176 -0.0194 0.07338 C -0.01992 0.07477 -0.02018 0.07685 -0.0207 0.07824 C -0.02148 0.08032 -0.02252 0.08241 -0.02344 0.08426 L -0.02539 0.08889 C -0.02656 0.09213 -0.02708 0.09352 -0.02864 0.09537 C -0.02929 0.0963 -0.02995 0.09653 -0.03073 0.09699 C -0.03411 0.10486 -0.02982 0.0956 -0.03398 0.10185 C -0.03463 0.10231 -0.03476 0.10393 -0.03541 0.10486 C -0.03594 0.10555 -0.03672 0.10579 -0.03737 0.10625 C -0.03919 0.10764 -0.04088 0.1081 -0.04271 0.10949 C -0.04948 0.11481 -0.03893 0.10671 -0.04726 0.1125 C -0.0487 0.11343 -0.05 0.11481 -0.0513 0.11551 C -0.05221 0.1162 -0.05312 0.11667 -0.05403 0.11736 C -0.05508 0.11782 -0.05625 0.11805 -0.05729 0.11898 C -0.05807 0.11921 -0.05859 0.12014 -0.05937 0.12037 C -0.06198 0.12106 -0.06458 0.12153 -0.06732 0.12199 L -0.07318 0.12662 C -0.07461 0.12778 -0.07578 0.12917 -0.07721 0.12986 L -0.08789 0.13449 C -0.08919 0.13495 -0.09049 0.13495 -0.09179 0.13611 C -0.09258 0.1368 -0.09323 0.13704 -0.09388 0.1375 C -0.09453 0.13843 -0.09518 0.14005 -0.09583 0.14097 C -0.09687 0.14167 -0.09804 0.14167 -0.09909 0.14236 C -0.10299 0.14444 -0.09922 0.14375 -0.1039 0.1456 C -0.10534 0.14606 -0.1069 0.14653 -0.10846 0.14699 C -0.10963 0.14745 -0.11068 0.14815 -0.11185 0.14861 C -0.11263 0.1493 -0.11367 0.14977 -0.11445 0.15023 C -0.11627 0.15093 -0.11797 0.15116 -0.11979 0.15162 C -0.12474 0.15509 -0.12278 0.15486 -0.125 0.15486 " pathEditMode="relative" rAng="0" ptsTypes="AAAAAAAAAAAAAAAAAAAAAAAAAAAAAAAAAAAAAAAA">
                                      <p:cBhvr>
                                        <p:cTn id="3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313145"/>
            <a:ext cx="12192000" cy="1544855"/>
          </a:xfrm>
          <a:prstGeom prst="rect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151460" y="5785005"/>
            <a:ext cx="2247856" cy="601133"/>
            <a:chOff x="9817144" y="6248401"/>
            <a:chExt cx="2247856" cy="601133"/>
          </a:xfrm>
        </p:grpSpPr>
        <p:sp>
          <p:nvSpPr>
            <p:cNvPr id="15" name="제목 1"/>
            <p:cNvSpPr txBox="1">
              <a:spLocks/>
            </p:cNvSpPr>
            <p:nvPr/>
          </p:nvSpPr>
          <p:spPr>
            <a:xfrm>
              <a:off x="10327191" y="6248401"/>
              <a:ext cx="1737809" cy="6011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dirty="0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Made in </a:t>
              </a:r>
            </a:p>
            <a:p>
              <a:pPr algn="l"/>
              <a:r>
                <a:rPr lang="ko-KR" altLang="en-US" sz="2000" dirty="0" err="1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윤피티연구소</a:t>
              </a:r>
              <a:endPara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5" t="25391" r="48535" b="26073"/>
            <a:stretch/>
          </p:blipFill>
          <p:spPr>
            <a:xfrm>
              <a:off x="9817144" y="6273800"/>
              <a:ext cx="569314" cy="550334"/>
            </a:xfrm>
            <a:prstGeom prst="rect">
              <a:avLst/>
            </a:prstGeom>
          </p:spPr>
        </p:pic>
      </p:grpSp>
      <p:grpSp>
        <p:nvGrpSpPr>
          <p:cNvPr id="17" name="그룹 9"/>
          <p:cNvGrpSpPr/>
          <p:nvPr/>
        </p:nvGrpSpPr>
        <p:grpSpPr>
          <a:xfrm>
            <a:off x="-31945" y="-78984"/>
            <a:ext cx="12429283" cy="6936984"/>
            <a:chOff x="-23954" y="1"/>
            <a:chExt cx="9320354" cy="6857999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flipV="1">
              <a:off x="0" y="3266700"/>
              <a:ext cx="8978839" cy="18284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0" y="5301208"/>
              <a:ext cx="8978839" cy="29527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-23954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0" y="61653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152400" y="2861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869636" y="1777961"/>
            <a:ext cx="67601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Q</a:t>
            </a:r>
            <a:r>
              <a:rPr lang="en-US" altLang="ko-KR" sz="8000" b="1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&amp;A</a:t>
            </a:r>
            <a:endParaRPr lang="en-US" altLang="ko-KR" sz="8000" b="1" dirty="0">
              <a:ln>
                <a:solidFill>
                  <a:schemeClr val="bg1">
                    <a:alpha val="7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29559" y="5720302"/>
            <a:ext cx="2635270" cy="72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65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313145"/>
            <a:ext cx="12192000" cy="1544855"/>
          </a:xfrm>
          <a:prstGeom prst="rect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151460" y="5785005"/>
            <a:ext cx="2247856" cy="601133"/>
            <a:chOff x="9817144" y="6248401"/>
            <a:chExt cx="2247856" cy="601133"/>
          </a:xfrm>
        </p:grpSpPr>
        <p:sp>
          <p:nvSpPr>
            <p:cNvPr id="15" name="제목 1"/>
            <p:cNvSpPr txBox="1">
              <a:spLocks/>
            </p:cNvSpPr>
            <p:nvPr/>
          </p:nvSpPr>
          <p:spPr>
            <a:xfrm>
              <a:off x="10327191" y="6248401"/>
              <a:ext cx="1737809" cy="6011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dirty="0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Made in </a:t>
              </a:r>
            </a:p>
            <a:p>
              <a:pPr algn="l"/>
              <a:r>
                <a:rPr lang="ko-KR" altLang="en-US" sz="2000" dirty="0" err="1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윤피티연구소</a:t>
              </a:r>
              <a:endPara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5" t="25391" r="48535" b="26073"/>
            <a:stretch/>
          </p:blipFill>
          <p:spPr>
            <a:xfrm>
              <a:off x="9817144" y="6273800"/>
              <a:ext cx="569314" cy="550334"/>
            </a:xfrm>
            <a:prstGeom prst="rect">
              <a:avLst/>
            </a:prstGeom>
          </p:spPr>
        </p:pic>
      </p:grpSp>
      <p:grpSp>
        <p:nvGrpSpPr>
          <p:cNvPr id="17" name="그룹 9"/>
          <p:cNvGrpSpPr/>
          <p:nvPr/>
        </p:nvGrpSpPr>
        <p:grpSpPr>
          <a:xfrm>
            <a:off x="-31945" y="-78984"/>
            <a:ext cx="12429283" cy="6936984"/>
            <a:chOff x="-23954" y="1"/>
            <a:chExt cx="9320354" cy="6857999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flipV="1">
              <a:off x="0" y="3266700"/>
              <a:ext cx="8978839" cy="18284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0" y="5301208"/>
              <a:ext cx="8978839" cy="29527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-23954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0" y="61653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152400" y="2861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869636" y="1777961"/>
            <a:ext cx="67601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en-US" altLang="ko-KR" sz="8000" b="1" dirty="0">
              <a:ln>
                <a:solidFill>
                  <a:schemeClr val="bg1">
                    <a:alpha val="7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THANK YOU</a:t>
            </a:r>
            <a:endParaRPr lang="ko-KR" altLang="en-US" sz="4000" b="1" dirty="0">
              <a:ln>
                <a:solidFill>
                  <a:schemeClr val="bg1">
                    <a:alpha val="70000"/>
                  </a:schemeClr>
                </a:solidFill>
              </a:ln>
              <a:solidFill>
                <a:schemeClr val="bg1"/>
              </a:solidFill>
              <a:latin typeface="Copperplate Gothic Light" panose="020E0507020206020404" pitchFamily="34" charset="0"/>
              <a:ea typeface="나눔바른펜" panose="020B0503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29559" y="5720302"/>
            <a:ext cx="2635270" cy="72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6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1787</TotalTime>
  <Words>265</Words>
  <Application>Microsoft Office PowerPoint</Application>
  <PresentationFormat>사용자 지정</PresentationFormat>
  <Paragraphs>107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Windows 사용자</cp:lastModifiedBy>
  <cp:revision>98</cp:revision>
  <dcterms:created xsi:type="dcterms:W3CDTF">2015-06-04T09:57:26Z</dcterms:created>
  <dcterms:modified xsi:type="dcterms:W3CDTF">2019-03-24T14:20:26Z</dcterms:modified>
</cp:coreProperties>
</file>