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8" r:id="rId3"/>
    <p:sldId id="259" r:id="rId4"/>
    <p:sldId id="257" r:id="rId5"/>
    <p:sldId id="260" r:id="rId6"/>
    <p:sldId id="261" r:id="rId7"/>
    <p:sldId id="262" r:id="rId8"/>
    <p:sldId id="265" r:id="rId9"/>
    <p:sldId id="263" r:id="rId10"/>
    <p:sldId id="266" r:id="rId11"/>
    <p:sldId id="264" r:id="rId12"/>
    <p:sldId id="268" r:id="rId13"/>
    <p:sldId id="269" r:id="rId14"/>
    <p:sldId id="270" r:id="rId15"/>
    <p:sldId id="271" r:id="rId16"/>
    <p:sldId id="272" r:id="rId17"/>
    <p:sldId id="273" r:id="rId18"/>
    <p:sldId id="275"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6" autoAdjust="0"/>
    <p:restoredTop sz="94660"/>
  </p:normalViewPr>
  <p:slideViewPr>
    <p:cSldViewPr snapToGrid="0">
      <p:cViewPr>
        <p:scale>
          <a:sx n="66" d="100"/>
          <a:sy n="66" d="100"/>
        </p:scale>
        <p:origin x="66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101215-5027-45B8-9AE0-6C9805F1E0F2}"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7E6EAB-D878-49E6-9767-BC2850810736}" type="slidenum">
              <a:rPr lang="en-US" smtClean="0"/>
              <a:t>‹#›</a:t>
            </a:fld>
            <a:endParaRPr lang="en-US"/>
          </a:p>
        </p:txBody>
      </p:sp>
    </p:spTree>
    <p:extLst>
      <p:ext uri="{BB962C8B-B14F-4D97-AF65-F5344CB8AC3E}">
        <p14:creationId xmlns:p14="http://schemas.microsoft.com/office/powerpoint/2010/main" val="2063803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literally affect your everyday life and life choices in many ways.</a:t>
            </a:r>
          </a:p>
        </p:txBody>
      </p:sp>
      <p:sp>
        <p:nvSpPr>
          <p:cNvPr id="4" name="Slide Number Placeholder 3"/>
          <p:cNvSpPr>
            <a:spLocks noGrp="1"/>
          </p:cNvSpPr>
          <p:nvPr>
            <p:ph type="sldNum" sz="quarter" idx="5"/>
          </p:nvPr>
        </p:nvSpPr>
        <p:spPr/>
        <p:txBody>
          <a:bodyPr/>
          <a:lstStyle/>
          <a:p>
            <a:fld id="{637E6EAB-D878-49E6-9767-BC2850810736}" type="slidenum">
              <a:rPr lang="en-US" smtClean="0"/>
              <a:t>6</a:t>
            </a:fld>
            <a:endParaRPr lang="en-US"/>
          </a:p>
        </p:txBody>
      </p:sp>
    </p:spTree>
    <p:extLst>
      <p:ext uri="{BB962C8B-B14F-4D97-AF65-F5344CB8AC3E}">
        <p14:creationId xmlns:p14="http://schemas.microsoft.com/office/powerpoint/2010/main" val="19061385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The log-rank test compares the survival curves of two groups. In this case, it tests if the recurrence-free survival is significantly different between the Thiotepa and Placebo groups.</a:t>
            </a:r>
          </a:p>
          <a:p>
            <a:pPr>
              <a:buFont typeface="Arial" panose="020B0604020202020204" pitchFamily="34" charset="0"/>
              <a:buChar char="•"/>
            </a:pPr>
            <a:r>
              <a:rPr lang="en-US" dirty="0"/>
              <a:t>A p-value of 0.02 indicates that there is a statistically significant difference in recurrence-free survival, favoring the Thiotepa treatment.</a:t>
            </a:r>
          </a:p>
          <a:p>
            <a:endParaRPr lang="en-US" dirty="0"/>
          </a:p>
        </p:txBody>
      </p:sp>
      <p:sp>
        <p:nvSpPr>
          <p:cNvPr id="4" name="Slide Number Placeholder 3"/>
          <p:cNvSpPr>
            <a:spLocks noGrp="1"/>
          </p:cNvSpPr>
          <p:nvPr>
            <p:ph type="sldNum" sz="quarter" idx="5"/>
          </p:nvPr>
        </p:nvSpPr>
        <p:spPr/>
        <p:txBody>
          <a:bodyPr/>
          <a:lstStyle/>
          <a:p>
            <a:fld id="{637E6EAB-D878-49E6-9767-BC2850810736}" type="slidenum">
              <a:rPr lang="en-US" smtClean="0"/>
              <a:t>13</a:t>
            </a:fld>
            <a:endParaRPr lang="en-US"/>
          </a:p>
        </p:txBody>
      </p:sp>
    </p:spTree>
    <p:extLst>
      <p:ext uri="{BB962C8B-B14F-4D97-AF65-F5344CB8AC3E}">
        <p14:creationId xmlns:p14="http://schemas.microsoft.com/office/powerpoint/2010/main" val="286773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The Cox model estimates how each variable affects the hazard, or risk, of recurrence. A hazard ratio (HR) below 1 means reduced risk, and above 1 means increased risk.</a:t>
            </a:r>
          </a:p>
          <a:p>
            <a:pPr>
              <a:buFont typeface="Arial" panose="020B0604020202020204" pitchFamily="34" charset="0"/>
              <a:buChar char="•"/>
            </a:pPr>
            <a:r>
              <a:rPr lang="en-US" dirty="0"/>
              <a:t>Thiotepa reduced the hazard of recurrence by 42% (HR = 0.58), which was statistically significant.</a:t>
            </a:r>
          </a:p>
          <a:p>
            <a:pPr>
              <a:buFont typeface="Arial" panose="020B0604020202020204" pitchFamily="34" charset="0"/>
              <a:buChar char="•"/>
            </a:pPr>
            <a:r>
              <a:rPr lang="en-US" dirty="0"/>
              <a:t>Each additional tumor increased the hazard by 21% (HR = 1.21), also significant.</a:t>
            </a:r>
          </a:p>
          <a:p>
            <a:pPr>
              <a:buFont typeface="Arial" panose="020B0604020202020204" pitchFamily="34" charset="0"/>
              <a:buChar char="•"/>
            </a:pPr>
            <a:r>
              <a:rPr lang="en-US" dirty="0"/>
              <a:t>Tumor size was not significantly associated with risk of recurrence.</a:t>
            </a:r>
          </a:p>
          <a:p>
            <a:endParaRPr lang="en-US" dirty="0"/>
          </a:p>
        </p:txBody>
      </p:sp>
      <p:sp>
        <p:nvSpPr>
          <p:cNvPr id="4" name="Slide Number Placeholder 3"/>
          <p:cNvSpPr>
            <a:spLocks noGrp="1"/>
          </p:cNvSpPr>
          <p:nvPr>
            <p:ph type="sldNum" sz="quarter" idx="5"/>
          </p:nvPr>
        </p:nvSpPr>
        <p:spPr/>
        <p:txBody>
          <a:bodyPr/>
          <a:lstStyle/>
          <a:p>
            <a:fld id="{637E6EAB-D878-49E6-9767-BC2850810736}" type="slidenum">
              <a:rPr lang="en-US" smtClean="0"/>
              <a:t>14</a:t>
            </a:fld>
            <a:endParaRPr lang="en-US"/>
          </a:p>
        </p:txBody>
      </p:sp>
    </p:spTree>
    <p:extLst>
      <p:ext uri="{BB962C8B-B14F-4D97-AF65-F5344CB8AC3E}">
        <p14:creationId xmlns:p14="http://schemas.microsoft.com/office/powerpoint/2010/main" val="48130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graph demonstrates how each model predicts survival probabilities over time. Both lines are close to the observed data, but the lognormal model slightly outperforms the Weibull based on AIC value, meaning it may be a better fit for this dataset.</a:t>
            </a:r>
          </a:p>
          <a:p>
            <a:endParaRPr lang="en-US" dirty="0"/>
          </a:p>
        </p:txBody>
      </p:sp>
      <p:sp>
        <p:nvSpPr>
          <p:cNvPr id="4" name="Slide Number Placeholder 3"/>
          <p:cNvSpPr>
            <a:spLocks noGrp="1"/>
          </p:cNvSpPr>
          <p:nvPr>
            <p:ph type="sldNum" sz="quarter" idx="5"/>
          </p:nvPr>
        </p:nvSpPr>
        <p:spPr/>
        <p:txBody>
          <a:bodyPr/>
          <a:lstStyle/>
          <a:p>
            <a:fld id="{637E6EAB-D878-49E6-9767-BC2850810736}" type="slidenum">
              <a:rPr lang="en-US" smtClean="0"/>
              <a:t>15</a:t>
            </a:fld>
            <a:endParaRPr lang="en-US"/>
          </a:p>
        </p:txBody>
      </p:sp>
    </p:spTree>
    <p:extLst>
      <p:ext uri="{BB962C8B-B14F-4D97-AF65-F5344CB8AC3E}">
        <p14:creationId xmlns:p14="http://schemas.microsoft.com/office/powerpoint/2010/main" val="1459895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CD5F6-A89E-E2F8-20C2-9422AC9919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10F5E3-4D74-3570-F5A5-9E159FE3BE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F0D4DF-2C65-3674-92E1-88E469E39F7E}"/>
              </a:ext>
            </a:extLst>
          </p:cNvPr>
          <p:cNvSpPr>
            <a:spLocks noGrp="1"/>
          </p:cNvSpPr>
          <p:nvPr>
            <p:ph type="dt" sz="half" idx="10"/>
          </p:nvPr>
        </p:nvSpPr>
        <p:spPr/>
        <p:txBody>
          <a:bodyPr/>
          <a:lstStyle/>
          <a:p>
            <a:fld id="{F830700E-64FE-4822-BEA5-AF6A2C60113B}" type="datetimeFigureOut">
              <a:rPr lang="en-US" smtClean="0"/>
              <a:t>3/24/2025</a:t>
            </a:fld>
            <a:endParaRPr lang="en-US"/>
          </a:p>
        </p:txBody>
      </p:sp>
      <p:sp>
        <p:nvSpPr>
          <p:cNvPr id="5" name="Footer Placeholder 4">
            <a:extLst>
              <a:ext uri="{FF2B5EF4-FFF2-40B4-BE49-F238E27FC236}">
                <a16:creationId xmlns:a16="http://schemas.microsoft.com/office/drawing/2014/main" id="{06A0285D-08DF-65FD-BDCB-0AD00491BC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144C7-9DD5-E3CA-6B47-93EDAF2003B6}"/>
              </a:ext>
            </a:extLst>
          </p:cNvPr>
          <p:cNvSpPr>
            <a:spLocks noGrp="1"/>
          </p:cNvSpPr>
          <p:nvPr>
            <p:ph type="sldNum" sz="quarter" idx="12"/>
          </p:nvPr>
        </p:nvSpPr>
        <p:spPr/>
        <p:txBody>
          <a:bodyPr/>
          <a:lstStyle/>
          <a:p>
            <a:fld id="{9C58CAE8-6C48-4FB8-999B-2EC8F88CA85A}" type="slidenum">
              <a:rPr lang="en-US" smtClean="0"/>
              <a:t>‹#›</a:t>
            </a:fld>
            <a:endParaRPr lang="en-US"/>
          </a:p>
        </p:txBody>
      </p:sp>
    </p:spTree>
    <p:extLst>
      <p:ext uri="{BB962C8B-B14F-4D97-AF65-F5344CB8AC3E}">
        <p14:creationId xmlns:p14="http://schemas.microsoft.com/office/powerpoint/2010/main" val="406033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7487-31A0-90E8-B184-3984380B9A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6813B4-544F-219B-5E5A-3472D98B82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DBA18F-1273-318F-1471-267673B2C9C7}"/>
              </a:ext>
            </a:extLst>
          </p:cNvPr>
          <p:cNvSpPr>
            <a:spLocks noGrp="1"/>
          </p:cNvSpPr>
          <p:nvPr>
            <p:ph type="dt" sz="half" idx="10"/>
          </p:nvPr>
        </p:nvSpPr>
        <p:spPr/>
        <p:txBody>
          <a:bodyPr/>
          <a:lstStyle/>
          <a:p>
            <a:fld id="{F830700E-64FE-4822-BEA5-AF6A2C60113B}" type="datetimeFigureOut">
              <a:rPr lang="en-US" smtClean="0"/>
              <a:t>3/24/2025</a:t>
            </a:fld>
            <a:endParaRPr lang="en-US"/>
          </a:p>
        </p:txBody>
      </p:sp>
      <p:sp>
        <p:nvSpPr>
          <p:cNvPr id="5" name="Footer Placeholder 4">
            <a:extLst>
              <a:ext uri="{FF2B5EF4-FFF2-40B4-BE49-F238E27FC236}">
                <a16:creationId xmlns:a16="http://schemas.microsoft.com/office/drawing/2014/main" id="{322269DB-D6CD-40E6-E754-DAA45362E0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40C20-B1E6-BD21-1806-5C105B8FCF93}"/>
              </a:ext>
            </a:extLst>
          </p:cNvPr>
          <p:cNvSpPr>
            <a:spLocks noGrp="1"/>
          </p:cNvSpPr>
          <p:nvPr>
            <p:ph type="sldNum" sz="quarter" idx="12"/>
          </p:nvPr>
        </p:nvSpPr>
        <p:spPr/>
        <p:txBody>
          <a:bodyPr/>
          <a:lstStyle/>
          <a:p>
            <a:fld id="{9C58CAE8-6C48-4FB8-999B-2EC8F88CA85A}" type="slidenum">
              <a:rPr lang="en-US" smtClean="0"/>
              <a:t>‹#›</a:t>
            </a:fld>
            <a:endParaRPr lang="en-US"/>
          </a:p>
        </p:txBody>
      </p:sp>
    </p:spTree>
    <p:extLst>
      <p:ext uri="{BB962C8B-B14F-4D97-AF65-F5344CB8AC3E}">
        <p14:creationId xmlns:p14="http://schemas.microsoft.com/office/powerpoint/2010/main" val="42385722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8798F3-6BF7-FBBB-654E-FF97138EFB7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4597FF-312D-587F-2705-72C829FB91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12A93-3F07-5D55-0AB4-B78EA4300961}"/>
              </a:ext>
            </a:extLst>
          </p:cNvPr>
          <p:cNvSpPr>
            <a:spLocks noGrp="1"/>
          </p:cNvSpPr>
          <p:nvPr>
            <p:ph type="dt" sz="half" idx="10"/>
          </p:nvPr>
        </p:nvSpPr>
        <p:spPr/>
        <p:txBody>
          <a:bodyPr/>
          <a:lstStyle/>
          <a:p>
            <a:fld id="{F830700E-64FE-4822-BEA5-AF6A2C60113B}" type="datetimeFigureOut">
              <a:rPr lang="en-US" smtClean="0"/>
              <a:t>3/24/2025</a:t>
            </a:fld>
            <a:endParaRPr lang="en-US"/>
          </a:p>
        </p:txBody>
      </p:sp>
      <p:sp>
        <p:nvSpPr>
          <p:cNvPr id="5" name="Footer Placeholder 4">
            <a:extLst>
              <a:ext uri="{FF2B5EF4-FFF2-40B4-BE49-F238E27FC236}">
                <a16:creationId xmlns:a16="http://schemas.microsoft.com/office/drawing/2014/main" id="{824FEA24-BB7E-AD97-A2F0-3946187D1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129AD4-E864-E94C-651E-81424EEC99A0}"/>
              </a:ext>
            </a:extLst>
          </p:cNvPr>
          <p:cNvSpPr>
            <a:spLocks noGrp="1"/>
          </p:cNvSpPr>
          <p:nvPr>
            <p:ph type="sldNum" sz="quarter" idx="12"/>
          </p:nvPr>
        </p:nvSpPr>
        <p:spPr/>
        <p:txBody>
          <a:bodyPr/>
          <a:lstStyle/>
          <a:p>
            <a:fld id="{9C58CAE8-6C48-4FB8-999B-2EC8F88CA85A}" type="slidenum">
              <a:rPr lang="en-US" smtClean="0"/>
              <a:t>‹#›</a:t>
            </a:fld>
            <a:endParaRPr lang="en-US"/>
          </a:p>
        </p:txBody>
      </p:sp>
    </p:spTree>
    <p:extLst>
      <p:ext uri="{BB962C8B-B14F-4D97-AF65-F5344CB8AC3E}">
        <p14:creationId xmlns:p14="http://schemas.microsoft.com/office/powerpoint/2010/main" val="3581620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CE7F-63FE-5417-961B-E04C2D4A06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47C4C8-8186-8B95-D483-13D9A93A47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0CDB1C-C2E9-51A6-2468-2B97DE7CA7C0}"/>
              </a:ext>
            </a:extLst>
          </p:cNvPr>
          <p:cNvSpPr>
            <a:spLocks noGrp="1"/>
          </p:cNvSpPr>
          <p:nvPr>
            <p:ph type="dt" sz="half" idx="10"/>
          </p:nvPr>
        </p:nvSpPr>
        <p:spPr/>
        <p:txBody>
          <a:bodyPr/>
          <a:lstStyle/>
          <a:p>
            <a:fld id="{F830700E-64FE-4822-BEA5-AF6A2C60113B}" type="datetimeFigureOut">
              <a:rPr lang="en-US" smtClean="0"/>
              <a:t>3/24/2025</a:t>
            </a:fld>
            <a:endParaRPr lang="en-US"/>
          </a:p>
        </p:txBody>
      </p:sp>
      <p:sp>
        <p:nvSpPr>
          <p:cNvPr id="5" name="Footer Placeholder 4">
            <a:extLst>
              <a:ext uri="{FF2B5EF4-FFF2-40B4-BE49-F238E27FC236}">
                <a16:creationId xmlns:a16="http://schemas.microsoft.com/office/drawing/2014/main" id="{DA48C73B-0EEF-DD19-458D-B75A4DF38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00C4BF-209A-CA5D-86E1-F26832E23AED}"/>
              </a:ext>
            </a:extLst>
          </p:cNvPr>
          <p:cNvSpPr>
            <a:spLocks noGrp="1"/>
          </p:cNvSpPr>
          <p:nvPr>
            <p:ph type="sldNum" sz="quarter" idx="12"/>
          </p:nvPr>
        </p:nvSpPr>
        <p:spPr/>
        <p:txBody>
          <a:bodyPr/>
          <a:lstStyle/>
          <a:p>
            <a:fld id="{9C58CAE8-6C48-4FB8-999B-2EC8F88CA85A}" type="slidenum">
              <a:rPr lang="en-US" smtClean="0"/>
              <a:t>‹#›</a:t>
            </a:fld>
            <a:endParaRPr lang="en-US"/>
          </a:p>
        </p:txBody>
      </p:sp>
    </p:spTree>
    <p:extLst>
      <p:ext uri="{BB962C8B-B14F-4D97-AF65-F5344CB8AC3E}">
        <p14:creationId xmlns:p14="http://schemas.microsoft.com/office/powerpoint/2010/main" val="3353158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E54CB-CD95-7D64-ACF0-29AA0CA400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4F2D38-14A8-6F72-F23D-1266BFDBEB4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C3CCA1-A4DA-5173-66C6-BE84E23A22A2}"/>
              </a:ext>
            </a:extLst>
          </p:cNvPr>
          <p:cNvSpPr>
            <a:spLocks noGrp="1"/>
          </p:cNvSpPr>
          <p:nvPr>
            <p:ph type="dt" sz="half" idx="10"/>
          </p:nvPr>
        </p:nvSpPr>
        <p:spPr/>
        <p:txBody>
          <a:bodyPr/>
          <a:lstStyle/>
          <a:p>
            <a:fld id="{F830700E-64FE-4822-BEA5-AF6A2C60113B}" type="datetimeFigureOut">
              <a:rPr lang="en-US" smtClean="0"/>
              <a:t>3/24/2025</a:t>
            </a:fld>
            <a:endParaRPr lang="en-US"/>
          </a:p>
        </p:txBody>
      </p:sp>
      <p:sp>
        <p:nvSpPr>
          <p:cNvPr id="5" name="Footer Placeholder 4">
            <a:extLst>
              <a:ext uri="{FF2B5EF4-FFF2-40B4-BE49-F238E27FC236}">
                <a16:creationId xmlns:a16="http://schemas.microsoft.com/office/drawing/2014/main" id="{DBFE9FC7-0533-9390-312E-4546721ECD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71DAAC-E9B6-4CC4-E145-84717161BF8A}"/>
              </a:ext>
            </a:extLst>
          </p:cNvPr>
          <p:cNvSpPr>
            <a:spLocks noGrp="1"/>
          </p:cNvSpPr>
          <p:nvPr>
            <p:ph type="sldNum" sz="quarter" idx="12"/>
          </p:nvPr>
        </p:nvSpPr>
        <p:spPr/>
        <p:txBody>
          <a:bodyPr/>
          <a:lstStyle/>
          <a:p>
            <a:fld id="{9C58CAE8-6C48-4FB8-999B-2EC8F88CA85A}" type="slidenum">
              <a:rPr lang="en-US" smtClean="0"/>
              <a:t>‹#›</a:t>
            </a:fld>
            <a:endParaRPr lang="en-US"/>
          </a:p>
        </p:txBody>
      </p:sp>
    </p:spTree>
    <p:extLst>
      <p:ext uri="{BB962C8B-B14F-4D97-AF65-F5344CB8AC3E}">
        <p14:creationId xmlns:p14="http://schemas.microsoft.com/office/powerpoint/2010/main" val="136894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3F544-9AC4-3E8D-B54A-61327AA7F3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B59FF9-C326-D6E3-F03A-C243370B6D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54867E-900C-F992-089A-8A20FDFE18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4AC717-9649-789B-CF96-5B2576C5F22B}"/>
              </a:ext>
            </a:extLst>
          </p:cNvPr>
          <p:cNvSpPr>
            <a:spLocks noGrp="1"/>
          </p:cNvSpPr>
          <p:nvPr>
            <p:ph type="dt" sz="half" idx="10"/>
          </p:nvPr>
        </p:nvSpPr>
        <p:spPr/>
        <p:txBody>
          <a:bodyPr/>
          <a:lstStyle/>
          <a:p>
            <a:fld id="{F830700E-64FE-4822-BEA5-AF6A2C60113B}" type="datetimeFigureOut">
              <a:rPr lang="en-US" smtClean="0"/>
              <a:t>3/24/2025</a:t>
            </a:fld>
            <a:endParaRPr lang="en-US"/>
          </a:p>
        </p:txBody>
      </p:sp>
      <p:sp>
        <p:nvSpPr>
          <p:cNvPr id="6" name="Footer Placeholder 5">
            <a:extLst>
              <a:ext uri="{FF2B5EF4-FFF2-40B4-BE49-F238E27FC236}">
                <a16:creationId xmlns:a16="http://schemas.microsoft.com/office/drawing/2014/main" id="{5FF50991-8603-8DF4-1CAA-512A3ECAD0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CBD02D-A857-C5A4-75EF-CCA90960A554}"/>
              </a:ext>
            </a:extLst>
          </p:cNvPr>
          <p:cNvSpPr>
            <a:spLocks noGrp="1"/>
          </p:cNvSpPr>
          <p:nvPr>
            <p:ph type="sldNum" sz="quarter" idx="12"/>
          </p:nvPr>
        </p:nvSpPr>
        <p:spPr/>
        <p:txBody>
          <a:bodyPr/>
          <a:lstStyle/>
          <a:p>
            <a:fld id="{9C58CAE8-6C48-4FB8-999B-2EC8F88CA85A}" type="slidenum">
              <a:rPr lang="en-US" smtClean="0"/>
              <a:t>‹#›</a:t>
            </a:fld>
            <a:endParaRPr lang="en-US"/>
          </a:p>
        </p:txBody>
      </p:sp>
    </p:spTree>
    <p:extLst>
      <p:ext uri="{BB962C8B-B14F-4D97-AF65-F5344CB8AC3E}">
        <p14:creationId xmlns:p14="http://schemas.microsoft.com/office/powerpoint/2010/main" val="3689080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BD10-DEBE-763D-BF1E-545CDD189B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278288-7A4C-E8E8-D895-7534F56202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3DFDB-157B-1EE2-C6B1-B53121A8F5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D8B40F-E84F-4F1F-D0EA-8BC313A7E2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13F2FF-88B5-8AD3-69E9-1B73420822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F0057B-03F9-5EE3-EB1B-5450107CADF8}"/>
              </a:ext>
            </a:extLst>
          </p:cNvPr>
          <p:cNvSpPr>
            <a:spLocks noGrp="1"/>
          </p:cNvSpPr>
          <p:nvPr>
            <p:ph type="dt" sz="half" idx="10"/>
          </p:nvPr>
        </p:nvSpPr>
        <p:spPr/>
        <p:txBody>
          <a:bodyPr/>
          <a:lstStyle/>
          <a:p>
            <a:fld id="{F830700E-64FE-4822-BEA5-AF6A2C60113B}" type="datetimeFigureOut">
              <a:rPr lang="en-US" smtClean="0"/>
              <a:t>3/24/2025</a:t>
            </a:fld>
            <a:endParaRPr lang="en-US"/>
          </a:p>
        </p:txBody>
      </p:sp>
      <p:sp>
        <p:nvSpPr>
          <p:cNvPr id="8" name="Footer Placeholder 7">
            <a:extLst>
              <a:ext uri="{FF2B5EF4-FFF2-40B4-BE49-F238E27FC236}">
                <a16:creationId xmlns:a16="http://schemas.microsoft.com/office/drawing/2014/main" id="{44FE86D0-9279-2510-CE8C-5F5EA1590F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37E0CD-6F2A-A98A-2CE1-015941AAD965}"/>
              </a:ext>
            </a:extLst>
          </p:cNvPr>
          <p:cNvSpPr>
            <a:spLocks noGrp="1"/>
          </p:cNvSpPr>
          <p:nvPr>
            <p:ph type="sldNum" sz="quarter" idx="12"/>
          </p:nvPr>
        </p:nvSpPr>
        <p:spPr/>
        <p:txBody>
          <a:bodyPr/>
          <a:lstStyle/>
          <a:p>
            <a:fld id="{9C58CAE8-6C48-4FB8-999B-2EC8F88CA85A}" type="slidenum">
              <a:rPr lang="en-US" smtClean="0"/>
              <a:t>‹#›</a:t>
            </a:fld>
            <a:endParaRPr lang="en-US"/>
          </a:p>
        </p:txBody>
      </p:sp>
    </p:spTree>
    <p:extLst>
      <p:ext uri="{BB962C8B-B14F-4D97-AF65-F5344CB8AC3E}">
        <p14:creationId xmlns:p14="http://schemas.microsoft.com/office/powerpoint/2010/main" val="34139245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44921-9426-FD81-D600-FCA7359F19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1672BC-B60F-E08C-7199-81A859E0A18A}"/>
              </a:ext>
            </a:extLst>
          </p:cNvPr>
          <p:cNvSpPr>
            <a:spLocks noGrp="1"/>
          </p:cNvSpPr>
          <p:nvPr>
            <p:ph type="dt" sz="half" idx="10"/>
          </p:nvPr>
        </p:nvSpPr>
        <p:spPr/>
        <p:txBody>
          <a:bodyPr/>
          <a:lstStyle/>
          <a:p>
            <a:fld id="{F830700E-64FE-4822-BEA5-AF6A2C60113B}" type="datetimeFigureOut">
              <a:rPr lang="en-US" smtClean="0"/>
              <a:t>3/24/2025</a:t>
            </a:fld>
            <a:endParaRPr lang="en-US"/>
          </a:p>
        </p:txBody>
      </p:sp>
      <p:sp>
        <p:nvSpPr>
          <p:cNvPr id="4" name="Footer Placeholder 3">
            <a:extLst>
              <a:ext uri="{FF2B5EF4-FFF2-40B4-BE49-F238E27FC236}">
                <a16:creationId xmlns:a16="http://schemas.microsoft.com/office/drawing/2014/main" id="{2DD1B7F9-2F47-0E71-BD00-EE459FA1E1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A8CA79-CEA4-1125-0C56-8BEF4EDF7720}"/>
              </a:ext>
            </a:extLst>
          </p:cNvPr>
          <p:cNvSpPr>
            <a:spLocks noGrp="1"/>
          </p:cNvSpPr>
          <p:nvPr>
            <p:ph type="sldNum" sz="quarter" idx="12"/>
          </p:nvPr>
        </p:nvSpPr>
        <p:spPr/>
        <p:txBody>
          <a:bodyPr/>
          <a:lstStyle/>
          <a:p>
            <a:fld id="{9C58CAE8-6C48-4FB8-999B-2EC8F88CA85A}" type="slidenum">
              <a:rPr lang="en-US" smtClean="0"/>
              <a:t>‹#›</a:t>
            </a:fld>
            <a:endParaRPr lang="en-US"/>
          </a:p>
        </p:txBody>
      </p:sp>
    </p:spTree>
    <p:extLst>
      <p:ext uri="{BB962C8B-B14F-4D97-AF65-F5344CB8AC3E}">
        <p14:creationId xmlns:p14="http://schemas.microsoft.com/office/powerpoint/2010/main" val="388249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12B80D-B6D1-138B-7D6A-7D6DE35F12D9}"/>
              </a:ext>
            </a:extLst>
          </p:cNvPr>
          <p:cNvSpPr>
            <a:spLocks noGrp="1"/>
          </p:cNvSpPr>
          <p:nvPr>
            <p:ph type="dt" sz="half" idx="10"/>
          </p:nvPr>
        </p:nvSpPr>
        <p:spPr/>
        <p:txBody>
          <a:bodyPr/>
          <a:lstStyle/>
          <a:p>
            <a:fld id="{F830700E-64FE-4822-BEA5-AF6A2C60113B}" type="datetimeFigureOut">
              <a:rPr lang="en-US" smtClean="0"/>
              <a:t>3/24/2025</a:t>
            </a:fld>
            <a:endParaRPr lang="en-US"/>
          </a:p>
        </p:txBody>
      </p:sp>
      <p:sp>
        <p:nvSpPr>
          <p:cNvPr id="3" name="Footer Placeholder 2">
            <a:extLst>
              <a:ext uri="{FF2B5EF4-FFF2-40B4-BE49-F238E27FC236}">
                <a16:creationId xmlns:a16="http://schemas.microsoft.com/office/drawing/2014/main" id="{567B6356-1144-980F-A9F1-253B04E675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4595A9-558B-1472-B6DD-713EED02F46E}"/>
              </a:ext>
            </a:extLst>
          </p:cNvPr>
          <p:cNvSpPr>
            <a:spLocks noGrp="1"/>
          </p:cNvSpPr>
          <p:nvPr>
            <p:ph type="sldNum" sz="quarter" idx="12"/>
          </p:nvPr>
        </p:nvSpPr>
        <p:spPr/>
        <p:txBody>
          <a:bodyPr/>
          <a:lstStyle/>
          <a:p>
            <a:fld id="{9C58CAE8-6C48-4FB8-999B-2EC8F88CA85A}" type="slidenum">
              <a:rPr lang="en-US" smtClean="0"/>
              <a:t>‹#›</a:t>
            </a:fld>
            <a:endParaRPr lang="en-US"/>
          </a:p>
        </p:txBody>
      </p:sp>
    </p:spTree>
    <p:extLst>
      <p:ext uri="{BB962C8B-B14F-4D97-AF65-F5344CB8AC3E}">
        <p14:creationId xmlns:p14="http://schemas.microsoft.com/office/powerpoint/2010/main" val="3101266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2D1EC-AC4E-3C18-0E98-B939EC15A6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FC5950-FA15-09BC-0953-F854ECC32E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1912B7-E3B6-C7A9-717F-90281B9AFA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D11EA0-997F-AF81-712B-2D0ABF75F516}"/>
              </a:ext>
            </a:extLst>
          </p:cNvPr>
          <p:cNvSpPr>
            <a:spLocks noGrp="1"/>
          </p:cNvSpPr>
          <p:nvPr>
            <p:ph type="dt" sz="half" idx="10"/>
          </p:nvPr>
        </p:nvSpPr>
        <p:spPr/>
        <p:txBody>
          <a:bodyPr/>
          <a:lstStyle/>
          <a:p>
            <a:fld id="{F830700E-64FE-4822-BEA5-AF6A2C60113B}" type="datetimeFigureOut">
              <a:rPr lang="en-US" smtClean="0"/>
              <a:t>3/24/2025</a:t>
            </a:fld>
            <a:endParaRPr lang="en-US"/>
          </a:p>
        </p:txBody>
      </p:sp>
      <p:sp>
        <p:nvSpPr>
          <p:cNvPr id="6" name="Footer Placeholder 5">
            <a:extLst>
              <a:ext uri="{FF2B5EF4-FFF2-40B4-BE49-F238E27FC236}">
                <a16:creationId xmlns:a16="http://schemas.microsoft.com/office/drawing/2014/main" id="{78EA8FA9-D18B-DC48-C43E-529EA23E42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397EFE-D974-4BD9-8DED-B387038AAB06}"/>
              </a:ext>
            </a:extLst>
          </p:cNvPr>
          <p:cNvSpPr>
            <a:spLocks noGrp="1"/>
          </p:cNvSpPr>
          <p:nvPr>
            <p:ph type="sldNum" sz="quarter" idx="12"/>
          </p:nvPr>
        </p:nvSpPr>
        <p:spPr/>
        <p:txBody>
          <a:bodyPr/>
          <a:lstStyle/>
          <a:p>
            <a:fld id="{9C58CAE8-6C48-4FB8-999B-2EC8F88CA85A}" type="slidenum">
              <a:rPr lang="en-US" smtClean="0"/>
              <a:t>‹#›</a:t>
            </a:fld>
            <a:endParaRPr lang="en-US"/>
          </a:p>
        </p:txBody>
      </p:sp>
    </p:spTree>
    <p:extLst>
      <p:ext uri="{BB962C8B-B14F-4D97-AF65-F5344CB8AC3E}">
        <p14:creationId xmlns:p14="http://schemas.microsoft.com/office/powerpoint/2010/main" val="40773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2103E-3E24-D744-9A2F-AF555861FE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D78AA6-0F02-8021-3AAF-D09F4501BC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EE5FD7-5659-F213-F461-AC3B21B239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D0D0F6-88B2-0562-5D2A-CF677C667A83}"/>
              </a:ext>
            </a:extLst>
          </p:cNvPr>
          <p:cNvSpPr>
            <a:spLocks noGrp="1"/>
          </p:cNvSpPr>
          <p:nvPr>
            <p:ph type="dt" sz="half" idx="10"/>
          </p:nvPr>
        </p:nvSpPr>
        <p:spPr/>
        <p:txBody>
          <a:bodyPr/>
          <a:lstStyle/>
          <a:p>
            <a:fld id="{F830700E-64FE-4822-BEA5-AF6A2C60113B}" type="datetimeFigureOut">
              <a:rPr lang="en-US" smtClean="0"/>
              <a:t>3/24/2025</a:t>
            </a:fld>
            <a:endParaRPr lang="en-US"/>
          </a:p>
        </p:txBody>
      </p:sp>
      <p:sp>
        <p:nvSpPr>
          <p:cNvPr id="6" name="Footer Placeholder 5">
            <a:extLst>
              <a:ext uri="{FF2B5EF4-FFF2-40B4-BE49-F238E27FC236}">
                <a16:creationId xmlns:a16="http://schemas.microsoft.com/office/drawing/2014/main" id="{450AA8CF-EB99-E98F-7C05-2E0B5D8255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3574E1-D340-9C76-7C30-5CFA85A1ADCB}"/>
              </a:ext>
            </a:extLst>
          </p:cNvPr>
          <p:cNvSpPr>
            <a:spLocks noGrp="1"/>
          </p:cNvSpPr>
          <p:nvPr>
            <p:ph type="sldNum" sz="quarter" idx="12"/>
          </p:nvPr>
        </p:nvSpPr>
        <p:spPr/>
        <p:txBody>
          <a:bodyPr/>
          <a:lstStyle/>
          <a:p>
            <a:fld id="{9C58CAE8-6C48-4FB8-999B-2EC8F88CA85A}" type="slidenum">
              <a:rPr lang="en-US" smtClean="0"/>
              <a:t>‹#›</a:t>
            </a:fld>
            <a:endParaRPr lang="en-US"/>
          </a:p>
        </p:txBody>
      </p:sp>
    </p:spTree>
    <p:extLst>
      <p:ext uri="{BB962C8B-B14F-4D97-AF65-F5344CB8AC3E}">
        <p14:creationId xmlns:p14="http://schemas.microsoft.com/office/powerpoint/2010/main" val="2260061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596D39-CC00-272D-5B45-ECFE692C5A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A2EF3C-47CF-3DEA-B4EA-238579B94D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4A54C-D844-E75E-9088-BDB4AEA67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30700E-64FE-4822-BEA5-AF6A2C60113B}" type="datetimeFigureOut">
              <a:rPr lang="en-US" smtClean="0"/>
              <a:t>3/24/2025</a:t>
            </a:fld>
            <a:endParaRPr lang="en-US"/>
          </a:p>
        </p:txBody>
      </p:sp>
      <p:sp>
        <p:nvSpPr>
          <p:cNvPr id="5" name="Footer Placeholder 4">
            <a:extLst>
              <a:ext uri="{FF2B5EF4-FFF2-40B4-BE49-F238E27FC236}">
                <a16:creationId xmlns:a16="http://schemas.microsoft.com/office/drawing/2014/main" id="{2B8128EE-F70F-43FF-2960-966CD825B3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D94A0B5-3342-1846-8FA3-D084527C83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58CAE8-6C48-4FB8-999B-2EC8F88CA85A}" type="slidenum">
              <a:rPr lang="en-US" smtClean="0"/>
              <a:t>‹#›</a:t>
            </a:fld>
            <a:endParaRPr lang="en-US"/>
          </a:p>
        </p:txBody>
      </p:sp>
    </p:spTree>
    <p:extLst>
      <p:ext uri="{BB962C8B-B14F-4D97-AF65-F5344CB8AC3E}">
        <p14:creationId xmlns:p14="http://schemas.microsoft.com/office/powerpoint/2010/main" val="3802775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CBB10-AEBD-F7BC-F8D7-E464D9B8811A}"/>
              </a:ext>
            </a:extLst>
          </p:cNvPr>
          <p:cNvSpPr>
            <a:spLocks noGrp="1"/>
          </p:cNvSpPr>
          <p:nvPr>
            <p:ph type="ctrTitle"/>
          </p:nvPr>
        </p:nvSpPr>
        <p:spPr>
          <a:xfrm>
            <a:off x="1741714" y="2635477"/>
            <a:ext cx="9144000" cy="2387600"/>
          </a:xfrm>
        </p:spPr>
        <p:txBody>
          <a:bodyPr>
            <a:normAutofit fontScale="90000"/>
          </a:bodyPr>
          <a:lstStyle/>
          <a:p>
            <a:r>
              <a:rPr lang="en-US" dirty="0"/>
              <a:t>Survival Analysis of Bladder Cancer Recurrence Using Cox and Parametric Models</a:t>
            </a:r>
            <a:br>
              <a:rPr lang="en-US" dirty="0"/>
            </a:br>
            <a:endParaRPr lang="en-US" dirty="0"/>
          </a:p>
        </p:txBody>
      </p:sp>
      <p:sp>
        <p:nvSpPr>
          <p:cNvPr id="3" name="Subtitle 2">
            <a:extLst>
              <a:ext uri="{FF2B5EF4-FFF2-40B4-BE49-F238E27FC236}">
                <a16:creationId xmlns:a16="http://schemas.microsoft.com/office/drawing/2014/main" id="{E4C008E8-D8EF-F514-3DEF-A97389BA4B5F}"/>
              </a:ext>
            </a:extLst>
          </p:cNvPr>
          <p:cNvSpPr>
            <a:spLocks noGrp="1"/>
          </p:cNvSpPr>
          <p:nvPr>
            <p:ph type="subTitle" idx="1"/>
          </p:nvPr>
        </p:nvSpPr>
        <p:spPr>
          <a:xfrm>
            <a:off x="1306286" y="4331381"/>
            <a:ext cx="9144000" cy="1655762"/>
          </a:xfrm>
        </p:spPr>
        <p:txBody>
          <a:bodyPr/>
          <a:lstStyle/>
          <a:p>
            <a:r>
              <a:rPr lang="en-US" dirty="0"/>
              <a:t>Kwaku Gyimah </a:t>
            </a:r>
          </a:p>
          <a:p>
            <a:r>
              <a:rPr lang="en-US" dirty="0"/>
              <a:t>03/26/2025</a:t>
            </a:r>
          </a:p>
        </p:txBody>
      </p:sp>
    </p:spTree>
    <p:extLst>
      <p:ext uri="{BB962C8B-B14F-4D97-AF65-F5344CB8AC3E}">
        <p14:creationId xmlns:p14="http://schemas.microsoft.com/office/powerpoint/2010/main" val="136455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ABFC-E8B1-61AC-9D26-AEED5A22F8DA}"/>
              </a:ext>
            </a:extLst>
          </p:cNvPr>
          <p:cNvSpPr>
            <a:spLocks noGrp="1"/>
          </p:cNvSpPr>
          <p:nvPr>
            <p:ph type="title"/>
          </p:nvPr>
        </p:nvSpPr>
        <p:spPr/>
        <p:txBody>
          <a:bodyPr/>
          <a:lstStyle/>
          <a:p>
            <a:r>
              <a:rPr lang="en-US" dirty="0"/>
              <a:t>Study Data and Variables</a:t>
            </a:r>
          </a:p>
        </p:txBody>
      </p:sp>
      <p:sp>
        <p:nvSpPr>
          <p:cNvPr id="3" name="Content Placeholder 2">
            <a:extLst>
              <a:ext uri="{FF2B5EF4-FFF2-40B4-BE49-F238E27FC236}">
                <a16:creationId xmlns:a16="http://schemas.microsoft.com/office/drawing/2014/main" id="{BF79A97E-FFCC-3245-16BD-5796CEF6D068}"/>
              </a:ext>
            </a:extLst>
          </p:cNvPr>
          <p:cNvSpPr>
            <a:spLocks noGrp="1"/>
          </p:cNvSpPr>
          <p:nvPr>
            <p:ph idx="1"/>
          </p:nvPr>
        </p:nvSpPr>
        <p:spPr/>
        <p:txBody>
          <a:bodyPr/>
          <a:lstStyle/>
          <a:p>
            <a:pPr>
              <a:buFont typeface="Arial" panose="020B0604020202020204" pitchFamily="34" charset="0"/>
              <a:buChar char="•"/>
            </a:pPr>
            <a:r>
              <a:rPr lang="en-US" dirty="0"/>
              <a:t>85 Patients, 340 observations.</a:t>
            </a:r>
          </a:p>
          <a:p>
            <a:pPr>
              <a:buFont typeface="Arial" panose="020B0604020202020204" pitchFamily="34" charset="0"/>
              <a:buChar char="•"/>
            </a:pPr>
            <a:r>
              <a:rPr lang="en-US" dirty="0"/>
              <a:t>Key variables:</a:t>
            </a:r>
          </a:p>
          <a:p>
            <a:pPr marL="742950" lvl="1" indent="-285750">
              <a:buFont typeface="Arial" panose="020B0604020202020204" pitchFamily="34" charset="0"/>
              <a:buChar char="•"/>
            </a:pPr>
            <a:r>
              <a:rPr lang="en-US" dirty="0"/>
              <a:t>Treatment (Thiotepa or Placebo)</a:t>
            </a:r>
          </a:p>
          <a:p>
            <a:pPr marL="742950" lvl="1" indent="-285750">
              <a:buFont typeface="Arial" panose="020B0604020202020204" pitchFamily="34" charset="0"/>
              <a:buChar char="•"/>
            </a:pPr>
            <a:r>
              <a:rPr lang="en-US" dirty="0"/>
              <a:t>Tumor size</a:t>
            </a:r>
          </a:p>
          <a:p>
            <a:pPr marL="742950" lvl="1" indent="-285750">
              <a:buFont typeface="Arial" panose="020B0604020202020204" pitchFamily="34" charset="0"/>
              <a:buChar char="•"/>
            </a:pPr>
            <a:r>
              <a:rPr lang="en-US" dirty="0"/>
              <a:t>Number of tumors</a:t>
            </a:r>
          </a:p>
          <a:p>
            <a:pPr marL="742950" lvl="1" indent="-285750">
              <a:buFont typeface="Arial" panose="020B0604020202020204" pitchFamily="34" charset="0"/>
              <a:buChar char="•"/>
            </a:pPr>
            <a:r>
              <a:rPr lang="en-US" dirty="0"/>
              <a:t>Time to recurrence (or not!)</a:t>
            </a:r>
          </a:p>
          <a:p>
            <a:pPr marL="0" indent="0">
              <a:buNone/>
            </a:pPr>
            <a:endParaRPr lang="en-US" dirty="0"/>
          </a:p>
        </p:txBody>
      </p:sp>
    </p:spTree>
    <p:extLst>
      <p:ext uri="{BB962C8B-B14F-4D97-AF65-F5344CB8AC3E}">
        <p14:creationId xmlns:p14="http://schemas.microsoft.com/office/powerpoint/2010/main" val="2950096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D3E8E0-5C85-996D-E402-E531C35E64EB}"/>
              </a:ext>
            </a:extLst>
          </p:cNvPr>
          <p:cNvSpPr>
            <a:spLocks noGrp="1"/>
          </p:cNvSpPr>
          <p:nvPr>
            <p:ph type="title"/>
          </p:nvPr>
        </p:nvSpPr>
        <p:spPr>
          <a:xfrm>
            <a:off x="761999" y="463941"/>
            <a:ext cx="9963509" cy="1616529"/>
          </a:xfrm>
        </p:spPr>
        <p:txBody>
          <a:bodyPr>
            <a:normAutofit/>
          </a:bodyPr>
          <a:lstStyle/>
          <a:p>
            <a:r>
              <a:rPr lang="en-US" sz="4000"/>
              <a:t>Treatment Groups and Tumor Characteristics</a:t>
            </a:r>
          </a:p>
        </p:txBody>
      </p:sp>
      <p:graphicFrame>
        <p:nvGraphicFramePr>
          <p:cNvPr id="4" name="Content Placeholder 3">
            <a:extLst>
              <a:ext uri="{FF2B5EF4-FFF2-40B4-BE49-F238E27FC236}">
                <a16:creationId xmlns:a16="http://schemas.microsoft.com/office/drawing/2014/main" id="{589176CC-FA77-5CC8-654C-61BFA4CACCF4}"/>
              </a:ext>
            </a:extLst>
          </p:cNvPr>
          <p:cNvGraphicFramePr>
            <a:graphicFrameLocks noGrp="1"/>
          </p:cNvGraphicFramePr>
          <p:nvPr>
            <p:ph idx="1"/>
            <p:extLst>
              <p:ext uri="{D42A27DB-BD31-4B8C-83A1-F6EECF244321}">
                <p14:modId xmlns:p14="http://schemas.microsoft.com/office/powerpoint/2010/main" val="2351810985"/>
              </p:ext>
            </p:extLst>
          </p:nvPr>
        </p:nvGraphicFramePr>
        <p:xfrm>
          <a:off x="905668" y="3591871"/>
          <a:ext cx="10383432" cy="1980250"/>
        </p:xfrm>
        <a:graphic>
          <a:graphicData uri="http://schemas.openxmlformats.org/drawingml/2006/table">
            <a:tbl>
              <a:tblPr firstRow="1" bandRow="1">
                <a:noFill/>
              </a:tblPr>
              <a:tblGrid>
                <a:gridCol w="2076774">
                  <a:extLst>
                    <a:ext uri="{9D8B030D-6E8A-4147-A177-3AD203B41FA5}">
                      <a16:colId xmlns:a16="http://schemas.microsoft.com/office/drawing/2014/main" val="2275164457"/>
                    </a:ext>
                  </a:extLst>
                </a:gridCol>
                <a:gridCol w="2213415">
                  <a:extLst>
                    <a:ext uri="{9D8B030D-6E8A-4147-A177-3AD203B41FA5}">
                      <a16:colId xmlns:a16="http://schemas.microsoft.com/office/drawing/2014/main" val="1440083790"/>
                    </a:ext>
                  </a:extLst>
                </a:gridCol>
                <a:gridCol w="1973417">
                  <a:extLst>
                    <a:ext uri="{9D8B030D-6E8A-4147-A177-3AD203B41FA5}">
                      <a16:colId xmlns:a16="http://schemas.microsoft.com/office/drawing/2014/main" val="1526233844"/>
                    </a:ext>
                  </a:extLst>
                </a:gridCol>
                <a:gridCol w="2131080">
                  <a:extLst>
                    <a:ext uri="{9D8B030D-6E8A-4147-A177-3AD203B41FA5}">
                      <a16:colId xmlns:a16="http://schemas.microsoft.com/office/drawing/2014/main" val="4093964325"/>
                    </a:ext>
                  </a:extLst>
                </a:gridCol>
                <a:gridCol w="1988746">
                  <a:extLst>
                    <a:ext uri="{9D8B030D-6E8A-4147-A177-3AD203B41FA5}">
                      <a16:colId xmlns:a16="http://schemas.microsoft.com/office/drawing/2014/main" val="1580224013"/>
                    </a:ext>
                  </a:extLst>
                </a:gridCol>
              </a:tblGrid>
              <a:tr h="912344">
                <a:tc>
                  <a:txBody>
                    <a:bodyPr/>
                    <a:lstStyle/>
                    <a:p>
                      <a:r>
                        <a:rPr lang="en-US" sz="2200" b="0" cap="none" spc="60">
                          <a:solidFill>
                            <a:schemeClr val="bg1"/>
                          </a:solidFill>
                        </a:rPr>
                        <a:t>Treatment Group</a:t>
                      </a:r>
                    </a:p>
                  </a:txBody>
                  <a:tcPr marL="126130" marR="126130" marT="126130" marB="63065"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200" b="0" cap="none" spc="60">
                          <a:solidFill>
                            <a:schemeClr val="bg1"/>
                          </a:solidFill>
                        </a:rPr>
                        <a:t>Number of Observations</a:t>
                      </a:r>
                    </a:p>
                  </a:txBody>
                  <a:tcPr marL="126130" marR="126130" marT="126130" marB="63065"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200" b="0" cap="none" spc="60">
                          <a:solidFill>
                            <a:schemeClr val="bg1"/>
                          </a:solidFill>
                        </a:rPr>
                        <a:t>Mean Tumor Size (cm)</a:t>
                      </a:r>
                    </a:p>
                  </a:txBody>
                  <a:tcPr marL="126130" marR="126130" marT="126130" marB="63065"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200" b="0" cap="none" spc="60">
                          <a:solidFill>
                            <a:schemeClr val="bg1"/>
                          </a:solidFill>
                        </a:rPr>
                        <a:t>Mean Tumor Count</a:t>
                      </a:r>
                    </a:p>
                  </a:txBody>
                  <a:tcPr marL="126130" marR="126130" marT="126130" marB="63065" anchor="ctr">
                    <a:lnL w="12700" cmpd="sng">
                      <a:noFill/>
                    </a:lnL>
                    <a:lnR w="12700" cmpd="sng">
                      <a:noFill/>
                    </a:lnR>
                    <a:lnT w="19050" cap="flat" cmpd="sng" algn="ctr">
                      <a:noFill/>
                      <a:prstDash val="solid"/>
                    </a:lnT>
                    <a:lnB w="38100" cmpd="sng">
                      <a:noFill/>
                    </a:lnB>
                    <a:solidFill>
                      <a:schemeClr val="accent1"/>
                    </a:solidFill>
                  </a:tcPr>
                </a:tc>
                <a:tc>
                  <a:txBody>
                    <a:bodyPr/>
                    <a:lstStyle/>
                    <a:p>
                      <a:r>
                        <a:rPr lang="en-US" sz="2200" b="0" cap="none" spc="60">
                          <a:solidFill>
                            <a:schemeClr val="bg1"/>
                          </a:solidFill>
                        </a:rPr>
                        <a:t>Recurrence Events</a:t>
                      </a:r>
                    </a:p>
                  </a:txBody>
                  <a:tcPr marL="126130" marR="126130" marT="126130" marB="63065" anchor="ctr">
                    <a:lnL w="12700" cmpd="sng">
                      <a:noFill/>
                    </a:lnL>
                    <a:lnR w="12700" cmpd="sng">
                      <a:noFill/>
                    </a:lnR>
                    <a:lnT w="19050" cap="flat" cmpd="sng" algn="ctr">
                      <a:noFill/>
                      <a:prstDash val="solid"/>
                    </a:lnT>
                    <a:lnB w="38100" cmpd="sng">
                      <a:noFill/>
                    </a:lnB>
                    <a:solidFill>
                      <a:schemeClr val="accent1"/>
                    </a:solidFill>
                  </a:tcPr>
                </a:tc>
                <a:extLst>
                  <a:ext uri="{0D108BD9-81ED-4DB2-BD59-A6C34878D82A}">
                    <a16:rowId xmlns:a16="http://schemas.microsoft.com/office/drawing/2014/main" val="2304950686"/>
                  </a:ext>
                </a:extLst>
              </a:tr>
              <a:tr h="533953">
                <a:tc>
                  <a:txBody>
                    <a:bodyPr/>
                    <a:lstStyle/>
                    <a:p>
                      <a:r>
                        <a:rPr lang="en-US" sz="1900" cap="none" spc="0">
                          <a:solidFill>
                            <a:schemeClr val="tx1"/>
                          </a:solidFill>
                        </a:rPr>
                        <a:t>Placebo (rx=1)</a:t>
                      </a:r>
                    </a:p>
                  </a:txBody>
                  <a:tcPr marL="126130" marR="126130" marT="126130" marB="63065"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US" sz="1900" cap="none" spc="0">
                          <a:solidFill>
                            <a:schemeClr val="tx1"/>
                          </a:solidFill>
                        </a:rPr>
                        <a:t>188</a:t>
                      </a:r>
                    </a:p>
                  </a:txBody>
                  <a:tcPr marL="126130" marR="126130" marT="126130" marB="63065"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US" sz="1900" cap="none" spc="0">
                          <a:solidFill>
                            <a:schemeClr val="tx1"/>
                          </a:solidFill>
                        </a:rPr>
                        <a:t>2.18</a:t>
                      </a:r>
                    </a:p>
                  </a:txBody>
                  <a:tcPr marL="126130" marR="126130" marT="126130" marB="63065"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US" sz="1900" cap="none" spc="0">
                          <a:solidFill>
                            <a:schemeClr val="tx1"/>
                          </a:solidFill>
                        </a:rPr>
                        <a:t>2.31</a:t>
                      </a:r>
                    </a:p>
                  </a:txBody>
                  <a:tcPr marL="126130" marR="126130" marT="126130" marB="63065" anchor="ctr">
                    <a:lnL w="12700" cmpd="sng">
                      <a:noFill/>
                      <a:prstDash val="solid"/>
                    </a:lnL>
                    <a:lnR w="12700" cmpd="sng">
                      <a:noFill/>
                      <a:prstDash val="solid"/>
                    </a:lnR>
                    <a:lnT w="38100" cmpd="sng">
                      <a:noFill/>
                    </a:lnT>
                    <a:lnB w="12700" cap="flat" cmpd="sng" algn="ctr">
                      <a:noFill/>
                      <a:prstDash val="solid"/>
                    </a:lnB>
                    <a:noFill/>
                  </a:tcPr>
                </a:tc>
                <a:tc>
                  <a:txBody>
                    <a:bodyPr/>
                    <a:lstStyle/>
                    <a:p>
                      <a:r>
                        <a:rPr lang="en-US" sz="1900" cap="none" spc="0">
                          <a:solidFill>
                            <a:schemeClr val="tx1"/>
                          </a:solidFill>
                        </a:rPr>
                        <a:t>72</a:t>
                      </a:r>
                    </a:p>
                  </a:txBody>
                  <a:tcPr marL="126130" marR="126130" marT="126130" marB="63065" anchor="ctr">
                    <a:lnL w="12700" cmpd="sng">
                      <a:noFill/>
                      <a:prstDash val="solid"/>
                    </a:lnL>
                    <a:lnR w="12700" cmpd="sng">
                      <a:noFill/>
                      <a:prstDash val="solid"/>
                    </a:lnR>
                    <a:lnT w="38100" cmpd="sng">
                      <a:noFill/>
                    </a:lnT>
                    <a:lnB w="12700" cap="flat" cmpd="sng" algn="ctr">
                      <a:noFill/>
                      <a:prstDash val="solid"/>
                    </a:lnB>
                    <a:noFill/>
                  </a:tcPr>
                </a:tc>
                <a:extLst>
                  <a:ext uri="{0D108BD9-81ED-4DB2-BD59-A6C34878D82A}">
                    <a16:rowId xmlns:a16="http://schemas.microsoft.com/office/drawing/2014/main" val="3143329156"/>
                  </a:ext>
                </a:extLst>
              </a:tr>
              <a:tr h="533953">
                <a:tc>
                  <a:txBody>
                    <a:bodyPr/>
                    <a:lstStyle/>
                    <a:p>
                      <a:r>
                        <a:rPr lang="en-US" sz="1900" cap="none" spc="0">
                          <a:solidFill>
                            <a:schemeClr val="tx1"/>
                          </a:solidFill>
                        </a:rPr>
                        <a:t>Thiotepa (rx=2)</a:t>
                      </a:r>
                    </a:p>
                  </a:txBody>
                  <a:tcPr marL="126130" marR="126130" marT="126130" marB="6306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152</a:t>
                      </a:r>
                    </a:p>
                  </a:txBody>
                  <a:tcPr marL="126130" marR="126130" marT="126130" marB="6306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1.79</a:t>
                      </a:r>
                    </a:p>
                  </a:txBody>
                  <a:tcPr marL="126130" marR="126130" marT="126130" marB="6306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1.83</a:t>
                      </a:r>
                    </a:p>
                  </a:txBody>
                  <a:tcPr marL="126130" marR="126130" marT="126130" marB="6306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tc>
                  <a:txBody>
                    <a:bodyPr/>
                    <a:lstStyle/>
                    <a:p>
                      <a:r>
                        <a:rPr lang="en-US" sz="1900" cap="none" spc="0">
                          <a:solidFill>
                            <a:schemeClr val="tx1"/>
                          </a:solidFill>
                        </a:rPr>
                        <a:t>40</a:t>
                      </a:r>
                    </a:p>
                  </a:txBody>
                  <a:tcPr marL="126130" marR="126130" marT="126130" marB="63065" anchor="ctr">
                    <a:lnL w="12700" cmpd="sng">
                      <a:noFill/>
                      <a:prstDash val="solid"/>
                    </a:lnL>
                    <a:lnR w="12700" cmpd="sng">
                      <a:noFill/>
                      <a:prstDash val="solid"/>
                    </a:lnR>
                    <a:lnT w="12700"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48572945"/>
                  </a:ext>
                </a:extLst>
              </a:tr>
            </a:tbl>
          </a:graphicData>
        </a:graphic>
      </p:graphicFrame>
    </p:spTree>
    <p:extLst>
      <p:ext uri="{BB962C8B-B14F-4D97-AF65-F5344CB8AC3E}">
        <p14:creationId xmlns:p14="http://schemas.microsoft.com/office/powerpoint/2010/main" val="1664094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5199994-21AE-49A2-BA0D-12E29598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3A9EEAA-8A10-69AA-1F85-317EDEE821F1}"/>
              </a:ext>
            </a:extLst>
          </p:cNvPr>
          <p:cNvSpPr>
            <a:spLocks noGrp="1"/>
          </p:cNvSpPr>
          <p:nvPr>
            <p:ph type="title"/>
          </p:nvPr>
        </p:nvSpPr>
        <p:spPr>
          <a:xfrm>
            <a:off x="6769570" y="530578"/>
            <a:ext cx="4771178" cy="1160110"/>
          </a:xfrm>
        </p:spPr>
        <p:txBody>
          <a:bodyPr>
            <a:normAutofit/>
          </a:bodyPr>
          <a:lstStyle/>
          <a:p>
            <a:r>
              <a:rPr lang="en-US" sz="3700"/>
              <a:t>Kaplan-Meier by Treatment</a:t>
            </a:r>
          </a:p>
        </p:txBody>
      </p:sp>
      <p:pic>
        <p:nvPicPr>
          <p:cNvPr id="7" name="Picture 6" descr="A graph of a patient's survival&#10;&#10;AI-generated content may be incorrect.">
            <a:extLst>
              <a:ext uri="{FF2B5EF4-FFF2-40B4-BE49-F238E27FC236}">
                <a16:creationId xmlns:a16="http://schemas.microsoft.com/office/drawing/2014/main" id="{CF632ECD-C50F-3D71-0E28-17C2D853D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199" y="747662"/>
            <a:ext cx="5440195" cy="5249787"/>
          </a:xfrm>
          <a:custGeom>
            <a:avLst/>
            <a:gdLst/>
            <a:ahLst/>
            <a:cxnLst/>
            <a:rect l="l" t="t" r="r" b="b"/>
            <a:pathLst>
              <a:path w="4643496" h="5550370">
                <a:moveTo>
                  <a:pt x="81586" y="0"/>
                </a:moveTo>
                <a:lnTo>
                  <a:pt x="4561910" y="0"/>
                </a:lnTo>
                <a:cubicBezTo>
                  <a:pt x="4606969" y="0"/>
                  <a:pt x="4643496" y="36527"/>
                  <a:pt x="4643496" y="81586"/>
                </a:cubicBezTo>
                <a:lnTo>
                  <a:pt x="4643496" y="5468784"/>
                </a:lnTo>
                <a:cubicBezTo>
                  <a:pt x="4643496" y="5513843"/>
                  <a:pt x="4606969" y="5550370"/>
                  <a:pt x="4561910" y="5550370"/>
                </a:cubicBezTo>
                <a:lnTo>
                  <a:pt x="81586" y="5550370"/>
                </a:lnTo>
                <a:cubicBezTo>
                  <a:pt x="36527" y="5550370"/>
                  <a:pt x="0" y="5513843"/>
                  <a:pt x="0" y="5468784"/>
                </a:cubicBezTo>
                <a:lnTo>
                  <a:pt x="0" y="81586"/>
                </a:lnTo>
                <a:cubicBezTo>
                  <a:pt x="0" y="36527"/>
                  <a:pt x="36527" y="0"/>
                  <a:pt x="81586" y="0"/>
                </a:cubicBezTo>
                <a:close/>
              </a:path>
            </a:pathLst>
          </a:custGeom>
        </p:spPr>
      </p:pic>
      <p:sp>
        <p:nvSpPr>
          <p:cNvPr id="16" name="Arc 15">
            <a:extLst>
              <a:ext uri="{FF2B5EF4-FFF2-40B4-BE49-F238E27FC236}">
                <a16:creationId xmlns:a16="http://schemas.microsoft.com/office/drawing/2014/main" id="{A2C34835-4F79-4934-B151-D68E79764C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alpha val="95000"/>
              </a:schemeClr>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 name="Content Placeholder 8">
            <a:extLst>
              <a:ext uri="{FF2B5EF4-FFF2-40B4-BE49-F238E27FC236}">
                <a16:creationId xmlns:a16="http://schemas.microsoft.com/office/drawing/2014/main" id="{9183CA2A-9BE9-A767-73AD-50456B5B2581}"/>
              </a:ext>
            </a:extLst>
          </p:cNvPr>
          <p:cNvSpPr>
            <a:spLocks noGrp="1"/>
          </p:cNvSpPr>
          <p:nvPr>
            <p:ph idx="1"/>
          </p:nvPr>
        </p:nvSpPr>
        <p:spPr>
          <a:xfrm>
            <a:off x="6769570" y="1825625"/>
            <a:ext cx="4771178" cy="4388908"/>
          </a:xfrm>
        </p:spPr>
        <p:txBody>
          <a:bodyPr>
            <a:normAutofit/>
          </a:bodyPr>
          <a:lstStyle/>
          <a:p>
            <a:pPr>
              <a:buFont typeface="Arial" panose="020B0604020202020204" pitchFamily="34" charset="0"/>
              <a:buChar char="•"/>
            </a:pPr>
            <a:r>
              <a:rPr lang="en-US"/>
              <a:t>This graph compares survival by treatment group.</a:t>
            </a:r>
          </a:p>
          <a:p>
            <a:pPr>
              <a:buFont typeface="Arial" panose="020B0604020202020204" pitchFamily="34" charset="0"/>
              <a:buChar char="•"/>
            </a:pPr>
            <a:r>
              <a:rPr lang="en-US"/>
              <a:t>Red (Placebo) declines faster than Blue (Thiotepa), indicating thiotepa patients had better survival.</a:t>
            </a:r>
          </a:p>
          <a:p>
            <a:endParaRPr lang="en-US"/>
          </a:p>
        </p:txBody>
      </p:sp>
    </p:spTree>
    <p:extLst>
      <p:ext uri="{BB962C8B-B14F-4D97-AF65-F5344CB8AC3E}">
        <p14:creationId xmlns:p14="http://schemas.microsoft.com/office/powerpoint/2010/main" val="1337367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4FAB59-6CE5-5468-929A-A51D7F6C5A99}"/>
              </a:ext>
            </a:extLst>
          </p:cNvPr>
          <p:cNvSpPr>
            <a:spLocks noGrp="1"/>
          </p:cNvSpPr>
          <p:nvPr>
            <p:ph type="title"/>
          </p:nvPr>
        </p:nvSpPr>
        <p:spPr>
          <a:xfrm>
            <a:off x="838200" y="556995"/>
            <a:ext cx="10515600" cy="1133693"/>
          </a:xfrm>
        </p:spPr>
        <p:txBody>
          <a:bodyPr>
            <a:normAutofit/>
          </a:bodyPr>
          <a:lstStyle/>
          <a:p>
            <a:r>
              <a:rPr lang="en-US" sz="5200"/>
              <a:t>Log Rank Test Result</a:t>
            </a:r>
          </a:p>
        </p:txBody>
      </p:sp>
      <p:graphicFrame>
        <p:nvGraphicFramePr>
          <p:cNvPr id="4" name="Content Placeholder 3">
            <a:extLst>
              <a:ext uri="{FF2B5EF4-FFF2-40B4-BE49-F238E27FC236}">
                <a16:creationId xmlns:a16="http://schemas.microsoft.com/office/drawing/2014/main" id="{D3C7D588-4A19-DF1C-054E-F3A497B3DC47}"/>
              </a:ext>
            </a:extLst>
          </p:cNvPr>
          <p:cNvGraphicFramePr>
            <a:graphicFrameLocks noGrp="1"/>
          </p:cNvGraphicFramePr>
          <p:nvPr>
            <p:ph idx="1"/>
            <p:extLst>
              <p:ext uri="{D42A27DB-BD31-4B8C-83A1-F6EECF244321}">
                <p14:modId xmlns:p14="http://schemas.microsoft.com/office/powerpoint/2010/main" val="4054031188"/>
              </p:ext>
            </p:extLst>
          </p:nvPr>
        </p:nvGraphicFramePr>
        <p:xfrm>
          <a:off x="975995" y="2570766"/>
          <a:ext cx="10240010" cy="2861056"/>
        </p:xfrm>
        <a:graphic>
          <a:graphicData uri="http://schemas.openxmlformats.org/drawingml/2006/table">
            <a:tbl>
              <a:tblPr firstRow="1" bandRow="1">
                <a:noFill/>
              </a:tblPr>
              <a:tblGrid>
                <a:gridCol w="3171190">
                  <a:extLst>
                    <a:ext uri="{9D8B030D-6E8A-4147-A177-3AD203B41FA5}">
                      <a16:colId xmlns:a16="http://schemas.microsoft.com/office/drawing/2014/main" val="67857545"/>
                    </a:ext>
                  </a:extLst>
                </a:gridCol>
                <a:gridCol w="2193290">
                  <a:extLst>
                    <a:ext uri="{9D8B030D-6E8A-4147-A177-3AD203B41FA5}">
                      <a16:colId xmlns:a16="http://schemas.microsoft.com/office/drawing/2014/main" val="1142115463"/>
                    </a:ext>
                  </a:extLst>
                </a:gridCol>
                <a:gridCol w="2961640">
                  <a:extLst>
                    <a:ext uri="{9D8B030D-6E8A-4147-A177-3AD203B41FA5}">
                      <a16:colId xmlns:a16="http://schemas.microsoft.com/office/drawing/2014/main" val="1457042946"/>
                    </a:ext>
                  </a:extLst>
                </a:gridCol>
                <a:gridCol w="1913890">
                  <a:extLst>
                    <a:ext uri="{9D8B030D-6E8A-4147-A177-3AD203B41FA5}">
                      <a16:colId xmlns:a16="http://schemas.microsoft.com/office/drawing/2014/main" val="2379771818"/>
                    </a:ext>
                  </a:extLst>
                </a:gridCol>
              </a:tblGrid>
              <a:tr h="1575816">
                <a:tc>
                  <a:txBody>
                    <a:bodyPr/>
                    <a:lstStyle/>
                    <a:p>
                      <a:r>
                        <a:rPr lang="en-US" sz="3300">
                          <a:solidFill>
                            <a:schemeClr val="tx1">
                              <a:lumMod val="75000"/>
                              <a:lumOff val="25000"/>
                            </a:schemeClr>
                          </a:solidFill>
                        </a:rPr>
                        <a:t>Comparison</a:t>
                      </a:r>
                    </a:p>
                  </a:txBody>
                  <a:tcPr marL="419100" marR="251460" marT="251460" marB="251460"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3300">
                          <a:solidFill>
                            <a:schemeClr val="tx1">
                              <a:lumMod val="75000"/>
                              <a:lumOff val="25000"/>
                            </a:schemeClr>
                          </a:solidFill>
                        </a:rPr>
                        <a:t>Chi-square</a:t>
                      </a:r>
                    </a:p>
                  </a:txBody>
                  <a:tcPr marL="419100" marR="251460" marT="251460" marB="251460"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3300">
                          <a:solidFill>
                            <a:schemeClr val="tx1">
                              <a:lumMod val="75000"/>
                              <a:lumOff val="25000"/>
                            </a:schemeClr>
                          </a:solidFill>
                        </a:rPr>
                        <a:t>Degrees of Freedom</a:t>
                      </a:r>
                    </a:p>
                  </a:txBody>
                  <a:tcPr marL="419100" marR="251460" marT="251460" marB="251460"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tc>
                  <a:txBody>
                    <a:bodyPr/>
                    <a:lstStyle/>
                    <a:p>
                      <a:r>
                        <a:rPr lang="en-US" sz="3300">
                          <a:solidFill>
                            <a:schemeClr val="tx1">
                              <a:lumMod val="75000"/>
                              <a:lumOff val="25000"/>
                            </a:schemeClr>
                          </a:solidFill>
                        </a:rPr>
                        <a:t>p-value</a:t>
                      </a:r>
                    </a:p>
                  </a:txBody>
                  <a:tcPr marL="419100" marR="251460" marT="251460" marB="251460" anchor="ctr">
                    <a:lnL w="12700" cmpd="sng">
                      <a:noFill/>
                      <a:prstDash val="solid"/>
                    </a:lnL>
                    <a:lnR w="12700" cmpd="sng">
                      <a:noFill/>
                      <a:prstDash val="solid"/>
                    </a:lnR>
                    <a:lnT w="19050" cap="flat" cmpd="sng" algn="ctr">
                      <a:solidFill>
                        <a:srgbClr val="8F9A9D">
                          <a:alpha val="60000"/>
                        </a:srgbClr>
                      </a:solidFill>
                      <a:prstDash val="solid"/>
                    </a:lnT>
                    <a:lnB w="12700" cmpd="sng">
                      <a:noFill/>
                      <a:prstDash val="solid"/>
                    </a:lnB>
                    <a:noFill/>
                  </a:tcPr>
                </a:tc>
                <a:extLst>
                  <a:ext uri="{0D108BD9-81ED-4DB2-BD59-A6C34878D82A}">
                    <a16:rowId xmlns:a16="http://schemas.microsoft.com/office/drawing/2014/main" val="2752120863"/>
                  </a:ext>
                </a:extLst>
              </a:tr>
              <a:tr h="1285240">
                <a:tc>
                  <a:txBody>
                    <a:bodyPr/>
                    <a:lstStyle/>
                    <a:p>
                      <a:r>
                        <a:rPr lang="en-US" sz="2600">
                          <a:solidFill>
                            <a:schemeClr val="tx1">
                              <a:lumMod val="75000"/>
                              <a:lumOff val="25000"/>
                            </a:schemeClr>
                          </a:solidFill>
                        </a:rPr>
                        <a:t>Thiotepa vs Placebo</a:t>
                      </a:r>
                    </a:p>
                  </a:txBody>
                  <a:tcPr marL="419100" marR="217932" marT="217932" marB="217932"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2600">
                          <a:solidFill>
                            <a:schemeClr val="tx1">
                              <a:lumMod val="75000"/>
                              <a:lumOff val="25000"/>
                            </a:schemeClr>
                          </a:solidFill>
                        </a:rPr>
                        <a:t>5.2</a:t>
                      </a:r>
                    </a:p>
                  </a:txBody>
                  <a:tcPr marL="419100" marR="217932" marT="217932" marB="217932"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2600">
                          <a:solidFill>
                            <a:schemeClr val="tx1">
                              <a:lumMod val="75000"/>
                              <a:lumOff val="25000"/>
                            </a:schemeClr>
                          </a:solidFill>
                        </a:rPr>
                        <a:t>1</a:t>
                      </a:r>
                    </a:p>
                  </a:txBody>
                  <a:tcPr marL="419100" marR="217932" marT="217932" marB="217932"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r>
                        <a:rPr lang="en-US" sz="2600">
                          <a:solidFill>
                            <a:schemeClr val="tx1">
                              <a:lumMod val="75000"/>
                              <a:lumOff val="25000"/>
                            </a:schemeClr>
                          </a:solidFill>
                        </a:rPr>
                        <a:t>0.02</a:t>
                      </a:r>
                    </a:p>
                  </a:txBody>
                  <a:tcPr marL="419100" marR="217932" marT="217932" marB="217932" anchor="ctr">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a16="http://schemas.microsoft.com/office/drawing/2014/main" val="628572742"/>
                  </a:ext>
                </a:extLst>
              </a:tr>
            </a:tbl>
          </a:graphicData>
        </a:graphic>
      </p:graphicFrame>
    </p:spTree>
    <p:extLst>
      <p:ext uri="{BB962C8B-B14F-4D97-AF65-F5344CB8AC3E}">
        <p14:creationId xmlns:p14="http://schemas.microsoft.com/office/powerpoint/2010/main" val="2265271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520BB-BF54-B4D6-F371-9E1E7D99CAD6}"/>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4800" kern="1200">
                <a:solidFill>
                  <a:schemeClr val="tx1"/>
                </a:solidFill>
                <a:latin typeface="+mj-lt"/>
                <a:ea typeface="+mj-ea"/>
                <a:cs typeface="+mj-cs"/>
              </a:rPr>
              <a:t>Cox Proportional Hazard Model Results</a:t>
            </a:r>
          </a:p>
        </p:txBody>
      </p:sp>
      <p:graphicFrame>
        <p:nvGraphicFramePr>
          <p:cNvPr id="4" name="Content Placeholder 3">
            <a:extLst>
              <a:ext uri="{FF2B5EF4-FFF2-40B4-BE49-F238E27FC236}">
                <a16:creationId xmlns:a16="http://schemas.microsoft.com/office/drawing/2014/main" id="{3CC034B0-313A-BD5D-17FC-59E7E54691AA}"/>
              </a:ext>
            </a:extLst>
          </p:cNvPr>
          <p:cNvGraphicFramePr>
            <a:graphicFrameLocks noGrp="1"/>
          </p:cNvGraphicFramePr>
          <p:nvPr>
            <p:ph idx="1"/>
            <p:extLst>
              <p:ext uri="{D42A27DB-BD31-4B8C-83A1-F6EECF244321}">
                <p14:modId xmlns:p14="http://schemas.microsoft.com/office/powerpoint/2010/main" val="3085825827"/>
              </p:ext>
            </p:extLst>
          </p:nvPr>
        </p:nvGraphicFramePr>
        <p:xfrm>
          <a:off x="838200" y="1920468"/>
          <a:ext cx="10512548" cy="4300221"/>
        </p:xfrm>
        <a:graphic>
          <a:graphicData uri="http://schemas.openxmlformats.org/drawingml/2006/table">
            <a:tbl>
              <a:tblPr/>
              <a:tblGrid>
                <a:gridCol w="3116492">
                  <a:extLst>
                    <a:ext uri="{9D8B030D-6E8A-4147-A177-3AD203B41FA5}">
                      <a16:colId xmlns:a16="http://schemas.microsoft.com/office/drawing/2014/main" val="2977482693"/>
                    </a:ext>
                  </a:extLst>
                </a:gridCol>
                <a:gridCol w="2914414">
                  <a:extLst>
                    <a:ext uri="{9D8B030D-6E8A-4147-A177-3AD203B41FA5}">
                      <a16:colId xmlns:a16="http://schemas.microsoft.com/office/drawing/2014/main" val="3007233204"/>
                    </a:ext>
                  </a:extLst>
                </a:gridCol>
                <a:gridCol w="2600071">
                  <a:extLst>
                    <a:ext uri="{9D8B030D-6E8A-4147-A177-3AD203B41FA5}">
                      <a16:colId xmlns:a16="http://schemas.microsoft.com/office/drawing/2014/main" val="3440789838"/>
                    </a:ext>
                  </a:extLst>
                </a:gridCol>
                <a:gridCol w="1881571">
                  <a:extLst>
                    <a:ext uri="{9D8B030D-6E8A-4147-A177-3AD203B41FA5}">
                      <a16:colId xmlns:a16="http://schemas.microsoft.com/office/drawing/2014/main" val="4129002160"/>
                    </a:ext>
                  </a:extLst>
                </a:gridCol>
              </a:tblGrid>
              <a:tr h="1681289">
                <a:tc>
                  <a:txBody>
                    <a:bodyPr/>
                    <a:lstStyle/>
                    <a:p>
                      <a:pPr algn="l" fontAlgn="ctr">
                        <a:buNone/>
                      </a:pPr>
                      <a:r>
                        <a:rPr lang="en-US" sz="3200" b="0" i="0" u="none" strike="noStrike">
                          <a:effectLst/>
                          <a:latin typeface="Arial" panose="020B0604020202020204" pitchFamily="34" charset="0"/>
                        </a:rPr>
                        <a:t>Variable</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Hazard Ratio (HR)</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95% Confidence Interval</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p-value</a:t>
                      </a:r>
                    </a:p>
                  </a:txBody>
                  <a:tcPr marL="161662" marR="161662" marT="80831" marB="80831" anchor="ctr">
                    <a:lnL>
                      <a:noFill/>
                    </a:lnL>
                    <a:lnR>
                      <a:noFill/>
                    </a:lnR>
                    <a:lnT>
                      <a:noFill/>
                    </a:lnT>
                    <a:lnB>
                      <a:noFill/>
                    </a:lnB>
                    <a:noFill/>
                  </a:tcPr>
                </a:tc>
                <a:extLst>
                  <a:ext uri="{0D108BD9-81ED-4DB2-BD59-A6C34878D82A}">
                    <a16:rowId xmlns:a16="http://schemas.microsoft.com/office/drawing/2014/main" val="1778141766"/>
                  </a:ext>
                </a:extLst>
              </a:tr>
              <a:tr h="711315">
                <a:tc>
                  <a:txBody>
                    <a:bodyPr/>
                    <a:lstStyle/>
                    <a:p>
                      <a:pPr algn="l" fontAlgn="ctr">
                        <a:buNone/>
                      </a:pPr>
                      <a:r>
                        <a:rPr lang="en-US" sz="3200" b="0" i="0" u="none" strike="noStrike">
                          <a:effectLst/>
                          <a:latin typeface="Arial" panose="020B0604020202020204" pitchFamily="34" charset="0"/>
                        </a:rPr>
                        <a:t>Treatment (rx)</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0.58</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0.39 – 0.86</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0.0069</a:t>
                      </a:r>
                    </a:p>
                  </a:txBody>
                  <a:tcPr marL="161662" marR="161662" marT="80831" marB="80831" anchor="ctr">
                    <a:lnL>
                      <a:noFill/>
                    </a:lnL>
                    <a:lnR>
                      <a:noFill/>
                    </a:lnR>
                    <a:lnT>
                      <a:noFill/>
                    </a:lnT>
                    <a:lnB>
                      <a:noFill/>
                    </a:lnB>
                    <a:noFill/>
                  </a:tcPr>
                </a:tc>
                <a:extLst>
                  <a:ext uri="{0D108BD9-81ED-4DB2-BD59-A6C34878D82A}">
                    <a16:rowId xmlns:a16="http://schemas.microsoft.com/office/drawing/2014/main" val="1378616265"/>
                  </a:ext>
                </a:extLst>
              </a:tr>
              <a:tr h="1196302">
                <a:tc>
                  <a:txBody>
                    <a:bodyPr/>
                    <a:lstStyle/>
                    <a:p>
                      <a:pPr algn="l" fontAlgn="ctr">
                        <a:buNone/>
                      </a:pPr>
                      <a:r>
                        <a:rPr lang="en-US" sz="3200" b="0" i="0" u="none" strike="noStrike">
                          <a:effectLst/>
                          <a:latin typeface="Arial" panose="020B0604020202020204" pitchFamily="34" charset="0"/>
                        </a:rPr>
                        <a:t>Number of Tumors</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1.21</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1.11 – 1.33</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&lt;0.001</a:t>
                      </a:r>
                    </a:p>
                  </a:txBody>
                  <a:tcPr marL="161662" marR="161662" marT="80831" marB="80831" anchor="ctr">
                    <a:lnL>
                      <a:noFill/>
                    </a:lnL>
                    <a:lnR>
                      <a:noFill/>
                    </a:lnR>
                    <a:lnT>
                      <a:noFill/>
                    </a:lnT>
                    <a:lnB>
                      <a:noFill/>
                    </a:lnB>
                    <a:noFill/>
                  </a:tcPr>
                </a:tc>
                <a:extLst>
                  <a:ext uri="{0D108BD9-81ED-4DB2-BD59-A6C34878D82A}">
                    <a16:rowId xmlns:a16="http://schemas.microsoft.com/office/drawing/2014/main" val="1844208985"/>
                  </a:ext>
                </a:extLst>
              </a:tr>
              <a:tr h="711315">
                <a:tc>
                  <a:txBody>
                    <a:bodyPr/>
                    <a:lstStyle/>
                    <a:p>
                      <a:pPr algn="l" fontAlgn="ctr">
                        <a:buNone/>
                      </a:pPr>
                      <a:r>
                        <a:rPr lang="en-US" sz="3200" b="0" i="0" u="none" strike="noStrike">
                          <a:effectLst/>
                          <a:latin typeface="Arial" panose="020B0604020202020204" pitchFamily="34" charset="0"/>
                        </a:rPr>
                        <a:t>Tumor Size</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0.95</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0.83 – 1.09</a:t>
                      </a:r>
                    </a:p>
                  </a:txBody>
                  <a:tcPr marL="161662" marR="161662" marT="80831" marB="80831" anchor="ctr">
                    <a:lnL>
                      <a:noFill/>
                    </a:lnL>
                    <a:lnR>
                      <a:noFill/>
                    </a:lnR>
                    <a:lnT>
                      <a:noFill/>
                    </a:lnT>
                    <a:lnB>
                      <a:noFill/>
                    </a:lnB>
                    <a:noFill/>
                  </a:tcPr>
                </a:tc>
                <a:tc>
                  <a:txBody>
                    <a:bodyPr/>
                    <a:lstStyle/>
                    <a:p>
                      <a:pPr algn="l" fontAlgn="ctr">
                        <a:buNone/>
                      </a:pPr>
                      <a:r>
                        <a:rPr lang="en-US" sz="3200" b="0" i="0" u="none" strike="noStrike">
                          <a:effectLst/>
                          <a:latin typeface="Arial" panose="020B0604020202020204" pitchFamily="34" charset="0"/>
                        </a:rPr>
                        <a:t>0.43</a:t>
                      </a:r>
                    </a:p>
                  </a:txBody>
                  <a:tcPr marL="161662" marR="161662" marT="80831" marB="80831" anchor="ctr">
                    <a:lnL>
                      <a:noFill/>
                    </a:lnL>
                    <a:lnR>
                      <a:noFill/>
                    </a:lnR>
                    <a:lnT>
                      <a:noFill/>
                    </a:lnT>
                    <a:lnB>
                      <a:noFill/>
                    </a:lnB>
                    <a:noFill/>
                  </a:tcPr>
                </a:tc>
                <a:extLst>
                  <a:ext uri="{0D108BD9-81ED-4DB2-BD59-A6C34878D82A}">
                    <a16:rowId xmlns:a16="http://schemas.microsoft.com/office/drawing/2014/main" val="2610089431"/>
                  </a:ext>
                </a:extLst>
              </a:tr>
            </a:tbl>
          </a:graphicData>
        </a:graphic>
      </p:graphicFrame>
    </p:spTree>
    <p:extLst>
      <p:ext uri="{BB962C8B-B14F-4D97-AF65-F5344CB8AC3E}">
        <p14:creationId xmlns:p14="http://schemas.microsoft.com/office/powerpoint/2010/main" val="520927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8761DDFE-071F-4200-B0AA-394476C2D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6C272-91D9-5420-EDF2-13C263DE8AC3}"/>
              </a:ext>
            </a:extLst>
          </p:cNvPr>
          <p:cNvSpPr>
            <a:spLocks noGrp="1"/>
          </p:cNvSpPr>
          <p:nvPr>
            <p:ph type="title"/>
          </p:nvPr>
        </p:nvSpPr>
        <p:spPr>
          <a:xfrm>
            <a:off x="838198" y="547815"/>
            <a:ext cx="5167185" cy="1680519"/>
          </a:xfrm>
        </p:spPr>
        <p:txBody>
          <a:bodyPr>
            <a:normAutofit/>
          </a:bodyPr>
          <a:lstStyle/>
          <a:p>
            <a:r>
              <a:rPr lang="en-US" sz="4000"/>
              <a:t>Parametric Survival Models</a:t>
            </a:r>
          </a:p>
        </p:txBody>
      </p:sp>
      <p:sp>
        <p:nvSpPr>
          <p:cNvPr id="9" name="Content Placeholder 8">
            <a:extLst>
              <a:ext uri="{FF2B5EF4-FFF2-40B4-BE49-F238E27FC236}">
                <a16:creationId xmlns:a16="http://schemas.microsoft.com/office/drawing/2014/main" id="{23B9BB38-07F0-20FA-C04E-5D87561CA95A}"/>
              </a:ext>
            </a:extLst>
          </p:cNvPr>
          <p:cNvSpPr>
            <a:spLocks noGrp="1"/>
          </p:cNvSpPr>
          <p:nvPr>
            <p:ph idx="1"/>
          </p:nvPr>
        </p:nvSpPr>
        <p:spPr>
          <a:xfrm>
            <a:off x="6218903" y="1240834"/>
            <a:ext cx="5178960" cy="1680519"/>
          </a:xfrm>
        </p:spPr>
        <p:txBody>
          <a:bodyPr anchor="ctr">
            <a:normAutofit fontScale="92500" lnSpcReduction="20000"/>
          </a:bodyPr>
          <a:lstStyle/>
          <a:p>
            <a:pPr>
              <a:buFont typeface="Arial" panose="020B0604020202020204" pitchFamily="34" charset="0"/>
              <a:buChar char="•"/>
            </a:pPr>
            <a:r>
              <a:rPr lang="en-US" sz="2000" dirty="0"/>
              <a:t>These models assume specific distributions of survival time.</a:t>
            </a:r>
          </a:p>
          <a:p>
            <a:pPr>
              <a:buFont typeface="Arial" panose="020B0604020202020204" pitchFamily="34" charset="0"/>
              <a:buChar char="•"/>
            </a:pPr>
            <a:r>
              <a:rPr lang="en-US" sz="2000" dirty="0"/>
              <a:t>They predict long-term outcomes and validate Cox results.</a:t>
            </a:r>
          </a:p>
          <a:p>
            <a:pPr>
              <a:buFont typeface="Arial" panose="020B0604020202020204" pitchFamily="34" charset="0"/>
              <a:buChar char="•"/>
            </a:pPr>
            <a:r>
              <a:rPr lang="en-US" sz="2000" dirty="0"/>
              <a:t>AIC Value helps us pick which model is best fit.</a:t>
            </a:r>
          </a:p>
          <a:p>
            <a:endParaRPr lang="en-US" sz="2000" dirty="0"/>
          </a:p>
        </p:txBody>
      </p:sp>
      <p:pic>
        <p:nvPicPr>
          <p:cNvPr id="5" name="Content Placeholder 4" descr="A graph of a survival curve&#10;&#10;AI-generated content may be incorrect.">
            <a:extLst>
              <a:ext uri="{FF2B5EF4-FFF2-40B4-BE49-F238E27FC236}">
                <a16:creationId xmlns:a16="http://schemas.microsoft.com/office/drawing/2014/main" id="{E61B0142-CB29-2469-E957-9C572BB02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766" y="2421924"/>
            <a:ext cx="4012049" cy="3711146"/>
          </a:xfrm>
          <a:prstGeom prst="rect">
            <a:avLst/>
          </a:prstGeom>
        </p:spPr>
      </p:pic>
      <p:graphicFrame>
        <p:nvGraphicFramePr>
          <p:cNvPr id="6" name="Table 5">
            <a:extLst>
              <a:ext uri="{FF2B5EF4-FFF2-40B4-BE49-F238E27FC236}">
                <a16:creationId xmlns:a16="http://schemas.microsoft.com/office/drawing/2014/main" id="{19DAFFC9-326E-A0F9-CD64-2F5E34E859F8}"/>
              </a:ext>
            </a:extLst>
          </p:cNvPr>
          <p:cNvGraphicFramePr>
            <a:graphicFrameLocks noGrp="1"/>
          </p:cNvGraphicFramePr>
          <p:nvPr>
            <p:extLst>
              <p:ext uri="{D42A27DB-BD31-4B8C-83A1-F6EECF244321}">
                <p14:modId xmlns:p14="http://schemas.microsoft.com/office/powerpoint/2010/main" val="2107929969"/>
              </p:ext>
            </p:extLst>
          </p:nvPr>
        </p:nvGraphicFramePr>
        <p:xfrm>
          <a:off x="6198394" y="3184244"/>
          <a:ext cx="5167186" cy="2186508"/>
        </p:xfrm>
        <a:graphic>
          <a:graphicData uri="http://schemas.openxmlformats.org/drawingml/2006/table">
            <a:tbl>
              <a:tblPr firstRow="1" bandRow="1"/>
              <a:tblGrid>
                <a:gridCol w="2733133">
                  <a:extLst>
                    <a:ext uri="{9D8B030D-6E8A-4147-A177-3AD203B41FA5}">
                      <a16:colId xmlns:a16="http://schemas.microsoft.com/office/drawing/2014/main" val="3015617847"/>
                    </a:ext>
                  </a:extLst>
                </a:gridCol>
                <a:gridCol w="2434053">
                  <a:extLst>
                    <a:ext uri="{9D8B030D-6E8A-4147-A177-3AD203B41FA5}">
                      <a16:colId xmlns:a16="http://schemas.microsoft.com/office/drawing/2014/main" val="60369613"/>
                    </a:ext>
                  </a:extLst>
                </a:gridCol>
              </a:tblGrid>
              <a:tr h="728836">
                <a:tc>
                  <a:txBody>
                    <a:bodyPr/>
                    <a:lstStyle/>
                    <a:p>
                      <a:r>
                        <a:rPr lang="en-US" sz="3300"/>
                        <a:t>Model Type</a:t>
                      </a:r>
                    </a:p>
                  </a:txBody>
                  <a:tcPr marL="165644" marR="165644" marT="82822" marB="82822" anchor="ctr">
                    <a:lnL>
                      <a:noFill/>
                    </a:lnL>
                    <a:lnR>
                      <a:noFill/>
                    </a:lnR>
                    <a:lnT>
                      <a:noFill/>
                    </a:lnT>
                    <a:lnB>
                      <a:noFill/>
                    </a:lnB>
                    <a:noFill/>
                  </a:tcPr>
                </a:tc>
                <a:tc>
                  <a:txBody>
                    <a:bodyPr/>
                    <a:lstStyle/>
                    <a:p>
                      <a:r>
                        <a:rPr lang="en-US" sz="3300"/>
                        <a:t>AIC Value</a:t>
                      </a:r>
                    </a:p>
                  </a:txBody>
                  <a:tcPr marL="165644" marR="165644" marT="82822" marB="82822" anchor="ctr">
                    <a:lnL>
                      <a:noFill/>
                    </a:lnL>
                    <a:lnR>
                      <a:noFill/>
                    </a:lnR>
                    <a:lnT>
                      <a:noFill/>
                    </a:lnT>
                    <a:lnB>
                      <a:noFill/>
                    </a:lnB>
                    <a:noFill/>
                  </a:tcPr>
                </a:tc>
                <a:extLst>
                  <a:ext uri="{0D108BD9-81ED-4DB2-BD59-A6C34878D82A}">
                    <a16:rowId xmlns:a16="http://schemas.microsoft.com/office/drawing/2014/main" val="1936831399"/>
                  </a:ext>
                </a:extLst>
              </a:tr>
              <a:tr h="728836">
                <a:tc>
                  <a:txBody>
                    <a:bodyPr/>
                    <a:lstStyle/>
                    <a:p>
                      <a:r>
                        <a:rPr lang="en-US" sz="3300"/>
                        <a:t>Weibull</a:t>
                      </a:r>
                    </a:p>
                  </a:txBody>
                  <a:tcPr marL="165644" marR="165644" marT="82822" marB="82822" anchor="ctr">
                    <a:lnL>
                      <a:noFill/>
                    </a:lnL>
                    <a:lnR>
                      <a:noFill/>
                    </a:lnR>
                    <a:lnT>
                      <a:noFill/>
                    </a:lnT>
                    <a:lnB>
                      <a:noFill/>
                    </a:lnB>
                    <a:noFill/>
                  </a:tcPr>
                </a:tc>
                <a:tc>
                  <a:txBody>
                    <a:bodyPr/>
                    <a:lstStyle/>
                    <a:p>
                      <a:r>
                        <a:rPr lang="en-US" sz="3300"/>
                        <a:t>1178.54</a:t>
                      </a:r>
                    </a:p>
                  </a:txBody>
                  <a:tcPr marL="165644" marR="165644" marT="82822" marB="82822" anchor="ctr">
                    <a:lnL>
                      <a:noFill/>
                    </a:lnL>
                    <a:lnR>
                      <a:noFill/>
                    </a:lnR>
                    <a:lnT>
                      <a:noFill/>
                    </a:lnT>
                    <a:lnB>
                      <a:noFill/>
                    </a:lnB>
                    <a:noFill/>
                  </a:tcPr>
                </a:tc>
                <a:extLst>
                  <a:ext uri="{0D108BD9-81ED-4DB2-BD59-A6C34878D82A}">
                    <a16:rowId xmlns:a16="http://schemas.microsoft.com/office/drawing/2014/main" val="1958904417"/>
                  </a:ext>
                </a:extLst>
              </a:tr>
              <a:tr h="728836">
                <a:tc>
                  <a:txBody>
                    <a:bodyPr/>
                    <a:lstStyle/>
                    <a:p>
                      <a:r>
                        <a:rPr lang="en-US" sz="3300"/>
                        <a:t>Lognormal</a:t>
                      </a:r>
                    </a:p>
                  </a:txBody>
                  <a:tcPr marL="165644" marR="165644" marT="82822" marB="82822" anchor="ctr">
                    <a:lnL>
                      <a:noFill/>
                    </a:lnL>
                    <a:lnR>
                      <a:noFill/>
                    </a:lnR>
                    <a:lnT>
                      <a:noFill/>
                    </a:lnT>
                    <a:lnB>
                      <a:noFill/>
                    </a:lnB>
                    <a:noFill/>
                  </a:tcPr>
                </a:tc>
                <a:tc>
                  <a:txBody>
                    <a:bodyPr/>
                    <a:lstStyle/>
                    <a:p>
                      <a:r>
                        <a:rPr lang="en-US" sz="3300" dirty="0"/>
                        <a:t>1177.89</a:t>
                      </a:r>
                    </a:p>
                  </a:txBody>
                  <a:tcPr marL="165644" marR="165644" marT="82822" marB="82822" anchor="ctr">
                    <a:lnL>
                      <a:noFill/>
                    </a:lnL>
                    <a:lnR>
                      <a:noFill/>
                    </a:lnR>
                    <a:lnT>
                      <a:noFill/>
                    </a:lnT>
                    <a:lnB>
                      <a:noFill/>
                    </a:lnB>
                    <a:noFill/>
                  </a:tcPr>
                </a:tc>
                <a:extLst>
                  <a:ext uri="{0D108BD9-81ED-4DB2-BD59-A6C34878D82A}">
                    <a16:rowId xmlns:a16="http://schemas.microsoft.com/office/drawing/2014/main" val="3683787417"/>
                  </a:ext>
                </a:extLst>
              </a:tr>
            </a:tbl>
          </a:graphicData>
        </a:graphic>
      </p:graphicFrame>
    </p:spTree>
    <p:extLst>
      <p:ext uri="{BB962C8B-B14F-4D97-AF65-F5344CB8AC3E}">
        <p14:creationId xmlns:p14="http://schemas.microsoft.com/office/powerpoint/2010/main" val="2367241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8D3E-CDE8-5D5C-822E-9FDD0BC03CDD}"/>
              </a:ext>
            </a:extLst>
          </p:cNvPr>
          <p:cNvSpPr>
            <a:spLocks noGrp="1"/>
          </p:cNvSpPr>
          <p:nvPr>
            <p:ph type="title"/>
          </p:nvPr>
        </p:nvSpPr>
        <p:spPr>
          <a:xfrm>
            <a:off x="876693" y="741391"/>
            <a:ext cx="4597747" cy="1616203"/>
          </a:xfrm>
        </p:spPr>
        <p:txBody>
          <a:bodyPr anchor="b">
            <a:normAutofit/>
          </a:bodyPr>
          <a:lstStyle/>
          <a:p>
            <a:r>
              <a:rPr lang="en-US" sz="3200"/>
              <a:t>Survival by Treatment-Lognormal</a:t>
            </a:r>
          </a:p>
        </p:txBody>
      </p:sp>
      <p:sp>
        <p:nvSpPr>
          <p:cNvPr id="9" name="Content Placeholder 8">
            <a:extLst>
              <a:ext uri="{FF2B5EF4-FFF2-40B4-BE49-F238E27FC236}">
                <a16:creationId xmlns:a16="http://schemas.microsoft.com/office/drawing/2014/main" id="{7D368725-B994-B635-C604-F4DDF3858CFB}"/>
              </a:ext>
            </a:extLst>
          </p:cNvPr>
          <p:cNvSpPr>
            <a:spLocks noGrp="1"/>
          </p:cNvSpPr>
          <p:nvPr>
            <p:ph idx="1"/>
          </p:nvPr>
        </p:nvSpPr>
        <p:spPr>
          <a:xfrm>
            <a:off x="876693" y="2533476"/>
            <a:ext cx="4597746" cy="3447832"/>
          </a:xfrm>
        </p:spPr>
        <p:txBody>
          <a:bodyPr anchor="t">
            <a:normAutofit/>
          </a:bodyPr>
          <a:lstStyle/>
          <a:p>
            <a:pPr>
              <a:buFont typeface="Arial" panose="020B0604020202020204" pitchFamily="34" charset="0"/>
              <a:buChar char="•"/>
            </a:pPr>
            <a:r>
              <a:rPr lang="en-US" sz="1400" dirty="0"/>
              <a:t>This graph shows survival curves from separate lognormal models for each treatment group.</a:t>
            </a:r>
          </a:p>
          <a:p>
            <a:pPr>
              <a:buFont typeface="Arial" panose="020B0604020202020204" pitchFamily="34" charset="0"/>
              <a:buChar char="•"/>
            </a:pPr>
            <a:r>
              <a:rPr lang="en-US" sz="1400" dirty="0"/>
              <a:t>Red = Placebo, Blue = Thiotepa.</a:t>
            </a:r>
          </a:p>
          <a:p>
            <a:pPr>
              <a:buFont typeface="Arial" panose="020B0604020202020204" pitchFamily="34" charset="0"/>
              <a:buChar char="•"/>
            </a:pPr>
            <a:r>
              <a:rPr lang="en-US" sz="1400" dirty="0"/>
              <a:t>Thiotepa patients had a slower decline in survival probability, indicating better outcomes.</a:t>
            </a:r>
          </a:p>
          <a:p>
            <a:pPr>
              <a:buFont typeface="Arial" panose="020B0604020202020204" pitchFamily="34" charset="0"/>
              <a:buChar char="•"/>
            </a:pPr>
            <a:r>
              <a:rPr lang="en-US" sz="1400" dirty="0"/>
              <a:t>The lognormal model fit the data slightly better than the Weibull model, based on AIC.</a:t>
            </a:r>
          </a:p>
          <a:p>
            <a:endParaRPr lang="en-US" sz="2000" dirty="0"/>
          </a:p>
        </p:txBody>
      </p:sp>
      <p:pic>
        <p:nvPicPr>
          <p:cNvPr id="5" name="Content Placeholder 4" descr="A graph of a survival graph&#10;&#10;AI-generated content may be incorrect.">
            <a:extLst>
              <a:ext uri="{FF2B5EF4-FFF2-40B4-BE49-F238E27FC236}">
                <a16:creationId xmlns:a16="http://schemas.microsoft.com/office/drawing/2014/main" id="{7F27D4A8-B95F-61AB-6E32-DE7C942DB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8274" y="867064"/>
            <a:ext cx="5314516" cy="5048790"/>
          </a:xfrm>
          <a:prstGeom prst="rect">
            <a:avLst/>
          </a:prstGeom>
        </p:spPr>
      </p:pic>
      <p:grpSp>
        <p:nvGrpSpPr>
          <p:cNvPr id="12" name="Group 11">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12">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679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6D0E0-0A8F-18EF-A795-079355FEB70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2095DF41-D18F-6575-F688-9EFEA2BB9717}"/>
              </a:ext>
            </a:extLst>
          </p:cNvPr>
          <p:cNvSpPr>
            <a:spLocks noGrp="1"/>
          </p:cNvSpPr>
          <p:nvPr>
            <p:ph idx="1"/>
          </p:nvPr>
        </p:nvSpPr>
        <p:spPr/>
        <p:txBody>
          <a:bodyPr/>
          <a:lstStyle/>
          <a:p>
            <a:pPr>
              <a:buFont typeface="Arial" panose="020B0604020202020204" pitchFamily="34" charset="0"/>
              <a:buChar char="•"/>
            </a:pPr>
            <a:r>
              <a:rPr lang="en-US" dirty="0"/>
              <a:t>Thiotepa significantly lowers recurrence risk.</a:t>
            </a:r>
          </a:p>
          <a:p>
            <a:pPr>
              <a:buFont typeface="Arial" panose="020B0604020202020204" pitchFamily="34" charset="0"/>
              <a:buChar char="•"/>
            </a:pPr>
            <a:r>
              <a:rPr lang="en-US" dirty="0"/>
              <a:t>Patients who had multiple tumors at diagnosis were more likely to experience recurrence. </a:t>
            </a:r>
          </a:p>
          <a:p>
            <a:pPr>
              <a:buFont typeface="Arial" panose="020B0604020202020204" pitchFamily="34" charset="0"/>
              <a:buChar char="•"/>
            </a:pPr>
            <a:r>
              <a:rPr lang="en-US" dirty="0"/>
              <a:t>Clinicians should monitor patients with multiple tumors closely.</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925040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019EB-8214-895C-5536-CFDB2E52FA1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B6DE2153-FFF3-D90E-8A0F-A8E9790757E4}"/>
              </a:ext>
            </a:extLst>
          </p:cNvPr>
          <p:cNvSpPr>
            <a:spLocks noGrp="1"/>
          </p:cNvSpPr>
          <p:nvPr>
            <p:ph idx="1"/>
          </p:nvPr>
        </p:nvSpPr>
        <p:spPr/>
        <p:txBody>
          <a:bodyPr>
            <a:normAutofit fontScale="62500" lnSpcReduction="20000"/>
          </a:bodyPr>
          <a:lstStyle/>
          <a:p>
            <a:pPr>
              <a:buFont typeface="Arial" panose="020B0604020202020204" pitchFamily="34" charset="0"/>
              <a:buChar char="•"/>
            </a:pPr>
            <a:r>
              <a:rPr lang="en-US" dirty="0" err="1"/>
              <a:t>Babjuk</a:t>
            </a:r>
            <a:r>
              <a:rPr lang="en-US" dirty="0"/>
              <a:t>, M., Burger, M., </a:t>
            </a:r>
            <a:r>
              <a:rPr lang="en-US" dirty="0" err="1"/>
              <a:t>Compérat</a:t>
            </a:r>
            <a:r>
              <a:rPr lang="en-US" dirty="0"/>
              <a:t>, E. M., </a:t>
            </a:r>
            <a:r>
              <a:rPr lang="en-US" dirty="0" err="1"/>
              <a:t>Gontero</a:t>
            </a:r>
            <a:r>
              <a:rPr lang="en-US" dirty="0"/>
              <a:t>, P., </a:t>
            </a:r>
            <a:r>
              <a:rPr lang="en-US" dirty="0" err="1"/>
              <a:t>Liedberg</a:t>
            </a:r>
            <a:r>
              <a:rPr lang="en-US" dirty="0"/>
              <a:t>, F., Masson-Lecomte, A., &amp; Shariat, S. F. (2022). EAU guidelines on non-muscle-invasive bladder cancer (Ta, T1 and CIS). </a:t>
            </a:r>
            <a:r>
              <a:rPr lang="en-US" i="1" dirty="0"/>
              <a:t>European Urology, 81</a:t>
            </a:r>
            <a:r>
              <a:rPr lang="en-US" dirty="0"/>
              <a:t>(1), 75–94. https://doi.org/10.1016/j.eururo.2021.10.013</a:t>
            </a:r>
          </a:p>
          <a:p>
            <a:pPr>
              <a:buFont typeface="Arial" panose="020B0604020202020204" pitchFamily="34" charset="0"/>
              <a:buChar char="•"/>
            </a:pPr>
            <a:r>
              <a:rPr lang="en-US" dirty="0"/>
              <a:t>Cambier, S., Sylvester, R. J., Collette, L., </a:t>
            </a:r>
            <a:r>
              <a:rPr lang="en-US" dirty="0" err="1"/>
              <a:t>Gontero</a:t>
            </a:r>
            <a:r>
              <a:rPr lang="en-US" dirty="0"/>
              <a:t>, P., </a:t>
            </a:r>
            <a:r>
              <a:rPr lang="en-US" dirty="0" err="1"/>
              <a:t>Brausi</a:t>
            </a:r>
            <a:r>
              <a:rPr lang="en-US" dirty="0"/>
              <a:t>, M. A., van Andel, G., ... &amp; </a:t>
            </a:r>
            <a:r>
              <a:rPr lang="en-US" dirty="0" err="1"/>
              <a:t>Witjes</a:t>
            </a:r>
            <a:r>
              <a:rPr lang="en-US" dirty="0"/>
              <a:t>, J. A. (2016). EORTC nomograms and risk groups for predicting recurrence, progression, and disease-specific and overall survival in non–muscle-invasive stage Ta–T1 urothelial bladder cancer patients treated with 1–3 years of maintenance Bacillus Calmette–Guérin. </a:t>
            </a:r>
            <a:r>
              <a:rPr lang="en-US" i="1" dirty="0"/>
              <a:t>European Urology, 69</a:t>
            </a:r>
            <a:r>
              <a:rPr lang="en-US" dirty="0"/>
              <a:t>(1), 60–69.</a:t>
            </a:r>
          </a:p>
          <a:p>
            <a:pPr>
              <a:buFont typeface="Arial" panose="020B0604020202020204" pitchFamily="34" charset="0"/>
              <a:buChar char="•"/>
            </a:pPr>
            <a:r>
              <a:rPr lang="en-US" dirty="0"/>
              <a:t>Herr, H. W. (2001). Tumor progression and survival of patients with high grade, noninvasive papillary (TaG3) bladder tumors: 15-year outcome. </a:t>
            </a:r>
            <a:r>
              <a:rPr lang="en-US" i="1" dirty="0"/>
              <a:t>Journal of Urology, 165</a:t>
            </a:r>
            <a:r>
              <a:rPr lang="en-US" dirty="0"/>
              <a:t>(4), 1120–1123.</a:t>
            </a:r>
          </a:p>
          <a:p>
            <a:pPr>
              <a:buFont typeface="Arial" panose="020B0604020202020204" pitchFamily="34" charset="0"/>
              <a:buChar char="•"/>
            </a:pPr>
            <a:r>
              <a:rPr lang="en-US" dirty="0" err="1"/>
              <a:t>Kamat</a:t>
            </a:r>
            <a:r>
              <a:rPr lang="en-US" dirty="0"/>
              <a:t>, A. M., Hahn, N. M., </a:t>
            </a:r>
            <a:r>
              <a:rPr lang="en-US" dirty="0" err="1"/>
              <a:t>Efstathiou</a:t>
            </a:r>
            <a:r>
              <a:rPr lang="en-US" dirty="0"/>
              <a:t>, J. A., Lerner, S. P., </a:t>
            </a:r>
            <a:r>
              <a:rPr lang="en-US" dirty="0" err="1"/>
              <a:t>Malats</a:t>
            </a:r>
            <a:r>
              <a:rPr lang="en-US" dirty="0"/>
              <a:t>, N., Choi, W., Lotan, Y., &amp; Shariat, S. F. (2016). Bladder cancer. </a:t>
            </a:r>
            <a:r>
              <a:rPr lang="en-US" i="1" dirty="0"/>
              <a:t>The Lancet, 388</a:t>
            </a:r>
            <a:r>
              <a:rPr lang="en-US" dirty="0"/>
              <a:t>(10061), 2796–2810. https://doi.org/10.1016/S0140-6736(16)30561-4</a:t>
            </a:r>
          </a:p>
          <a:p>
            <a:pPr>
              <a:buFont typeface="Arial" panose="020B0604020202020204" pitchFamily="34" charset="0"/>
              <a:buChar char="•"/>
            </a:pPr>
            <a:r>
              <a:rPr lang="en-US" dirty="0"/>
              <a:t>Kaufman, D. S., Shipley, W. U., &amp; Feldman, A. S. (2009). Bladder cancer. </a:t>
            </a:r>
            <a:r>
              <a:rPr lang="en-US" i="1" dirty="0"/>
              <a:t>The Lancet, 374</a:t>
            </a:r>
            <a:r>
              <a:rPr lang="en-US" dirty="0"/>
              <a:t>(9685), 239–249. https://doi.org/10.1016/S0140-6736(09)60491-8</a:t>
            </a:r>
          </a:p>
          <a:p>
            <a:pPr>
              <a:buFont typeface="Arial" panose="020B0604020202020204" pitchFamily="34" charset="0"/>
              <a:buChar char="•"/>
            </a:pPr>
            <a:r>
              <a:rPr lang="en-US" dirty="0"/>
              <a:t>Sylvester, R. J., Van der </a:t>
            </a:r>
            <a:r>
              <a:rPr lang="en-US" dirty="0" err="1"/>
              <a:t>Meijden</a:t>
            </a:r>
            <a:r>
              <a:rPr lang="en-US" dirty="0"/>
              <a:t>, A. P., </a:t>
            </a:r>
            <a:r>
              <a:rPr lang="en-US" dirty="0" err="1"/>
              <a:t>Oosterlinck</a:t>
            </a:r>
            <a:r>
              <a:rPr lang="en-US" dirty="0"/>
              <a:t>, W., </a:t>
            </a:r>
            <a:r>
              <a:rPr lang="en-US" dirty="0" err="1"/>
              <a:t>Witjes</a:t>
            </a:r>
            <a:r>
              <a:rPr lang="en-US" dirty="0"/>
              <a:t>, J. A., </a:t>
            </a:r>
            <a:r>
              <a:rPr lang="en-US" dirty="0" err="1"/>
              <a:t>Bouffioux</a:t>
            </a:r>
            <a:r>
              <a:rPr lang="en-US" dirty="0"/>
              <a:t>, C., Denis, L., &amp; Kurth, K. H. (2006). Predicting recurrence and progression in individual patients with stage Ta T1 bladder cancer using EORTC risk tables. </a:t>
            </a:r>
            <a:r>
              <a:rPr lang="en-US" i="1" dirty="0"/>
              <a:t>European Urology, 49</a:t>
            </a:r>
            <a:r>
              <a:rPr lang="en-US" dirty="0"/>
              <a:t>(3), 466–475. https://doi.org/10.1016/j.eururo.2005.12.031</a:t>
            </a:r>
          </a:p>
          <a:p>
            <a:endParaRPr lang="en-US" dirty="0"/>
          </a:p>
        </p:txBody>
      </p:sp>
    </p:spTree>
    <p:extLst>
      <p:ext uri="{BB962C8B-B14F-4D97-AF65-F5344CB8AC3E}">
        <p14:creationId xmlns:p14="http://schemas.microsoft.com/office/powerpoint/2010/main" val="3434100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976E9-F67B-0F96-8ACA-C2615A9D4729}"/>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6B355380-49DD-4FD6-C146-6BA52BF3BC70}"/>
              </a:ext>
            </a:extLst>
          </p:cNvPr>
          <p:cNvSpPr>
            <a:spLocks noGrp="1"/>
          </p:cNvSpPr>
          <p:nvPr>
            <p:ph idx="1"/>
          </p:nvPr>
        </p:nvSpPr>
        <p:spPr/>
        <p:txBody>
          <a:bodyPr/>
          <a:lstStyle/>
          <a:p>
            <a:r>
              <a:rPr lang="en-US" dirty="0"/>
              <a:t>Any Questions?</a:t>
            </a:r>
          </a:p>
        </p:txBody>
      </p:sp>
    </p:spTree>
    <p:extLst>
      <p:ext uri="{BB962C8B-B14F-4D97-AF65-F5344CB8AC3E}">
        <p14:creationId xmlns:p14="http://schemas.microsoft.com/office/powerpoint/2010/main" val="2370232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human body&#10;&#10;AI-generated content may be incorrect.">
            <a:extLst>
              <a:ext uri="{FF2B5EF4-FFF2-40B4-BE49-F238E27FC236}">
                <a16:creationId xmlns:a16="http://schemas.microsoft.com/office/drawing/2014/main" id="{284D53E4-01F5-F333-EA96-0E4AA787DE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5730" y="643466"/>
            <a:ext cx="6440539" cy="5571067"/>
          </a:xfrm>
          <a:prstGeom prst="rect">
            <a:avLst/>
          </a:prstGeom>
        </p:spPr>
      </p:pic>
    </p:spTree>
    <p:extLst>
      <p:ext uri="{BB962C8B-B14F-4D97-AF65-F5344CB8AC3E}">
        <p14:creationId xmlns:p14="http://schemas.microsoft.com/office/powerpoint/2010/main" val="3329094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D61122-DD19-FB48-A013-F8DECE80947E}"/>
              </a:ext>
            </a:extLst>
          </p:cNvPr>
          <p:cNvSpPr>
            <a:spLocks noGrp="1"/>
          </p:cNvSpPr>
          <p:nvPr>
            <p:ph type="title"/>
          </p:nvPr>
        </p:nvSpPr>
        <p:spPr>
          <a:xfrm>
            <a:off x="818984" y="4230093"/>
            <a:ext cx="4150581" cy="1800165"/>
          </a:xfrm>
        </p:spPr>
        <p:txBody>
          <a:bodyPr anchor="t">
            <a:normAutofit/>
          </a:bodyPr>
          <a:lstStyle/>
          <a:p>
            <a:pPr algn="r"/>
            <a:endParaRPr lang="en-US" sz="4000"/>
          </a:p>
        </p:txBody>
      </p:sp>
      <p:pic>
        <p:nvPicPr>
          <p:cNvPr id="5" name="Content Placeholder 4" descr="A person holding a rope&#10;&#10;AI-generated content may be incorrect.">
            <a:extLst>
              <a:ext uri="{FF2B5EF4-FFF2-40B4-BE49-F238E27FC236}">
                <a16:creationId xmlns:a16="http://schemas.microsoft.com/office/drawing/2014/main" id="{8A29DC21-8278-DCA3-953B-B40BB05BD3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110" y="1619263"/>
            <a:ext cx="11139778" cy="2422901"/>
          </a:xfrm>
          <a:prstGeom prst="rect">
            <a:avLst/>
          </a:prstGeom>
        </p:spPr>
      </p:pic>
      <p:sp>
        <p:nvSpPr>
          <p:cNvPr id="9" name="Content Placeholder 8">
            <a:extLst>
              <a:ext uri="{FF2B5EF4-FFF2-40B4-BE49-F238E27FC236}">
                <a16:creationId xmlns:a16="http://schemas.microsoft.com/office/drawing/2014/main" id="{E41329D8-EB85-B9B6-5D7B-F271410AEE91}"/>
              </a:ext>
            </a:extLst>
          </p:cNvPr>
          <p:cNvSpPr>
            <a:spLocks noGrp="1"/>
          </p:cNvSpPr>
          <p:nvPr>
            <p:ph idx="1"/>
          </p:nvPr>
        </p:nvSpPr>
        <p:spPr>
          <a:xfrm>
            <a:off x="5246415" y="4230094"/>
            <a:ext cx="6235268" cy="1800164"/>
          </a:xfrm>
        </p:spPr>
        <p:txBody>
          <a:bodyPr anchor="t">
            <a:normAutofit/>
          </a:bodyPr>
          <a:lstStyle/>
          <a:p>
            <a:endParaRPr lang="en-US" sz="2000"/>
          </a:p>
        </p:txBody>
      </p:sp>
      <p:sp>
        <p:nvSpPr>
          <p:cNvPr id="14" name="Rectangle 13">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593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5D824-6958-65CB-43A0-2B5BA9751B2E}"/>
              </a:ext>
            </a:extLst>
          </p:cNvPr>
          <p:cNvSpPr>
            <a:spLocks noGrp="1"/>
          </p:cNvSpPr>
          <p:nvPr>
            <p:ph type="title"/>
          </p:nvPr>
        </p:nvSpPr>
        <p:spPr>
          <a:xfrm>
            <a:off x="838200" y="800993"/>
            <a:ext cx="3687491" cy="1594189"/>
          </a:xfrm>
        </p:spPr>
        <p:txBody>
          <a:bodyPr anchor="t">
            <a:normAutofit/>
          </a:bodyPr>
          <a:lstStyle/>
          <a:p>
            <a:r>
              <a:rPr lang="en-US" sz="3200"/>
              <a:t>What is Bladder Cancer </a:t>
            </a:r>
          </a:p>
        </p:txBody>
      </p:sp>
      <p:sp>
        <p:nvSpPr>
          <p:cNvPr id="9" name="Content Placeholder 8">
            <a:extLst>
              <a:ext uri="{FF2B5EF4-FFF2-40B4-BE49-F238E27FC236}">
                <a16:creationId xmlns:a16="http://schemas.microsoft.com/office/drawing/2014/main" id="{58ABDC05-E49F-E126-521B-0DD951231F64}"/>
              </a:ext>
            </a:extLst>
          </p:cNvPr>
          <p:cNvSpPr>
            <a:spLocks noGrp="1"/>
          </p:cNvSpPr>
          <p:nvPr>
            <p:ph idx="1"/>
          </p:nvPr>
        </p:nvSpPr>
        <p:spPr>
          <a:xfrm>
            <a:off x="5341546" y="751554"/>
            <a:ext cx="6012254" cy="2063625"/>
          </a:xfrm>
        </p:spPr>
        <p:txBody>
          <a:bodyPr anchor="t">
            <a:normAutofit fontScale="92500" lnSpcReduction="10000"/>
          </a:bodyPr>
          <a:lstStyle/>
          <a:p>
            <a:pPr>
              <a:buFont typeface="Arial" panose="020B0604020202020204" pitchFamily="34" charset="0"/>
              <a:buChar char="•"/>
            </a:pPr>
            <a:r>
              <a:rPr lang="en-US" sz="1400" dirty="0"/>
              <a:t>Bladder cancer is a type of cancer that begins in the tissues of the bladder, the organ in the lower abdomen that stores urine.</a:t>
            </a:r>
          </a:p>
          <a:p>
            <a:pPr>
              <a:buFont typeface="Arial" panose="020B0604020202020204" pitchFamily="34" charset="0"/>
              <a:buChar char="•"/>
            </a:pPr>
            <a:r>
              <a:rPr lang="en-US" sz="1400" dirty="0"/>
              <a:t>It commonly starts in the urothelial cells that line the inside of the bladder.</a:t>
            </a:r>
          </a:p>
          <a:p>
            <a:pPr>
              <a:buFont typeface="Arial" panose="020B0604020202020204" pitchFamily="34" charset="0"/>
              <a:buChar char="•"/>
            </a:pPr>
            <a:r>
              <a:rPr lang="en-US" sz="1400" dirty="0"/>
              <a:t>There are two main types: Non-muscle-invasive bladder cancer (NMIBC), which is confined to the inner layers of the bladder wall, and Muscle-invasive bladder cancer (MIBC), which spreads into the muscle layer.</a:t>
            </a:r>
          </a:p>
          <a:p>
            <a:pPr>
              <a:buFont typeface="Arial" panose="020B0604020202020204" pitchFamily="34" charset="0"/>
              <a:buChar char="•"/>
            </a:pPr>
            <a:r>
              <a:rPr lang="en-US" sz="1400" dirty="0"/>
              <a:t>NMIBC is more common and generally less life-threatening but is known for its high recurrence rate—up to 80% of patients may experience cancer coming back after initial treatment.</a:t>
            </a:r>
          </a:p>
          <a:p>
            <a:endParaRPr lang="en-US" sz="2000" dirty="0"/>
          </a:p>
        </p:txBody>
      </p:sp>
      <p:pic>
        <p:nvPicPr>
          <p:cNvPr id="5" name="Content Placeholder 4" descr="A close-up of a human body&#10;&#10;AI-generated content may be incorrect.">
            <a:extLst>
              <a:ext uri="{FF2B5EF4-FFF2-40B4-BE49-F238E27FC236}">
                <a16:creationId xmlns:a16="http://schemas.microsoft.com/office/drawing/2014/main" id="{40810BEC-5E38-2CFD-EDE8-F462E20D6F7E}"/>
              </a:ext>
            </a:extLst>
          </p:cNvPr>
          <p:cNvPicPr>
            <a:picLocks noChangeAspect="1"/>
          </p:cNvPicPr>
          <p:nvPr/>
        </p:nvPicPr>
        <p:blipFill>
          <a:blip r:embed="rId2">
            <a:extLst>
              <a:ext uri="{28A0092B-C50C-407E-A947-70E740481C1C}">
                <a14:useLocalDpi xmlns:a14="http://schemas.microsoft.com/office/drawing/2010/main" val="0"/>
              </a:ext>
            </a:extLst>
          </a:blip>
          <a:srcRect b="17679"/>
          <a:stretch/>
        </p:blipFill>
        <p:spPr>
          <a:xfrm>
            <a:off x="-2" y="2818262"/>
            <a:ext cx="12192002" cy="3791085"/>
          </a:xfrm>
          <a:prstGeom prst="rect">
            <a:avLst/>
          </a:prstGeom>
        </p:spPr>
      </p:pic>
      <p:grpSp>
        <p:nvGrpSpPr>
          <p:cNvPr id="12" name="Group 11">
            <a:extLst>
              <a:ext uri="{FF2B5EF4-FFF2-40B4-BE49-F238E27FC236}">
                <a16:creationId xmlns:a16="http://schemas.microsoft.com/office/drawing/2014/main" id="{F2221BB3-7B5D-C899-7745-66D7AC3232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12">
              <a:extLst>
                <a:ext uri="{FF2B5EF4-FFF2-40B4-BE49-F238E27FC236}">
                  <a16:creationId xmlns:a16="http://schemas.microsoft.com/office/drawing/2014/main" id="{3FD2D571-38D7-DB0F-166C-14FEDA700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8AEF72-50CD-C201-F6BF-C595BBBED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42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9D6F5-B027-E3DE-C825-D71FE4BCE21E}"/>
              </a:ext>
            </a:extLst>
          </p:cNvPr>
          <p:cNvSpPr>
            <a:spLocks noGrp="1"/>
          </p:cNvSpPr>
          <p:nvPr>
            <p:ph type="title"/>
          </p:nvPr>
        </p:nvSpPr>
        <p:spPr>
          <a:xfrm>
            <a:off x="7531609" y="681038"/>
            <a:ext cx="3822189" cy="4896686"/>
          </a:xfrm>
        </p:spPr>
        <p:txBody>
          <a:bodyPr>
            <a:normAutofit/>
          </a:bodyPr>
          <a:lstStyle/>
          <a:p>
            <a:r>
              <a:rPr lang="en-US" sz="4000" dirty="0"/>
              <a:t>Why does this Study Matter?</a:t>
            </a:r>
          </a:p>
        </p:txBody>
      </p:sp>
      <p:pic>
        <p:nvPicPr>
          <p:cNvPr id="5" name="Content Placeholder 4" descr="A white figure with a red question mark&#10;&#10;AI-generated content may be incorrect.">
            <a:extLst>
              <a:ext uri="{FF2B5EF4-FFF2-40B4-BE49-F238E27FC236}">
                <a16:creationId xmlns:a16="http://schemas.microsoft.com/office/drawing/2014/main" id="{2FD12D86-66AC-ADB9-6594-31AB5E955E0A}"/>
              </a:ext>
            </a:extLst>
          </p:cNvPr>
          <p:cNvPicPr>
            <a:picLocks noChangeAspect="1"/>
          </p:cNvPicPr>
          <p:nvPr/>
        </p:nvPicPr>
        <p:blipFill>
          <a:blip r:embed="rId2">
            <a:extLst>
              <a:ext uri="{28A0092B-C50C-407E-A947-70E740481C1C}">
                <a14:useLocalDpi xmlns:a14="http://schemas.microsoft.com/office/drawing/2010/main" val="0"/>
              </a:ext>
            </a:extLst>
          </a:blip>
          <a:srcRect r="-1" b="1130"/>
          <a:stretch/>
        </p:blipFill>
        <p:spPr>
          <a:xfrm>
            <a:off x="1" y="10"/>
            <a:ext cx="6936390" cy="6857990"/>
          </a:xfrm>
          <a:prstGeom prst="rect">
            <a:avLst/>
          </a:prstGeom>
        </p:spPr>
      </p:pic>
      <p:sp>
        <p:nvSpPr>
          <p:cNvPr id="19" name="Content Placeholder 8">
            <a:extLst>
              <a:ext uri="{FF2B5EF4-FFF2-40B4-BE49-F238E27FC236}">
                <a16:creationId xmlns:a16="http://schemas.microsoft.com/office/drawing/2014/main" id="{51B6BA10-3536-2ACB-1495-F4A39F4846D2}"/>
              </a:ext>
            </a:extLst>
          </p:cNvPr>
          <p:cNvSpPr>
            <a:spLocks noGrp="1"/>
          </p:cNvSpPr>
          <p:nvPr>
            <p:ph idx="1"/>
          </p:nvPr>
        </p:nvSpPr>
        <p:spPr>
          <a:xfrm>
            <a:off x="7531610" y="5422231"/>
            <a:ext cx="3822189" cy="754731"/>
          </a:xfrm>
        </p:spPr>
        <p:txBody>
          <a:bodyPr>
            <a:normAutofit/>
          </a:bodyPr>
          <a:lstStyle/>
          <a:p>
            <a:pPr marL="0" indent="0">
              <a:buNone/>
            </a:pPr>
            <a:endParaRPr lang="en-US" sz="2000" dirty="0"/>
          </a:p>
        </p:txBody>
      </p:sp>
    </p:spTree>
    <p:extLst>
      <p:ext uri="{BB962C8B-B14F-4D97-AF65-F5344CB8AC3E}">
        <p14:creationId xmlns:p14="http://schemas.microsoft.com/office/powerpoint/2010/main" val="346765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646B5-4BB3-5596-60A7-E122083E68F5}"/>
              </a:ext>
            </a:extLst>
          </p:cNvPr>
          <p:cNvSpPr>
            <a:spLocks noGrp="1"/>
          </p:cNvSpPr>
          <p:nvPr>
            <p:ph type="title"/>
          </p:nvPr>
        </p:nvSpPr>
        <p:spPr>
          <a:xfrm>
            <a:off x="8325852" y="1118937"/>
            <a:ext cx="3404937" cy="2683187"/>
          </a:xfrm>
        </p:spPr>
        <p:txBody>
          <a:bodyPr vert="horz" lIns="91440" tIns="45720" rIns="91440" bIns="45720" rtlCol="0" anchor="b">
            <a:normAutofit/>
          </a:bodyPr>
          <a:lstStyle/>
          <a:p>
            <a:r>
              <a:rPr lang="en-US" sz="3700" kern="1200" dirty="0">
                <a:solidFill>
                  <a:schemeClr val="tx2"/>
                </a:solidFill>
                <a:latin typeface="+mj-lt"/>
                <a:ea typeface="+mj-ea"/>
                <a:cs typeface="+mj-cs"/>
              </a:rPr>
              <a:t>Bladder cancer is expensive and difficult to manage. </a:t>
            </a:r>
            <a:br>
              <a:rPr lang="en-US" sz="3700" kern="1200" dirty="0">
                <a:solidFill>
                  <a:schemeClr val="tx2"/>
                </a:solidFill>
                <a:latin typeface="+mj-lt"/>
                <a:ea typeface="+mj-ea"/>
                <a:cs typeface="+mj-cs"/>
              </a:rPr>
            </a:br>
            <a:endParaRPr lang="en-US" sz="3700" kern="1200" dirty="0">
              <a:solidFill>
                <a:schemeClr val="tx2"/>
              </a:solidFill>
              <a:latin typeface="+mj-lt"/>
              <a:ea typeface="+mj-ea"/>
              <a:cs typeface="+mj-cs"/>
            </a:endParaRPr>
          </a:p>
        </p:txBody>
      </p:sp>
      <p:grpSp>
        <p:nvGrpSpPr>
          <p:cNvPr id="14" name="Group 13">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15" name="Freeform: Shape 14">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8" name="Freeform: Shape 17">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A tree with dollar signs&#10;&#10;AI-generated content may be incorrect.">
            <a:extLst>
              <a:ext uri="{FF2B5EF4-FFF2-40B4-BE49-F238E27FC236}">
                <a16:creationId xmlns:a16="http://schemas.microsoft.com/office/drawing/2014/main" id="{F77FD3ED-A929-16F3-3AF8-0850C19221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85868" y="1118937"/>
            <a:ext cx="5775157" cy="4620126"/>
          </a:xfrm>
          <a:prstGeom prst="rect">
            <a:avLst/>
          </a:prstGeom>
        </p:spPr>
      </p:pic>
      <p:grpSp>
        <p:nvGrpSpPr>
          <p:cNvPr id="20" name="Group 19">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21" name="Freeform: Shape 20">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261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26C54-D4CC-3FAE-267B-54FF4F56D4C2}"/>
              </a:ext>
            </a:extLst>
          </p:cNvPr>
          <p:cNvSpPr>
            <a:spLocks noGrp="1"/>
          </p:cNvSpPr>
          <p:nvPr>
            <p:ph type="title"/>
          </p:nvPr>
        </p:nvSpPr>
        <p:spPr>
          <a:xfrm>
            <a:off x="523768" y="1171075"/>
            <a:ext cx="3549649" cy="2010236"/>
          </a:xfrm>
        </p:spPr>
        <p:txBody>
          <a:bodyPr anchor="b">
            <a:normAutofit/>
          </a:bodyPr>
          <a:lstStyle/>
          <a:p>
            <a:br>
              <a:rPr lang="en-US" sz="2200" dirty="0"/>
            </a:br>
            <a:r>
              <a:rPr lang="en-US" sz="2200" dirty="0"/>
              <a:t>Finding what factors influence recurrence helps doctors treat patients better. </a:t>
            </a:r>
            <a:br>
              <a:rPr lang="en-US" sz="2200" dirty="0"/>
            </a:br>
            <a:br>
              <a:rPr lang="en-US" sz="2200" dirty="0"/>
            </a:br>
            <a:endParaRPr lang="en-US" sz="2200" dirty="0"/>
          </a:p>
        </p:txBody>
      </p:sp>
      <p:sp>
        <p:nvSpPr>
          <p:cNvPr id="9" name="Content Placeholder 8">
            <a:extLst>
              <a:ext uri="{FF2B5EF4-FFF2-40B4-BE49-F238E27FC236}">
                <a16:creationId xmlns:a16="http://schemas.microsoft.com/office/drawing/2014/main" id="{BB6BC45A-1D20-3069-ADF0-6457854D3400}"/>
              </a:ext>
            </a:extLst>
          </p:cNvPr>
          <p:cNvSpPr>
            <a:spLocks noGrp="1"/>
          </p:cNvSpPr>
          <p:nvPr>
            <p:ph idx="1"/>
          </p:nvPr>
        </p:nvSpPr>
        <p:spPr>
          <a:xfrm>
            <a:off x="876693" y="5857944"/>
            <a:ext cx="3346964" cy="123364"/>
          </a:xfrm>
        </p:spPr>
        <p:txBody>
          <a:bodyPr anchor="t">
            <a:normAutofit fontScale="25000" lnSpcReduction="20000"/>
          </a:bodyPr>
          <a:lstStyle/>
          <a:p>
            <a:endParaRPr lang="en-US" sz="2000" dirty="0"/>
          </a:p>
        </p:txBody>
      </p:sp>
      <p:pic>
        <p:nvPicPr>
          <p:cNvPr id="5" name="Content Placeholder 4" descr="A doctor standing next to a person in a hospital bed&#10;&#10;AI-generated content may be incorrect.">
            <a:extLst>
              <a:ext uri="{FF2B5EF4-FFF2-40B4-BE49-F238E27FC236}">
                <a16:creationId xmlns:a16="http://schemas.microsoft.com/office/drawing/2014/main" id="{6D799C15-954D-98AB-259E-43B293DC9909}"/>
              </a:ext>
            </a:extLst>
          </p:cNvPr>
          <p:cNvPicPr>
            <a:picLocks noChangeAspect="1"/>
          </p:cNvPicPr>
          <p:nvPr/>
        </p:nvPicPr>
        <p:blipFill>
          <a:blip r:embed="rId2">
            <a:extLst>
              <a:ext uri="{28A0092B-C50C-407E-A947-70E740481C1C}">
                <a14:useLocalDpi xmlns:a14="http://schemas.microsoft.com/office/drawing/2010/main" val="0"/>
              </a:ext>
            </a:extLst>
          </a:blip>
          <a:srcRect l="14582" r="3056"/>
          <a:stretch/>
        </p:blipFill>
        <p:spPr>
          <a:xfrm>
            <a:off x="5089243" y="877413"/>
            <a:ext cx="6222628" cy="5043096"/>
          </a:xfrm>
          <a:prstGeom prst="rect">
            <a:avLst/>
          </a:prstGeom>
        </p:spPr>
      </p:pic>
      <p:grpSp>
        <p:nvGrpSpPr>
          <p:cNvPr id="12" name="Group 11">
            <a:extLst>
              <a:ext uri="{FF2B5EF4-FFF2-40B4-BE49-F238E27FC236}">
                <a16:creationId xmlns:a16="http://schemas.microsoft.com/office/drawing/2014/main" id="{3AFCAD34-1AFC-BC1A-F6B2-C34C63912E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89243" y="5858828"/>
            <a:ext cx="6226463" cy="123363"/>
            <a:chOff x="7015162" y="5858828"/>
            <a:chExt cx="4300544" cy="123363"/>
          </a:xfrm>
        </p:grpSpPr>
        <p:sp>
          <p:nvSpPr>
            <p:cNvPr id="13" name="Rectangle 12">
              <a:extLst>
                <a:ext uri="{FF2B5EF4-FFF2-40B4-BE49-F238E27FC236}">
                  <a16:creationId xmlns:a16="http://schemas.microsoft.com/office/drawing/2014/main" id="{1129F4A2-3705-CF87-3DDA-AF9CE9389B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03753" y="3770237"/>
              <a:ext cx="123362" cy="4300544"/>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91B1028-FC76-5583-3A1F-5815A7DCF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09789" y="4876274"/>
              <a:ext cx="123362" cy="2088471"/>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21662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A3C4BBB-74A1-4831-90A7-709289EF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C5074-3E86-33C2-C31D-FAE41E420F54}"/>
              </a:ext>
            </a:extLst>
          </p:cNvPr>
          <p:cNvSpPr>
            <a:spLocks noGrp="1"/>
          </p:cNvSpPr>
          <p:nvPr>
            <p:ph type="title"/>
          </p:nvPr>
        </p:nvSpPr>
        <p:spPr>
          <a:xfrm>
            <a:off x="7563592" y="732116"/>
            <a:ext cx="3776812" cy="2046943"/>
          </a:xfrm>
        </p:spPr>
        <p:txBody>
          <a:bodyPr anchor="b">
            <a:normAutofit/>
          </a:bodyPr>
          <a:lstStyle/>
          <a:p>
            <a:r>
              <a:rPr lang="en-US" sz="4000"/>
              <a:t>Thiotepa </a:t>
            </a:r>
          </a:p>
        </p:txBody>
      </p:sp>
      <p:pic>
        <p:nvPicPr>
          <p:cNvPr id="5" name="Content Placeholder 4" descr="A box and a bottle of medicine&#10;&#10;AI-generated content may be incorrect.">
            <a:extLst>
              <a:ext uri="{FF2B5EF4-FFF2-40B4-BE49-F238E27FC236}">
                <a16:creationId xmlns:a16="http://schemas.microsoft.com/office/drawing/2014/main" id="{81855406-FD9D-1941-D4D0-4E39CFAD10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763" y="1624854"/>
            <a:ext cx="7014879" cy="3608292"/>
          </a:xfrm>
          <a:prstGeom prst="rect">
            <a:avLst/>
          </a:prstGeom>
        </p:spPr>
      </p:pic>
      <p:sp>
        <p:nvSpPr>
          <p:cNvPr id="9" name="Content Placeholder 8">
            <a:extLst>
              <a:ext uri="{FF2B5EF4-FFF2-40B4-BE49-F238E27FC236}">
                <a16:creationId xmlns:a16="http://schemas.microsoft.com/office/drawing/2014/main" id="{788C1F28-A0CC-D762-8F16-A0AF72DA520C}"/>
              </a:ext>
            </a:extLst>
          </p:cNvPr>
          <p:cNvSpPr>
            <a:spLocks noGrp="1"/>
          </p:cNvSpPr>
          <p:nvPr>
            <p:ph idx="1"/>
          </p:nvPr>
        </p:nvSpPr>
        <p:spPr>
          <a:xfrm>
            <a:off x="7556399" y="2958353"/>
            <a:ext cx="3784006" cy="3167530"/>
          </a:xfrm>
        </p:spPr>
        <p:txBody>
          <a:bodyPr>
            <a:normAutofit/>
          </a:bodyPr>
          <a:lstStyle/>
          <a:p>
            <a:r>
              <a:rPr lang="en-US" sz="1400" b="0" i="0" dirty="0">
                <a:solidFill>
                  <a:srgbClr val="474747"/>
                </a:solidFill>
                <a:effectLst/>
                <a:latin typeface="Google Sans"/>
              </a:rPr>
              <a:t>Thiotepa injection is used to treat certain types of cancer.</a:t>
            </a:r>
            <a:endParaRPr lang="en-US" sz="2000" dirty="0"/>
          </a:p>
        </p:txBody>
      </p:sp>
    </p:spTree>
    <p:extLst>
      <p:ext uri="{BB962C8B-B14F-4D97-AF65-F5344CB8AC3E}">
        <p14:creationId xmlns:p14="http://schemas.microsoft.com/office/powerpoint/2010/main" val="1780448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CD684-7B93-A2B1-5DB9-1B1ADAA060E4}"/>
              </a:ext>
            </a:extLst>
          </p:cNvPr>
          <p:cNvSpPr>
            <a:spLocks noGrp="1"/>
          </p:cNvSpPr>
          <p:nvPr>
            <p:ph type="title"/>
          </p:nvPr>
        </p:nvSpPr>
        <p:spPr/>
        <p:txBody>
          <a:bodyPr/>
          <a:lstStyle/>
          <a:p>
            <a:r>
              <a:rPr lang="en-US" dirty="0"/>
              <a:t>Research Question</a:t>
            </a:r>
          </a:p>
        </p:txBody>
      </p:sp>
      <p:sp>
        <p:nvSpPr>
          <p:cNvPr id="3" name="Content Placeholder 2">
            <a:extLst>
              <a:ext uri="{FF2B5EF4-FFF2-40B4-BE49-F238E27FC236}">
                <a16:creationId xmlns:a16="http://schemas.microsoft.com/office/drawing/2014/main" id="{E85B5133-D955-1F4B-00C6-5EF4B29F8D51}"/>
              </a:ext>
            </a:extLst>
          </p:cNvPr>
          <p:cNvSpPr>
            <a:spLocks noGrp="1"/>
          </p:cNvSpPr>
          <p:nvPr>
            <p:ph idx="1"/>
          </p:nvPr>
        </p:nvSpPr>
        <p:spPr/>
        <p:txBody>
          <a:bodyPr/>
          <a:lstStyle/>
          <a:p>
            <a:pPr>
              <a:buFont typeface="Arial" panose="020B0604020202020204" pitchFamily="34" charset="0"/>
              <a:buChar char="•"/>
            </a:pPr>
            <a:r>
              <a:rPr lang="en-US" dirty="0"/>
              <a:t>Does treatment type (Thiotepa vs. Placebo) affect how soon cancer comes back (recurrence)?</a:t>
            </a:r>
          </a:p>
          <a:p>
            <a:pPr>
              <a:buFont typeface="Arial" panose="020B0604020202020204" pitchFamily="34" charset="0"/>
              <a:buChar char="•"/>
            </a:pPr>
            <a:r>
              <a:rPr lang="en-US" dirty="0"/>
              <a:t>Do tumor size and number of tumors matter?</a:t>
            </a:r>
          </a:p>
          <a:p>
            <a:pPr marL="0" indent="0">
              <a:buNone/>
            </a:pPr>
            <a:endParaRPr lang="en-US" dirty="0"/>
          </a:p>
        </p:txBody>
      </p:sp>
    </p:spTree>
    <p:extLst>
      <p:ext uri="{BB962C8B-B14F-4D97-AF65-F5344CB8AC3E}">
        <p14:creationId xmlns:p14="http://schemas.microsoft.com/office/powerpoint/2010/main" val="963022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471</TotalTime>
  <Words>1068</Words>
  <Application>Microsoft Office PowerPoint</Application>
  <PresentationFormat>Widescreen</PresentationFormat>
  <Paragraphs>108</Paragraphs>
  <Slides>19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Calibri</vt:lpstr>
      <vt:lpstr>Google Sans</vt:lpstr>
      <vt:lpstr>Office Theme</vt:lpstr>
      <vt:lpstr>Survival Analysis of Bladder Cancer Recurrence Using Cox and Parametric Models </vt:lpstr>
      <vt:lpstr>PowerPoint Presentation</vt:lpstr>
      <vt:lpstr>PowerPoint Presentation</vt:lpstr>
      <vt:lpstr>What is Bladder Cancer </vt:lpstr>
      <vt:lpstr>Why does this Study Matter?</vt:lpstr>
      <vt:lpstr>Bladder cancer is expensive and difficult to manage.  </vt:lpstr>
      <vt:lpstr> Finding what factors influence recurrence helps doctors treat patients better.   </vt:lpstr>
      <vt:lpstr>Thiotepa </vt:lpstr>
      <vt:lpstr>Research Question</vt:lpstr>
      <vt:lpstr>Study Data and Variables</vt:lpstr>
      <vt:lpstr>Treatment Groups and Tumor Characteristics</vt:lpstr>
      <vt:lpstr>Kaplan-Meier by Treatment</vt:lpstr>
      <vt:lpstr>Log Rank Test Result</vt:lpstr>
      <vt:lpstr>Cox Proportional Hazard Model Results</vt:lpstr>
      <vt:lpstr>Parametric Survival Models</vt:lpstr>
      <vt:lpstr>Survival by Treatment-Lognormal</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Gyimah, Kwaku</dc:creator>
  <cp:lastModifiedBy>Gyimah, Kwaku</cp:lastModifiedBy>
  <cp:revision>1</cp:revision>
  <dcterms:created xsi:type="dcterms:W3CDTF">2025-03-24T19:53:59Z</dcterms:created>
  <dcterms:modified xsi:type="dcterms:W3CDTF">2025-03-25T03:45:27Z</dcterms:modified>
</cp:coreProperties>
</file>