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1" d="100"/>
          <a:sy n="91" d="100"/>
        </p:scale>
        <p:origin x="7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44480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6.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29.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672635" y="3176224"/>
            <a:ext cx="1798729" cy="4572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1296" b="1" dirty="0">
                <a:solidFill>
                  <a:srgbClr val="000000"/>
                </a:solidFill>
                <a:latin typeface="Noto Sans" pitchFamily="34" charset="0"/>
                <a:ea typeface="Noto Sans" pitchFamily="34" charset="-122"/>
                <a:cs typeface="Noto Sans" pitchFamily="34" charset="-120"/>
              </a:rPr>
              <a:t>BY GROUP 1</a:t>
            </a:r>
            <a:endParaRPr lang="en-US" sz="1440" dirty="0"/>
          </a:p>
        </p:txBody>
      </p:sp>
      <p:sp>
        <p:nvSpPr>
          <p:cNvPr id="3" name="Shape 1"/>
          <p:cNvSpPr/>
          <p:nvPr/>
        </p:nvSpPr>
        <p:spPr>
          <a:xfrm>
            <a:off x="2425148" y="2513798"/>
            <a:ext cx="4293704" cy="0"/>
          </a:xfrm>
          <a:custGeom>
            <a:avLst/>
            <a:gdLst/>
            <a:ahLst/>
            <a:cxnLst/>
            <a:rect l="l" t="t" r="r" b="b"/>
            <a:pathLst>
              <a:path w="4293704">
                <a:moveTo>
                  <a:pt x="0" y="0"/>
                </a:moveTo>
                <a:moveTo>
                  <a:pt x="0" y="0"/>
                </a:moveTo>
                <a:lnTo>
                  <a:pt x="4293704" y="0"/>
                </a:lnTo>
              </a:path>
            </a:pathLst>
          </a:custGeom>
          <a:noFill/>
          <a:ln w="9525">
            <a:solidFill>
              <a:srgbClr val="FFFFFF"/>
            </a:solidFill>
            <a:prstDash val="solid"/>
            <a:headEnd type="none"/>
            <a:tailEnd type="none"/>
          </a:ln>
        </p:spPr>
      </p:sp>
      <p:sp>
        <p:nvSpPr>
          <p:cNvPr id="4" name="Text 2"/>
          <p:cNvSpPr/>
          <p:nvPr/>
        </p:nvSpPr>
        <p:spPr>
          <a:xfrm>
            <a:off x="1447253" y="1088078"/>
            <a:ext cx="6249494" cy="1280160"/>
          </a:xfrm>
          <a:prstGeom prst="rect">
            <a:avLst/>
          </a:prstGeom>
          <a:noFill/>
          <a:ln/>
        </p:spPr>
        <p:txBody>
          <a:bodyPr wrap="square" lIns="95250" tIns="95250" rIns="95250" bIns="95250" rtlCol="0" anchor="b"/>
          <a:lstStyle/>
          <a:p>
            <a:pPr marL="0" indent="0" algn="ctr">
              <a:lnSpc>
                <a:spcPct val="100800"/>
              </a:lnSpc>
              <a:spcBef>
                <a:spcPts val="375"/>
              </a:spcBef>
              <a:buNone/>
            </a:pPr>
            <a:r>
              <a:rPr lang="en-US" sz="2880" b="1" kern="0" spc="72" dirty="0">
                <a:solidFill>
                  <a:srgbClr val="000000"/>
                </a:solidFill>
                <a:latin typeface="Noto Sans" pitchFamily="34" charset="0"/>
                <a:ea typeface="Noto Sans" pitchFamily="34" charset="-122"/>
                <a:cs typeface="Noto Sans" pitchFamily="34" charset="-120"/>
              </a:rPr>
              <a:t>INSULYN AI</a:t>
            </a:r>
            <a:endParaRPr lang="en-US" sz="1440" dirty="0"/>
          </a:p>
        </p:txBody>
      </p:sp>
      <p:sp>
        <p:nvSpPr>
          <p:cNvPr id="5" name="Text 3"/>
          <p:cNvSpPr/>
          <p:nvPr/>
        </p:nvSpPr>
        <p:spPr>
          <a:xfrm>
            <a:off x="703590" y="2588341"/>
            <a:ext cx="7736820" cy="43891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728" dirty="0">
                <a:solidFill>
                  <a:srgbClr val="1A6550"/>
                </a:solidFill>
                <a:latin typeface="Noto Sans" pitchFamily="34" charset="0"/>
                <a:ea typeface="Noto Sans" pitchFamily="34" charset="-122"/>
                <a:cs typeface="Noto Sans" pitchFamily="34" charset="-120"/>
              </a:rPr>
              <a:t>Type 2 Diabetes Risk Prediction Agent</a:t>
            </a:r>
            <a:endParaRPr lang="en-US" sz="14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Model Selection Process</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pic>
        <p:nvPicPr>
          <p:cNvPr id="6" name="Image 2" descr="https://oceandoc-ai.obs.ap-southeast-3.myhuaweicloud.com:443/image_1759800763120_fP3Blp.jpg"/>
          <p:cNvPicPr>
            <a:picLocks noChangeAspect="1"/>
          </p:cNvPicPr>
          <p:nvPr/>
        </p:nvPicPr>
        <p:blipFill>
          <a:blip r:embed="rId5"/>
          <a:srcRect t="20000" b="20000"/>
          <a:stretch/>
        </p:blipFill>
        <p:spPr>
          <a:xfrm>
            <a:off x="293420" y="1109715"/>
            <a:ext cx="2712082" cy="1627249"/>
          </a:xfrm>
          <a:prstGeom prst="rect">
            <a:avLst/>
          </a:prstGeom>
        </p:spPr>
      </p:pic>
      <p:pic>
        <p:nvPicPr>
          <p:cNvPr id="7" name="Image 3" descr="https://oceandoc-ai.obs.ap-southeast-3.myhuaweicloud.com:443/image_1759800769991_P7AZ6C.jpg"/>
          <p:cNvPicPr>
            <a:picLocks noChangeAspect="1"/>
          </p:cNvPicPr>
          <p:nvPr/>
        </p:nvPicPr>
        <p:blipFill>
          <a:blip r:embed="rId6"/>
          <a:srcRect t="20000" b="20000"/>
          <a:stretch/>
        </p:blipFill>
        <p:spPr>
          <a:xfrm>
            <a:off x="6149285" y="1109715"/>
            <a:ext cx="2712082" cy="1627249"/>
          </a:xfrm>
          <a:prstGeom prst="rect">
            <a:avLst/>
          </a:prstGeom>
        </p:spPr>
      </p:pic>
      <p:pic>
        <p:nvPicPr>
          <p:cNvPr id="8" name="Image 4" descr="https://oceandoc-ai.obs.ap-southeast-3.myhuaweicloud.com:443/image_1759800766303_5Nyar7.jpg"/>
          <p:cNvPicPr>
            <a:picLocks noChangeAspect="1"/>
          </p:cNvPicPr>
          <p:nvPr/>
        </p:nvPicPr>
        <p:blipFill>
          <a:blip r:embed="rId7"/>
          <a:srcRect t="20000" b="20000"/>
          <a:stretch/>
        </p:blipFill>
        <p:spPr>
          <a:xfrm>
            <a:off x="3215959" y="1109715"/>
            <a:ext cx="2712082" cy="1627249"/>
          </a:xfrm>
          <a:prstGeom prst="rect">
            <a:avLst/>
          </a:prstGeom>
        </p:spPr>
      </p:pic>
      <p:sp>
        <p:nvSpPr>
          <p:cNvPr id="9" name="Shape 2"/>
          <p:cNvSpPr/>
          <p:nvPr/>
        </p:nvSpPr>
        <p:spPr>
          <a:xfrm>
            <a:off x="293420" y="1109715"/>
            <a:ext cx="2712082" cy="3620866"/>
          </a:xfrm>
          <a:custGeom>
            <a:avLst/>
            <a:gdLst/>
            <a:ahLst/>
            <a:cxnLst/>
            <a:rect l="l" t="t" r="r" b="b"/>
            <a:pathLst>
              <a:path w="2712082" h="3620866">
                <a:moveTo>
                  <a:pt x="0" y="0"/>
                </a:moveTo>
                <a:moveTo>
                  <a:pt x="0" y="0"/>
                </a:moveTo>
                <a:lnTo>
                  <a:pt x="2712082" y="0"/>
                </a:lnTo>
                <a:quadBezTo>
                  <a:pt x="2712082" y="0"/>
                  <a:pt x="2712082" y="0"/>
                </a:quadBezTo>
                <a:lnTo>
                  <a:pt x="2712082" y="3620866"/>
                </a:lnTo>
                <a:quadBezTo>
                  <a:pt x="2712082" y="3620866"/>
                  <a:pt x="2712082" y="3620866"/>
                </a:quadBezTo>
                <a:lnTo>
                  <a:pt x="0" y="3620866"/>
                </a:lnTo>
                <a:quadBezTo>
                  <a:pt x="0" y="3620866"/>
                  <a:pt x="0" y="3620866"/>
                </a:quadBezTo>
                <a:lnTo>
                  <a:pt x="0" y="0"/>
                </a:lnTo>
                <a:quadBezTo>
                  <a:pt x="0" y="0"/>
                  <a:pt x="0" y="0"/>
                </a:quadBezTo>
                <a:close/>
              </a:path>
            </a:pathLst>
          </a:custGeom>
          <a:solidFill>
            <a:srgbClr val="1A6550">
              <a:alpha val="0"/>
            </a:srgbClr>
          </a:solidFill>
          <a:ln w="28575">
            <a:solidFill>
              <a:srgbClr val="1A6550"/>
            </a:solidFill>
            <a:prstDash val="solid"/>
          </a:ln>
        </p:spPr>
      </p:sp>
      <p:sp>
        <p:nvSpPr>
          <p:cNvPr id="10" name="Shape 3"/>
          <p:cNvSpPr/>
          <p:nvPr/>
        </p:nvSpPr>
        <p:spPr>
          <a:xfrm>
            <a:off x="275018" y="4793642"/>
            <a:ext cx="2741787" cy="0"/>
          </a:xfrm>
          <a:custGeom>
            <a:avLst/>
            <a:gdLst/>
            <a:ahLst/>
            <a:cxnLst/>
            <a:rect l="l" t="t" r="r" b="b"/>
            <a:pathLst>
              <a:path w="2741787">
                <a:moveTo>
                  <a:pt x="0" y="0"/>
                </a:moveTo>
                <a:moveTo>
                  <a:pt x="0" y="0"/>
                </a:moveTo>
                <a:lnTo>
                  <a:pt x="2741787" y="0"/>
                </a:lnTo>
              </a:path>
            </a:pathLst>
          </a:custGeom>
          <a:noFill/>
          <a:ln w="123825">
            <a:solidFill>
              <a:srgbClr val="1A6550"/>
            </a:solidFill>
            <a:prstDash val="solid"/>
            <a:headEnd type="none"/>
            <a:tailEnd type="none"/>
          </a:ln>
        </p:spPr>
      </p:sp>
      <p:sp>
        <p:nvSpPr>
          <p:cNvPr id="11" name="Shape 4"/>
          <p:cNvSpPr/>
          <p:nvPr/>
        </p:nvSpPr>
        <p:spPr>
          <a:xfrm>
            <a:off x="3215959" y="1109715"/>
            <a:ext cx="2712082" cy="3620866"/>
          </a:xfrm>
          <a:custGeom>
            <a:avLst/>
            <a:gdLst/>
            <a:ahLst/>
            <a:cxnLst/>
            <a:rect l="l" t="t" r="r" b="b"/>
            <a:pathLst>
              <a:path w="2712082" h="3620866">
                <a:moveTo>
                  <a:pt x="0" y="0"/>
                </a:moveTo>
                <a:moveTo>
                  <a:pt x="0" y="0"/>
                </a:moveTo>
                <a:lnTo>
                  <a:pt x="2712082" y="0"/>
                </a:lnTo>
                <a:quadBezTo>
                  <a:pt x="2712082" y="0"/>
                  <a:pt x="2712082" y="0"/>
                </a:quadBezTo>
                <a:lnTo>
                  <a:pt x="2712082" y="3620866"/>
                </a:lnTo>
                <a:quadBezTo>
                  <a:pt x="2712082" y="3620866"/>
                  <a:pt x="2712082" y="3620866"/>
                </a:quadBezTo>
                <a:lnTo>
                  <a:pt x="0" y="3620866"/>
                </a:lnTo>
                <a:quadBezTo>
                  <a:pt x="0" y="3620866"/>
                  <a:pt x="0" y="3620866"/>
                </a:quadBezTo>
                <a:lnTo>
                  <a:pt x="0" y="0"/>
                </a:lnTo>
                <a:quadBezTo>
                  <a:pt x="0" y="0"/>
                  <a:pt x="0" y="0"/>
                </a:quadBezTo>
                <a:close/>
              </a:path>
            </a:pathLst>
          </a:custGeom>
          <a:solidFill>
            <a:srgbClr val="1A6550">
              <a:alpha val="0"/>
            </a:srgbClr>
          </a:solidFill>
          <a:ln w="28575">
            <a:solidFill>
              <a:srgbClr val="0CBE7C"/>
            </a:solidFill>
            <a:prstDash val="solid"/>
          </a:ln>
        </p:spPr>
      </p:sp>
      <p:sp>
        <p:nvSpPr>
          <p:cNvPr id="12" name="Shape 5"/>
          <p:cNvSpPr/>
          <p:nvPr/>
        </p:nvSpPr>
        <p:spPr>
          <a:xfrm>
            <a:off x="3203691" y="4793642"/>
            <a:ext cx="2739341" cy="0"/>
          </a:xfrm>
          <a:custGeom>
            <a:avLst/>
            <a:gdLst/>
            <a:ahLst/>
            <a:cxnLst/>
            <a:rect l="l" t="t" r="r" b="b"/>
            <a:pathLst>
              <a:path w="2739341">
                <a:moveTo>
                  <a:pt x="0" y="0"/>
                </a:moveTo>
                <a:moveTo>
                  <a:pt x="0" y="0"/>
                </a:moveTo>
                <a:lnTo>
                  <a:pt x="2739341" y="0"/>
                </a:lnTo>
              </a:path>
            </a:pathLst>
          </a:custGeom>
          <a:noFill/>
          <a:ln w="126345">
            <a:solidFill>
              <a:srgbClr val="0CBE7C"/>
            </a:solidFill>
            <a:prstDash val="solid"/>
            <a:headEnd type="none"/>
            <a:tailEnd type="none"/>
          </a:ln>
        </p:spPr>
      </p:sp>
      <p:sp>
        <p:nvSpPr>
          <p:cNvPr id="13" name="Shape 6"/>
          <p:cNvSpPr/>
          <p:nvPr/>
        </p:nvSpPr>
        <p:spPr>
          <a:xfrm>
            <a:off x="6149285" y="1109715"/>
            <a:ext cx="2712082" cy="3620866"/>
          </a:xfrm>
          <a:custGeom>
            <a:avLst/>
            <a:gdLst/>
            <a:ahLst/>
            <a:cxnLst/>
            <a:rect l="l" t="t" r="r" b="b"/>
            <a:pathLst>
              <a:path w="2712082" h="3620866">
                <a:moveTo>
                  <a:pt x="0" y="0"/>
                </a:moveTo>
                <a:moveTo>
                  <a:pt x="0" y="0"/>
                </a:moveTo>
                <a:lnTo>
                  <a:pt x="2712082" y="0"/>
                </a:lnTo>
                <a:quadBezTo>
                  <a:pt x="2712082" y="0"/>
                  <a:pt x="2712082" y="0"/>
                </a:quadBezTo>
                <a:lnTo>
                  <a:pt x="2712082" y="3620866"/>
                </a:lnTo>
                <a:quadBezTo>
                  <a:pt x="2712082" y="3620866"/>
                  <a:pt x="2712082" y="3620866"/>
                </a:quadBezTo>
                <a:lnTo>
                  <a:pt x="0" y="3620866"/>
                </a:lnTo>
                <a:quadBezTo>
                  <a:pt x="0" y="3620866"/>
                  <a:pt x="0" y="3620866"/>
                </a:quadBezTo>
                <a:lnTo>
                  <a:pt x="0" y="0"/>
                </a:lnTo>
                <a:quadBezTo>
                  <a:pt x="0" y="0"/>
                  <a:pt x="0" y="0"/>
                </a:quadBezTo>
                <a:close/>
              </a:path>
            </a:pathLst>
          </a:custGeom>
          <a:solidFill>
            <a:srgbClr val="1A6550">
              <a:alpha val="0"/>
            </a:srgbClr>
          </a:solidFill>
          <a:ln w="28575">
            <a:solidFill>
              <a:srgbClr val="1A6550"/>
            </a:solidFill>
            <a:prstDash val="solid"/>
          </a:ln>
        </p:spPr>
      </p:sp>
      <p:sp>
        <p:nvSpPr>
          <p:cNvPr id="14" name="Shape 7"/>
          <p:cNvSpPr/>
          <p:nvPr/>
        </p:nvSpPr>
        <p:spPr>
          <a:xfrm>
            <a:off x="6136339" y="4793642"/>
            <a:ext cx="2745475" cy="0"/>
          </a:xfrm>
          <a:custGeom>
            <a:avLst/>
            <a:gdLst/>
            <a:ahLst/>
            <a:cxnLst/>
            <a:rect l="l" t="t" r="r" b="b"/>
            <a:pathLst>
              <a:path w="2745475">
                <a:moveTo>
                  <a:pt x="0" y="0"/>
                </a:moveTo>
                <a:moveTo>
                  <a:pt x="0" y="0"/>
                </a:moveTo>
                <a:lnTo>
                  <a:pt x="2745475" y="0"/>
                </a:lnTo>
              </a:path>
            </a:pathLst>
          </a:custGeom>
          <a:noFill/>
          <a:ln w="126345">
            <a:solidFill>
              <a:srgbClr val="1A6550"/>
            </a:solidFill>
            <a:prstDash val="solid"/>
            <a:headEnd type="none"/>
            <a:tailEnd type="none"/>
          </a:ln>
        </p:spPr>
      </p:sp>
      <p:sp>
        <p:nvSpPr>
          <p:cNvPr id="15" name="Text 8"/>
          <p:cNvSpPr/>
          <p:nvPr/>
        </p:nvSpPr>
        <p:spPr>
          <a:xfrm>
            <a:off x="371421" y="2901823"/>
            <a:ext cx="2552973" cy="403101"/>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ML Models Comparison Framework</a:t>
            </a:r>
            <a:endParaRPr lang="en-US" sz="1440" dirty="0"/>
          </a:p>
        </p:txBody>
      </p:sp>
      <p:sp>
        <p:nvSpPr>
          <p:cNvPr id="16" name="Text 9"/>
          <p:cNvSpPr/>
          <p:nvPr/>
        </p:nvSpPr>
        <p:spPr>
          <a:xfrm>
            <a:off x="371421" y="3304923"/>
            <a:ext cx="2556080"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Our systematic approach to evaluating Logistic Regression, Random Forest, and XGBoost models using cross-validation, hyperparameter tuning, and performance metrics.</a:t>
            </a:r>
            <a:endParaRPr lang="en-US" sz="1440" dirty="0"/>
          </a:p>
        </p:txBody>
      </p:sp>
      <p:sp>
        <p:nvSpPr>
          <p:cNvPr id="17" name="Text 10"/>
          <p:cNvSpPr/>
          <p:nvPr/>
        </p:nvSpPr>
        <p:spPr>
          <a:xfrm>
            <a:off x="3290408" y="2901823"/>
            <a:ext cx="2552973" cy="403101"/>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0CBE7C"/>
                </a:solidFill>
                <a:latin typeface="Noto Sans" pitchFamily="34" charset="0"/>
                <a:ea typeface="Noto Sans" pitchFamily="34" charset="-122"/>
                <a:cs typeface="Noto Sans" pitchFamily="34" charset="-120"/>
              </a:rPr>
              <a:t>Evaluation Metrics</a:t>
            </a:r>
            <a:endParaRPr lang="en-US" sz="1440" dirty="0"/>
          </a:p>
        </p:txBody>
      </p:sp>
      <p:sp>
        <p:nvSpPr>
          <p:cNvPr id="18" name="Text 11"/>
          <p:cNvSpPr/>
          <p:nvPr/>
        </p:nvSpPr>
        <p:spPr>
          <a:xfrm>
            <a:off x="3293960" y="3304923"/>
            <a:ext cx="2556080"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Comparing models using accuracy, precision, recall, F1-score, and AUC-ROC to ensure balanced performance in diabetes prediction.</a:t>
            </a:r>
            <a:endParaRPr lang="en-US" sz="1440" dirty="0"/>
          </a:p>
        </p:txBody>
      </p:sp>
      <p:sp>
        <p:nvSpPr>
          <p:cNvPr id="19" name="Text 12"/>
          <p:cNvSpPr/>
          <p:nvPr/>
        </p:nvSpPr>
        <p:spPr>
          <a:xfrm>
            <a:off x="6228839" y="2780227"/>
            <a:ext cx="2552973" cy="403101"/>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XGBoost Performance Advantage</a:t>
            </a:r>
            <a:endParaRPr lang="en-US" sz="1440" dirty="0"/>
          </a:p>
        </p:txBody>
      </p:sp>
      <p:sp>
        <p:nvSpPr>
          <p:cNvPr id="20" name="Text 13"/>
          <p:cNvSpPr/>
          <p:nvPr/>
        </p:nvSpPr>
        <p:spPr>
          <a:xfrm>
            <a:off x="6227286" y="3075517"/>
            <a:ext cx="2556080" cy="1655064"/>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XGBoost outperformed all other models with higher accuracy, precision, and recall, making it the most reliable for diabetes risk prediction. Its ability to handle complex patterns and prevent overfitting ensured consistent results across test data.</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https://oceandoc-ai.obs.ap-southeast-3.myhuaweicloud.com/175980049170549/bc91e131-4b22-44a5-a3a7-ee1ff1c8792a/1759807835583/Screenshot2025-10-07062940.png"/>
          <p:cNvPicPr>
            <a:picLocks noChangeAspect="1"/>
          </p:cNvPicPr>
          <p:nvPr/>
        </p:nvPicPr>
        <p:blipFill>
          <a:blip r:embed="rId4"/>
          <a:stretch>
            <a:fillRect/>
          </a:stretch>
        </p:blipFill>
        <p:spPr>
          <a:xfrm>
            <a:off x="658368" y="1081278"/>
            <a:ext cx="7827264" cy="2980944"/>
          </a:xfrm>
          <a:prstGeom prst="rect">
            <a:avLst/>
          </a:prstGeom>
        </p:spPr>
      </p:pic>
      <p:pic>
        <p:nvPicPr>
          <p:cNvPr id="3" name="Image 1" descr="https://oceandoc-ai.obs.ap-southeast-3.myhuaweicloud.com/175980049170549/bc91e131-4b22-44a5-a3a7-ee1ff1c8792a/1759807835583/Screenshot2025-10-07062940.png"/>
          <p:cNvPicPr>
            <a:picLocks noChangeAspect="1"/>
          </p:cNvPicPr>
          <p:nvPr/>
        </p:nvPicPr>
        <p:blipFill>
          <a:blip r:embed="rId4"/>
          <a:stretch>
            <a:fillRect/>
          </a:stretch>
        </p:blipFill>
        <p:spPr>
          <a:xfrm>
            <a:off x="320602" y="405746"/>
            <a:ext cx="8394711" cy="42104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64097" y="71906"/>
            <a:ext cx="9123577" cy="5391496"/>
          </a:xfrm>
          <a:custGeom>
            <a:avLst/>
            <a:gdLst/>
            <a:ahLst/>
            <a:cxnLst/>
            <a:rect l="l" t="t" r="r" b="b"/>
            <a:pathLst>
              <a:path w="9123577" h="5391496">
                <a:moveTo>
                  <a:pt x="0" y="673937"/>
                </a:moveTo>
                <a:moveTo>
                  <a:pt x="0" y="673937"/>
                </a:moveTo>
                <a:quadBezTo>
                  <a:pt x="0" y="0"/>
                  <a:pt x="673937" y="0"/>
                </a:quadBezTo>
                <a:lnTo>
                  <a:pt x="8449640" y="0"/>
                </a:lnTo>
                <a:quadBezTo>
                  <a:pt x="9123577" y="0"/>
                  <a:pt x="9123577" y="673937"/>
                </a:quadBezTo>
                <a:lnTo>
                  <a:pt x="9123577" y="5391496"/>
                </a:lnTo>
                <a:lnTo>
                  <a:pt x="0" y="5391496"/>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Performance Results Comparison</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pic>
        <p:nvPicPr>
          <p:cNvPr id="6" name="Image 2" descr="preencoded.png"/>
          <p:cNvPicPr>
            <a:picLocks noChangeAspect="1"/>
          </p:cNvPicPr>
          <p:nvPr/>
        </p:nvPicPr>
        <p:blipFill>
          <a:blip r:embed="rId5"/>
          <a:stretch>
            <a:fillRect/>
          </a:stretch>
        </p:blipFill>
        <p:spPr>
          <a:xfrm flipH="1">
            <a:off x="4678070" y="2572207"/>
            <a:ext cx="4079970" cy="1430189"/>
          </a:xfrm>
          <a:prstGeom prst="rect">
            <a:avLst/>
          </a:prstGeom>
        </p:spPr>
      </p:pic>
      <p:pic>
        <p:nvPicPr>
          <p:cNvPr id="7" name="Image 3" descr="preencoded.png"/>
          <p:cNvPicPr>
            <a:picLocks noChangeAspect="1"/>
          </p:cNvPicPr>
          <p:nvPr/>
        </p:nvPicPr>
        <p:blipFill>
          <a:blip r:embed="rId6"/>
          <a:stretch>
            <a:fillRect/>
          </a:stretch>
        </p:blipFill>
        <p:spPr>
          <a:xfrm>
            <a:off x="385960" y="1334533"/>
            <a:ext cx="4079970" cy="1430189"/>
          </a:xfrm>
          <a:prstGeom prst="rect">
            <a:avLst/>
          </a:prstGeom>
        </p:spPr>
      </p:pic>
      <p:sp>
        <p:nvSpPr>
          <p:cNvPr id="8" name="Shape 2"/>
          <p:cNvSpPr/>
          <p:nvPr/>
        </p:nvSpPr>
        <p:spPr>
          <a:xfrm>
            <a:off x="4582396" y="1340510"/>
            <a:ext cx="0" cy="3802544"/>
          </a:xfrm>
          <a:custGeom>
            <a:avLst/>
            <a:gdLst/>
            <a:ahLst/>
            <a:cxnLst/>
            <a:rect l="l" t="t" r="r" b="b"/>
            <a:pathLst>
              <a:path h="3802544">
                <a:moveTo>
                  <a:pt x="0" y="0"/>
                </a:moveTo>
                <a:moveTo>
                  <a:pt x="0" y="0"/>
                </a:moveTo>
                <a:lnTo>
                  <a:pt x="0" y="3802544"/>
                </a:lnTo>
              </a:path>
            </a:pathLst>
          </a:custGeom>
          <a:noFill/>
          <a:ln w="19050">
            <a:solidFill>
              <a:srgbClr val="1A6550">
                <a:alpha val="14902"/>
              </a:srgbClr>
            </a:solidFill>
            <a:prstDash val="solid"/>
            <a:headEnd type="none"/>
            <a:tailEnd type="none"/>
          </a:ln>
        </p:spPr>
      </p:sp>
      <p:sp>
        <p:nvSpPr>
          <p:cNvPr id="9" name="Shape 3"/>
          <p:cNvSpPr/>
          <p:nvPr/>
        </p:nvSpPr>
        <p:spPr>
          <a:xfrm>
            <a:off x="4490956" y="1318664"/>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1A6550"/>
          </a:solidFill>
          <a:ln/>
        </p:spPr>
      </p:sp>
      <p:pic>
        <p:nvPicPr>
          <p:cNvPr id="10" name="Image 4" descr="preencoded.png"/>
          <p:cNvPicPr>
            <a:picLocks noChangeAspect="1"/>
          </p:cNvPicPr>
          <p:nvPr/>
        </p:nvPicPr>
        <p:blipFill>
          <a:blip r:embed="rId7"/>
          <a:stretch>
            <a:fillRect/>
          </a:stretch>
        </p:blipFill>
        <p:spPr>
          <a:xfrm>
            <a:off x="288533" y="3341099"/>
            <a:ext cx="4283467" cy="1997636"/>
          </a:xfrm>
          <a:prstGeom prst="rect">
            <a:avLst/>
          </a:prstGeom>
        </p:spPr>
      </p:pic>
      <p:sp>
        <p:nvSpPr>
          <p:cNvPr id="11" name="Shape 4"/>
          <p:cNvSpPr/>
          <p:nvPr/>
        </p:nvSpPr>
        <p:spPr>
          <a:xfrm>
            <a:off x="4490956" y="230485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CBE7C"/>
          </a:solidFill>
          <a:ln/>
        </p:spPr>
      </p:sp>
      <p:sp>
        <p:nvSpPr>
          <p:cNvPr id="12" name="Shape 5"/>
          <p:cNvSpPr/>
          <p:nvPr/>
        </p:nvSpPr>
        <p:spPr>
          <a:xfrm>
            <a:off x="4490956" y="3249659"/>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1A6550"/>
          </a:solidFill>
          <a:ln/>
        </p:spPr>
      </p:sp>
      <p:sp>
        <p:nvSpPr>
          <p:cNvPr id="13" name="Text 6"/>
          <p:cNvSpPr/>
          <p:nvPr/>
        </p:nvSpPr>
        <p:spPr>
          <a:xfrm>
            <a:off x="385960" y="950017"/>
            <a:ext cx="3737868" cy="460087"/>
          </a:xfrm>
          <a:prstGeom prst="rect">
            <a:avLst/>
          </a:prstGeom>
          <a:noFill/>
          <a:ln/>
        </p:spPr>
        <p:txBody>
          <a:bodyPr wrap="square" lIns="95250" tIns="95250" rIns="95250" bIns="95250" rtlCol="0" anchor="ctr"/>
          <a:lstStyle/>
          <a:p>
            <a:pPr marL="0" indent="0" algn="r">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Model Accuracy Comparison</a:t>
            </a:r>
            <a:endParaRPr lang="en-US" sz="1440" dirty="0"/>
          </a:p>
        </p:txBody>
      </p:sp>
      <p:sp>
        <p:nvSpPr>
          <p:cNvPr id="14" name="Text 7"/>
          <p:cNvSpPr/>
          <p:nvPr/>
        </p:nvSpPr>
        <p:spPr>
          <a:xfrm>
            <a:off x="511111" y="1610413"/>
            <a:ext cx="3504575"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FFFFFF"/>
                </a:solidFill>
                <a:latin typeface="Noto Sans" pitchFamily="34" charset="0"/>
                <a:ea typeface="Noto Sans" pitchFamily="34" charset="-122"/>
                <a:cs typeface="Noto Sans" pitchFamily="34" charset="-120"/>
              </a:rPr>
              <a:t>XGBoost delivered the best performance (97% accuracy, F1 = 0.70), outperforming Random Forest (97%) and Logistic Regression (95%). </a:t>
            </a:r>
            <a:endParaRPr lang="en-US" sz="1440" dirty="0"/>
          </a:p>
        </p:txBody>
      </p:sp>
      <p:sp>
        <p:nvSpPr>
          <p:cNvPr id="15" name="Text 8"/>
          <p:cNvSpPr/>
          <p:nvPr/>
        </p:nvSpPr>
        <p:spPr>
          <a:xfrm>
            <a:off x="5031623" y="2112120"/>
            <a:ext cx="3726417" cy="460087"/>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0CBE7C"/>
                </a:solidFill>
                <a:latin typeface="Noto Sans" pitchFamily="34" charset="0"/>
                <a:ea typeface="Noto Sans" pitchFamily="34" charset="-122"/>
                <a:cs typeface="Noto Sans" pitchFamily="34" charset="-120"/>
              </a:rPr>
              <a:t>Precision and Recall Metrics</a:t>
            </a:r>
            <a:endParaRPr lang="en-US" sz="1440" dirty="0"/>
          </a:p>
        </p:txBody>
      </p:sp>
      <p:sp>
        <p:nvSpPr>
          <p:cNvPr id="16" name="Text 9"/>
          <p:cNvSpPr/>
          <p:nvPr/>
        </p:nvSpPr>
        <p:spPr>
          <a:xfrm>
            <a:off x="5139005" y="2590495"/>
            <a:ext cx="3469605" cy="813816"/>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FFFFFF"/>
                </a:solidFill>
                <a:latin typeface="Noto Sans" pitchFamily="34" charset="0"/>
                <a:ea typeface="Noto Sans" pitchFamily="34" charset="-122"/>
                <a:cs typeface="Noto Sans" pitchFamily="34" charset="-120"/>
              </a:rPr>
              <a:t>XGBoost demonstrated superior precision (0.87) and recall (0.84), making it optimal for diabetes prediction with fewer false negatives.</a:t>
            </a:r>
            <a:endParaRPr lang="en-US" sz="1440" dirty="0"/>
          </a:p>
        </p:txBody>
      </p:sp>
      <p:sp>
        <p:nvSpPr>
          <p:cNvPr id="17" name="Text 10"/>
          <p:cNvSpPr/>
          <p:nvPr/>
        </p:nvSpPr>
        <p:spPr>
          <a:xfrm>
            <a:off x="385960" y="2941911"/>
            <a:ext cx="3737868" cy="460087"/>
          </a:xfrm>
          <a:prstGeom prst="rect">
            <a:avLst/>
          </a:prstGeom>
          <a:noFill/>
          <a:ln/>
        </p:spPr>
        <p:txBody>
          <a:bodyPr wrap="square" lIns="95250" tIns="95250" rIns="95250" bIns="95250" rtlCol="0" anchor="ctr"/>
          <a:lstStyle/>
          <a:p>
            <a:pPr marL="0" indent="0" algn="r">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Feature Importance Analysis</a:t>
            </a:r>
            <a:endParaRPr lang="en-US" sz="1440" dirty="0"/>
          </a:p>
        </p:txBody>
      </p:sp>
      <p:sp>
        <p:nvSpPr>
          <p:cNvPr id="18" name="Text 11"/>
          <p:cNvSpPr/>
          <p:nvPr/>
        </p:nvSpPr>
        <p:spPr>
          <a:xfrm>
            <a:off x="511111" y="3569262"/>
            <a:ext cx="3504575" cy="2702128"/>
          </a:xfrm>
          <a:prstGeom prst="rect">
            <a:avLst/>
          </a:prstGeom>
          <a:noFill/>
          <a:ln/>
        </p:spPr>
        <p:txBody>
          <a:bodyPr wrap="square" lIns="95250" tIns="95250" rIns="95250" bIns="95250" rtlCol="0" anchor="t"/>
          <a:lstStyle/>
          <a:p>
            <a:pPr marL="0" indent="0">
              <a:lnSpc>
                <a:spcPct val="112500"/>
              </a:lnSpc>
              <a:spcBef>
                <a:spcPts val="375"/>
              </a:spcBef>
              <a:buNone/>
            </a:pPr>
            <a:r>
              <a:rPr lang="en-US" sz="1008" dirty="0">
                <a:solidFill>
                  <a:srgbClr val="FFFFFF"/>
                </a:solidFill>
                <a:latin typeface="Noto Sans" pitchFamily="34" charset="0"/>
                <a:ea typeface="Noto Sans" pitchFamily="34" charset="-122"/>
                <a:cs typeface="Noto Sans" pitchFamily="34" charset="-120"/>
              </a:rPr>
              <a:t>Top predictors were glucose, BMI, age, and cholesterol, supported by lifestyle factors like physical activity and smoking, reflecting real-world medical risk patterns.</a:t>
            </a:r>
            <a:endParaRPr lang="en-US" sz="144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Web Application Deployment</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sp>
        <p:nvSpPr>
          <p:cNvPr id="6" name="Shape 2"/>
          <p:cNvSpPr/>
          <p:nvPr/>
        </p:nvSpPr>
        <p:spPr>
          <a:xfrm>
            <a:off x="4605633" y="2476271"/>
            <a:ext cx="0" cy="337765"/>
          </a:xfrm>
          <a:custGeom>
            <a:avLst/>
            <a:gdLst/>
            <a:ahLst/>
            <a:cxnLst/>
            <a:rect l="l" t="t" r="r" b="b"/>
            <a:pathLst>
              <a:path h="337765">
                <a:moveTo>
                  <a:pt x="0" y="0"/>
                </a:moveTo>
                <a:moveTo>
                  <a:pt x="0" y="0"/>
                </a:moveTo>
                <a:lnTo>
                  <a:pt x="0" y="337765"/>
                </a:lnTo>
              </a:path>
            </a:pathLst>
          </a:custGeom>
          <a:noFill/>
          <a:ln w="9525">
            <a:solidFill>
              <a:srgbClr val="A0A9B5"/>
            </a:solidFill>
            <a:prstDash val="solid"/>
            <a:headEnd type="none"/>
            <a:tailEnd type="arrow"/>
          </a:ln>
        </p:spPr>
      </p:sp>
      <p:sp>
        <p:nvSpPr>
          <p:cNvPr id="7" name="Shape 3"/>
          <p:cNvSpPr/>
          <p:nvPr/>
        </p:nvSpPr>
        <p:spPr>
          <a:xfrm>
            <a:off x="1277853" y="996893"/>
            <a:ext cx="849980" cy="849980"/>
          </a:xfrm>
          <a:custGeom>
            <a:avLst/>
            <a:gdLst/>
            <a:ahLst/>
            <a:cxnLst/>
            <a:rect l="l" t="t" r="r" b="b"/>
            <a:pathLst>
              <a:path w="849980" h="849980">
                <a:moveTo>
                  <a:pt x="424990" y="0"/>
                </a:moveTo>
                <a:moveTo>
                  <a:pt x="424990" y="0"/>
                </a:moveTo>
                <a:cubicBezTo>
                  <a:pt x="659549" y="0"/>
                  <a:pt x="849980" y="190432"/>
                  <a:pt x="849980" y="424990"/>
                </a:cubicBezTo>
                <a:cubicBezTo>
                  <a:pt x="849980" y="659549"/>
                  <a:pt x="659549" y="849980"/>
                  <a:pt x="424990" y="849980"/>
                </a:cubicBezTo>
                <a:cubicBezTo>
                  <a:pt x="190432" y="849980"/>
                  <a:pt x="0" y="659549"/>
                  <a:pt x="0" y="424990"/>
                </a:cubicBezTo>
                <a:cubicBezTo>
                  <a:pt x="0" y="190432"/>
                  <a:pt x="190432" y="0"/>
                  <a:pt x="424990" y="0"/>
                </a:cubicBezTo>
                <a:close/>
              </a:path>
            </a:pathLst>
          </a:custGeom>
          <a:solidFill>
            <a:srgbClr val="0CBE7C"/>
          </a:solidFill>
          <a:ln/>
        </p:spPr>
      </p:sp>
      <p:sp>
        <p:nvSpPr>
          <p:cNvPr id="8" name="Shape 4"/>
          <p:cNvSpPr/>
          <p:nvPr/>
        </p:nvSpPr>
        <p:spPr>
          <a:xfrm>
            <a:off x="4170327" y="2964042"/>
            <a:ext cx="849980" cy="849980"/>
          </a:xfrm>
          <a:custGeom>
            <a:avLst/>
            <a:gdLst/>
            <a:ahLst/>
            <a:cxnLst/>
            <a:rect l="l" t="t" r="r" b="b"/>
            <a:pathLst>
              <a:path w="849980" h="849980">
                <a:moveTo>
                  <a:pt x="424990" y="0"/>
                </a:moveTo>
                <a:moveTo>
                  <a:pt x="424990" y="0"/>
                </a:moveTo>
                <a:cubicBezTo>
                  <a:pt x="659549" y="0"/>
                  <a:pt x="849980" y="190432"/>
                  <a:pt x="849980" y="424990"/>
                </a:cubicBezTo>
                <a:cubicBezTo>
                  <a:pt x="849980" y="659549"/>
                  <a:pt x="659549" y="849980"/>
                  <a:pt x="424990" y="849980"/>
                </a:cubicBezTo>
                <a:cubicBezTo>
                  <a:pt x="190432" y="849980"/>
                  <a:pt x="0" y="659549"/>
                  <a:pt x="0" y="424990"/>
                </a:cubicBezTo>
                <a:cubicBezTo>
                  <a:pt x="0" y="190432"/>
                  <a:pt x="190432" y="0"/>
                  <a:pt x="424990" y="0"/>
                </a:cubicBezTo>
                <a:close/>
              </a:path>
            </a:pathLst>
          </a:custGeom>
          <a:solidFill>
            <a:srgbClr val="0CBE7C"/>
          </a:solidFill>
          <a:ln/>
        </p:spPr>
      </p:sp>
      <p:sp>
        <p:nvSpPr>
          <p:cNvPr id="9" name="Shape 5"/>
          <p:cNvSpPr/>
          <p:nvPr/>
        </p:nvSpPr>
        <p:spPr>
          <a:xfrm>
            <a:off x="2526406" y="1416515"/>
            <a:ext cx="1354237" cy="251800"/>
          </a:xfrm>
          <a:custGeom>
            <a:avLst/>
            <a:gdLst/>
            <a:ahLst/>
            <a:cxnLst/>
            <a:rect l="l" t="t" r="r" b="b"/>
            <a:pathLst>
              <a:path w="1354237" h="251800">
                <a:moveTo>
                  <a:pt x="1354237" y="251800"/>
                </a:moveTo>
                <a:moveTo>
                  <a:pt x="1354237" y="251800"/>
                </a:moveTo>
                <a:lnTo>
                  <a:pt x="0" y="0"/>
                </a:lnTo>
              </a:path>
            </a:pathLst>
          </a:custGeom>
          <a:noFill/>
          <a:ln w="9525">
            <a:solidFill>
              <a:srgbClr val="A0A9B5"/>
            </a:solidFill>
            <a:prstDash val="solid"/>
            <a:headEnd type="none"/>
            <a:tailEnd type="arrow"/>
          </a:ln>
        </p:spPr>
      </p:sp>
      <p:sp>
        <p:nvSpPr>
          <p:cNvPr id="10" name="Shape 6"/>
          <p:cNvSpPr/>
          <p:nvPr/>
        </p:nvSpPr>
        <p:spPr>
          <a:xfrm>
            <a:off x="3833940" y="996893"/>
            <a:ext cx="1543386" cy="1543386"/>
          </a:xfrm>
          <a:custGeom>
            <a:avLst/>
            <a:gdLst/>
            <a:ahLst/>
            <a:cxnLst/>
            <a:rect l="l" t="t" r="r" b="b"/>
            <a:pathLst>
              <a:path w="1543386" h="1543386">
                <a:moveTo>
                  <a:pt x="771693" y="0"/>
                </a:moveTo>
                <a:moveTo>
                  <a:pt x="771693" y="0"/>
                </a:moveTo>
                <a:cubicBezTo>
                  <a:pt x="1197602" y="0"/>
                  <a:pt x="1543386" y="345784"/>
                  <a:pt x="1543386" y="771693"/>
                </a:cubicBezTo>
                <a:cubicBezTo>
                  <a:pt x="1543386" y="1197602"/>
                  <a:pt x="1197602" y="1543386"/>
                  <a:pt x="771693" y="1543386"/>
                </a:cubicBezTo>
                <a:cubicBezTo>
                  <a:pt x="345784" y="1543386"/>
                  <a:pt x="0" y="1197602"/>
                  <a:pt x="0" y="771693"/>
                </a:cubicBezTo>
                <a:cubicBezTo>
                  <a:pt x="0" y="345784"/>
                  <a:pt x="345784" y="0"/>
                  <a:pt x="771693" y="0"/>
                </a:cubicBezTo>
                <a:close/>
              </a:path>
            </a:pathLst>
          </a:custGeom>
          <a:solidFill>
            <a:srgbClr val="1A6550"/>
          </a:solidFill>
          <a:ln/>
        </p:spPr>
      </p:sp>
      <p:pic>
        <p:nvPicPr>
          <p:cNvPr id="11" name="Image 2" descr="preencoded.png"/>
          <p:cNvPicPr>
            <a:picLocks noChangeAspect="1"/>
          </p:cNvPicPr>
          <p:nvPr/>
        </p:nvPicPr>
        <p:blipFill>
          <a:blip r:embed="rId5"/>
          <a:stretch>
            <a:fillRect/>
          </a:stretch>
        </p:blipFill>
        <p:spPr>
          <a:xfrm>
            <a:off x="4209273" y="1372227"/>
            <a:ext cx="792719" cy="792719"/>
          </a:xfrm>
          <a:prstGeom prst="rect">
            <a:avLst/>
          </a:prstGeom>
        </p:spPr>
      </p:pic>
      <p:pic>
        <p:nvPicPr>
          <p:cNvPr id="12" name="Image 3" descr="preencoded.png"/>
          <p:cNvPicPr>
            <a:picLocks noChangeAspect="1"/>
          </p:cNvPicPr>
          <p:nvPr/>
        </p:nvPicPr>
        <p:blipFill>
          <a:blip r:embed="rId6"/>
          <a:stretch>
            <a:fillRect/>
          </a:stretch>
        </p:blipFill>
        <p:spPr>
          <a:xfrm>
            <a:off x="4345020" y="3138735"/>
            <a:ext cx="500594" cy="500594"/>
          </a:xfrm>
          <a:prstGeom prst="rect">
            <a:avLst/>
          </a:prstGeom>
        </p:spPr>
      </p:pic>
      <p:pic>
        <p:nvPicPr>
          <p:cNvPr id="13" name="Image 4" descr="preencoded.png"/>
          <p:cNvPicPr>
            <a:picLocks noChangeAspect="1"/>
          </p:cNvPicPr>
          <p:nvPr/>
        </p:nvPicPr>
        <p:blipFill>
          <a:blip r:embed="rId6"/>
          <a:stretch>
            <a:fillRect/>
          </a:stretch>
        </p:blipFill>
        <p:spPr>
          <a:xfrm>
            <a:off x="1452547" y="1171587"/>
            <a:ext cx="500594" cy="500594"/>
          </a:xfrm>
          <a:prstGeom prst="rect">
            <a:avLst/>
          </a:prstGeom>
        </p:spPr>
      </p:pic>
      <p:sp>
        <p:nvSpPr>
          <p:cNvPr id="14" name="Shape 7"/>
          <p:cNvSpPr/>
          <p:nvPr/>
        </p:nvSpPr>
        <p:spPr>
          <a:xfrm>
            <a:off x="7057314" y="996893"/>
            <a:ext cx="849980" cy="849980"/>
          </a:xfrm>
          <a:custGeom>
            <a:avLst/>
            <a:gdLst/>
            <a:ahLst/>
            <a:cxnLst/>
            <a:rect l="l" t="t" r="r" b="b"/>
            <a:pathLst>
              <a:path w="849980" h="849980">
                <a:moveTo>
                  <a:pt x="424990" y="0"/>
                </a:moveTo>
                <a:moveTo>
                  <a:pt x="424990" y="0"/>
                </a:moveTo>
                <a:cubicBezTo>
                  <a:pt x="659549" y="0"/>
                  <a:pt x="849980" y="190432"/>
                  <a:pt x="849980" y="424990"/>
                </a:cubicBezTo>
                <a:cubicBezTo>
                  <a:pt x="849980" y="659549"/>
                  <a:pt x="659549" y="849980"/>
                  <a:pt x="424990" y="849980"/>
                </a:cubicBezTo>
                <a:cubicBezTo>
                  <a:pt x="190432" y="849980"/>
                  <a:pt x="0" y="659549"/>
                  <a:pt x="0" y="424990"/>
                </a:cubicBezTo>
                <a:cubicBezTo>
                  <a:pt x="0" y="190432"/>
                  <a:pt x="190432" y="0"/>
                  <a:pt x="424990" y="0"/>
                </a:cubicBezTo>
                <a:close/>
              </a:path>
            </a:pathLst>
          </a:custGeom>
          <a:solidFill>
            <a:srgbClr val="0CBE7C"/>
          </a:solidFill>
          <a:ln/>
        </p:spPr>
      </p:sp>
      <p:pic>
        <p:nvPicPr>
          <p:cNvPr id="15" name="Image 5" descr="preencoded.png"/>
          <p:cNvPicPr>
            <a:picLocks noChangeAspect="1"/>
          </p:cNvPicPr>
          <p:nvPr/>
        </p:nvPicPr>
        <p:blipFill>
          <a:blip r:embed="rId6"/>
          <a:stretch>
            <a:fillRect/>
          </a:stretch>
        </p:blipFill>
        <p:spPr>
          <a:xfrm>
            <a:off x="7232008" y="1171587"/>
            <a:ext cx="500594" cy="500594"/>
          </a:xfrm>
          <a:prstGeom prst="rect">
            <a:avLst/>
          </a:prstGeom>
        </p:spPr>
      </p:pic>
      <p:sp>
        <p:nvSpPr>
          <p:cNvPr id="16" name="Text 8"/>
          <p:cNvSpPr/>
          <p:nvPr/>
        </p:nvSpPr>
        <p:spPr>
          <a:xfrm>
            <a:off x="293876" y="1944929"/>
            <a:ext cx="2700304"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296" b="1" dirty="0">
                <a:solidFill>
                  <a:srgbClr val="000000"/>
                </a:solidFill>
                <a:latin typeface="Noto Sans" pitchFamily="34" charset="0"/>
                <a:ea typeface="Noto Sans" pitchFamily="34" charset="-122"/>
                <a:cs typeface="Noto Sans" pitchFamily="34" charset="-120"/>
              </a:rPr>
              <a:t> App Development</a:t>
            </a:r>
            <a:endParaRPr lang="en-US" sz="1440" dirty="0"/>
          </a:p>
        </p:txBody>
      </p:sp>
      <p:sp>
        <p:nvSpPr>
          <p:cNvPr id="17" name="Text 9"/>
          <p:cNvSpPr/>
          <p:nvPr/>
        </p:nvSpPr>
        <p:spPr>
          <a:xfrm>
            <a:off x="268784" y="2346822"/>
            <a:ext cx="3237835" cy="1444752"/>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We built and deployed our Diabetes Prediction Tool on Render. The app allows users to input key health metrics such as BMI, glucose levels, and age, then instantly receive a diabetes risk assessment powered by our trained machine learning model.</a:t>
            </a:r>
            <a:endParaRPr lang="en-US" sz="1440" dirty="0"/>
          </a:p>
        </p:txBody>
      </p:sp>
      <p:sp>
        <p:nvSpPr>
          <p:cNvPr id="18" name="Text 10"/>
          <p:cNvSpPr/>
          <p:nvPr/>
        </p:nvSpPr>
        <p:spPr>
          <a:xfrm>
            <a:off x="1946278" y="3813962"/>
            <a:ext cx="5228539" cy="36576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296" b="1" dirty="0">
                <a:solidFill>
                  <a:srgbClr val="000000"/>
                </a:solidFill>
                <a:latin typeface="Noto Sans" pitchFamily="34" charset="0"/>
                <a:ea typeface="Noto Sans" pitchFamily="34" charset="-122"/>
                <a:cs typeface="Noto Sans" pitchFamily="34" charset="-120"/>
              </a:rPr>
              <a:t>Backend Integration</a:t>
            </a:r>
            <a:endParaRPr lang="en-US" sz="1440" dirty="0"/>
          </a:p>
        </p:txBody>
      </p:sp>
      <p:sp>
        <p:nvSpPr>
          <p:cNvPr id="19" name="Text 11"/>
          <p:cNvSpPr/>
          <p:nvPr/>
        </p:nvSpPr>
        <p:spPr>
          <a:xfrm>
            <a:off x="1447472" y="4096512"/>
            <a:ext cx="6226150" cy="603504"/>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The app connects seamlessly with our XGBoost model, processing user inputs through our preprocessing pipeline before generating prediction results.</a:t>
            </a:r>
            <a:endParaRPr lang="en-US" sz="1440" dirty="0"/>
          </a:p>
        </p:txBody>
      </p:sp>
      <p:sp>
        <p:nvSpPr>
          <p:cNvPr id="20" name="Text 12"/>
          <p:cNvSpPr/>
          <p:nvPr/>
        </p:nvSpPr>
        <p:spPr>
          <a:xfrm>
            <a:off x="6191629" y="1945308"/>
            <a:ext cx="2683587"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296" b="1" dirty="0">
                <a:solidFill>
                  <a:srgbClr val="000000"/>
                </a:solidFill>
                <a:latin typeface="Noto Sans" pitchFamily="34" charset="0"/>
                <a:ea typeface="Noto Sans" pitchFamily="34" charset="-122"/>
                <a:cs typeface="Noto Sans" pitchFamily="34" charset="-120"/>
              </a:rPr>
              <a:t>User Interface Design</a:t>
            </a:r>
            <a:endParaRPr lang="en-US" sz="1440" dirty="0"/>
          </a:p>
        </p:txBody>
      </p:sp>
      <p:sp>
        <p:nvSpPr>
          <p:cNvPr id="21" name="Text 13"/>
          <p:cNvSpPr/>
          <p:nvPr/>
        </p:nvSpPr>
        <p:spPr>
          <a:xfrm>
            <a:off x="6191629" y="2346822"/>
            <a:ext cx="2683587" cy="812787"/>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Our interface features intuitive input fields for all the health metrics with clear instructions and visual cues for optimal user experience.</a:t>
            </a:r>
            <a:endParaRPr lang="en-US" sz="1440" dirty="0"/>
          </a:p>
        </p:txBody>
      </p:sp>
      <p:sp>
        <p:nvSpPr>
          <p:cNvPr id="22" name="Shape 14"/>
          <p:cNvSpPr/>
          <p:nvPr/>
        </p:nvSpPr>
        <p:spPr>
          <a:xfrm>
            <a:off x="5377325" y="1414343"/>
            <a:ext cx="1221223" cy="253972"/>
          </a:xfrm>
          <a:custGeom>
            <a:avLst/>
            <a:gdLst/>
            <a:ahLst/>
            <a:cxnLst/>
            <a:rect l="l" t="t" r="r" b="b"/>
            <a:pathLst>
              <a:path w="1221223" h="253972">
                <a:moveTo>
                  <a:pt x="0" y="253972"/>
                </a:moveTo>
                <a:moveTo>
                  <a:pt x="0" y="253972"/>
                </a:moveTo>
                <a:lnTo>
                  <a:pt x="1221223" y="0"/>
                </a:lnTo>
              </a:path>
            </a:pathLst>
          </a:custGeom>
          <a:noFill/>
          <a:ln w="9525">
            <a:solidFill>
              <a:srgbClr val="A0A9B5"/>
            </a:solidFill>
            <a:prstDash val="solid"/>
            <a:headEnd type="none"/>
            <a:tailEnd type="arrow"/>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Clinical Recommendations</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pic>
        <p:nvPicPr>
          <p:cNvPr id="6" name="Image 2" descr="https://oceandoc-ai.obs.ap-southeast-3.myhuaweicloud.com:443/image_1759800767100_2iLiO0.jpg"/>
          <p:cNvPicPr>
            <a:picLocks noChangeAspect="1"/>
          </p:cNvPicPr>
          <p:nvPr/>
        </p:nvPicPr>
        <p:blipFill>
          <a:blip r:embed="rId5"/>
          <a:srcRect t="20000" b="20000"/>
          <a:stretch/>
        </p:blipFill>
        <p:spPr>
          <a:xfrm>
            <a:off x="293420" y="1109715"/>
            <a:ext cx="2712082" cy="1627249"/>
          </a:xfrm>
          <a:prstGeom prst="rect">
            <a:avLst/>
          </a:prstGeom>
        </p:spPr>
      </p:pic>
      <p:pic>
        <p:nvPicPr>
          <p:cNvPr id="7" name="Image 3" descr="https://oceandoc-ai.obs.ap-southeast-3.myhuaweicloud.com:443/image_1759800773441_pGqs1r.jpg"/>
          <p:cNvPicPr>
            <a:picLocks noChangeAspect="1"/>
          </p:cNvPicPr>
          <p:nvPr/>
        </p:nvPicPr>
        <p:blipFill>
          <a:blip r:embed="rId6"/>
          <a:srcRect t="20000" b="20000"/>
          <a:stretch/>
        </p:blipFill>
        <p:spPr>
          <a:xfrm>
            <a:off x="6149285" y="1109715"/>
            <a:ext cx="2712082" cy="1627249"/>
          </a:xfrm>
          <a:prstGeom prst="rect">
            <a:avLst/>
          </a:prstGeom>
        </p:spPr>
      </p:pic>
      <p:pic>
        <p:nvPicPr>
          <p:cNvPr id="8" name="Image 4" descr="https://oceandoc-ai.obs.ap-southeast-3.myhuaweicloud.com:443/image_1759800770156_SyKPAB.jpg"/>
          <p:cNvPicPr>
            <a:picLocks noChangeAspect="1"/>
          </p:cNvPicPr>
          <p:nvPr/>
        </p:nvPicPr>
        <p:blipFill>
          <a:blip r:embed="rId7"/>
          <a:srcRect t="20000" b="20000"/>
          <a:stretch/>
        </p:blipFill>
        <p:spPr>
          <a:xfrm>
            <a:off x="3215959" y="1109715"/>
            <a:ext cx="2712082" cy="1627249"/>
          </a:xfrm>
          <a:prstGeom prst="rect">
            <a:avLst/>
          </a:prstGeom>
        </p:spPr>
      </p:pic>
      <p:sp>
        <p:nvSpPr>
          <p:cNvPr id="9" name="Shape 2"/>
          <p:cNvSpPr/>
          <p:nvPr/>
        </p:nvSpPr>
        <p:spPr>
          <a:xfrm>
            <a:off x="293420" y="1109715"/>
            <a:ext cx="2712082" cy="3620866"/>
          </a:xfrm>
          <a:custGeom>
            <a:avLst/>
            <a:gdLst/>
            <a:ahLst/>
            <a:cxnLst/>
            <a:rect l="l" t="t" r="r" b="b"/>
            <a:pathLst>
              <a:path w="2712082" h="3620866">
                <a:moveTo>
                  <a:pt x="0" y="0"/>
                </a:moveTo>
                <a:moveTo>
                  <a:pt x="0" y="0"/>
                </a:moveTo>
                <a:lnTo>
                  <a:pt x="2712082" y="0"/>
                </a:lnTo>
                <a:quadBezTo>
                  <a:pt x="2712082" y="0"/>
                  <a:pt x="2712082" y="0"/>
                </a:quadBezTo>
                <a:lnTo>
                  <a:pt x="2712082" y="3620866"/>
                </a:lnTo>
                <a:quadBezTo>
                  <a:pt x="2712082" y="3620866"/>
                  <a:pt x="2712082" y="3620866"/>
                </a:quadBezTo>
                <a:lnTo>
                  <a:pt x="0" y="3620866"/>
                </a:lnTo>
                <a:quadBezTo>
                  <a:pt x="0" y="3620866"/>
                  <a:pt x="0" y="3620866"/>
                </a:quadBezTo>
                <a:lnTo>
                  <a:pt x="0" y="0"/>
                </a:lnTo>
                <a:quadBezTo>
                  <a:pt x="0" y="0"/>
                  <a:pt x="0" y="0"/>
                </a:quadBezTo>
                <a:close/>
              </a:path>
            </a:pathLst>
          </a:custGeom>
          <a:solidFill>
            <a:srgbClr val="1A6550">
              <a:alpha val="0"/>
            </a:srgbClr>
          </a:solidFill>
          <a:ln w="28575">
            <a:solidFill>
              <a:srgbClr val="1A6550"/>
            </a:solidFill>
            <a:prstDash val="solid"/>
          </a:ln>
        </p:spPr>
      </p:sp>
      <p:sp>
        <p:nvSpPr>
          <p:cNvPr id="10" name="Shape 3"/>
          <p:cNvSpPr/>
          <p:nvPr/>
        </p:nvSpPr>
        <p:spPr>
          <a:xfrm>
            <a:off x="275018" y="4793642"/>
            <a:ext cx="2741787" cy="0"/>
          </a:xfrm>
          <a:custGeom>
            <a:avLst/>
            <a:gdLst/>
            <a:ahLst/>
            <a:cxnLst/>
            <a:rect l="l" t="t" r="r" b="b"/>
            <a:pathLst>
              <a:path w="2741787">
                <a:moveTo>
                  <a:pt x="0" y="0"/>
                </a:moveTo>
                <a:moveTo>
                  <a:pt x="0" y="0"/>
                </a:moveTo>
                <a:lnTo>
                  <a:pt x="2741787" y="0"/>
                </a:lnTo>
              </a:path>
            </a:pathLst>
          </a:custGeom>
          <a:noFill/>
          <a:ln w="123825">
            <a:solidFill>
              <a:srgbClr val="1A6550"/>
            </a:solidFill>
            <a:prstDash val="solid"/>
            <a:headEnd type="none"/>
            <a:tailEnd type="none"/>
          </a:ln>
        </p:spPr>
      </p:sp>
      <p:sp>
        <p:nvSpPr>
          <p:cNvPr id="11" name="Shape 4"/>
          <p:cNvSpPr/>
          <p:nvPr/>
        </p:nvSpPr>
        <p:spPr>
          <a:xfrm>
            <a:off x="3215959" y="1109715"/>
            <a:ext cx="2712082" cy="3620866"/>
          </a:xfrm>
          <a:custGeom>
            <a:avLst/>
            <a:gdLst/>
            <a:ahLst/>
            <a:cxnLst/>
            <a:rect l="l" t="t" r="r" b="b"/>
            <a:pathLst>
              <a:path w="2712082" h="3620866">
                <a:moveTo>
                  <a:pt x="0" y="0"/>
                </a:moveTo>
                <a:moveTo>
                  <a:pt x="0" y="0"/>
                </a:moveTo>
                <a:lnTo>
                  <a:pt x="2712082" y="0"/>
                </a:lnTo>
                <a:quadBezTo>
                  <a:pt x="2712082" y="0"/>
                  <a:pt x="2712082" y="0"/>
                </a:quadBezTo>
                <a:lnTo>
                  <a:pt x="2712082" y="3620866"/>
                </a:lnTo>
                <a:quadBezTo>
                  <a:pt x="2712082" y="3620866"/>
                  <a:pt x="2712082" y="3620866"/>
                </a:quadBezTo>
                <a:lnTo>
                  <a:pt x="0" y="3620866"/>
                </a:lnTo>
                <a:quadBezTo>
                  <a:pt x="0" y="3620866"/>
                  <a:pt x="0" y="3620866"/>
                </a:quadBezTo>
                <a:lnTo>
                  <a:pt x="0" y="0"/>
                </a:lnTo>
                <a:quadBezTo>
                  <a:pt x="0" y="0"/>
                  <a:pt x="0" y="0"/>
                </a:quadBezTo>
                <a:close/>
              </a:path>
            </a:pathLst>
          </a:custGeom>
          <a:solidFill>
            <a:srgbClr val="1A6550">
              <a:alpha val="0"/>
            </a:srgbClr>
          </a:solidFill>
          <a:ln w="28575">
            <a:solidFill>
              <a:srgbClr val="0CBE7C"/>
            </a:solidFill>
            <a:prstDash val="solid"/>
          </a:ln>
        </p:spPr>
      </p:sp>
      <p:sp>
        <p:nvSpPr>
          <p:cNvPr id="12" name="Shape 5"/>
          <p:cNvSpPr/>
          <p:nvPr/>
        </p:nvSpPr>
        <p:spPr>
          <a:xfrm>
            <a:off x="3203691" y="4793642"/>
            <a:ext cx="2739341" cy="0"/>
          </a:xfrm>
          <a:custGeom>
            <a:avLst/>
            <a:gdLst/>
            <a:ahLst/>
            <a:cxnLst/>
            <a:rect l="l" t="t" r="r" b="b"/>
            <a:pathLst>
              <a:path w="2739341">
                <a:moveTo>
                  <a:pt x="0" y="0"/>
                </a:moveTo>
                <a:moveTo>
                  <a:pt x="0" y="0"/>
                </a:moveTo>
                <a:lnTo>
                  <a:pt x="2739341" y="0"/>
                </a:lnTo>
              </a:path>
            </a:pathLst>
          </a:custGeom>
          <a:noFill/>
          <a:ln w="126345">
            <a:solidFill>
              <a:srgbClr val="0CBE7C"/>
            </a:solidFill>
            <a:prstDash val="solid"/>
            <a:headEnd type="none"/>
            <a:tailEnd type="none"/>
          </a:ln>
        </p:spPr>
      </p:sp>
      <p:sp>
        <p:nvSpPr>
          <p:cNvPr id="13" name="Shape 6"/>
          <p:cNvSpPr/>
          <p:nvPr/>
        </p:nvSpPr>
        <p:spPr>
          <a:xfrm>
            <a:off x="6149285" y="1109715"/>
            <a:ext cx="2712082" cy="3620866"/>
          </a:xfrm>
          <a:custGeom>
            <a:avLst/>
            <a:gdLst/>
            <a:ahLst/>
            <a:cxnLst/>
            <a:rect l="l" t="t" r="r" b="b"/>
            <a:pathLst>
              <a:path w="2712082" h="3620866">
                <a:moveTo>
                  <a:pt x="0" y="0"/>
                </a:moveTo>
                <a:moveTo>
                  <a:pt x="0" y="0"/>
                </a:moveTo>
                <a:lnTo>
                  <a:pt x="2712082" y="0"/>
                </a:lnTo>
                <a:quadBezTo>
                  <a:pt x="2712082" y="0"/>
                  <a:pt x="2712082" y="0"/>
                </a:quadBezTo>
                <a:lnTo>
                  <a:pt x="2712082" y="3620866"/>
                </a:lnTo>
                <a:quadBezTo>
                  <a:pt x="2712082" y="3620866"/>
                  <a:pt x="2712082" y="3620866"/>
                </a:quadBezTo>
                <a:lnTo>
                  <a:pt x="0" y="3620866"/>
                </a:lnTo>
                <a:quadBezTo>
                  <a:pt x="0" y="3620866"/>
                  <a:pt x="0" y="3620866"/>
                </a:quadBezTo>
                <a:lnTo>
                  <a:pt x="0" y="0"/>
                </a:lnTo>
                <a:quadBezTo>
                  <a:pt x="0" y="0"/>
                  <a:pt x="0" y="0"/>
                </a:quadBezTo>
                <a:close/>
              </a:path>
            </a:pathLst>
          </a:custGeom>
          <a:solidFill>
            <a:srgbClr val="1A6550">
              <a:alpha val="0"/>
            </a:srgbClr>
          </a:solidFill>
          <a:ln w="28575">
            <a:solidFill>
              <a:srgbClr val="1A6550"/>
            </a:solidFill>
            <a:prstDash val="solid"/>
          </a:ln>
        </p:spPr>
      </p:sp>
      <p:sp>
        <p:nvSpPr>
          <p:cNvPr id="14" name="Shape 7"/>
          <p:cNvSpPr/>
          <p:nvPr/>
        </p:nvSpPr>
        <p:spPr>
          <a:xfrm>
            <a:off x="6136339" y="4793642"/>
            <a:ext cx="2745475" cy="0"/>
          </a:xfrm>
          <a:custGeom>
            <a:avLst/>
            <a:gdLst/>
            <a:ahLst/>
            <a:cxnLst/>
            <a:rect l="l" t="t" r="r" b="b"/>
            <a:pathLst>
              <a:path w="2745475">
                <a:moveTo>
                  <a:pt x="0" y="0"/>
                </a:moveTo>
                <a:moveTo>
                  <a:pt x="0" y="0"/>
                </a:moveTo>
                <a:lnTo>
                  <a:pt x="2745475" y="0"/>
                </a:lnTo>
              </a:path>
            </a:pathLst>
          </a:custGeom>
          <a:noFill/>
          <a:ln w="126345">
            <a:solidFill>
              <a:srgbClr val="1A6550"/>
            </a:solidFill>
            <a:prstDash val="solid"/>
            <a:headEnd type="none"/>
            <a:tailEnd type="none"/>
          </a:ln>
        </p:spPr>
      </p:sp>
      <p:sp>
        <p:nvSpPr>
          <p:cNvPr id="15" name="Text 8"/>
          <p:cNvSpPr/>
          <p:nvPr/>
        </p:nvSpPr>
        <p:spPr>
          <a:xfrm>
            <a:off x="371421" y="2901823"/>
            <a:ext cx="2552973" cy="403101"/>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AI-Powered Early Screening</a:t>
            </a:r>
            <a:endParaRPr lang="en-US" sz="1440" dirty="0"/>
          </a:p>
        </p:txBody>
      </p:sp>
      <p:sp>
        <p:nvSpPr>
          <p:cNvPr id="16" name="Text 9"/>
          <p:cNvSpPr/>
          <p:nvPr/>
        </p:nvSpPr>
        <p:spPr>
          <a:xfrm>
            <a:off x="371421" y="3304923"/>
            <a:ext cx="2556080"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Implement our diabetes prediction model as a first-line screening tool in primary care settings to identify high-risk patients before symptoms develop.</a:t>
            </a:r>
            <a:endParaRPr lang="en-US" sz="1440" dirty="0"/>
          </a:p>
        </p:txBody>
      </p:sp>
      <p:sp>
        <p:nvSpPr>
          <p:cNvPr id="17" name="Text 10"/>
          <p:cNvSpPr/>
          <p:nvPr/>
        </p:nvSpPr>
        <p:spPr>
          <a:xfrm>
            <a:off x="3290408" y="2901823"/>
            <a:ext cx="2552973" cy="403101"/>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0CBE7C"/>
                </a:solidFill>
                <a:latin typeface="Noto Sans" pitchFamily="34" charset="0"/>
                <a:ea typeface="Noto Sans" pitchFamily="34" charset="-122"/>
                <a:cs typeface="Noto Sans" pitchFamily="34" charset="-120"/>
              </a:rPr>
              <a:t>Personalized Risk Mitigation</a:t>
            </a:r>
            <a:endParaRPr lang="en-US" sz="1440" dirty="0"/>
          </a:p>
        </p:txBody>
      </p:sp>
      <p:sp>
        <p:nvSpPr>
          <p:cNvPr id="18" name="Text 11"/>
          <p:cNvSpPr/>
          <p:nvPr/>
        </p:nvSpPr>
        <p:spPr>
          <a:xfrm>
            <a:off x="3293960" y="3304923"/>
            <a:ext cx="2556080"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Leverage model insights to create tailored intervention plans focusing on modifiable risk factors like glucose levels and BMI identified in our analysis.</a:t>
            </a:r>
            <a:endParaRPr lang="en-US" sz="1440" dirty="0"/>
          </a:p>
        </p:txBody>
      </p:sp>
      <p:sp>
        <p:nvSpPr>
          <p:cNvPr id="19" name="Text 12"/>
          <p:cNvSpPr/>
          <p:nvPr/>
        </p:nvSpPr>
        <p:spPr>
          <a:xfrm>
            <a:off x="6220169" y="2901823"/>
            <a:ext cx="2552973" cy="403101"/>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Healthcare System Integration</a:t>
            </a:r>
            <a:endParaRPr lang="en-US" sz="1440" dirty="0"/>
          </a:p>
        </p:txBody>
      </p:sp>
      <p:sp>
        <p:nvSpPr>
          <p:cNvPr id="20" name="Text 13"/>
          <p:cNvSpPr/>
          <p:nvPr/>
        </p:nvSpPr>
        <p:spPr>
          <a:xfrm>
            <a:off x="6227286" y="3304923"/>
            <a:ext cx="2556080"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Integrate our prediction tool with existing electronic health records to enable continuous monitoring and timely interventions for at-risk populations.</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Expansion Opportunities</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sp>
        <p:nvSpPr>
          <p:cNvPr id="6" name="Shape 2"/>
          <p:cNvSpPr/>
          <p:nvPr/>
        </p:nvSpPr>
        <p:spPr>
          <a:xfrm>
            <a:off x="6169641" y="1321678"/>
            <a:ext cx="2576351" cy="0"/>
          </a:xfrm>
          <a:custGeom>
            <a:avLst/>
            <a:gdLst/>
            <a:ahLst/>
            <a:cxnLst/>
            <a:rect l="l" t="t" r="r" b="b"/>
            <a:pathLst>
              <a:path w="2576351">
                <a:moveTo>
                  <a:pt x="0" y="0"/>
                </a:moveTo>
                <a:moveTo>
                  <a:pt x="0" y="0"/>
                </a:moveTo>
                <a:lnTo>
                  <a:pt x="2576351" y="0"/>
                </a:lnTo>
              </a:path>
            </a:pathLst>
          </a:custGeom>
          <a:noFill/>
          <a:ln w="19050">
            <a:solidFill>
              <a:srgbClr val="1A6550">
                <a:alpha val="50196"/>
              </a:srgbClr>
            </a:solidFill>
            <a:prstDash val="solid"/>
            <a:headEnd type="none"/>
            <a:tailEnd type="none"/>
          </a:ln>
        </p:spPr>
      </p:sp>
      <p:sp>
        <p:nvSpPr>
          <p:cNvPr id="7" name="Shape 3"/>
          <p:cNvSpPr/>
          <p:nvPr/>
        </p:nvSpPr>
        <p:spPr>
          <a:xfrm>
            <a:off x="3283825" y="4460600"/>
            <a:ext cx="2576351" cy="0"/>
          </a:xfrm>
          <a:custGeom>
            <a:avLst/>
            <a:gdLst/>
            <a:ahLst/>
            <a:cxnLst/>
            <a:rect l="l" t="t" r="r" b="b"/>
            <a:pathLst>
              <a:path w="2576351">
                <a:moveTo>
                  <a:pt x="0" y="0"/>
                </a:moveTo>
                <a:moveTo>
                  <a:pt x="0" y="0"/>
                </a:moveTo>
                <a:lnTo>
                  <a:pt x="2576351" y="0"/>
                </a:lnTo>
              </a:path>
            </a:pathLst>
          </a:custGeom>
          <a:noFill/>
          <a:ln w="19050">
            <a:solidFill>
              <a:srgbClr val="1A6550">
                <a:alpha val="47843"/>
              </a:srgbClr>
            </a:solidFill>
            <a:prstDash val="solid"/>
            <a:headEnd type="none"/>
            <a:tailEnd type="none"/>
          </a:ln>
        </p:spPr>
      </p:sp>
      <p:sp>
        <p:nvSpPr>
          <p:cNvPr id="8" name="Shape 4"/>
          <p:cNvSpPr/>
          <p:nvPr/>
        </p:nvSpPr>
        <p:spPr>
          <a:xfrm>
            <a:off x="7145488" y="1009350"/>
            <a:ext cx="624656" cy="624656"/>
          </a:xfrm>
          <a:custGeom>
            <a:avLst/>
            <a:gdLst/>
            <a:ahLst/>
            <a:cxnLst/>
            <a:rect l="l" t="t" r="r" b="b"/>
            <a:pathLst>
              <a:path w="624656" h="624656">
                <a:moveTo>
                  <a:pt x="216895" y="0"/>
                </a:moveTo>
                <a:moveTo>
                  <a:pt x="216895" y="0"/>
                </a:moveTo>
                <a:lnTo>
                  <a:pt x="407762" y="0"/>
                </a:lnTo>
                <a:quadBezTo>
                  <a:pt x="624656" y="0"/>
                  <a:pt x="624656" y="216895"/>
                </a:quadBezTo>
                <a:lnTo>
                  <a:pt x="624656" y="407762"/>
                </a:lnTo>
                <a:quadBezTo>
                  <a:pt x="624656" y="624656"/>
                  <a:pt x="407762" y="624656"/>
                </a:quadBezTo>
                <a:lnTo>
                  <a:pt x="216895" y="624656"/>
                </a:lnTo>
                <a:quadBezTo>
                  <a:pt x="0" y="624656"/>
                  <a:pt x="0" y="407762"/>
                </a:quadBezTo>
                <a:lnTo>
                  <a:pt x="0" y="216895"/>
                </a:lnTo>
                <a:quadBezTo>
                  <a:pt x="0" y="0"/>
                  <a:pt x="216895" y="0"/>
                </a:quadBezTo>
                <a:close/>
              </a:path>
            </a:pathLst>
          </a:custGeom>
          <a:solidFill>
            <a:srgbClr val="1A6550"/>
          </a:solidFill>
          <a:ln/>
        </p:spPr>
      </p:sp>
      <p:sp>
        <p:nvSpPr>
          <p:cNvPr id="9" name="Text 5"/>
          <p:cNvSpPr/>
          <p:nvPr/>
        </p:nvSpPr>
        <p:spPr>
          <a:xfrm>
            <a:off x="7145488" y="1024498"/>
            <a:ext cx="62465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Noto Sans" pitchFamily="34" charset="0"/>
                <a:ea typeface="Noto Sans" pitchFamily="34" charset="-122"/>
                <a:cs typeface="Noto Sans" pitchFamily="34" charset="-120"/>
              </a:rPr>
              <a:t>03</a:t>
            </a:r>
            <a:endParaRPr lang="en-US" sz="1440" dirty="0"/>
          </a:p>
        </p:txBody>
      </p:sp>
      <p:sp>
        <p:nvSpPr>
          <p:cNvPr id="10" name="Shape 6"/>
          <p:cNvSpPr/>
          <p:nvPr/>
        </p:nvSpPr>
        <p:spPr>
          <a:xfrm>
            <a:off x="398009" y="1321678"/>
            <a:ext cx="2576351" cy="0"/>
          </a:xfrm>
          <a:custGeom>
            <a:avLst/>
            <a:gdLst/>
            <a:ahLst/>
            <a:cxnLst/>
            <a:rect l="l" t="t" r="r" b="b"/>
            <a:pathLst>
              <a:path w="2576351">
                <a:moveTo>
                  <a:pt x="0" y="0"/>
                </a:moveTo>
                <a:moveTo>
                  <a:pt x="0" y="0"/>
                </a:moveTo>
                <a:lnTo>
                  <a:pt x="2576351" y="0"/>
                </a:lnTo>
              </a:path>
            </a:pathLst>
          </a:custGeom>
          <a:noFill/>
          <a:ln w="19050">
            <a:solidFill>
              <a:srgbClr val="1A6550">
                <a:alpha val="49020"/>
              </a:srgbClr>
            </a:solidFill>
            <a:prstDash val="solid"/>
            <a:headEnd type="none"/>
            <a:tailEnd type="none"/>
          </a:ln>
        </p:spPr>
      </p:sp>
      <p:sp>
        <p:nvSpPr>
          <p:cNvPr id="11" name="Shape 7"/>
          <p:cNvSpPr/>
          <p:nvPr/>
        </p:nvSpPr>
        <p:spPr>
          <a:xfrm>
            <a:off x="1373856" y="1009350"/>
            <a:ext cx="624656" cy="624656"/>
          </a:xfrm>
          <a:custGeom>
            <a:avLst/>
            <a:gdLst/>
            <a:ahLst/>
            <a:cxnLst/>
            <a:rect l="l" t="t" r="r" b="b"/>
            <a:pathLst>
              <a:path w="624656" h="624656">
                <a:moveTo>
                  <a:pt x="216895" y="0"/>
                </a:moveTo>
                <a:moveTo>
                  <a:pt x="216895" y="0"/>
                </a:moveTo>
                <a:lnTo>
                  <a:pt x="407762" y="0"/>
                </a:lnTo>
                <a:quadBezTo>
                  <a:pt x="624656" y="0"/>
                  <a:pt x="624656" y="216895"/>
                </a:quadBezTo>
                <a:lnTo>
                  <a:pt x="624656" y="407762"/>
                </a:lnTo>
                <a:quadBezTo>
                  <a:pt x="624656" y="624656"/>
                  <a:pt x="407762" y="624656"/>
                </a:quadBezTo>
                <a:lnTo>
                  <a:pt x="216895" y="624656"/>
                </a:lnTo>
                <a:quadBezTo>
                  <a:pt x="0" y="624656"/>
                  <a:pt x="0" y="407762"/>
                </a:quadBezTo>
                <a:lnTo>
                  <a:pt x="0" y="216895"/>
                </a:lnTo>
                <a:quadBezTo>
                  <a:pt x="0" y="0"/>
                  <a:pt x="216895" y="0"/>
                </a:quadBezTo>
                <a:close/>
              </a:path>
            </a:pathLst>
          </a:custGeom>
          <a:solidFill>
            <a:srgbClr val="1A6550"/>
          </a:solidFill>
          <a:ln/>
        </p:spPr>
      </p:sp>
      <p:sp>
        <p:nvSpPr>
          <p:cNvPr id="12" name="Text 8"/>
          <p:cNvSpPr/>
          <p:nvPr/>
        </p:nvSpPr>
        <p:spPr>
          <a:xfrm>
            <a:off x="1373856" y="1024498"/>
            <a:ext cx="62465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Noto Sans" pitchFamily="34" charset="0"/>
                <a:ea typeface="Noto Sans" pitchFamily="34" charset="-122"/>
                <a:cs typeface="Noto Sans" pitchFamily="34" charset="-120"/>
              </a:rPr>
              <a:t>01</a:t>
            </a:r>
            <a:endParaRPr lang="en-US" sz="1440" dirty="0"/>
          </a:p>
        </p:txBody>
      </p:sp>
      <p:sp>
        <p:nvSpPr>
          <p:cNvPr id="13" name="Shape 9"/>
          <p:cNvSpPr/>
          <p:nvPr/>
        </p:nvSpPr>
        <p:spPr>
          <a:xfrm>
            <a:off x="4259672" y="4148272"/>
            <a:ext cx="624656" cy="624656"/>
          </a:xfrm>
          <a:custGeom>
            <a:avLst/>
            <a:gdLst/>
            <a:ahLst/>
            <a:cxnLst/>
            <a:rect l="l" t="t" r="r" b="b"/>
            <a:pathLst>
              <a:path w="624656" h="624656">
                <a:moveTo>
                  <a:pt x="216895" y="0"/>
                </a:moveTo>
                <a:moveTo>
                  <a:pt x="216895" y="0"/>
                </a:moveTo>
                <a:lnTo>
                  <a:pt x="407762" y="0"/>
                </a:lnTo>
                <a:quadBezTo>
                  <a:pt x="624656" y="0"/>
                  <a:pt x="624656" y="216895"/>
                </a:quadBezTo>
                <a:lnTo>
                  <a:pt x="624656" y="407762"/>
                </a:lnTo>
                <a:quadBezTo>
                  <a:pt x="624656" y="624656"/>
                  <a:pt x="407762" y="624656"/>
                </a:quadBezTo>
                <a:lnTo>
                  <a:pt x="216895" y="624656"/>
                </a:lnTo>
                <a:quadBezTo>
                  <a:pt x="0" y="624656"/>
                  <a:pt x="0" y="407762"/>
                </a:quadBezTo>
                <a:lnTo>
                  <a:pt x="0" y="216895"/>
                </a:lnTo>
                <a:quadBezTo>
                  <a:pt x="0" y="0"/>
                  <a:pt x="216895" y="0"/>
                </a:quadBezTo>
                <a:close/>
              </a:path>
            </a:pathLst>
          </a:custGeom>
          <a:solidFill>
            <a:srgbClr val="1A6550"/>
          </a:solidFill>
          <a:ln/>
        </p:spPr>
      </p:sp>
      <p:sp>
        <p:nvSpPr>
          <p:cNvPr id="14" name="Text 10"/>
          <p:cNvSpPr/>
          <p:nvPr/>
        </p:nvSpPr>
        <p:spPr>
          <a:xfrm>
            <a:off x="4259672" y="4172385"/>
            <a:ext cx="62465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Noto Sans" pitchFamily="34" charset="0"/>
                <a:ea typeface="Noto Sans" pitchFamily="34" charset="-122"/>
                <a:cs typeface="Noto Sans" pitchFamily="34" charset="-120"/>
              </a:rPr>
              <a:t>02</a:t>
            </a:r>
            <a:endParaRPr lang="en-US" sz="1440" dirty="0"/>
          </a:p>
        </p:txBody>
      </p:sp>
      <p:sp>
        <p:nvSpPr>
          <p:cNvPr id="15" name="Text 11"/>
          <p:cNvSpPr/>
          <p:nvPr/>
        </p:nvSpPr>
        <p:spPr>
          <a:xfrm>
            <a:off x="315595" y="1670002"/>
            <a:ext cx="2741178" cy="377965"/>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Global Market Integration</a:t>
            </a:r>
            <a:endParaRPr lang="en-US" sz="1440" dirty="0"/>
          </a:p>
        </p:txBody>
      </p:sp>
      <p:pic>
        <p:nvPicPr>
          <p:cNvPr id="16" name="Image 2" descr="https://oceandoc-ai.obs.ap-southeast-3.myhuaweicloud.com/175980049170549/31ac3a27-7675-4ca0-a52b-13d33a95c058/1759806670799/images.png"/>
          <p:cNvPicPr>
            <a:picLocks noChangeAspect="1"/>
          </p:cNvPicPr>
          <p:nvPr/>
        </p:nvPicPr>
        <p:blipFill>
          <a:blip r:embed="rId5"/>
          <a:srcRect t="6452" b="6452"/>
          <a:stretch/>
        </p:blipFill>
        <p:spPr>
          <a:xfrm>
            <a:off x="400264" y="3312120"/>
            <a:ext cx="2571840" cy="1543104"/>
          </a:xfrm>
          <a:prstGeom prst="rect">
            <a:avLst/>
          </a:prstGeom>
        </p:spPr>
      </p:pic>
      <p:sp>
        <p:nvSpPr>
          <p:cNvPr id="17" name="Text 12"/>
          <p:cNvSpPr/>
          <p:nvPr/>
        </p:nvSpPr>
        <p:spPr>
          <a:xfrm>
            <a:off x="315513" y="2047966"/>
            <a:ext cx="2741343"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Expanding our diabetes prediction platform to international healthcare markets, adapting to regional healthcare systems and regulatory requirements while maintaining prediction accuracy.</a:t>
            </a:r>
            <a:endParaRPr lang="en-US" sz="1440" dirty="0"/>
          </a:p>
        </p:txBody>
      </p:sp>
      <p:sp>
        <p:nvSpPr>
          <p:cNvPr id="18" name="Text 13"/>
          <p:cNvSpPr/>
          <p:nvPr/>
        </p:nvSpPr>
        <p:spPr>
          <a:xfrm>
            <a:off x="3201411" y="2718358"/>
            <a:ext cx="2741178" cy="377965"/>
          </a:xfrm>
          <a:prstGeom prst="rect">
            <a:avLst/>
          </a:prstGeom>
          <a:noFill/>
          <a:ln/>
        </p:spPr>
        <p:txBody>
          <a:bodyPr wrap="square" lIns="95250" tIns="95250" rIns="95250" bIns="95250" rtlCol="0" anchor="t"/>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Healthcare Provider Partnerships</a:t>
            </a:r>
            <a:endParaRPr lang="en-US" sz="1440" dirty="0"/>
          </a:p>
        </p:txBody>
      </p:sp>
      <p:pic>
        <p:nvPicPr>
          <p:cNvPr id="19" name="Image 3" descr="https://oceandoc-ai.obs.ap-southeast-3.myhuaweicloud.com:443/image_1759800769904_4QKbWE.jpg"/>
          <p:cNvPicPr>
            <a:picLocks noChangeAspect="1"/>
          </p:cNvPicPr>
          <p:nvPr/>
        </p:nvPicPr>
        <p:blipFill>
          <a:blip r:embed="rId6"/>
          <a:srcRect t="20000" b="20000"/>
          <a:stretch/>
        </p:blipFill>
        <p:spPr>
          <a:xfrm>
            <a:off x="3291192" y="1009350"/>
            <a:ext cx="2571840" cy="1543104"/>
          </a:xfrm>
          <a:prstGeom prst="rect">
            <a:avLst/>
          </a:prstGeom>
        </p:spPr>
      </p:pic>
      <p:sp>
        <p:nvSpPr>
          <p:cNvPr id="20" name="Text 14"/>
          <p:cNvSpPr/>
          <p:nvPr/>
        </p:nvSpPr>
        <p:spPr>
          <a:xfrm>
            <a:off x="3201328" y="3096323"/>
            <a:ext cx="2741343"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Collaborating with hospitals and clinics to integrate our solution into existing workflows, offering customized implementation and staff training programs.</a:t>
            </a:r>
            <a:endParaRPr lang="en-US" sz="1440" dirty="0"/>
          </a:p>
        </p:txBody>
      </p:sp>
      <p:sp>
        <p:nvSpPr>
          <p:cNvPr id="21" name="Text 15"/>
          <p:cNvSpPr/>
          <p:nvPr/>
        </p:nvSpPr>
        <p:spPr>
          <a:xfrm>
            <a:off x="6087227" y="1768598"/>
            <a:ext cx="2741178" cy="377965"/>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Mobile Application Development</a:t>
            </a:r>
            <a:endParaRPr lang="en-US" sz="1440" dirty="0"/>
          </a:p>
        </p:txBody>
      </p:sp>
      <p:pic>
        <p:nvPicPr>
          <p:cNvPr id="22" name="Image 4" descr="https://oceandoc-ai.obs.ap-southeast-3.myhuaweicloud.com:443/image_1759800773545_9GG4Q6.jpg"/>
          <p:cNvPicPr>
            <a:picLocks noChangeAspect="1"/>
          </p:cNvPicPr>
          <p:nvPr/>
        </p:nvPicPr>
        <p:blipFill>
          <a:blip r:embed="rId7"/>
          <a:srcRect t="20000" b="20000"/>
          <a:stretch/>
        </p:blipFill>
        <p:spPr>
          <a:xfrm>
            <a:off x="6171896" y="3312120"/>
            <a:ext cx="2571840" cy="1543104"/>
          </a:xfrm>
          <a:prstGeom prst="rect">
            <a:avLst/>
          </a:prstGeom>
        </p:spPr>
      </p:pic>
      <p:sp>
        <p:nvSpPr>
          <p:cNvPr id="23" name="Text 16"/>
          <p:cNvSpPr/>
          <p:nvPr/>
        </p:nvSpPr>
        <p:spPr>
          <a:xfrm>
            <a:off x="6087144" y="2146563"/>
            <a:ext cx="2741343"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Creating a patient-facing mobile app with personalized risk assessments, lifestyle recommendations, and progress tracking to enhance preventive care engagement.</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1392174"/>
            <a:ext cx="4313208" cy="11430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5040" b="1" dirty="0">
                <a:solidFill>
                  <a:srgbClr val="005513"/>
                </a:solidFill>
                <a:latin typeface="Noto Sans" pitchFamily="34" charset="0"/>
                <a:ea typeface="Noto Sans" pitchFamily="34" charset="-122"/>
                <a:cs typeface="Noto Sans" pitchFamily="34" charset="-120"/>
              </a:rPr>
              <a:t>QUESTIONS?</a:t>
            </a:r>
            <a:endParaRPr lang="en-US" sz="14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1392174"/>
            <a:ext cx="4313208" cy="114300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5040" b="1" dirty="0">
                <a:solidFill>
                  <a:srgbClr val="005513"/>
                </a:solidFill>
                <a:latin typeface="Noto Sans" pitchFamily="34" charset="0"/>
                <a:ea typeface="Noto Sans" pitchFamily="34" charset="-122"/>
                <a:cs typeface="Noto Sans" pitchFamily="34" charset="-120"/>
              </a:rPr>
              <a:t>Thanks！</a:t>
            </a:r>
            <a:endParaRPr lang="en-US" sz="144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33724" y="246760"/>
            <a:ext cx="8578704" cy="4659681"/>
          </a:xfrm>
          <a:custGeom>
            <a:avLst/>
            <a:gdLst/>
            <a:ahLst/>
            <a:cxnLst/>
            <a:rect l="l" t="t" r="r" b="b"/>
            <a:pathLst>
              <a:path w="8578704" h="4659681">
                <a:moveTo>
                  <a:pt x="582460" y="0"/>
                </a:moveTo>
                <a:moveTo>
                  <a:pt x="582460" y="0"/>
                </a:moveTo>
                <a:lnTo>
                  <a:pt x="8578704" y="0"/>
                </a:lnTo>
                <a:lnTo>
                  <a:pt x="8578704" y="4077221"/>
                </a:lnTo>
                <a:quadBezTo>
                  <a:pt x="8578704" y="4659681"/>
                  <a:pt x="7996244" y="4659681"/>
                </a:quadBezTo>
                <a:lnTo>
                  <a:pt x="0" y="4659681"/>
                </a:lnTo>
                <a:lnTo>
                  <a:pt x="0" y="582460"/>
                </a:lnTo>
                <a:quadBezTo>
                  <a:pt x="0" y="0"/>
                  <a:pt x="582460" y="0"/>
                </a:quadBezTo>
                <a:close/>
              </a:path>
            </a:pathLst>
          </a:custGeom>
          <a:solidFill>
            <a:srgbClr val="FFFFFF">
              <a:alpha val="18000"/>
            </a:srgbClr>
          </a:solidFill>
          <a:ln w="9525">
            <a:solidFill>
              <a:srgbClr val="FFFFFF"/>
            </a:solidFill>
            <a:prstDash val="solid"/>
          </a:ln>
        </p:spPr>
      </p:sp>
      <p:sp>
        <p:nvSpPr>
          <p:cNvPr id="3" name="Text 1"/>
          <p:cNvSpPr/>
          <p:nvPr/>
        </p:nvSpPr>
        <p:spPr>
          <a:xfrm>
            <a:off x="2842407" y="455593"/>
            <a:ext cx="3622979" cy="950976"/>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4032" b="1" dirty="0">
                <a:solidFill>
                  <a:srgbClr val="1A6550"/>
                </a:solidFill>
                <a:latin typeface="Noto Sans" pitchFamily="34" charset="0"/>
                <a:ea typeface="Noto Sans" pitchFamily="34" charset="-122"/>
                <a:cs typeface="Noto Sans" pitchFamily="34" charset="-120"/>
              </a:rPr>
              <a:t>CONTENT</a:t>
            </a:r>
            <a:endParaRPr lang="en-US" sz="1440" dirty="0"/>
          </a:p>
        </p:txBody>
      </p:sp>
      <p:sp>
        <p:nvSpPr>
          <p:cNvPr id="4" name="Text 2"/>
          <p:cNvSpPr/>
          <p:nvPr/>
        </p:nvSpPr>
        <p:spPr>
          <a:xfrm>
            <a:off x="1376302" y="1749068"/>
            <a:ext cx="3335950" cy="429768"/>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Team introduction</a:t>
            </a:r>
            <a:endParaRPr lang="en-US" sz="1440" dirty="0"/>
          </a:p>
        </p:txBody>
      </p:sp>
      <p:sp>
        <p:nvSpPr>
          <p:cNvPr id="5" name="Text 3"/>
          <p:cNvSpPr/>
          <p:nvPr/>
        </p:nvSpPr>
        <p:spPr>
          <a:xfrm>
            <a:off x="817561" y="1643912"/>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01</a:t>
            </a:r>
            <a:endParaRPr lang="en-US" sz="1440" dirty="0"/>
          </a:p>
        </p:txBody>
      </p:sp>
      <p:sp>
        <p:nvSpPr>
          <p:cNvPr id="6" name="Text 4"/>
          <p:cNvSpPr/>
          <p:nvPr/>
        </p:nvSpPr>
        <p:spPr>
          <a:xfrm>
            <a:off x="5209031" y="1762784"/>
            <a:ext cx="3335950"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Business Understanding</a:t>
            </a:r>
            <a:endParaRPr lang="en-US" sz="1440" dirty="0"/>
          </a:p>
        </p:txBody>
      </p:sp>
      <p:sp>
        <p:nvSpPr>
          <p:cNvPr id="7" name="Text 5"/>
          <p:cNvSpPr/>
          <p:nvPr/>
        </p:nvSpPr>
        <p:spPr>
          <a:xfrm>
            <a:off x="4650811" y="1643912"/>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02</a:t>
            </a:r>
            <a:endParaRPr lang="en-US" sz="1440" dirty="0"/>
          </a:p>
        </p:txBody>
      </p:sp>
      <p:sp>
        <p:nvSpPr>
          <p:cNvPr id="8" name="Text 6"/>
          <p:cNvSpPr/>
          <p:nvPr/>
        </p:nvSpPr>
        <p:spPr>
          <a:xfrm>
            <a:off x="1376780" y="2454071"/>
            <a:ext cx="3335471"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Data Understanding</a:t>
            </a:r>
            <a:endParaRPr lang="en-US" sz="1440" dirty="0"/>
          </a:p>
        </p:txBody>
      </p:sp>
      <p:sp>
        <p:nvSpPr>
          <p:cNvPr id="9" name="Text 7"/>
          <p:cNvSpPr/>
          <p:nvPr/>
        </p:nvSpPr>
        <p:spPr>
          <a:xfrm>
            <a:off x="817646" y="2335199"/>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03</a:t>
            </a:r>
            <a:endParaRPr lang="en-US" sz="1440" dirty="0"/>
          </a:p>
        </p:txBody>
      </p:sp>
      <p:sp>
        <p:nvSpPr>
          <p:cNvPr id="10" name="Text 8"/>
          <p:cNvSpPr/>
          <p:nvPr/>
        </p:nvSpPr>
        <p:spPr>
          <a:xfrm>
            <a:off x="898625" y="2956991"/>
            <a:ext cx="551104"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05</a:t>
            </a:r>
            <a:endParaRPr lang="en-US" sz="1440" dirty="0"/>
          </a:p>
        </p:txBody>
      </p:sp>
      <p:sp>
        <p:nvSpPr>
          <p:cNvPr id="11" name="Text 9"/>
          <p:cNvSpPr/>
          <p:nvPr/>
        </p:nvSpPr>
        <p:spPr>
          <a:xfrm>
            <a:off x="922596" y="3621888"/>
            <a:ext cx="551104"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07</a:t>
            </a:r>
            <a:endParaRPr lang="en-US" sz="1440" dirty="0"/>
          </a:p>
        </p:txBody>
      </p:sp>
      <p:sp>
        <p:nvSpPr>
          <p:cNvPr id="12" name="Text 10"/>
          <p:cNvSpPr/>
          <p:nvPr/>
        </p:nvSpPr>
        <p:spPr>
          <a:xfrm>
            <a:off x="4653896" y="2344343"/>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04</a:t>
            </a:r>
            <a:endParaRPr lang="en-US" sz="1440" dirty="0"/>
          </a:p>
        </p:txBody>
      </p:sp>
      <p:sp>
        <p:nvSpPr>
          <p:cNvPr id="13" name="Text 11"/>
          <p:cNvSpPr/>
          <p:nvPr/>
        </p:nvSpPr>
        <p:spPr>
          <a:xfrm>
            <a:off x="1449730" y="3066719"/>
            <a:ext cx="3335471"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Modelling</a:t>
            </a:r>
            <a:endParaRPr lang="en-US" sz="1440" dirty="0"/>
          </a:p>
        </p:txBody>
      </p:sp>
      <p:sp>
        <p:nvSpPr>
          <p:cNvPr id="14" name="Text 12"/>
          <p:cNvSpPr/>
          <p:nvPr/>
        </p:nvSpPr>
        <p:spPr>
          <a:xfrm>
            <a:off x="1473701" y="3731616"/>
            <a:ext cx="2957173"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Recommendations</a:t>
            </a:r>
            <a:endParaRPr lang="en-US" sz="1440" dirty="0"/>
          </a:p>
        </p:txBody>
      </p:sp>
      <p:sp>
        <p:nvSpPr>
          <p:cNvPr id="15" name="Text 13"/>
          <p:cNvSpPr/>
          <p:nvPr/>
        </p:nvSpPr>
        <p:spPr>
          <a:xfrm>
            <a:off x="5364043" y="2454071"/>
            <a:ext cx="3335471"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EDA</a:t>
            </a:r>
            <a:endParaRPr lang="en-US" sz="1440" dirty="0"/>
          </a:p>
        </p:txBody>
      </p:sp>
      <p:sp>
        <p:nvSpPr>
          <p:cNvPr id="16" name="Text 14"/>
          <p:cNvSpPr/>
          <p:nvPr/>
        </p:nvSpPr>
        <p:spPr>
          <a:xfrm>
            <a:off x="5310000" y="3066719"/>
            <a:ext cx="2957173"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Web application deployment</a:t>
            </a:r>
            <a:endParaRPr lang="en-US" sz="1440" dirty="0"/>
          </a:p>
        </p:txBody>
      </p:sp>
      <p:sp>
        <p:nvSpPr>
          <p:cNvPr id="17" name="Text 15"/>
          <p:cNvSpPr/>
          <p:nvPr/>
        </p:nvSpPr>
        <p:spPr>
          <a:xfrm>
            <a:off x="5310000" y="3731616"/>
            <a:ext cx="2957173" cy="402336"/>
          </a:xfrm>
          <a:prstGeom prst="rect">
            <a:avLst/>
          </a:prstGeom>
          <a:noFill/>
          <a:ln/>
        </p:spPr>
        <p:txBody>
          <a:bodyPr wrap="square" lIns="95250" tIns="95250" rIns="95250" bIns="95250" rtlCol="0" anchor="ctr"/>
          <a:lstStyle/>
          <a:p>
            <a:pPr marL="0" indent="0">
              <a:lnSpc>
                <a:spcPct val="100000"/>
              </a:lnSpc>
              <a:spcBef>
                <a:spcPts val="375"/>
              </a:spcBef>
              <a:buNone/>
            </a:pPr>
            <a:r>
              <a:rPr lang="en-US" sz="1584" dirty="0">
                <a:solidFill>
                  <a:srgbClr val="000000"/>
                </a:solidFill>
                <a:latin typeface="Noto Sans" pitchFamily="34" charset="0"/>
                <a:ea typeface="Noto Sans" pitchFamily="34" charset="-122"/>
                <a:cs typeface="Noto Sans" pitchFamily="34" charset="-120"/>
              </a:rPr>
              <a:t>Expansion Opportunities</a:t>
            </a:r>
            <a:endParaRPr lang="en-US" sz="1440" dirty="0"/>
          </a:p>
        </p:txBody>
      </p:sp>
      <p:sp>
        <p:nvSpPr>
          <p:cNvPr id="18" name="Text 16"/>
          <p:cNvSpPr/>
          <p:nvPr/>
        </p:nvSpPr>
        <p:spPr>
          <a:xfrm>
            <a:off x="4653896" y="2956991"/>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06</a:t>
            </a:r>
            <a:endParaRPr lang="en-US" sz="1440" dirty="0"/>
          </a:p>
        </p:txBody>
      </p:sp>
      <p:sp>
        <p:nvSpPr>
          <p:cNvPr id="19" name="Text 17"/>
          <p:cNvSpPr/>
          <p:nvPr/>
        </p:nvSpPr>
        <p:spPr>
          <a:xfrm>
            <a:off x="4653896" y="3578783"/>
            <a:ext cx="713232" cy="621792"/>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304" b="1" dirty="0">
                <a:solidFill>
                  <a:srgbClr val="1A6550"/>
                </a:solidFill>
                <a:latin typeface="Noto Sans" pitchFamily="34" charset="0"/>
                <a:ea typeface="Noto Sans" pitchFamily="34" charset="-122"/>
                <a:cs typeface="Noto Sans" pitchFamily="34" charset="-120"/>
              </a:rPr>
              <a:t>08</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Team Introduction</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sp>
        <p:nvSpPr>
          <p:cNvPr id="6" name="Shape 2"/>
          <p:cNvSpPr/>
          <p:nvPr/>
        </p:nvSpPr>
        <p:spPr>
          <a:xfrm>
            <a:off x="2800124" y="1578794"/>
            <a:ext cx="5177606" cy="3038875"/>
          </a:xfrm>
          <a:custGeom>
            <a:avLst/>
            <a:gdLst/>
            <a:ahLst/>
            <a:cxnLst/>
            <a:rect l="l" t="t" r="r" b="b"/>
            <a:pathLst>
              <a:path w="5177606" h="3038875">
                <a:moveTo>
                  <a:pt x="435095" y="0"/>
                </a:moveTo>
                <a:moveTo>
                  <a:pt x="435095" y="0"/>
                </a:moveTo>
                <a:lnTo>
                  <a:pt x="4742511" y="0"/>
                </a:lnTo>
                <a:quadBezTo>
                  <a:pt x="5177606" y="0"/>
                  <a:pt x="5177606" y="435095"/>
                </a:quadBezTo>
                <a:lnTo>
                  <a:pt x="5177606" y="2603780"/>
                </a:lnTo>
                <a:quadBezTo>
                  <a:pt x="5177606" y="3038875"/>
                  <a:pt x="4742511" y="3038875"/>
                </a:quadBezTo>
                <a:lnTo>
                  <a:pt x="435095" y="3038875"/>
                </a:lnTo>
                <a:quadBezTo>
                  <a:pt x="0" y="3038875"/>
                  <a:pt x="0" y="2603780"/>
                </a:quadBezTo>
                <a:lnTo>
                  <a:pt x="0" y="435095"/>
                </a:lnTo>
                <a:quadBezTo>
                  <a:pt x="0" y="0"/>
                  <a:pt x="435095" y="0"/>
                </a:quadBezTo>
                <a:close/>
              </a:path>
            </a:pathLst>
          </a:custGeom>
          <a:solidFill>
            <a:srgbClr val="FFFFFF"/>
          </a:solidFill>
          <a:ln w="19050">
            <a:solidFill>
              <a:srgbClr val="1A6550"/>
            </a:solidFill>
            <a:prstDash val="solid"/>
          </a:ln>
        </p:spPr>
      </p:sp>
      <p:sp>
        <p:nvSpPr>
          <p:cNvPr id="7" name="Shape 3"/>
          <p:cNvSpPr/>
          <p:nvPr/>
        </p:nvSpPr>
        <p:spPr>
          <a:xfrm>
            <a:off x="3163766" y="1066718"/>
            <a:ext cx="4309834" cy="649248"/>
          </a:xfrm>
          <a:custGeom>
            <a:avLst/>
            <a:gdLst/>
            <a:ahLst/>
            <a:cxnLst/>
            <a:rect l="l" t="t" r="r" b="b"/>
            <a:pathLst>
              <a:path w="4309834" h="649248">
                <a:moveTo>
                  <a:pt x="161595" y="0"/>
                </a:moveTo>
                <a:moveTo>
                  <a:pt x="161595" y="0"/>
                </a:moveTo>
                <a:lnTo>
                  <a:pt x="4148238" y="0"/>
                </a:lnTo>
                <a:quadBezTo>
                  <a:pt x="4309834" y="0"/>
                  <a:pt x="4309834" y="161595"/>
                </a:quadBezTo>
                <a:lnTo>
                  <a:pt x="4309834" y="487653"/>
                </a:lnTo>
                <a:quadBezTo>
                  <a:pt x="4309834" y="649248"/>
                  <a:pt x="4148238" y="649248"/>
                </a:quadBezTo>
                <a:lnTo>
                  <a:pt x="161595" y="649248"/>
                </a:lnTo>
                <a:quadBezTo>
                  <a:pt x="0" y="649248"/>
                  <a:pt x="0" y="487653"/>
                </a:quadBezTo>
                <a:lnTo>
                  <a:pt x="0" y="161595"/>
                </a:lnTo>
                <a:quadBezTo>
                  <a:pt x="0" y="0"/>
                  <a:pt x="161595" y="0"/>
                </a:quadBezTo>
                <a:close/>
              </a:path>
            </a:pathLst>
          </a:custGeom>
          <a:solidFill>
            <a:srgbClr val="1A6550"/>
          </a:solidFill>
          <a:ln/>
        </p:spPr>
      </p:sp>
      <p:sp>
        <p:nvSpPr>
          <p:cNvPr id="8" name="Text 4"/>
          <p:cNvSpPr/>
          <p:nvPr/>
        </p:nvSpPr>
        <p:spPr>
          <a:xfrm>
            <a:off x="2987667" y="1902572"/>
            <a:ext cx="4485932" cy="2391318"/>
          </a:xfrm>
          <a:prstGeom prst="rect">
            <a:avLst/>
          </a:prstGeom>
          <a:noFill/>
          <a:ln/>
        </p:spPr>
        <p:txBody>
          <a:bodyPr wrap="square" lIns="95250" tIns="95250" rIns="95250" bIns="95250" rtlCol="0" anchor="ctr"/>
          <a:lstStyle/>
          <a:p>
            <a:pPr marL="0" indent="0" algn="ctr">
              <a:lnSpc>
                <a:spcPct val="100800"/>
              </a:lnSpc>
              <a:spcBef>
                <a:spcPts val="375"/>
              </a:spcBef>
              <a:buNone/>
            </a:pPr>
            <a:r>
              <a:rPr lang="en-US" sz="1296" b="1" dirty="0">
                <a:solidFill>
                  <a:srgbClr val="000000"/>
                </a:solidFill>
                <a:latin typeface="Noto Sans" pitchFamily="34" charset="0"/>
                <a:ea typeface="Noto Sans" pitchFamily="34" charset="-122"/>
                <a:cs typeface="Noto Sans" pitchFamily="34" charset="-120"/>
              </a:rPr>
              <a:t>Frankline Ondieki </a:t>
            </a:r>
            <a:endParaRPr lang="en-US" sz="1440" dirty="0"/>
          </a:p>
          <a:p>
            <a:pPr marL="0" indent="0" algn="ctr">
              <a:lnSpc>
                <a:spcPct val="100800"/>
              </a:lnSpc>
              <a:spcBef>
                <a:spcPts val="375"/>
              </a:spcBef>
              <a:buNone/>
            </a:pPr>
            <a:r>
              <a:rPr lang="en-US" sz="1296" b="1" dirty="0">
                <a:solidFill>
                  <a:srgbClr val="000000"/>
                </a:solidFill>
                <a:latin typeface="Noto Sans" pitchFamily="34" charset="0"/>
                <a:ea typeface="Noto Sans" pitchFamily="34" charset="-122"/>
                <a:cs typeface="Noto Sans" pitchFamily="34" charset="-120"/>
              </a:rPr>
              <a:t>Pacificah Kwamboka Asamba</a:t>
            </a:r>
            <a:endParaRPr lang="en-US" sz="1440" dirty="0"/>
          </a:p>
          <a:p>
            <a:pPr marL="0" indent="0" algn="ctr">
              <a:lnSpc>
                <a:spcPct val="100800"/>
              </a:lnSpc>
              <a:spcBef>
                <a:spcPts val="375"/>
              </a:spcBef>
              <a:buNone/>
            </a:pPr>
            <a:r>
              <a:rPr lang="en-US" sz="1296" b="1" dirty="0">
                <a:solidFill>
                  <a:srgbClr val="000000"/>
                </a:solidFill>
                <a:latin typeface="Noto Sans" pitchFamily="34" charset="0"/>
                <a:ea typeface="Noto Sans" pitchFamily="34" charset="-122"/>
                <a:cs typeface="Noto Sans" pitchFamily="34" charset="-120"/>
              </a:rPr>
              <a:t>Hellen Diana Macharia </a:t>
            </a:r>
            <a:endParaRPr lang="en-US" sz="1440" dirty="0"/>
          </a:p>
          <a:p>
            <a:pPr marL="0" indent="0" algn="ctr">
              <a:lnSpc>
                <a:spcPct val="100800"/>
              </a:lnSpc>
              <a:spcBef>
                <a:spcPts val="375"/>
              </a:spcBef>
              <a:buNone/>
            </a:pPr>
            <a:r>
              <a:rPr lang="en-US" sz="1296" b="1" dirty="0">
                <a:solidFill>
                  <a:srgbClr val="000000"/>
                </a:solidFill>
                <a:latin typeface="Noto Sans" pitchFamily="34" charset="0"/>
                <a:ea typeface="Noto Sans" pitchFamily="34" charset="-122"/>
                <a:cs typeface="Noto Sans" pitchFamily="34" charset="-120"/>
              </a:rPr>
              <a:t>Mathews Odongo</a:t>
            </a:r>
            <a:endParaRPr lang="en-US" sz="1440" dirty="0"/>
          </a:p>
          <a:p>
            <a:pPr marL="0" indent="0" algn="ctr">
              <a:lnSpc>
                <a:spcPct val="100800"/>
              </a:lnSpc>
              <a:spcBef>
                <a:spcPts val="375"/>
              </a:spcBef>
              <a:buNone/>
            </a:pPr>
            <a:r>
              <a:rPr lang="en-US" sz="1296" b="1" dirty="0">
                <a:solidFill>
                  <a:srgbClr val="000000"/>
                </a:solidFill>
                <a:latin typeface="Noto Sans" pitchFamily="34" charset="0"/>
                <a:ea typeface="Noto Sans" pitchFamily="34" charset="-122"/>
                <a:cs typeface="Noto Sans" pitchFamily="34" charset="-120"/>
              </a:rPr>
              <a:t>Nightingale Jeptoo</a:t>
            </a:r>
            <a:endParaRPr lang="en-US" sz="1440" dirty="0"/>
          </a:p>
          <a:p>
            <a:pPr marL="0" indent="0" algn="ctr">
              <a:lnSpc>
                <a:spcPct val="100800"/>
              </a:lnSpc>
              <a:spcBef>
                <a:spcPts val="375"/>
              </a:spcBef>
              <a:buNone/>
            </a:pPr>
            <a:r>
              <a:rPr lang="en-US" sz="1296" b="1" dirty="0">
                <a:solidFill>
                  <a:srgbClr val="000000"/>
                </a:solidFill>
                <a:latin typeface="Noto Sans" pitchFamily="34" charset="0"/>
                <a:ea typeface="Noto Sans" pitchFamily="34" charset="-122"/>
                <a:cs typeface="Noto Sans" pitchFamily="34" charset="-120"/>
              </a:rPr>
              <a:t>Tinah Ngei</a:t>
            </a:r>
            <a:endParaRPr lang="en-US" sz="1440" dirty="0"/>
          </a:p>
        </p:txBody>
      </p:sp>
      <p:sp>
        <p:nvSpPr>
          <p:cNvPr id="9" name="Text 5"/>
          <p:cNvSpPr/>
          <p:nvPr/>
        </p:nvSpPr>
        <p:spPr>
          <a:xfrm>
            <a:off x="3278376" y="1203890"/>
            <a:ext cx="3904514" cy="374904"/>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296" b="1" dirty="0">
                <a:solidFill>
                  <a:srgbClr val="FFFFFF"/>
                </a:solidFill>
                <a:latin typeface="Noto Sans" pitchFamily="34" charset="0"/>
                <a:ea typeface="Noto Sans" pitchFamily="34" charset="-122"/>
                <a:cs typeface="Noto Sans" pitchFamily="34" charset="-120"/>
              </a:rPr>
              <a:t>Our Team</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BUSINESS UNDERSTANDING</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pic>
        <p:nvPicPr>
          <p:cNvPr id="6" name="Image 2" descr="https://oceandoc-ai.obs.ap-southeast-3.myhuaweicloud.com:443/image_1759800756981_ODjZlT.jpg"/>
          <p:cNvPicPr>
            <a:picLocks noChangeAspect="1"/>
          </p:cNvPicPr>
          <p:nvPr/>
        </p:nvPicPr>
        <p:blipFill>
          <a:blip r:embed="rId5"/>
          <a:srcRect/>
          <a:stretch/>
        </p:blipFill>
        <p:spPr>
          <a:xfrm>
            <a:off x="5530881" y="1141350"/>
            <a:ext cx="3277283" cy="3277283"/>
          </a:xfrm>
          <a:prstGeom prst="rect">
            <a:avLst/>
          </a:prstGeom>
        </p:spPr>
      </p:pic>
      <p:sp>
        <p:nvSpPr>
          <p:cNvPr id="7" name="Shape 2"/>
          <p:cNvSpPr/>
          <p:nvPr/>
        </p:nvSpPr>
        <p:spPr>
          <a:xfrm>
            <a:off x="385322" y="1238557"/>
            <a:ext cx="344905" cy="241121"/>
          </a:xfrm>
          <a:custGeom>
            <a:avLst/>
            <a:gdLst/>
            <a:ahLst/>
            <a:cxnLst/>
            <a:rect l="l" t="t" r="r" b="b"/>
            <a:pathLst>
              <a:path w="344905" h="241121">
                <a:moveTo>
                  <a:pt x="172452" y="0"/>
                </a:moveTo>
                <a:moveTo>
                  <a:pt x="172452" y="0"/>
                </a:moveTo>
                <a:cubicBezTo>
                  <a:pt x="267631" y="0"/>
                  <a:pt x="344905" y="54021"/>
                  <a:pt x="344905" y="120560"/>
                </a:cubicBezTo>
                <a:cubicBezTo>
                  <a:pt x="344905" y="187100"/>
                  <a:pt x="267631" y="241121"/>
                  <a:pt x="172452" y="241121"/>
                </a:cubicBezTo>
                <a:cubicBezTo>
                  <a:pt x="77273" y="241121"/>
                  <a:pt x="0" y="187100"/>
                  <a:pt x="0" y="120560"/>
                </a:cubicBezTo>
                <a:cubicBezTo>
                  <a:pt x="0" y="54021"/>
                  <a:pt x="77273" y="0"/>
                  <a:pt x="172452" y="0"/>
                </a:cubicBezTo>
                <a:close/>
              </a:path>
            </a:pathLst>
          </a:custGeom>
          <a:solidFill>
            <a:srgbClr val="1A6550"/>
          </a:solidFill>
          <a:ln/>
        </p:spPr>
      </p:sp>
      <p:sp>
        <p:nvSpPr>
          <p:cNvPr id="8" name="Text 3"/>
          <p:cNvSpPr/>
          <p:nvPr/>
        </p:nvSpPr>
        <p:spPr>
          <a:xfrm>
            <a:off x="1095073" y="1104774"/>
            <a:ext cx="4358040"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PROBLEM STATEMENT</a:t>
            </a:r>
            <a:endParaRPr lang="en-US" sz="1440" dirty="0"/>
          </a:p>
        </p:txBody>
      </p:sp>
      <p:sp>
        <p:nvSpPr>
          <p:cNvPr id="9" name="Text 4"/>
          <p:cNvSpPr/>
          <p:nvPr/>
        </p:nvSpPr>
        <p:spPr>
          <a:xfrm>
            <a:off x="1095073" y="1360806"/>
            <a:ext cx="4358040"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Diabetes is a growing global health crisis. Many cases go undiagnosed until advanced stages. Predictive analytics can support preventive care and reduce complications.</a:t>
            </a:r>
            <a:endParaRPr lang="en-US" sz="1440" dirty="0"/>
          </a:p>
        </p:txBody>
      </p:sp>
      <p:sp>
        <p:nvSpPr>
          <p:cNvPr id="10" name="Shape 5"/>
          <p:cNvSpPr/>
          <p:nvPr/>
        </p:nvSpPr>
        <p:spPr>
          <a:xfrm>
            <a:off x="385322" y="2379271"/>
            <a:ext cx="432457" cy="358415"/>
          </a:xfrm>
          <a:custGeom>
            <a:avLst/>
            <a:gdLst/>
            <a:ahLst/>
            <a:cxnLst/>
            <a:rect l="l" t="t" r="r" b="b"/>
            <a:pathLst>
              <a:path w="432457" h="358415">
                <a:moveTo>
                  <a:pt x="216229" y="0"/>
                </a:moveTo>
                <a:moveTo>
                  <a:pt x="216229" y="0"/>
                </a:moveTo>
                <a:cubicBezTo>
                  <a:pt x="335569" y="0"/>
                  <a:pt x="432457" y="80300"/>
                  <a:pt x="432457" y="179208"/>
                </a:cubicBezTo>
                <a:cubicBezTo>
                  <a:pt x="432457" y="278115"/>
                  <a:pt x="335569" y="358415"/>
                  <a:pt x="216229" y="358415"/>
                </a:cubicBezTo>
                <a:cubicBezTo>
                  <a:pt x="96889" y="358415"/>
                  <a:pt x="0" y="278115"/>
                  <a:pt x="0" y="179208"/>
                </a:cubicBezTo>
                <a:cubicBezTo>
                  <a:pt x="0" y="80300"/>
                  <a:pt x="96889" y="0"/>
                  <a:pt x="216229" y="0"/>
                </a:cubicBezTo>
                <a:close/>
              </a:path>
            </a:pathLst>
          </a:custGeom>
          <a:solidFill>
            <a:srgbClr val="0CBE7C"/>
          </a:solidFill>
          <a:ln/>
        </p:spPr>
      </p:sp>
      <p:sp>
        <p:nvSpPr>
          <p:cNvPr id="11" name="Text 6"/>
          <p:cNvSpPr/>
          <p:nvPr/>
        </p:nvSpPr>
        <p:spPr>
          <a:xfrm>
            <a:off x="1095073" y="2254632"/>
            <a:ext cx="4358040"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296" b="1" dirty="0">
                <a:solidFill>
                  <a:srgbClr val="0CBE7C"/>
                </a:solidFill>
                <a:latin typeface="Noto Sans" pitchFamily="34" charset="0"/>
                <a:ea typeface="Noto Sans" pitchFamily="34" charset="-122"/>
                <a:cs typeface="Noto Sans" pitchFamily="34" charset="-120"/>
              </a:rPr>
              <a:t>CONTEXT:</a:t>
            </a:r>
            <a:endParaRPr lang="en-US" sz="1440" dirty="0"/>
          </a:p>
        </p:txBody>
      </p:sp>
      <p:sp>
        <p:nvSpPr>
          <p:cNvPr id="12" name="Text 7"/>
          <p:cNvSpPr/>
          <p:nvPr/>
        </p:nvSpPr>
        <p:spPr>
          <a:xfrm>
            <a:off x="1095073" y="2510664"/>
            <a:ext cx="4358040" cy="155448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In Africa: 24M adults live with diabetes (2021), projected to rise 129% by 2045, the fastest growth worldwide.</a:t>
            </a:r>
            <a:endParaRPr lang="en-US" sz="1440" dirty="0"/>
          </a:p>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Over half (54%) remain undiagnosed, causing about 416K deaths yearly.</a:t>
            </a:r>
            <a:endParaRPr lang="en-US" sz="1440" dirty="0"/>
          </a:p>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 In Kenya: 3.3% adult prevalence (~1.3M people), rising to 12% in cities; costs ≈ KES 35B annually in healthcare costs with 45% unaware of their condition.</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Type 2 Diabetes Risk Prediction Goal</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pic>
        <p:nvPicPr>
          <p:cNvPr id="6" name="Image 2" descr="https://oceandoc-ai.obs.ap-southeast-3.myhuaweicloud.com:443/image_1759800756981_ODjZlT.jpg"/>
          <p:cNvPicPr>
            <a:picLocks noChangeAspect="1"/>
          </p:cNvPicPr>
          <p:nvPr/>
        </p:nvPicPr>
        <p:blipFill>
          <a:blip r:embed="rId5"/>
          <a:srcRect/>
          <a:stretch/>
        </p:blipFill>
        <p:spPr>
          <a:xfrm>
            <a:off x="5530881" y="1141350"/>
            <a:ext cx="3277283" cy="3277283"/>
          </a:xfrm>
          <a:prstGeom prst="rect">
            <a:avLst/>
          </a:prstGeom>
        </p:spPr>
      </p:pic>
      <p:sp>
        <p:nvSpPr>
          <p:cNvPr id="7" name="Shape 2"/>
          <p:cNvSpPr/>
          <p:nvPr/>
        </p:nvSpPr>
        <p:spPr>
          <a:xfrm>
            <a:off x="385322" y="1238557"/>
            <a:ext cx="615117" cy="615117"/>
          </a:xfrm>
          <a:custGeom>
            <a:avLst/>
            <a:gdLst/>
            <a:ahLst/>
            <a:cxnLst/>
            <a:rect l="l" t="t" r="r" b="b"/>
            <a:pathLst>
              <a:path w="615117" h="615117">
                <a:moveTo>
                  <a:pt x="307559" y="0"/>
                </a:moveTo>
                <a:moveTo>
                  <a:pt x="307559" y="0"/>
                </a:moveTo>
                <a:cubicBezTo>
                  <a:pt x="477305" y="0"/>
                  <a:pt x="615117" y="137812"/>
                  <a:pt x="615117" y="307559"/>
                </a:cubicBezTo>
                <a:cubicBezTo>
                  <a:pt x="615117" y="477305"/>
                  <a:pt x="477305" y="615117"/>
                  <a:pt x="307559" y="615117"/>
                </a:cubicBezTo>
                <a:cubicBezTo>
                  <a:pt x="137812" y="615117"/>
                  <a:pt x="0" y="477305"/>
                  <a:pt x="0" y="307559"/>
                </a:cubicBezTo>
                <a:cubicBezTo>
                  <a:pt x="0" y="137812"/>
                  <a:pt x="137812" y="0"/>
                  <a:pt x="307559" y="0"/>
                </a:cubicBezTo>
                <a:close/>
              </a:path>
            </a:pathLst>
          </a:custGeom>
          <a:solidFill>
            <a:srgbClr val="1A6550"/>
          </a:solidFill>
          <a:ln/>
        </p:spPr>
      </p:sp>
      <p:sp>
        <p:nvSpPr>
          <p:cNvPr id="8" name="Text 3"/>
          <p:cNvSpPr/>
          <p:nvPr/>
        </p:nvSpPr>
        <p:spPr>
          <a:xfrm>
            <a:off x="335836" y="1221503"/>
            <a:ext cx="714089" cy="64922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1</a:t>
            </a:r>
            <a:endParaRPr lang="en-US" sz="1440" dirty="0"/>
          </a:p>
        </p:txBody>
      </p:sp>
      <p:sp>
        <p:nvSpPr>
          <p:cNvPr id="9" name="Text 4"/>
          <p:cNvSpPr/>
          <p:nvPr/>
        </p:nvSpPr>
        <p:spPr>
          <a:xfrm>
            <a:off x="1095073" y="1104774"/>
            <a:ext cx="4358040"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Early Diabetes Detection Objective</a:t>
            </a:r>
            <a:endParaRPr lang="en-US" sz="1440" dirty="0"/>
          </a:p>
        </p:txBody>
      </p:sp>
      <p:sp>
        <p:nvSpPr>
          <p:cNvPr id="10" name="Text 5"/>
          <p:cNvSpPr/>
          <p:nvPr/>
        </p:nvSpPr>
        <p:spPr>
          <a:xfrm>
            <a:off x="1095073" y="1360806"/>
            <a:ext cx="4358040"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Our project aims to identify individuals at high risk of developing diabetes before clinical symptoms appear, enabling timely preventive interventions.</a:t>
            </a:r>
            <a:endParaRPr lang="en-US" sz="1440" dirty="0"/>
          </a:p>
        </p:txBody>
      </p:sp>
      <p:sp>
        <p:nvSpPr>
          <p:cNvPr id="11" name="Shape 6"/>
          <p:cNvSpPr/>
          <p:nvPr/>
        </p:nvSpPr>
        <p:spPr>
          <a:xfrm>
            <a:off x="385322" y="2379271"/>
            <a:ext cx="615117" cy="615117"/>
          </a:xfrm>
          <a:custGeom>
            <a:avLst/>
            <a:gdLst/>
            <a:ahLst/>
            <a:cxnLst/>
            <a:rect l="l" t="t" r="r" b="b"/>
            <a:pathLst>
              <a:path w="615117" h="615117">
                <a:moveTo>
                  <a:pt x="307559" y="0"/>
                </a:moveTo>
                <a:moveTo>
                  <a:pt x="307559" y="0"/>
                </a:moveTo>
                <a:cubicBezTo>
                  <a:pt x="477305" y="0"/>
                  <a:pt x="615117" y="137812"/>
                  <a:pt x="615117" y="307559"/>
                </a:cubicBezTo>
                <a:cubicBezTo>
                  <a:pt x="615117" y="477305"/>
                  <a:pt x="477305" y="615117"/>
                  <a:pt x="307559" y="615117"/>
                </a:cubicBezTo>
                <a:cubicBezTo>
                  <a:pt x="137812" y="615117"/>
                  <a:pt x="0" y="477305"/>
                  <a:pt x="0" y="307559"/>
                </a:cubicBezTo>
                <a:cubicBezTo>
                  <a:pt x="0" y="137812"/>
                  <a:pt x="137812" y="0"/>
                  <a:pt x="307559" y="0"/>
                </a:cubicBezTo>
                <a:close/>
              </a:path>
            </a:pathLst>
          </a:custGeom>
          <a:solidFill>
            <a:srgbClr val="0CBE7C"/>
          </a:solidFill>
          <a:ln/>
        </p:spPr>
      </p:sp>
      <p:sp>
        <p:nvSpPr>
          <p:cNvPr id="12" name="Text 7"/>
          <p:cNvSpPr/>
          <p:nvPr/>
        </p:nvSpPr>
        <p:spPr>
          <a:xfrm>
            <a:off x="1095073" y="2254632"/>
            <a:ext cx="4358040"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296" b="1" dirty="0">
                <a:solidFill>
                  <a:srgbClr val="0CBE7C"/>
                </a:solidFill>
                <a:latin typeface="Noto Sans" pitchFamily="34" charset="0"/>
                <a:ea typeface="Noto Sans" pitchFamily="34" charset="-122"/>
                <a:cs typeface="Noto Sans" pitchFamily="34" charset="-120"/>
              </a:rPr>
              <a:t>AI-Powered Preventive Healthcare</a:t>
            </a:r>
            <a:endParaRPr lang="en-US" sz="1440" dirty="0"/>
          </a:p>
        </p:txBody>
      </p:sp>
      <p:sp>
        <p:nvSpPr>
          <p:cNvPr id="13" name="Text 8"/>
          <p:cNvSpPr/>
          <p:nvPr/>
        </p:nvSpPr>
        <p:spPr>
          <a:xfrm>
            <a:off x="1095073" y="2510664"/>
            <a:ext cx="4358040"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Leveraging machine learning to analyze health indicators and predict diabetes risk, transforming reactive treatment into proactive prevention strategies.</a:t>
            </a:r>
            <a:endParaRPr lang="en-US" sz="1440" dirty="0"/>
          </a:p>
        </p:txBody>
      </p:sp>
      <p:sp>
        <p:nvSpPr>
          <p:cNvPr id="14" name="Shape 9"/>
          <p:cNvSpPr/>
          <p:nvPr/>
        </p:nvSpPr>
        <p:spPr>
          <a:xfrm>
            <a:off x="385322" y="3629192"/>
            <a:ext cx="615117" cy="615117"/>
          </a:xfrm>
          <a:custGeom>
            <a:avLst/>
            <a:gdLst/>
            <a:ahLst/>
            <a:cxnLst/>
            <a:rect l="l" t="t" r="r" b="b"/>
            <a:pathLst>
              <a:path w="615117" h="615117">
                <a:moveTo>
                  <a:pt x="307559" y="0"/>
                </a:moveTo>
                <a:moveTo>
                  <a:pt x="307559" y="0"/>
                </a:moveTo>
                <a:cubicBezTo>
                  <a:pt x="477305" y="0"/>
                  <a:pt x="615117" y="137812"/>
                  <a:pt x="615117" y="307559"/>
                </a:cubicBezTo>
                <a:cubicBezTo>
                  <a:pt x="615117" y="477305"/>
                  <a:pt x="477305" y="615117"/>
                  <a:pt x="307559" y="615117"/>
                </a:cubicBezTo>
                <a:cubicBezTo>
                  <a:pt x="137812" y="615117"/>
                  <a:pt x="0" y="477305"/>
                  <a:pt x="0" y="307559"/>
                </a:cubicBezTo>
                <a:cubicBezTo>
                  <a:pt x="0" y="137812"/>
                  <a:pt x="137812" y="0"/>
                  <a:pt x="307559" y="0"/>
                </a:cubicBezTo>
                <a:close/>
              </a:path>
            </a:pathLst>
          </a:custGeom>
          <a:solidFill>
            <a:srgbClr val="1A6550"/>
          </a:solidFill>
          <a:ln/>
        </p:spPr>
      </p:sp>
      <p:sp>
        <p:nvSpPr>
          <p:cNvPr id="15" name="Text 10"/>
          <p:cNvSpPr/>
          <p:nvPr/>
        </p:nvSpPr>
        <p:spPr>
          <a:xfrm>
            <a:off x="335836" y="3612139"/>
            <a:ext cx="714089" cy="64922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3</a:t>
            </a:r>
            <a:endParaRPr lang="en-US" sz="1440" dirty="0"/>
          </a:p>
        </p:txBody>
      </p:sp>
      <p:sp>
        <p:nvSpPr>
          <p:cNvPr id="16" name="Text 11"/>
          <p:cNvSpPr/>
          <p:nvPr/>
        </p:nvSpPr>
        <p:spPr>
          <a:xfrm>
            <a:off x="1095073" y="3513697"/>
            <a:ext cx="4358040" cy="374904"/>
          </a:xfrm>
          <a:prstGeom prst="rect">
            <a:avLst/>
          </a:prstGeom>
          <a:noFill/>
          <a:ln/>
        </p:spPr>
        <p:txBody>
          <a:bodyPr wrap="square" lIns="95250" tIns="95250" rIns="95250" bIns="95250" rtlCol="0" anchor="b"/>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Reducing Healthcare Burden</a:t>
            </a:r>
            <a:endParaRPr lang="en-US" sz="1440" dirty="0"/>
          </a:p>
        </p:txBody>
      </p:sp>
      <p:sp>
        <p:nvSpPr>
          <p:cNvPr id="17" name="Text 12"/>
          <p:cNvSpPr/>
          <p:nvPr/>
        </p:nvSpPr>
        <p:spPr>
          <a:xfrm>
            <a:off x="1095073" y="3769729"/>
            <a:ext cx="4358040" cy="73152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Early identification of at-risk patients helps decrease hospitalization rates, lower treatment costs, and improve quality of life through preventive care.</a:t>
            </a:r>
            <a:endParaRPr lang="en-US" sz="1440" dirty="0"/>
          </a:p>
        </p:txBody>
      </p:sp>
      <p:sp>
        <p:nvSpPr>
          <p:cNvPr id="18" name="Text 13"/>
          <p:cNvSpPr/>
          <p:nvPr/>
        </p:nvSpPr>
        <p:spPr>
          <a:xfrm>
            <a:off x="335836" y="2362217"/>
            <a:ext cx="714089" cy="649224"/>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448" b="1" dirty="0">
                <a:solidFill>
                  <a:srgbClr val="FFFFFF"/>
                </a:solidFill>
                <a:latin typeface="Noto Sans" pitchFamily="34" charset="0"/>
                <a:ea typeface="Noto Sans" pitchFamily="34" charset="-122"/>
                <a:cs typeface="Noto Sans" pitchFamily="34" charset="-120"/>
              </a:rPr>
              <a:t>2</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Dataset Characteristics</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sp>
        <p:nvSpPr>
          <p:cNvPr id="6" name="Shape 2"/>
          <p:cNvSpPr/>
          <p:nvPr/>
        </p:nvSpPr>
        <p:spPr>
          <a:xfrm>
            <a:off x="6169641" y="1321678"/>
            <a:ext cx="2576351" cy="0"/>
          </a:xfrm>
          <a:custGeom>
            <a:avLst/>
            <a:gdLst/>
            <a:ahLst/>
            <a:cxnLst/>
            <a:rect l="l" t="t" r="r" b="b"/>
            <a:pathLst>
              <a:path w="2576351">
                <a:moveTo>
                  <a:pt x="0" y="0"/>
                </a:moveTo>
                <a:moveTo>
                  <a:pt x="0" y="0"/>
                </a:moveTo>
                <a:lnTo>
                  <a:pt x="2576351" y="0"/>
                </a:lnTo>
              </a:path>
            </a:pathLst>
          </a:custGeom>
          <a:noFill/>
          <a:ln w="19050">
            <a:solidFill>
              <a:srgbClr val="1A6550">
                <a:alpha val="50196"/>
              </a:srgbClr>
            </a:solidFill>
            <a:prstDash val="solid"/>
            <a:headEnd type="none"/>
            <a:tailEnd type="none"/>
          </a:ln>
        </p:spPr>
      </p:sp>
      <p:sp>
        <p:nvSpPr>
          <p:cNvPr id="7" name="Shape 3"/>
          <p:cNvSpPr/>
          <p:nvPr/>
        </p:nvSpPr>
        <p:spPr>
          <a:xfrm>
            <a:off x="3283825" y="4460600"/>
            <a:ext cx="2576351" cy="0"/>
          </a:xfrm>
          <a:custGeom>
            <a:avLst/>
            <a:gdLst/>
            <a:ahLst/>
            <a:cxnLst/>
            <a:rect l="l" t="t" r="r" b="b"/>
            <a:pathLst>
              <a:path w="2576351">
                <a:moveTo>
                  <a:pt x="0" y="0"/>
                </a:moveTo>
                <a:moveTo>
                  <a:pt x="0" y="0"/>
                </a:moveTo>
                <a:lnTo>
                  <a:pt x="2576351" y="0"/>
                </a:lnTo>
              </a:path>
            </a:pathLst>
          </a:custGeom>
          <a:noFill/>
          <a:ln w="19050">
            <a:solidFill>
              <a:srgbClr val="1A6550">
                <a:alpha val="47843"/>
              </a:srgbClr>
            </a:solidFill>
            <a:prstDash val="solid"/>
            <a:headEnd type="none"/>
            <a:tailEnd type="none"/>
          </a:ln>
        </p:spPr>
      </p:sp>
      <p:sp>
        <p:nvSpPr>
          <p:cNvPr id="8" name="Shape 4"/>
          <p:cNvSpPr/>
          <p:nvPr/>
        </p:nvSpPr>
        <p:spPr>
          <a:xfrm>
            <a:off x="7145488" y="1009350"/>
            <a:ext cx="624656" cy="624656"/>
          </a:xfrm>
          <a:custGeom>
            <a:avLst/>
            <a:gdLst/>
            <a:ahLst/>
            <a:cxnLst/>
            <a:rect l="l" t="t" r="r" b="b"/>
            <a:pathLst>
              <a:path w="624656" h="624656">
                <a:moveTo>
                  <a:pt x="216895" y="0"/>
                </a:moveTo>
                <a:moveTo>
                  <a:pt x="216895" y="0"/>
                </a:moveTo>
                <a:lnTo>
                  <a:pt x="407762" y="0"/>
                </a:lnTo>
                <a:quadBezTo>
                  <a:pt x="624656" y="0"/>
                  <a:pt x="624656" y="216895"/>
                </a:quadBezTo>
                <a:lnTo>
                  <a:pt x="624656" y="407762"/>
                </a:lnTo>
                <a:quadBezTo>
                  <a:pt x="624656" y="624656"/>
                  <a:pt x="407762" y="624656"/>
                </a:quadBezTo>
                <a:lnTo>
                  <a:pt x="216895" y="624656"/>
                </a:lnTo>
                <a:quadBezTo>
                  <a:pt x="0" y="624656"/>
                  <a:pt x="0" y="407762"/>
                </a:quadBezTo>
                <a:lnTo>
                  <a:pt x="0" y="216895"/>
                </a:lnTo>
                <a:quadBezTo>
                  <a:pt x="0" y="0"/>
                  <a:pt x="216895" y="0"/>
                </a:quadBezTo>
                <a:close/>
              </a:path>
            </a:pathLst>
          </a:custGeom>
          <a:solidFill>
            <a:srgbClr val="1A6550"/>
          </a:solidFill>
          <a:ln/>
        </p:spPr>
      </p:sp>
      <p:sp>
        <p:nvSpPr>
          <p:cNvPr id="9" name="Text 5"/>
          <p:cNvSpPr/>
          <p:nvPr/>
        </p:nvSpPr>
        <p:spPr>
          <a:xfrm>
            <a:off x="7145488" y="1024498"/>
            <a:ext cx="62465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Noto Sans" pitchFamily="34" charset="0"/>
                <a:ea typeface="Noto Sans" pitchFamily="34" charset="-122"/>
                <a:cs typeface="Noto Sans" pitchFamily="34" charset="-120"/>
              </a:rPr>
              <a:t>03</a:t>
            </a:r>
            <a:endParaRPr lang="en-US" sz="1440" dirty="0"/>
          </a:p>
        </p:txBody>
      </p:sp>
      <p:sp>
        <p:nvSpPr>
          <p:cNvPr id="10" name="Shape 6"/>
          <p:cNvSpPr/>
          <p:nvPr/>
        </p:nvSpPr>
        <p:spPr>
          <a:xfrm>
            <a:off x="398009" y="1321678"/>
            <a:ext cx="2576351" cy="0"/>
          </a:xfrm>
          <a:custGeom>
            <a:avLst/>
            <a:gdLst/>
            <a:ahLst/>
            <a:cxnLst/>
            <a:rect l="l" t="t" r="r" b="b"/>
            <a:pathLst>
              <a:path w="2576351">
                <a:moveTo>
                  <a:pt x="0" y="0"/>
                </a:moveTo>
                <a:moveTo>
                  <a:pt x="0" y="0"/>
                </a:moveTo>
                <a:lnTo>
                  <a:pt x="2576351" y="0"/>
                </a:lnTo>
              </a:path>
            </a:pathLst>
          </a:custGeom>
          <a:noFill/>
          <a:ln w="19050">
            <a:solidFill>
              <a:srgbClr val="1A6550">
                <a:alpha val="49020"/>
              </a:srgbClr>
            </a:solidFill>
            <a:prstDash val="solid"/>
            <a:headEnd type="none"/>
            <a:tailEnd type="none"/>
          </a:ln>
        </p:spPr>
      </p:sp>
      <p:sp>
        <p:nvSpPr>
          <p:cNvPr id="11" name="Shape 7"/>
          <p:cNvSpPr/>
          <p:nvPr/>
        </p:nvSpPr>
        <p:spPr>
          <a:xfrm>
            <a:off x="1373856" y="1009350"/>
            <a:ext cx="624656" cy="624656"/>
          </a:xfrm>
          <a:custGeom>
            <a:avLst/>
            <a:gdLst/>
            <a:ahLst/>
            <a:cxnLst/>
            <a:rect l="l" t="t" r="r" b="b"/>
            <a:pathLst>
              <a:path w="624656" h="624656">
                <a:moveTo>
                  <a:pt x="216895" y="0"/>
                </a:moveTo>
                <a:moveTo>
                  <a:pt x="216895" y="0"/>
                </a:moveTo>
                <a:lnTo>
                  <a:pt x="407762" y="0"/>
                </a:lnTo>
                <a:quadBezTo>
                  <a:pt x="624656" y="0"/>
                  <a:pt x="624656" y="216895"/>
                </a:quadBezTo>
                <a:lnTo>
                  <a:pt x="624656" y="407762"/>
                </a:lnTo>
                <a:quadBezTo>
                  <a:pt x="624656" y="624656"/>
                  <a:pt x="407762" y="624656"/>
                </a:quadBezTo>
                <a:lnTo>
                  <a:pt x="216895" y="624656"/>
                </a:lnTo>
                <a:quadBezTo>
                  <a:pt x="0" y="624656"/>
                  <a:pt x="0" y="407762"/>
                </a:quadBezTo>
                <a:lnTo>
                  <a:pt x="0" y="216895"/>
                </a:lnTo>
                <a:quadBezTo>
                  <a:pt x="0" y="0"/>
                  <a:pt x="216895" y="0"/>
                </a:quadBezTo>
                <a:close/>
              </a:path>
            </a:pathLst>
          </a:custGeom>
          <a:solidFill>
            <a:srgbClr val="1A6550"/>
          </a:solidFill>
          <a:ln/>
        </p:spPr>
      </p:sp>
      <p:sp>
        <p:nvSpPr>
          <p:cNvPr id="12" name="Text 8"/>
          <p:cNvSpPr/>
          <p:nvPr/>
        </p:nvSpPr>
        <p:spPr>
          <a:xfrm>
            <a:off x="1373856" y="1024498"/>
            <a:ext cx="62465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Noto Sans" pitchFamily="34" charset="0"/>
                <a:ea typeface="Noto Sans" pitchFamily="34" charset="-122"/>
                <a:cs typeface="Noto Sans" pitchFamily="34" charset="-120"/>
              </a:rPr>
              <a:t>01</a:t>
            </a:r>
            <a:endParaRPr lang="en-US" sz="1440" dirty="0"/>
          </a:p>
        </p:txBody>
      </p:sp>
      <p:sp>
        <p:nvSpPr>
          <p:cNvPr id="13" name="Shape 9"/>
          <p:cNvSpPr/>
          <p:nvPr/>
        </p:nvSpPr>
        <p:spPr>
          <a:xfrm>
            <a:off x="4259672" y="4148272"/>
            <a:ext cx="624656" cy="624656"/>
          </a:xfrm>
          <a:custGeom>
            <a:avLst/>
            <a:gdLst/>
            <a:ahLst/>
            <a:cxnLst/>
            <a:rect l="l" t="t" r="r" b="b"/>
            <a:pathLst>
              <a:path w="624656" h="624656">
                <a:moveTo>
                  <a:pt x="216895" y="0"/>
                </a:moveTo>
                <a:moveTo>
                  <a:pt x="216895" y="0"/>
                </a:moveTo>
                <a:lnTo>
                  <a:pt x="407762" y="0"/>
                </a:lnTo>
                <a:quadBezTo>
                  <a:pt x="624656" y="0"/>
                  <a:pt x="624656" y="216895"/>
                </a:quadBezTo>
                <a:lnTo>
                  <a:pt x="624656" y="407762"/>
                </a:lnTo>
                <a:quadBezTo>
                  <a:pt x="624656" y="624656"/>
                  <a:pt x="407762" y="624656"/>
                </a:quadBezTo>
                <a:lnTo>
                  <a:pt x="216895" y="624656"/>
                </a:lnTo>
                <a:quadBezTo>
                  <a:pt x="0" y="624656"/>
                  <a:pt x="0" y="407762"/>
                </a:quadBezTo>
                <a:lnTo>
                  <a:pt x="0" y="216895"/>
                </a:lnTo>
                <a:quadBezTo>
                  <a:pt x="0" y="0"/>
                  <a:pt x="216895" y="0"/>
                </a:quadBezTo>
                <a:close/>
              </a:path>
            </a:pathLst>
          </a:custGeom>
          <a:solidFill>
            <a:srgbClr val="1A6550"/>
          </a:solidFill>
          <a:ln/>
        </p:spPr>
      </p:sp>
      <p:sp>
        <p:nvSpPr>
          <p:cNvPr id="14" name="Text 10"/>
          <p:cNvSpPr/>
          <p:nvPr/>
        </p:nvSpPr>
        <p:spPr>
          <a:xfrm>
            <a:off x="4259672" y="4172385"/>
            <a:ext cx="624656" cy="594360"/>
          </a:xfrm>
          <a:prstGeom prst="rect">
            <a:avLst/>
          </a:prstGeom>
          <a:noFill/>
          <a:ln/>
        </p:spPr>
        <p:txBody>
          <a:bodyPr wrap="square" lIns="95250" tIns="95250" rIns="95250" bIns="95250" rtlCol="0" anchor="t">
            <a:spAutoFit/>
          </a:bodyPr>
          <a:lstStyle/>
          <a:p>
            <a:pPr marL="0" indent="0" algn="ctr">
              <a:lnSpc>
                <a:spcPct val="112500"/>
              </a:lnSpc>
              <a:spcBef>
                <a:spcPts val="375"/>
              </a:spcBef>
              <a:buNone/>
            </a:pPr>
            <a:r>
              <a:rPr lang="en-US" sz="2160" b="1" dirty="0">
                <a:solidFill>
                  <a:srgbClr val="FFFFFF"/>
                </a:solidFill>
                <a:latin typeface="Noto Sans" pitchFamily="34" charset="0"/>
                <a:ea typeface="Noto Sans" pitchFamily="34" charset="-122"/>
                <a:cs typeface="Noto Sans" pitchFamily="34" charset="-120"/>
              </a:rPr>
              <a:t>02</a:t>
            </a:r>
            <a:endParaRPr lang="en-US" sz="1440" dirty="0"/>
          </a:p>
        </p:txBody>
      </p:sp>
      <p:sp>
        <p:nvSpPr>
          <p:cNvPr id="15" name="Text 11"/>
          <p:cNvSpPr/>
          <p:nvPr/>
        </p:nvSpPr>
        <p:spPr>
          <a:xfrm>
            <a:off x="315595" y="1670002"/>
            <a:ext cx="2741178" cy="377965"/>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Dataset Overview</a:t>
            </a:r>
            <a:endParaRPr lang="en-US" sz="1440" dirty="0"/>
          </a:p>
        </p:txBody>
      </p:sp>
      <p:pic>
        <p:nvPicPr>
          <p:cNvPr id="16" name="Image 2" descr="https://oceandoc-ai.obs.ap-southeast-3.myhuaweicloud.com/175980049170549/53e1be05-26f3-4d19-9d66-5171966ea2d0/1759802840324/Screenshot2025-10-07050701.png"/>
          <p:cNvPicPr>
            <a:picLocks noChangeAspect="1"/>
          </p:cNvPicPr>
          <p:nvPr/>
        </p:nvPicPr>
        <p:blipFill>
          <a:blip r:embed="rId5"/>
          <a:srcRect l="13401" r="13401"/>
          <a:stretch/>
        </p:blipFill>
        <p:spPr>
          <a:xfrm>
            <a:off x="364123" y="3312120"/>
            <a:ext cx="2692650" cy="1543104"/>
          </a:xfrm>
          <a:prstGeom prst="rect">
            <a:avLst/>
          </a:prstGeom>
        </p:spPr>
      </p:pic>
      <p:sp>
        <p:nvSpPr>
          <p:cNvPr id="17" name="Text 12"/>
          <p:cNvSpPr/>
          <p:nvPr/>
        </p:nvSpPr>
        <p:spPr>
          <a:xfrm>
            <a:off x="180406" y="2047966"/>
            <a:ext cx="2876450" cy="1234440"/>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The dataset contains 380,130 rows and 95 columns (~275 MB), with all features stored as float64.. The data is clean with no missing values, and all categorical features are already encoded for modeling.</a:t>
            </a:r>
            <a:endParaRPr lang="en-US" sz="1440" dirty="0"/>
          </a:p>
        </p:txBody>
      </p:sp>
      <p:sp>
        <p:nvSpPr>
          <p:cNvPr id="18" name="Text 13"/>
          <p:cNvSpPr/>
          <p:nvPr/>
        </p:nvSpPr>
        <p:spPr>
          <a:xfrm>
            <a:off x="3201411" y="2718358"/>
            <a:ext cx="2741178" cy="377965"/>
          </a:xfrm>
          <a:prstGeom prst="rect">
            <a:avLst/>
          </a:prstGeom>
          <a:noFill/>
          <a:ln/>
        </p:spPr>
        <p:txBody>
          <a:bodyPr wrap="square" lIns="95250" tIns="95250" rIns="95250" bIns="95250" rtlCol="0" anchor="t"/>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Feature Distribution</a:t>
            </a:r>
            <a:endParaRPr lang="en-US" sz="1440" dirty="0"/>
          </a:p>
        </p:txBody>
      </p:sp>
      <p:pic>
        <p:nvPicPr>
          <p:cNvPr id="19" name="Image 3" descr="https://oceandoc-ai.obs.ap-southeast-3.myhuaweicloud.com/175980049170549/7a8e4c2f-5257-4dc2-88d2-d62ba749a6f9/1759802597688/output.png"/>
          <p:cNvPicPr>
            <a:picLocks noChangeAspect="1"/>
          </p:cNvPicPr>
          <p:nvPr/>
        </p:nvPicPr>
        <p:blipFill>
          <a:blip r:embed="rId6"/>
          <a:srcRect t="27557" b="27557"/>
          <a:stretch/>
        </p:blipFill>
        <p:spPr>
          <a:xfrm>
            <a:off x="3291192" y="1009350"/>
            <a:ext cx="2571840" cy="1543104"/>
          </a:xfrm>
          <a:prstGeom prst="rect">
            <a:avLst/>
          </a:prstGeom>
        </p:spPr>
      </p:pic>
      <p:sp>
        <p:nvSpPr>
          <p:cNvPr id="20" name="Text 14"/>
          <p:cNvSpPr/>
          <p:nvPr/>
        </p:nvSpPr>
        <p:spPr>
          <a:xfrm>
            <a:off x="3201328" y="3096323"/>
            <a:ext cx="2741343"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Contains glucose levels, blood pressure, BMI, insulin, pregnancies, skin thickness, diabetes pedigree function, and age with varied distributions.</a:t>
            </a:r>
            <a:endParaRPr lang="en-US" sz="1440" dirty="0"/>
          </a:p>
        </p:txBody>
      </p:sp>
      <p:sp>
        <p:nvSpPr>
          <p:cNvPr id="21" name="Text 15"/>
          <p:cNvSpPr/>
          <p:nvPr/>
        </p:nvSpPr>
        <p:spPr>
          <a:xfrm>
            <a:off x="6087227" y="1768598"/>
            <a:ext cx="2741178" cy="377965"/>
          </a:xfrm>
          <a:prstGeom prst="rect">
            <a:avLst/>
          </a:prstGeom>
          <a:noFill/>
          <a:ln/>
        </p:spPr>
        <p:txBody>
          <a:bodyPr wrap="square" lIns="95250" tIns="95250" rIns="95250" bIns="95250" rtlCol="0" anchor="ctr"/>
          <a:lstStyle/>
          <a:p>
            <a:pPr marL="0" indent="0">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Class Balance</a:t>
            </a:r>
            <a:endParaRPr lang="en-US" sz="1440" dirty="0"/>
          </a:p>
        </p:txBody>
      </p:sp>
      <p:pic>
        <p:nvPicPr>
          <p:cNvPr id="22" name="Image 4" descr="https://oceandoc-ai.obs.ap-southeast-3.myhuaweicloud.com/175980049170549/084eaa00-3e8f-46d2-8331-4e739291e740/1759802395835/Screenshot2025-10-07045913.png"/>
          <p:cNvPicPr>
            <a:picLocks noChangeAspect="1"/>
          </p:cNvPicPr>
          <p:nvPr/>
        </p:nvPicPr>
        <p:blipFill>
          <a:blip r:embed="rId7"/>
          <a:srcRect l="1977" r="1977"/>
          <a:stretch/>
        </p:blipFill>
        <p:spPr>
          <a:xfrm>
            <a:off x="6171896" y="3312120"/>
            <a:ext cx="2571840" cy="1543104"/>
          </a:xfrm>
          <a:prstGeom prst="rect">
            <a:avLst/>
          </a:prstGeom>
        </p:spPr>
      </p:pic>
      <p:sp>
        <p:nvSpPr>
          <p:cNvPr id="23" name="Text 16"/>
          <p:cNvSpPr/>
          <p:nvPr/>
        </p:nvSpPr>
        <p:spPr>
          <a:xfrm>
            <a:off x="6087144" y="2146563"/>
            <a:ext cx="2741343" cy="1024128"/>
          </a:xfrm>
          <a:prstGeom prst="rect">
            <a:avLst/>
          </a:prstGeom>
          <a:noFill/>
          <a:ln/>
        </p:spPr>
        <p:txBody>
          <a:bodyPr wrap="square" lIns="95250" tIns="95250" rIns="95250" bIns="95250" rtlCol="0" anchor="t">
            <a:spAutoFit/>
          </a:bodyPr>
          <a:lstStyle/>
          <a:p>
            <a:pPr marL="0" indent="0">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Dataset shows imbalance with approximately 65% negative (non-diabetic) and 35% positive (diabetic) cases, affecting model training considerations.</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EDA Key Findings</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sp>
        <p:nvSpPr>
          <p:cNvPr id="6" name="Shape 2"/>
          <p:cNvSpPr/>
          <p:nvPr/>
        </p:nvSpPr>
        <p:spPr>
          <a:xfrm>
            <a:off x="459354" y="1047877"/>
            <a:ext cx="2412043" cy="3557553"/>
          </a:xfrm>
          <a:custGeom>
            <a:avLst/>
            <a:gdLst/>
            <a:ahLst/>
            <a:cxnLst/>
            <a:rect l="l" t="t" r="r" b="b"/>
            <a:pathLst>
              <a:path w="2412043" h="3557553">
                <a:moveTo>
                  <a:pt x="0" y="0"/>
                </a:moveTo>
                <a:moveTo>
                  <a:pt x="0" y="0"/>
                </a:moveTo>
                <a:lnTo>
                  <a:pt x="2412043" y="0"/>
                </a:lnTo>
                <a:lnTo>
                  <a:pt x="2412043" y="3557553"/>
                </a:lnTo>
                <a:lnTo>
                  <a:pt x="0" y="3557553"/>
                </a:lnTo>
                <a:close/>
              </a:path>
            </a:pathLst>
          </a:custGeom>
          <a:solidFill>
            <a:srgbClr val="1A6550">
              <a:alpha val="0"/>
            </a:srgbClr>
          </a:solidFill>
          <a:ln w="19050">
            <a:solidFill>
              <a:srgbClr val="1A6550"/>
            </a:solidFill>
            <a:prstDash val="solid"/>
          </a:ln>
        </p:spPr>
      </p:sp>
      <p:sp>
        <p:nvSpPr>
          <p:cNvPr id="7" name="Shape 3"/>
          <p:cNvSpPr/>
          <p:nvPr/>
        </p:nvSpPr>
        <p:spPr>
          <a:xfrm>
            <a:off x="288533" y="4354179"/>
            <a:ext cx="2753685" cy="251251"/>
          </a:xfrm>
          <a:custGeom>
            <a:avLst/>
            <a:gdLst/>
            <a:ahLst/>
            <a:cxnLst/>
            <a:rect l="l" t="t" r="r" b="b"/>
            <a:pathLst>
              <a:path w="2753685" h="251251">
                <a:moveTo>
                  <a:pt x="0" y="0"/>
                </a:moveTo>
                <a:moveTo>
                  <a:pt x="0" y="0"/>
                </a:moveTo>
                <a:lnTo>
                  <a:pt x="2753685" y="0"/>
                </a:lnTo>
                <a:lnTo>
                  <a:pt x="2753685" y="251251"/>
                </a:lnTo>
                <a:lnTo>
                  <a:pt x="0" y="251251"/>
                </a:lnTo>
                <a:close/>
              </a:path>
            </a:pathLst>
          </a:custGeom>
          <a:solidFill>
            <a:srgbClr val="0CBE7C"/>
          </a:solidFill>
          <a:ln/>
        </p:spPr>
      </p:sp>
      <p:sp>
        <p:nvSpPr>
          <p:cNvPr id="8" name="Text 4"/>
          <p:cNvSpPr/>
          <p:nvPr/>
        </p:nvSpPr>
        <p:spPr>
          <a:xfrm>
            <a:off x="422752" y="2129591"/>
            <a:ext cx="2417503" cy="389722"/>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BMI as Key Predictor</a:t>
            </a:r>
            <a:endParaRPr lang="en-US" sz="1440" dirty="0"/>
          </a:p>
        </p:txBody>
      </p:sp>
      <p:sp>
        <p:nvSpPr>
          <p:cNvPr id="9" name="Text 5"/>
          <p:cNvSpPr/>
          <p:nvPr/>
        </p:nvSpPr>
        <p:spPr>
          <a:xfrm>
            <a:off x="541522" y="2697365"/>
            <a:ext cx="2176004" cy="12344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Patients with diabetes show notably higher BMI values, making it one of the strongest predictors for diabetes risk assessment.</a:t>
            </a:r>
            <a:endParaRPr lang="en-US" sz="1440" dirty="0"/>
          </a:p>
        </p:txBody>
      </p:sp>
      <p:pic>
        <p:nvPicPr>
          <p:cNvPr id="10" name="Image 2" descr="preencoded.png"/>
          <p:cNvPicPr>
            <a:picLocks noChangeAspect="1"/>
          </p:cNvPicPr>
          <p:nvPr/>
        </p:nvPicPr>
        <p:blipFill>
          <a:blip r:embed="rId5"/>
          <a:stretch>
            <a:fillRect/>
          </a:stretch>
        </p:blipFill>
        <p:spPr>
          <a:xfrm>
            <a:off x="1187682" y="1249753"/>
            <a:ext cx="625013" cy="625013"/>
          </a:xfrm>
          <a:prstGeom prst="rect">
            <a:avLst/>
          </a:prstGeom>
        </p:spPr>
      </p:pic>
      <p:pic>
        <p:nvPicPr>
          <p:cNvPr id="11" name="Image 3" descr="https://oceandoc-ai.obs.ap-southeast-3.myhuaweicloud.com/175980049170549/20db4a44-e638-4dcd-92bf-b7b29c572057/1759805385407/Screenshot2025-10-07054607.png"/>
          <p:cNvPicPr>
            <a:picLocks noChangeAspect="1"/>
          </p:cNvPicPr>
          <p:nvPr/>
        </p:nvPicPr>
        <p:blipFill>
          <a:blip r:embed="rId6"/>
          <a:stretch>
            <a:fillRect/>
          </a:stretch>
        </p:blipFill>
        <p:spPr>
          <a:xfrm>
            <a:off x="3191256" y="639384"/>
            <a:ext cx="5952744" cy="408764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EDA Key Findings</a:t>
            </a:r>
            <a:endParaRPr lang="en-US" sz="1440" dirty="0"/>
          </a:p>
        </p:txBody>
      </p:sp>
      <p:pic>
        <p:nvPicPr>
          <p:cNvPr id="3"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4" name="Image 1" descr="preencoded.png"/>
          <p:cNvPicPr>
            <a:picLocks noChangeAspect="1"/>
          </p:cNvPicPr>
          <p:nvPr/>
        </p:nvPicPr>
        <p:blipFill>
          <a:blip r:embed="rId4"/>
          <a:stretch>
            <a:fillRect/>
          </a:stretch>
        </p:blipFill>
        <p:spPr>
          <a:xfrm>
            <a:off x="364123" y="296727"/>
            <a:ext cx="616423" cy="231159"/>
          </a:xfrm>
          <a:prstGeom prst="rect">
            <a:avLst/>
          </a:prstGeom>
        </p:spPr>
      </p:pic>
      <p:sp>
        <p:nvSpPr>
          <p:cNvPr id="5" name="Shape 1"/>
          <p:cNvSpPr/>
          <p:nvPr/>
        </p:nvSpPr>
        <p:spPr>
          <a:xfrm>
            <a:off x="6257372" y="1047877"/>
            <a:ext cx="2425553" cy="3557553"/>
          </a:xfrm>
          <a:custGeom>
            <a:avLst/>
            <a:gdLst/>
            <a:ahLst/>
            <a:cxnLst/>
            <a:rect l="l" t="t" r="r" b="b"/>
            <a:pathLst>
              <a:path w="2425553" h="3557553">
                <a:moveTo>
                  <a:pt x="0" y="0"/>
                </a:moveTo>
                <a:moveTo>
                  <a:pt x="0" y="0"/>
                </a:moveTo>
                <a:lnTo>
                  <a:pt x="2425553" y="0"/>
                </a:lnTo>
                <a:lnTo>
                  <a:pt x="2425553" y="3557553"/>
                </a:lnTo>
                <a:lnTo>
                  <a:pt x="0" y="3557553"/>
                </a:lnTo>
                <a:close/>
              </a:path>
            </a:pathLst>
          </a:custGeom>
          <a:solidFill>
            <a:srgbClr val="1A6550">
              <a:alpha val="0"/>
            </a:srgbClr>
          </a:solidFill>
          <a:ln w="19050">
            <a:solidFill>
              <a:srgbClr val="1A6550"/>
            </a:solidFill>
            <a:prstDash val="solid"/>
          </a:ln>
        </p:spPr>
      </p:sp>
      <p:pic>
        <p:nvPicPr>
          <p:cNvPr id="6" name="Image 2" descr="preencoded.png"/>
          <p:cNvPicPr>
            <a:picLocks noChangeAspect="1"/>
          </p:cNvPicPr>
          <p:nvPr/>
        </p:nvPicPr>
        <p:blipFill>
          <a:blip r:embed="rId5"/>
          <a:stretch>
            <a:fillRect/>
          </a:stretch>
        </p:blipFill>
        <p:spPr>
          <a:xfrm>
            <a:off x="7165500" y="1249753"/>
            <a:ext cx="609297" cy="609297"/>
          </a:xfrm>
          <a:prstGeom prst="rect">
            <a:avLst/>
          </a:prstGeom>
        </p:spPr>
      </p:pic>
      <p:sp>
        <p:nvSpPr>
          <p:cNvPr id="7" name="Shape 2"/>
          <p:cNvSpPr/>
          <p:nvPr/>
        </p:nvSpPr>
        <p:spPr>
          <a:xfrm>
            <a:off x="6120551" y="4280507"/>
            <a:ext cx="2753685" cy="251251"/>
          </a:xfrm>
          <a:custGeom>
            <a:avLst/>
            <a:gdLst/>
            <a:ahLst/>
            <a:cxnLst/>
            <a:rect l="l" t="t" r="r" b="b"/>
            <a:pathLst>
              <a:path w="2753685" h="251251">
                <a:moveTo>
                  <a:pt x="0" y="0"/>
                </a:moveTo>
                <a:moveTo>
                  <a:pt x="0" y="0"/>
                </a:moveTo>
                <a:lnTo>
                  <a:pt x="2753685" y="0"/>
                </a:lnTo>
                <a:lnTo>
                  <a:pt x="2753685" y="251251"/>
                </a:lnTo>
                <a:lnTo>
                  <a:pt x="0" y="251251"/>
                </a:lnTo>
                <a:close/>
              </a:path>
            </a:pathLst>
          </a:custGeom>
          <a:solidFill>
            <a:srgbClr val="1A6550"/>
          </a:solidFill>
          <a:ln/>
        </p:spPr>
      </p:sp>
      <p:sp>
        <p:nvSpPr>
          <p:cNvPr id="8" name="Text 3"/>
          <p:cNvSpPr/>
          <p:nvPr/>
        </p:nvSpPr>
        <p:spPr>
          <a:xfrm>
            <a:off x="6273538" y="2129591"/>
            <a:ext cx="2417503" cy="389722"/>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Correlation Heatmap Insights</a:t>
            </a:r>
            <a:endParaRPr lang="en-US" sz="1440" dirty="0"/>
          </a:p>
        </p:txBody>
      </p:sp>
      <p:sp>
        <p:nvSpPr>
          <p:cNvPr id="9" name="Text 4"/>
          <p:cNvSpPr/>
          <p:nvPr/>
        </p:nvSpPr>
        <p:spPr>
          <a:xfrm>
            <a:off x="6392309" y="2697365"/>
            <a:ext cx="2176004" cy="12344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Visualization shows glucose, BMI, and age have strongest correlations with diabetes outcome, while other features show moderate relationships.</a:t>
            </a:r>
            <a:endParaRPr lang="en-US" sz="1440" dirty="0"/>
          </a:p>
        </p:txBody>
      </p:sp>
      <p:pic>
        <p:nvPicPr>
          <p:cNvPr id="10" name="Image 3" descr="https://oceandoc-ai.obs.ap-southeast-3.myhuaweicloud.com/175980049170549/58007e4d-8e9d-4ab4-aa8f-2924a2826ffd/1759804071396/CorrelationHeatmapofNumericalFeatures.png"/>
          <p:cNvPicPr>
            <a:picLocks noChangeAspect="1"/>
          </p:cNvPicPr>
          <p:nvPr/>
        </p:nvPicPr>
        <p:blipFill>
          <a:blip r:embed="rId6"/>
          <a:stretch>
            <a:fillRect/>
          </a:stretch>
        </p:blipFill>
        <p:spPr>
          <a:xfrm>
            <a:off x="364123" y="639384"/>
            <a:ext cx="5756428" cy="40852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flipV="1">
            <a:off x="84520" y="71906"/>
            <a:ext cx="8974960" cy="4999687"/>
          </a:xfrm>
          <a:custGeom>
            <a:avLst/>
            <a:gdLst/>
            <a:ahLst/>
            <a:cxnLst/>
            <a:rect l="l" t="t" r="r" b="b"/>
            <a:pathLst>
              <a:path w="8974960" h="4999687">
                <a:moveTo>
                  <a:pt x="0" y="624961"/>
                </a:moveTo>
                <a:moveTo>
                  <a:pt x="0" y="624961"/>
                </a:moveTo>
                <a:quadBezTo>
                  <a:pt x="0" y="0"/>
                  <a:pt x="624961" y="0"/>
                </a:quadBezTo>
                <a:lnTo>
                  <a:pt x="8349999" y="0"/>
                </a:lnTo>
                <a:quadBezTo>
                  <a:pt x="8974960" y="0"/>
                  <a:pt x="8974960" y="624961"/>
                </a:quadBezTo>
                <a:lnTo>
                  <a:pt x="8974960" y="4999687"/>
                </a:lnTo>
                <a:lnTo>
                  <a:pt x="0" y="4999687"/>
                </a:lnTo>
                <a:close/>
              </a:path>
            </a:pathLst>
          </a:custGeom>
          <a:solidFill>
            <a:srgbClr val="FFFFFF">
              <a:alpha val="38000"/>
            </a:srgbClr>
          </a:solidFill>
          <a:ln w="9525">
            <a:solidFill>
              <a:srgbClr val="FFFFFF"/>
            </a:solidFill>
            <a:prstDash val="solid"/>
          </a:ln>
        </p:spPr>
      </p:sp>
      <p:sp>
        <p:nvSpPr>
          <p:cNvPr id="3" name="Text 1"/>
          <p:cNvSpPr/>
          <p:nvPr/>
        </p:nvSpPr>
        <p:spPr>
          <a:xfrm>
            <a:off x="817780" y="72456"/>
            <a:ext cx="8005161" cy="566928"/>
          </a:xfrm>
          <a:prstGeom prst="rect">
            <a:avLst/>
          </a:prstGeom>
          <a:noFill/>
          <a:ln/>
        </p:spPr>
        <p:txBody>
          <a:bodyPr wrap="square" lIns="95250" tIns="95250" rIns="95250" bIns="95250" rtlCol="0" anchor="t">
            <a:spAutoFit/>
          </a:bodyPr>
          <a:lstStyle/>
          <a:p>
            <a:pPr marL="0" indent="0">
              <a:lnSpc>
                <a:spcPct val="112500"/>
              </a:lnSpc>
              <a:spcBef>
                <a:spcPts val="375"/>
              </a:spcBef>
              <a:buNone/>
            </a:pPr>
            <a:r>
              <a:rPr lang="en-US" sz="2016" b="1" dirty="0">
                <a:solidFill>
                  <a:srgbClr val="0A0237"/>
                </a:solidFill>
                <a:latin typeface="Noto Sans" pitchFamily="34" charset="0"/>
                <a:ea typeface="Noto Sans" pitchFamily="34" charset="-122"/>
                <a:cs typeface="Noto Sans" pitchFamily="34" charset="-120"/>
              </a:rPr>
              <a:t>EDA Key Findings</a:t>
            </a:r>
            <a:endParaRPr lang="en-US" sz="1440" dirty="0"/>
          </a:p>
        </p:txBody>
      </p:sp>
      <p:pic>
        <p:nvPicPr>
          <p:cNvPr id="4" name="Image 0" descr="preencoded.png"/>
          <p:cNvPicPr>
            <a:picLocks noChangeAspect="1"/>
          </p:cNvPicPr>
          <p:nvPr/>
        </p:nvPicPr>
        <p:blipFill>
          <a:blip r:embed="rId4"/>
          <a:stretch>
            <a:fillRect/>
          </a:stretch>
        </p:blipFill>
        <p:spPr>
          <a:xfrm>
            <a:off x="288533" y="244913"/>
            <a:ext cx="616423" cy="231159"/>
          </a:xfrm>
          <a:prstGeom prst="rect">
            <a:avLst/>
          </a:prstGeom>
        </p:spPr>
      </p:pic>
      <p:pic>
        <p:nvPicPr>
          <p:cNvPr id="5" name="Image 1" descr="preencoded.png"/>
          <p:cNvPicPr>
            <a:picLocks noChangeAspect="1"/>
          </p:cNvPicPr>
          <p:nvPr/>
        </p:nvPicPr>
        <p:blipFill>
          <a:blip r:embed="rId4"/>
          <a:stretch>
            <a:fillRect/>
          </a:stretch>
        </p:blipFill>
        <p:spPr>
          <a:xfrm>
            <a:off x="364123" y="296727"/>
            <a:ext cx="616423" cy="231159"/>
          </a:xfrm>
          <a:prstGeom prst="rect">
            <a:avLst/>
          </a:prstGeom>
        </p:spPr>
      </p:pic>
      <p:sp>
        <p:nvSpPr>
          <p:cNvPr id="6" name="Shape 2"/>
          <p:cNvSpPr/>
          <p:nvPr/>
        </p:nvSpPr>
        <p:spPr>
          <a:xfrm>
            <a:off x="406585" y="1047877"/>
            <a:ext cx="2425553" cy="3557553"/>
          </a:xfrm>
          <a:custGeom>
            <a:avLst/>
            <a:gdLst/>
            <a:ahLst/>
            <a:cxnLst/>
            <a:rect l="l" t="t" r="r" b="b"/>
            <a:pathLst>
              <a:path w="2425553" h="3557553">
                <a:moveTo>
                  <a:pt x="0" y="0"/>
                </a:moveTo>
                <a:moveTo>
                  <a:pt x="0" y="0"/>
                </a:moveTo>
                <a:lnTo>
                  <a:pt x="2425553" y="0"/>
                </a:lnTo>
                <a:lnTo>
                  <a:pt x="2425553" y="3557553"/>
                </a:lnTo>
                <a:lnTo>
                  <a:pt x="0" y="3557553"/>
                </a:lnTo>
                <a:close/>
              </a:path>
            </a:pathLst>
          </a:custGeom>
          <a:solidFill>
            <a:srgbClr val="1A6550">
              <a:alpha val="0"/>
            </a:srgbClr>
          </a:solidFill>
          <a:ln w="19050">
            <a:solidFill>
              <a:srgbClr val="1A6550"/>
            </a:solidFill>
            <a:prstDash val="solid"/>
          </a:ln>
        </p:spPr>
      </p:sp>
      <p:pic>
        <p:nvPicPr>
          <p:cNvPr id="7" name="Image 2" descr="preencoded.png"/>
          <p:cNvPicPr>
            <a:picLocks noChangeAspect="1"/>
          </p:cNvPicPr>
          <p:nvPr/>
        </p:nvPicPr>
        <p:blipFill>
          <a:blip r:embed="rId5"/>
          <a:stretch>
            <a:fillRect/>
          </a:stretch>
        </p:blipFill>
        <p:spPr>
          <a:xfrm>
            <a:off x="1363165" y="1307883"/>
            <a:ext cx="566883" cy="566883"/>
          </a:xfrm>
          <a:prstGeom prst="rect">
            <a:avLst/>
          </a:prstGeom>
        </p:spPr>
      </p:pic>
      <p:sp>
        <p:nvSpPr>
          <p:cNvPr id="8" name="Shape 3"/>
          <p:cNvSpPr/>
          <p:nvPr/>
        </p:nvSpPr>
        <p:spPr>
          <a:xfrm>
            <a:off x="269764" y="4280507"/>
            <a:ext cx="2753685" cy="251251"/>
          </a:xfrm>
          <a:custGeom>
            <a:avLst/>
            <a:gdLst/>
            <a:ahLst/>
            <a:cxnLst/>
            <a:rect l="l" t="t" r="r" b="b"/>
            <a:pathLst>
              <a:path w="2753685" h="251251">
                <a:moveTo>
                  <a:pt x="0" y="0"/>
                </a:moveTo>
                <a:moveTo>
                  <a:pt x="0" y="0"/>
                </a:moveTo>
                <a:lnTo>
                  <a:pt x="2753685" y="0"/>
                </a:lnTo>
                <a:lnTo>
                  <a:pt x="2753685" y="251251"/>
                </a:lnTo>
                <a:lnTo>
                  <a:pt x="0" y="251251"/>
                </a:lnTo>
                <a:close/>
              </a:path>
            </a:pathLst>
          </a:custGeom>
          <a:solidFill>
            <a:srgbClr val="1A6550"/>
          </a:solidFill>
          <a:ln/>
        </p:spPr>
      </p:sp>
      <p:sp>
        <p:nvSpPr>
          <p:cNvPr id="9" name="Text 4"/>
          <p:cNvSpPr/>
          <p:nvPr/>
        </p:nvSpPr>
        <p:spPr>
          <a:xfrm>
            <a:off x="422752" y="2129591"/>
            <a:ext cx="2417503" cy="389722"/>
          </a:xfrm>
          <a:prstGeom prst="rect">
            <a:avLst/>
          </a:prstGeom>
          <a:noFill/>
          <a:ln/>
        </p:spPr>
        <p:txBody>
          <a:bodyPr wrap="square" lIns="95250" tIns="95250" rIns="95250" bIns="95250" rtlCol="0" anchor="ctr"/>
          <a:lstStyle/>
          <a:p>
            <a:pPr marL="0" indent="0" algn="ctr">
              <a:lnSpc>
                <a:spcPct val="100000"/>
              </a:lnSpc>
              <a:spcBef>
                <a:spcPts val="375"/>
              </a:spcBef>
              <a:buNone/>
            </a:pPr>
            <a:r>
              <a:rPr lang="en-US" sz="1296" b="1" dirty="0">
                <a:solidFill>
                  <a:srgbClr val="1A6550"/>
                </a:solidFill>
                <a:latin typeface="Noto Sans" pitchFamily="34" charset="0"/>
                <a:ea typeface="Noto Sans" pitchFamily="34" charset="-122"/>
                <a:cs typeface="Noto Sans" pitchFamily="34" charset="-120"/>
              </a:rPr>
              <a:t>Glucose Levels and Diabetes</a:t>
            </a:r>
            <a:endParaRPr lang="en-US" sz="1440" dirty="0"/>
          </a:p>
        </p:txBody>
      </p:sp>
      <p:sp>
        <p:nvSpPr>
          <p:cNvPr id="10" name="Text 5"/>
          <p:cNvSpPr/>
          <p:nvPr/>
        </p:nvSpPr>
        <p:spPr>
          <a:xfrm>
            <a:off x="541522" y="2697365"/>
            <a:ext cx="2176004" cy="1234440"/>
          </a:xfrm>
          <a:prstGeom prst="rect">
            <a:avLst/>
          </a:prstGeom>
          <a:noFill/>
          <a:ln/>
        </p:spPr>
        <p:txBody>
          <a:bodyPr wrap="square" lIns="95250" tIns="95250" rIns="95250" bIns="95250" rtlCol="0" anchor="t">
            <a:spAutoFit/>
          </a:bodyPr>
          <a:lstStyle/>
          <a:p>
            <a:pPr marL="0" indent="0" algn="ctr">
              <a:lnSpc>
                <a:spcPct val="100000"/>
              </a:lnSpc>
              <a:spcBef>
                <a:spcPts val="375"/>
              </a:spcBef>
              <a:buNone/>
            </a:pPr>
            <a:r>
              <a:rPr lang="en-US" sz="1008" dirty="0">
                <a:solidFill>
                  <a:srgbClr val="000000"/>
                </a:solidFill>
                <a:latin typeface="Noto Sans" pitchFamily="34" charset="0"/>
                <a:ea typeface="Noto Sans" pitchFamily="34" charset="-122"/>
                <a:cs typeface="Noto Sans" pitchFamily="34" charset="-120"/>
              </a:rPr>
              <a:t>Analysis reveals significantly higher glucose levels in diabetic patients, with a strong positive correlation to diabetes diagnosis across the dataset.</a:t>
            </a:r>
            <a:endParaRPr lang="en-US" sz="1440" dirty="0"/>
          </a:p>
        </p:txBody>
      </p:sp>
      <p:pic>
        <p:nvPicPr>
          <p:cNvPr id="11" name="Image 3" descr="https://oceandoc-ai.obs.ap-southeast-3.myhuaweicloud.com/175980049170549/3e5ca132-18f4-4852-acc3-5ccaeecd0bef/1759805105688/Screenshot2025-10-07054348.png"/>
          <p:cNvPicPr>
            <a:picLocks noChangeAspect="1"/>
          </p:cNvPicPr>
          <p:nvPr/>
        </p:nvPicPr>
        <p:blipFill>
          <a:blip r:embed="rId6"/>
          <a:stretch>
            <a:fillRect/>
          </a:stretch>
        </p:blipFill>
        <p:spPr>
          <a:xfrm>
            <a:off x="3163824" y="755531"/>
            <a:ext cx="5802203" cy="38498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889</Words>
  <Application>Microsoft Office PowerPoint</Application>
  <PresentationFormat>On-screen Show (16:9)</PresentationFormat>
  <Paragraphs>121</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Hellen Diana</cp:lastModifiedBy>
  <cp:revision>2</cp:revision>
  <dcterms:created xsi:type="dcterms:W3CDTF">2025-10-07T03:38:03Z</dcterms:created>
  <dcterms:modified xsi:type="dcterms:W3CDTF">2025-10-07T08:21:11Z</dcterms:modified>
</cp:coreProperties>
</file>