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91" r:id="rId3"/>
    <p:sldId id="308" r:id="rId4"/>
    <p:sldId id="292" r:id="rId5"/>
    <p:sldId id="335" r:id="rId6"/>
    <p:sldId id="296" r:id="rId7"/>
    <p:sldId id="297" r:id="rId8"/>
    <p:sldId id="315" r:id="rId9"/>
    <p:sldId id="312" r:id="rId10"/>
    <p:sldId id="318" r:id="rId11"/>
    <p:sldId id="311" r:id="rId12"/>
    <p:sldId id="307" r:id="rId13"/>
    <p:sldId id="331" r:id="rId14"/>
    <p:sldId id="309" r:id="rId15"/>
    <p:sldId id="298" r:id="rId16"/>
    <p:sldId id="301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2" r:id="rId30"/>
    <p:sldId id="333" r:id="rId31"/>
    <p:sldId id="336" r:id="rId32"/>
    <p:sldId id="3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John R Sullins" initials="DJRS" lastIdx="14" clrIdx="0">
    <p:extLst>
      <p:ext uri="{19B8F6BF-5375-455C-9EA6-DF929625EA0E}">
        <p15:presenceInfo xmlns:p15="http://schemas.microsoft.com/office/powerpoint/2012/main" userId="S-1-5-21-378843737-2818277767-1491636371-1060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  <a:srgbClr val="FF5B5B"/>
    <a:srgbClr val="8B878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rma\OneDrive\Desktop\spring%202020\thesis\final%20work\datasets\random%20datas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/>
              <a:t>Correlation Test Chart on Data Sets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Sheet13!$B$1</c:f>
              <c:strCache>
                <c:ptCount val="1"/>
                <c:pt idx="0">
                  <c:v>Correlation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Sheet13!$A$2:$A$7</c:f>
              <c:strCache>
                <c:ptCount val="6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  <c:pt idx="4">
                  <c:v>Dataset 5</c:v>
                </c:pt>
                <c:pt idx="5">
                  <c:v>Dataset 6</c:v>
                </c:pt>
              </c:strCache>
            </c:strRef>
          </c:cat>
          <c:val>
            <c:numRef>
              <c:f>Sheet13!$B$2:$B$7</c:f>
              <c:numCache>
                <c:formatCode>General</c:formatCode>
                <c:ptCount val="6"/>
                <c:pt idx="0">
                  <c:v>-1.3899999999999999E-2</c:v>
                </c:pt>
                <c:pt idx="1">
                  <c:v>1</c:v>
                </c:pt>
                <c:pt idx="2">
                  <c:v>-2.2200000000000001E-2</c:v>
                </c:pt>
                <c:pt idx="3">
                  <c:v>6.7000000000000002E-3</c:v>
                </c:pt>
                <c:pt idx="4">
                  <c:v>-5.4999999999999997E-3</c:v>
                </c:pt>
                <c:pt idx="5">
                  <c:v>1.9E-3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5-48F9-B926-0AADE199ADED}"/>
            </c:ext>
          </c:extLst>
        </c:ser>
        <c:ser>
          <c:idx val="1"/>
          <c:order val="1"/>
          <c:tx>
            <c:strRef>
              <c:f>Sheet13!$C$1</c:f>
              <c:strCache>
                <c:ptCount val="1"/>
                <c:pt idx="0">
                  <c:v>P- value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Sheet13!$A$2:$A$7</c:f>
              <c:strCache>
                <c:ptCount val="6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  <c:pt idx="4">
                  <c:v>Dataset 5</c:v>
                </c:pt>
                <c:pt idx="5">
                  <c:v>Dataset 6</c:v>
                </c:pt>
              </c:strCache>
            </c:strRef>
          </c:cat>
          <c:val>
            <c:numRef>
              <c:f>Sheet13!$C$2:$C$7</c:f>
              <c:numCache>
                <c:formatCode>General</c:formatCode>
                <c:ptCount val="6"/>
                <c:pt idx="0">
                  <c:v>0.5353</c:v>
                </c:pt>
                <c:pt idx="1">
                  <c:v>0</c:v>
                </c:pt>
                <c:pt idx="2">
                  <c:v>0.3221</c:v>
                </c:pt>
                <c:pt idx="3">
                  <c:v>0.3221</c:v>
                </c:pt>
                <c:pt idx="4">
                  <c:v>0.80469999999999997</c:v>
                </c:pt>
                <c:pt idx="5">
                  <c:v>0.93110000000000004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45-48F9-B926-0AADE199ADED}"/>
            </c:ext>
          </c:extLst>
        </c:ser>
        <c:ser>
          <c:idx val="2"/>
          <c:order val="2"/>
          <c:tx>
            <c:strRef>
              <c:f>Sheet13!$D$1</c:f>
              <c:strCache>
                <c:ptCount val="1"/>
                <c:pt idx="0">
                  <c:v>R square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Sheet13!$A$2:$A$7</c:f>
              <c:strCache>
                <c:ptCount val="6"/>
                <c:pt idx="0">
                  <c:v>Dataset 1</c:v>
                </c:pt>
                <c:pt idx="1">
                  <c:v>Dataset 2</c:v>
                </c:pt>
                <c:pt idx="2">
                  <c:v>Dataset 3</c:v>
                </c:pt>
                <c:pt idx="3">
                  <c:v>Dataset 4</c:v>
                </c:pt>
                <c:pt idx="4">
                  <c:v>Dataset 5</c:v>
                </c:pt>
                <c:pt idx="5">
                  <c:v>Dataset 6</c:v>
                </c:pt>
              </c:strCache>
            </c:strRef>
          </c:cat>
          <c:val>
            <c:numRef>
              <c:f>Sheet13!$D$2:$D$7</c:f>
              <c:numCache>
                <c:formatCode>General</c:formatCode>
                <c:ptCount val="6"/>
                <c:pt idx="0">
                  <c:v>1.9320999999999997E-4</c:v>
                </c:pt>
                <c:pt idx="1">
                  <c:v>1</c:v>
                </c:pt>
                <c:pt idx="2">
                  <c:v>4.9284000000000003E-4</c:v>
                </c:pt>
                <c:pt idx="3">
                  <c:v>4.4890000000000006E-5</c:v>
                </c:pt>
                <c:pt idx="4">
                  <c:v>3.0249999999999997E-5</c:v>
                </c:pt>
                <c:pt idx="5">
                  <c:v>3.6100000000000002E-6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45-48F9-B926-0AADE199A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52338064"/>
        <c:axId val="1956598416"/>
      </c:barChart>
      <c:catAx>
        <c:axId val="195233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598416"/>
        <c:crosses val="autoZero"/>
        <c:auto val="1"/>
        <c:lblAlgn val="ctr"/>
        <c:lblOffset val="100"/>
        <c:noMultiLvlLbl val="0"/>
      </c:catAx>
      <c:valAx>
        <c:axId val="195659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33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15:28:42.990" idx="7">
    <p:pos x="10" y="10"/>
    <p:text>This might be better as a couple of slides with more detail about each of the learning algorithms:
1) A slide for simple leinear regression, giving the formula and mentioning that B0 and B1 learned from examples
2) A brief decription of a recurrence neural network (and possibly a diagram of the network with its 10 intermediate units).
Also mention that Rattle and R used for tests.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5T16:28:55.626" idx="9">
    <p:pos x="10" y="10"/>
    <p:text>Good start, but you should modify to include the bias the way I did in my modifications to the paper, as it is more accurate to what the network does.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5T16:31:03.189" idx="11">
    <p:pos x="10" y="10"/>
    <p:text>Good, but remove the B0 and B1 labels, as they are not really accurate (no evidence that layer 1 learns B0 and layer 2 learns B1).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5T16:39:50.981" idx="14">
    <p:pos x="10" y="10"/>
    <p:text>MIght be worth mentioning that (while not paritcu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F14E-8586-463E-9520-5B0C7ACC80B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F99AD-CE92-47CE-8B1B-D40E24EC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9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359A-E43D-4369-BE55-4D7676467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825E0-AD10-44A5-BA43-65C80E04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2715-8268-4CF0-8950-30EF4651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831D-FE79-49E5-B9EB-3D7FD150ABD9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9C00-A2B3-4B38-8ADD-9E0F43EF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39EF-E6A1-471A-9427-5B696FB9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DC1F-5ECA-4448-97DD-9844D994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F3014-0499-4687-A3E7-E0E0E8D30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D831-68F5-4DD6-A00B-04200F92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B35-E0D6-4184-B072-3A2EA623FD51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C420-2EAD-4F36-874E-DFF88BA2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DB8E-96C7-48E4-9C7E-C7771085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6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8438A-80B4-4FB4-BB83-716275A7B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A17F5-E40B-4CD7-8E54-E5F670636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AC15-0643-4D61-9DDD-E96CA12D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A7E-8EDC-41A8-A8EE-04772CC37225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6F1D-5B87-4E73-92A0-23339E6F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02C6-8535-42A2-AA53-121044E5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C5B-F4D4-4DCE-8DAC-D543262F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7F64-5486-450E-87F3-BB77DCD5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6EE7-1742-4996-85DB-000DDE2E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BD4A-9452-4A42-8970-9DEAA6E60B1B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41AB-6559-4740-AB33-14D008CD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B645-6CFA-423B-AF3B-3D4C3F3C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E5C4-D260-4D2A-80BA-87A10636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DB4F-6909-48DE-A343-2C77A399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7A5F-C9C5-445B-B008-22BB2AF7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FF89-219E-4C8B-B4A6-466A43E7DCCB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D4F50-55E9-4936-8040-9743FA1D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9161-7C32-4077-A294-985418BF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EDD4-5161-4AC6-AF5C-75340437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1B69-86B9-4985-ADC3-0A050866A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FFD81-5FE9-4799-B71F-5D96FE16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7E592-B9D8-44ED-B799-3CA93BB4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520-D8D9-49C0-BBDD-280FBE50562C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C497D-7D48-4C21-AC08-D2E1D909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921F-7C61-4060-AEA2-F9F99C2F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D10F-79FE-435E-BC41-CB94D7AB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BC73C-4752-48C4-AA38-B39BF7A6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AABEA-6C41-4E0B-8C57-2C403F5DD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D922C-074C-4DF2-953C-9A0EEF3C9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3E151-500B-4DE6-AF57-12000FB8C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C4E0C-DC8C-4B18-AA0B-780E8F73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F1CC-E182-4808-BF75-5D5D37361273}" type="datetime1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6E0C2-8FE6-4DBF-839F-4CB7858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B9A13-B6F6-47CD-BC98-29787513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E46A-0B1A-47A9-90E1-802501B8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03DB9-C0B8-419F-9067-06BB234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F69-2116-44DF-9371-DE5414C4D4D8}" type="datetime1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DD6A7-D0B4-41CA-B035-6FE3117B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722A9-6CD5-4F04-825A-48879635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FA7E0-5BF5-4EE9-93A8-83160F92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161-E776-48A7-98DA-2EDEE677FED8}" type="datetime1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1525-3305-4FFD-B2BA-469CF29B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19D54-BFA7-4B8D-B9E0-F392D45D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3F1A-AEF3-4634-A7FC-9ECCD571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207F-4C49-412F-B289-8B23AD5A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BD382-BFA0-4EFA-AEE4-1B4756A5F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0C296-426B-455A-811A-682F2DFC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0F5-AFC4-45E9-804E-F1B4789702FF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66E92-9231-4D26-935D-0ACC3890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792CE-79F3-4D05-9C87-AE759E8D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8514-0F05-4490-832F-CE5775DB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88D7C-D666-40A5-A911-7B03EA102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9F607-7613-4EDB-8D2A-40EACBA1F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579E-4A05-4D12-9544-CE880BE2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F98-5D01-4646-8311-6D8C4B19C2BF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3493-08F6-44D1-9C78-630226EE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94F8C-654A-437E-BF41-99878B53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8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E16B2-CF63-4ED6-A4AA-AD9E09DA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2B83-1072-4D20-82F4-2F64B6A49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010B-5154-484F-8AAC-0A63BF0B2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90F9-124D-4748-9448-2F7D7634993F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3B31-5426-4D49-AA8B-CF5E828C4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F4A69-0149-42BD-8C75-64EFDF5D5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8227-5DA2-49F9-BCB1-698FA005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883951070176838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19879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Research Topic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4C6F19E-42B5-49F2-9268-9FFEFDFA8244}"/>
              </a:ext>
            </a:extLst>
          </p:cNvPr>
          <p:cNvSpPr txBox="1"/>
          <p:nvPr/>
        </p:nvSpPr>
        <p:spPr>
          <a:xfrm>
            <a:off x="871928" y="1779330"/>
            <a:ext cx="104481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effectLst>
                  <a:outerShdw blurRad="114300" dist="25400" dir="6600000" sx="104000" sy="104000" algn="ctr" rotWithShape="0">
                    <a:srgbClr val="000000">
                      <a:alpha val="78000"/>
                    </a:srgbClr>
                  </a:outerShdw>
                </a:effectLst>
                <a:latin typeface="Arial Black" panose="020B0A04020102020204" pitchFamily="34" charset="0"/>
              </a:rPr>
              <a:t>Evaluating The Predictability Of Pseudo-Random Number Generators Using Supervised Machine Learning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3AC87-437B-4311-864C-84F3DA94AEF6}"/>
              </a:ext>
            </a:extLst>
          </p:cNvPr>
          <p:cNvSpPr txBox="1"/>
          <p:nvPr/>
        </p:nvSpPr>
        <p:spPr>
          <a:xfrm>
            <a:off x="1" y="5730945"/>
            <a:ext cx="8844196" cy="1198752"/>
          </a:xfrm>
          <a:prstGeom prst="rect">
            <a:avLst/>
          </a:prstGeom>
          <a:solidFill>
            <a:srgbClr val="8B8787">
              <a:alpha val="18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dist="190500" dir="5400000" sx="1000" sy="1000" algn="ctr" rotWithShape="0">
                    <a:srgbClr val="000000">
                      <a:alpha val="0"/>
                    </a:srgbClr>
                  </a:outerShdw>
                </a:effectLst>
              </a:rPr>
              <a:t>Master’s Thesis Presented  by:	Apprey-Hermann Joseph Kwame</a:t>
            </a:r>
          </a:p>
          <a:p>
            <a:endParaRPr lang="en-US" sz="2400" dirty="0">
              <a:effectLst>
                <a:outerShdw dist="190500" dir="5400000" sx="1000" sy="1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dist="190500" dir="5400000" sx="1000" sy="1000" algn="ctr" rotWithShape="0">
                    <a:srgbClr val="000000">
                      <a:alpha val="0"/>
                    </a:srgbClr>
                  </a:outerShdw>
                </a:effectLst>
              </a:rPr>
              <a:t>April 27,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EF7A5-1468-45BF-99A8-5FAFC1DE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8516" y="6356350"/>
            <a:ext cx="2743200" cy="365125"/>
          </a:xfrm>
        </p:spPr>
        <p:txBody>
          <a:bodyPr/>
          <a:lstStyle/>
          <a:p>
            <a:fld id="{FC238227-5DA2-49F9-BCB1-698FA0057384}" type="slidenum">
              <a:rPr lang="en-US" sz="3600">
                <a:solidFill>
                  <a:schemeClr val="tx1"/>
                </a:solidFill>
              </a:rPr>
              <a:t>1</a:t>
            </a:fld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8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-10717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Experimental Setup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3D00C04-E842-409D-B4C3-8BE9077F2F1C}"/>
              </a:ext>
            </a:extLst>
          </p:cNvPr>
          <p:cNvSpPr txBox="1"/>
          <p:nvPr/>
        </p:nvSpPr>
        <p:spPr>
          <a:xfrm>
            <a:off x="279091" y="764585"/>
            <a:ext cx="522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Neural Network Model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8212517-859D-47FF-BE79-E3605173F236}"/>
              </a:ext>
            </a:extLst>
          </p:cNvPr>
          <p:cNvGrpSpPr/>
          <p:nvPr/>
        </p:nvGrpSpPr>
        <p:grpSpPr>
          <a:xfrm>
            <a:off x="2623816" y="1367351"/>
            <a:ext cx="7037131" cy="5086900"/>
            <a:chOff x="0" y="0"/>
            <a:chExt cx="5353050" cy="4114800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FFD3AAE9-0971-4CB5-A163-97DF4D08E684}"/>
                </a:ext>
              </a:extLst>
            </p:cNvPr>
            <p:cNvSpPr/>
            <p:nvPr/>
          </p:nvSpPr>
          <p:spPr>
            <a:xfrm>
              <a:off x="2228850" y="40005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1670FABC-EB6D-4AD4-9CFC-574129D72914}"/>
                </a:ext>
              </a:extLst>
            </p:cNvPr>
            <p:cNvSpPr/>
            <p:nvPr/>
          </p:nvSpPr>
          <p:spPr>
            <a:xfrm>
              <a:off x="2219325" y="116205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9FC0A193-61BF-4D7C-92DC-E0AC50BBE2BD}"/>
                </a:ext>
              </a:extLst>
            </p:cNvPr>
            <p:cNvSpPr/>
            <p:nvPr/>
          </p:nvSpPr>
          <p:spPr>
            <a:xfrm>
              <a:off x="2247900" y="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CFF61DD-EF60-4A8F-95CC-DE3D6135CD59}"/>
                </a:ext>
              </a:extLst>
            </p:cNvPr>
            <p:cNvSpPr/>
            <p:nvPr/>
          </p:nvSpPr>
          <p:spPr>
            <a:xfrm>
              <a:off x="2228850" y="78105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59916C32-15FF-46B0-ABA6-9FDE0943566C}"/>
                </a:ext>
              </a:extLst>
            </p:cNvPr>
            <p:cNvCxnSpPr/>
            <p:nvPr/>
          </p:nvCxnSpPr>
          <p:spPr>
            <a:xfrm>
              <a:off x="4324350" y="1828800"/>
              <a:ext cx="619125" cy="45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6694E7C3-3884-49F5-A4AE-8A67EE047833}"/>
                </a:ext>
              </a:extLst>
            </p:cNvPr>
            <p:cNvSpPr/>
            <p:nvPr/>
          </p:nvSpPr>
          <p:spPr>
            <a:xfrm>
              <a:off x="2200275" y="150495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58B3A115-9A70-403E-AD21-B9BE3891347D}"/>
                </a:ext>
              </a:extLst>
            </p:cNvPr>
            <p:cNvCxnSpPr/>
            <p:nvPr/>
          </p:nvCxnSpPr>
          <p:spPr>
            <a:xfrm>
              <a:off x="2550795" y="523874"/>
              <a:ext cx="1190625" cy="942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18ABB249-DE8D-4780-8D2D-D6FA5B64ADD5}"/>
                </a:ext>
              </a:extLst>
            </p:cNvPr>
            <p:cNvSpPr/>
            <p:nvPr/>
          </p:nvSpPr>
          <p:spPr>
            <a:xfrm>
              <a:off x="2200275" y="187642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64C4C492-4089-4852-871B-F1E9EA157DAC}"/>
                </a:ext>
              </a:extLst>
            </p:cNvPr>
            <p:cNvCxnSpPr/>
            <p:nvPr/>
          </p:nvCxnSpPr>
          <p:spPr>
            <a:xfrm>
              <a:off x="2552700" y="1381125"/>
              <a:ext cx="108585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A28D2BAC-60A6-47F9-A6FA-28C66A69DE52}"/>
                </a:ext>
              </a:extLst>
            </p:cNvPr>
            <p:cNvCxnSpPr/>
            <p:nvPr/>
          </p:nvCxnSpPr>
          <p:spPr>
            <a:xfrm flipV="1">
              <a:off x="990600" y="1304925"/>
              <a:ext cx="952500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B8064C1F-B1F3-4CEB-9FB9-DAEC9B67E47D}"/>
                </a:ext>
              </a:extLst>
            </p:cNvPr>
            <p:cNvCxnSpPr/>
            <p:nvPr/>
          </p:nvCxnSpPr>
          <p:spPr>
            <a:xfrm flipV="1">
              <a:off x="981075" y="962025"/>
              <a:ext cx="1028700" cy="742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09F983FE-D1F1-4811-9306-B8BCD3CB5DB3}"/>
                </a:ext>
              </a:extLst>
            </p:cNvPr>
            <p:cNvCxnSpPr/>
            <p:nvPr/>
          </p:nvCxnSpPr>
          <p:spPr>
            <a:xfrm flipV="1">
              <a:off x="914399" y="201236"/>
              <a:ext cx="1200150" cy="1485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3168D9FA-D149-4D9F-81A0-47F4BCB4575F}"/>
                </a:ext>
              </a:extLst>
            </p:cNvPr>
            <p:cNvCxnSpPr/>
            <p:nvPr/>
          </p:nvCxnSpPr>
          <p:spPr>
            <a:xfrm flipV="1">
              <a:off x="1000125" y="561975"/>
              <a:ext cx="1057275" cy="114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51FE8AB7-5AA9-4F45-B704-C7C2CF52C115}"/>
                </a:ext>
              </a:extLst>
            </p:cNvPr>
            <p:cNvCxnSpPr/>
            <p:nvPr/>
          </p:nvCxnSpPr>
          <p:spPr>
            <a:xfrm>
              <a:off x="2600325" y="238125"/>
              <a:ext cx="1295400" cy="1247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9F998F38-B8D5-41AA-993F-D82693914A04}"/>
                </a:ext>
              </a:extLst>
            </p:cNvPr>
            <p:cNvCxnSpPr/>
            <p:nvPr/>
          </p:nvCxnSpPr>
          <p:spPr>
            <a:xfrm>
              <a:off x="2628900" y="933450"/>
              <a:ext cx="102870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D6A8028-54C2-4A50-85F8-527AEE5B3716}"/>
                </a:ext>
              </a:extLst>
            </p:cNvPr>
            <p:cNvSpPr/>
            <p:nvPr/>
          </p:nvSpPr>
          <p:spPr>
            <a:xfrm>
              <a:off x="381000" y="1609725"/>
              <a:ext cx="5238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EA56003D-59F3-4EAA-A65E-2950847BC349}"/>
                </a:ext>
              </a:extLst>
            </p:cNvPr>
            <p:cNvSpPr/>
            <p:nvPr/>
          </p:nvSpPr>
          <p:spPr>
            <a:xfrm>
              <a:off x="2171700" y="260032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E3D46C5-2A31-4853-83F5-8D1EFCDE6FC6}"/>
                </a:ext>
              </a:extLst>
            </p:cNvPr>
            <p:cNvSpPr/>
            <p:nvPr/>
          </p:nvSpPr>
          <p:spPr>
            <a:xfrm>
              <a:off x="3705225" y="1609725"/>
              <a:ext cx="5238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39458F3A-2B0A-446B-92C1-B09235F78881}"/>
                </a:ext>
              </a:extLst>
            </p:cNvPr>
            <p:cNvCxnSpPr/>
            <p:nvPr/>
          </p:nvCxnSpPr>
          <p:spPr>
            <a:xfrm flipV="1">
              <a:off x="2571750" y="2076450"/>
              <a:ext cx="1047750" cy="27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E80EB2C1-7017-4512-BE9E-E87888FA64D1}"/>
                </a:ext>
              </a:extLst>
            </p:cNvPr>
            <p:cNvSpPr/>
            <p:nvPr/>
          </p:nvSpPr>
          <p:spPr>
            <a:xfrm>
              <a:off x="2181225" y="223837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C8201C7F-3E4A-410A-B213-34F70AF59707}"/>
                </a:ext>
              </a:extLst>
            </p:cNvPr>
            <p:cNvCxnSpPr/>
            <p:nvPr/>
          </p:nvCxnSpPr>
          <p:spPr>
            <a:xfrm>
              <a:off x="2600325" y="1704975"/>
              <a:ext cx="1019175" cy="13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F51FA4AD-269D-4B77-8A27-CCAA72DF99DB}"/>
                </a:ext>
              </a:extLst>
            </p:cNvPr>
            <p:cNvCxnSpPr/>
            <p:nvPr/>
          </p:nvCxnSpPr>
          <p:spPr>
            <a:xfrm flipV="1">
              <a:off x="981075" y="1590675"/>
              <a:ext cx="962025" cy="209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94D18E43-D3DB-4BDD-9175-64AFE3E25892}"/>
                </a:ext>
              </a:extLst>
            </p:cNvPr>
            <p:cNvSpPr/>
            <p:nvPr/>
          </p:nvSpPr>
          <p:spPr>
            <a:xfrm>
              <a:off x="2171700" y="298132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sp>
          <p:nvSpPr>
            <p:cNvPr id="320" name="Text Box 2">
              <a:extLst>
                <a:ext uri="{FF2B5EF4-FFF2-40B4-BE49-F238E27FC236}">
                  <a16:creationId xmlns:a16="http://schemas.microsoft.com/office/drawing/2014/main" id="{C2C3E3D3-3F0E-4C17-B1BC-FC624D32B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29050"/>
              <a:ext cx="809625" cy="285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 layer</a:t>
              </a:r>
            </a:p>
          </p:txBody>
        </p:sp>
        <p:sp>
          <p:nvSpPr>
            <p:cNvPr id="322" name="Text Box 2">
              <a:extLst>
                <a:ext uri="{FF2B5EF4-FFF2-40B4-BE49-F238E27FC236}">
                  <a16:creationId xmlns:a16="http://schemas.microsoft.com/office/drawing/2014/main" id="{B51BFD7E-13F8-4DF8-AB36-02C4501C6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075" y="3648075"/>
              <a:ext cx="952500" cy="285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 layer</a:t>
              </a:r>
            </a:p>
          </p:txBody>
        </p:sp>
        <p:sp>
          <p:nvSpPr>
            <p:cNvPr id="324" name="Text Box 2">
              <a:extLst>
                <a:ext uri="{FF2B5EF4-FFF2-40B4-BE49-F238E27FC236}">
                  <a16:creationId xmlns:a16="http://schemas.microsoft.com/office/drawing/2014/main" id="{BA289170-C6DA-42A4-A4C0-742567CEB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3752850"/>
              <a:ext cx="952500" cy="285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Hidden layer</a:t>
              </a: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784A0247-3008-44EF-93E8-E385E6188A37}"/>
                </a:ext>
              </a:extLst>
            </p:cNvPr>
            <p:cNvSpPr/>
            <p:nvPr/>
          </p:nvSpPr>
          <p:spPr>
            <a:xfrm>
              <a:off x="2162175" y="336232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EBFA912E-3CB8-400E-8392-80126C02B093}"/>
                </a:ext>
              </a:extLst>
            </p:cNvPr>
            <p:cNvCxnSpPr/>
            <p:nvPr/>
          </p:nvCxnSpPr>
          <p:spPr>
            <a:xfrm>
              <a:off x="1009650" y="1847850"/>
              <a:ext cx="942975" cy="85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01416DDF-673E-4684-983E-A862542BC66F}"/>
                </a:ext>
              </a:extLst>
            </p:cNvPr>
            <p:cNvCxnSpPr/>
            <p:nvPr/>
          </p:nvCxnSpPr>
          <p:spPr>
            <a:xfrm>
              <a:off x="800100" y="2162175"/>
              <a:ext cx="1314450" cy="1219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85DC362C-9786-481D-9880-FFA6D726AD34}"/>
                </a:ext>
              </a:extLst>
            </p:cNvPr>
            <p:cNvCxnSpPr/>
            <p:nvPr/>
          </p:nvCxnSpPr>
          <p:spPr>
            <a:xfrm>
              <a:off x="1026796" y="2057399"/>
              <a:ext cx="981075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3641057E-D21A-469E-A376-0CE389105274}"/>
                </a:ext>
              </a:extLst>
            </p:cNvPr>
            <p:cNvCxnSpPr/>
            <p:nvPr/>
          </p:nvCxnSpPr>
          <p:spPr>
            <a:xfrm>
              <a:off x="1009650" y="2124075"/>
              <a:ext cx="1057275" cy="514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52D806DD-BE83-4B6A-BC48-C8B39B5FFFB6}"/>
                </a:ext>
              </a:extLst>
            </p:cNvPr>
            <p:cNvCxnSpPr/>
            <p:nvPr/>
          </p:nvCxnSpPr>
          <p:spPr>
            <a:xfrm>
              <a:off x="876300" y="2124075"/>
              <a:ext cx="1190625" cy="933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077772F8-DADC-47E2-A864-9C074CBE82FD}"/>
                </a:ext>
              </a:extLst>
            </p:cNvPr>
            <p:cNvCxnSpPr/>
            <p:nvPr/>
          </p:nvCxnSpPr>
          <p:spPr>
            <a:xfrm flipV="1">
              <a:off x="2619375" y="1981200"/>
              <a:ext cx="904875" cy="45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A7490174-8B32-41FB-AFA0-D5054579F7B2}"/>
                </a:ext>
              </a:extLst>
            </p:cNvPr>
            <p:cNvCxnSpPr/>
            <p:nvPr/>
          </p:nvCxnSpPr>
          <p:spPr>
            <a:xfrm flipV="1">
              <a:off x="2524125" y="2209800"/>
              <a:ext cx="1238250" cy="866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393CD0AA-43CE-4A41-B4A3-7664B8B8A860}"/>
                </a:ext>
              </a:extLst>
            </p:cNvPr>
            <p:cNvCxnSpPr/>
            <p:nvPr/>
          </p:nvCxnSpPr>
          <p:spPr>
            <a:xfrm flipV="1">
              <a:off x="2543175" y="2133600"/>
              <a:ext cx="1171575" cy="523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E6579074-568F-4E96-9CC7-ADA0858288BB}"/>
                </a:ext>
              </a:extLst>
            </p:cNvPr>
            <p:cNvCxnSpPr/>
            <p:nvPr/>
          </p:nvCxnSpPr>
          <p:spPr>
            <a:xfrm flipV="1">
              <a:off x="2552700" y="2181225"/>
              <a:ext cx="1333500" cy="1266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 Box 2">
              <a:extLst>
                <a:ext uri="{FF2B5EF4-FFF2-40B4-BE49-F238E27FC236}">
                  <a16:creationId xmlns:a16="http://schemas.microsoft.com/office/drawing/2014/main" id="{6E0B190A-4FE1-4D4A-AF2D-D1BBBF07B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5" y="1704975"/>
              <a:ext cx="3905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38" name="Text Box 2">
              <a:extLst>
                <a:ext uri="{FF2B5EF4-FFF2-40B4-BE49-F238E27FC236}">
                  <a16:creationId xmlns:a16="http://schemas.microsoft.com/office/drawing/2014/main" id="{DD4DE9D9-336E-4015-A48E-30722DBD2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525" y="1743075"/>
              <a:ext cx="3905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339" name="TextBox 338">
            <a:extLst>
              <a:ext uri="{FF2B5EF4-FFF2-40B4-BE49-F238E27FC236}">
                <a16:creationId xmlns:a16="http://schemas.microsoft.com/office/drawing/2014/main" id="{B61FE7D2-6A75-4057-8495-2A69C6B68E6E}"/>
              </a:ext>
            </a:extLst>
          </p:cNvPr>
          <p:cNvSpPr txBox="1"/>
          <p:nvPr/>
        </p:nvSpPr>
        <p:spPr>
          <a:xfrm>
            <a:off x="8380857" y="1800179"/>
            <a:ext cx="390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10 nodes as used in this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273D1C-8BBE-4C29-90F0-05A403CC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383" y="6439353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3200" b="1" smtClean="0">
                <a:solidFill>
                  <a:schemeClr val="tx1"/>
                </a:solidFill>
              </a:rPr>
              <a:pPr algn="l"/>
              <a:t>10</a:t>
            </a:fld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-132736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Experimental Setup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3D00C04-E842-409D-B4C3-8BE9077F2F1C}"/>
              </a:ext>
            </a:extLst>
          </p:cNvPr>
          <p:cNvSpPr txBox="1"/>
          <p:nvPr/>
        </p:nvSpPr>
        <p:spPr>
          <a:xfrm>
            <a:off x="575357" y="1359722"/>
            <a:ext cx="6918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Rattle Package of R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60EDF-08A4-4411-BC70-3F31E9990341}"/>
              </a:ext>
            </a:extLst>
          </p:cNvPr>
          <p:cNvPicPr/>
          <p:nvPr/>
        </p:nvPicPr>
        <p:blipFill rotWithShape="1">
          <a:blip r:embed="rId3"/>
          <a:srcRect l="8974" r="36699" b="32498"/>
          <a:stretch/>
        </p:blipFill>
        <p:spPr bwMode="auto">
          <a:xfrm>
            <a:off x="5191432" y="2067608"/>
            <a:ext cx="6622025" cy="45350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3F84C-7F74-4694-BF38-442C3DB07149}"/>
              </a:ext>
            </a:extLst>
          </p:cNvPr>
          <p:cNvSpPr txBox="1"/>
          <p:nvPr/>
        </p:nvSpPr>
        <p:spPr>
          <a:xfrm>
            <a:off x="378543" y="2513295"/>
            <a:ext cx="2947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Great GUI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Limitations</a:t>
            </a:r>
          </a:p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No option for activation functions, </a:t>
            </a:r>
          </a:p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Weights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5460F-B19D-43B5-836F-25617F75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4599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smtClean="0">
                <a:solidFill>
                  <a:schemeClr val="tx1"/>
                </a:solidFill>
              </a:rPr>
              <a:pPr algn="l"/>
              <a:t>11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3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1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Data Collection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656AAE-AE7A-41E7-8571-FD0BA9E4D35A}"/>
              </a:ext>
            </a:extLst>
          </p:cNvPr>
          <p:cNvSpPr txBox="1"/>
          <p:nvPr/>
        </p:nvSpPr>
        <p:spPr>
          <a:xfrm>
            <a:off x="809468" y="1753847"/>
            <a:ext cx="10867869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Two datasets generated for each language</a:t>
            </a:r>
            <a:br>
              <a:rPr lang="en-US" sz="40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0" indent="-742950">
              <a:buAutoNum type="arabicPeriod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Same seed used for all random values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4000" b="1" baseline="-25000" dirty="0" err="1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 Independent variable: Previous random number in sequence X</a:t>
            </a:r>
            <a:r>
              <a:rPr lang="en-US" sz="4000" b="1" baseline="-25000" dirty="0">
                <a:solidFill>
                  <a:schemeClr val="bg1">
                    <a:lumMod val="95000"/>
                  </a:schemeClr>
                </a:solidFill>
              </a:rPr>
              <a:t>n-1</a:t>
            </a:r>
            <a:br>
              <a:rPr lang="en-US" sz="4000" b="1" baseline="-250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4000" b="1" baseline="-250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0" indent="-742950">
              <a:buAutoNum type="arabicPeriod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New seed generated before each random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4000" b="1" baseline="-25000" dirty="0" err="1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n-US" sz="4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Independent variable: Seed</a:t>
            </a:r>
            <a:br>
              <a:rPr lang="en-US" sz="40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4000" b="1" baseline="-250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0" indent="-742950">
              <a:buAutoNum type="arabicPeriod"/>
            </a:pP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390D9-17F6-42C2-A2B7-3C5191AE98E6}"/>
              </a:ext>
            </a:extLst>
          </p:cNvPr>
          <p:cNvSpPr txBox="1"/>
          <p:nvPr/>
        </p:nvSpPr>
        <p:spPr>
          <a:xfrm>
            <a:off x="5209082" y="961779"/>
            <a:ext cx="16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rgbClr val="C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C00000">
                      <a:alpha val="40000"/>
                    </a:srgbClr>
                  </a:glow>
                  <a:outerShdw blurRad="50800" dist="50800" dir="5400000" algn="ctr" rotWithShape="0">
                    <a:srgbClr val="C00000">
                      <a:alpha val="54000"/>
                    </a:srgbClr>
                  </a:outerShdw>
                </a:effectLst>
                <a:latin typeface="Tw Cen MT" panose="020B0602020104020603" pitchFamily="34" charset="0"/>
              </a:rPr>
              <a:t>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DD26AE-539F-4635-BFB6-D9DE26FB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47336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12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1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1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Data Collection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656AAE-AE7A-41E7-8571-FD0BA9E4D35A}"/>
              </a:ext>
            </a:extLst>
          </p:cNvPr>
          <p:cNvSpPr txBox="1"/>
          <p:nvPr/>
        </p:nvSpPr>
        <p:spPr>
          <a:xfrm>
            <a:off x="809468" y="1753847"/>
            <a:ext cx="10867869" cy="542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u="sng" dirty="0">
                <a:solidFill>
                  <a:schemeClr val="bg1">
                    <a:lumMod val="95000"/>
                  </a:schemeClr>
                </a:solidFill>
              </a:rPr>
              <a:t>Data Structure</a:t>
            </a:r>
          </a:p>
          <a:p>
            <a:pPr lvl="0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Tables with two columns labeled X and Y.</a:t>
            </a:r>
          </a:p>
          <a:p>
            <a:pPr lvl="0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X 	- independent variables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</a:rPr>
              <a:t>ie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 seed / sequence </a:t>
            </a:r>
          </a:p>
          <a:p>
            <a:pPr lvl="0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Y  	- dependent variable random numbers</a:t>
            </a:r>
          </a:p>
          <a:p>
            <a:pPr lvl="0"/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Total of 6 tables.</a:t>
            </a:r>
            <a:br>
              <a:rPr lang="en-US" sz="40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0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4000" b="1" baseline="-250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0" indent="-742950">
              <a:buAutoNum type="arabicPeriod"/>
            </a:pP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390D9-17F6-42C2-A2B7-3C5191AE98E6}"/>
              </a:ext>
            </a:extLst>
          </p:cNvPr>
          <p:cNvSpPr txBox="1"/>
          <p:nvPr/>
        </p:nvSpPr>
        <p:spPr>
          <a:xfrm>
            <a:off x="5209082" y="961779"/>
            <a:ext cx="16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rgbClr val="C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C00000">
                      <a:alpha val="40000"/>
                    </a:srgbClr>
                  </a:glow>
                  <a:outerShdw blurRad="50800" dist="50800" dir="5400000" algn="ctr" rotWithShape="0">
                    <a:srgbClr val="C00000">
                      <a:alpha val="54000"/>
                    </a:srgbClr>
                  </a:outerShdw>
                </a:effectLst>
                <a:latin typeface="Tw Cen MT" panose="020B0602020104020603" pitchFamily="34" charset="0"/>
              </a:rPr>
              <a:t>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D6479-26BB-4E21-9EF2-5EF497E0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47336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13</a:t>
            </a:fld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4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1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Data Collection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656AAE-AE7A-41E7-8571-FD0BA9E4D35A}"/>
              </a:ext>
            </a:extLst>
          </p:cNvPr>
          <p:cNvSpPr txBox="1"/>
          <p:nvPr/>
        </p:nvSpPr>
        <p:spPr>
          <a:xfrm>
            <a:off x="809468" y="1753847"/>
            <a:ext cx="108678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Each dataset contained 2000 observations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70% used for training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15% for validation during learning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15% for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390D9-17F6-42C2-A2B7-3C5191AE98E6}"/>
              </a:ext>
            </a:extLst>
          </p:cNvPr>
          <p:cNvSpPr txBox="1"/>
          <p:nvPr/>
        </p:nvSpPr>
        <p:spPr>
          <a:xfrm>
            <a:off x="5209082" y="961779"/>
            <a:ext cx="16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rgbClr val="C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C00000">
                      <a:alpha val="40000"/>
                    </a:srgbClr>
                  </a:glow>
                  <a:outerShdw blurRad="50800" dist="50800" dir="5400000" algn="ctr" rotWithShape="0">
                    <a:srgbClr val="C00000">
                      <a:alpha val="54000"/>
                    </a:srgbClr>
                  </a:outerShdw>
                </a:effectLst>
                <a:latin typeface="Tw Cen MT" panose="020B0602020104020603" pitchFamily="34" charset="0"/>
              </a:rPr>
              <a:t>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FB629-9E3F-4B18-8AFC-B515A163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47336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3600" smtClean="0">
                <a:solidFill>
                  <a:schemeClr val="tx1"/>
                </a:solidFill>
              </a:rPr>
              <a:pPr algn="l"/>
              <a:t>14</a:t>
            </a:fld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7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Data Collection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FAA1F0-8939-4B0E-8C47-AE49FE2E2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43850"/>
              </p:ext>
            </p:extLst>
          </p:nvPr>
        </p:nvGraphicFramePr>
        <p:xfrm>
          <a:off x="2113613" y="1533259"/>
          <a:ext cx="7704945" cy="5223503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2922365">
                  <a:extLst>
                    <a:ext uri="{9D8B030D-6E8A-4147-A177-3AD203B41FA5}">
                      <a16:colId xmlns:a16="http://schemas.microsoft.com/office/drawing/2014/main" val="1608355947"/>
                    </a:ext>
                  </a:extLst>
                </a:gridCol>
                <a:gridCol w="2391290">
                  <a:extLst>
                    <a:ext uri="{9D8B030D-6E8A-4147-A177-3AD203B41FA5}">
                      <a16:colId xmlns:a16="http://schemas.microsoft.com/office/drawing/2014/main" val="1174805573"/>
                    </a:ext>
                  </a:extLst>
                </a:gridCol>
                <a:gridCol w="2391290">
                  <a:extLst>
                    <a:ext uri="{9D8B030D-6E8A-4147-A177-3AD203B41FA5}">
                      <a16:colId xmlns:a16="http://schemas.microsoft.com/office/drawing/2014/main" val="2868300161"/>
                    </a:ext>
                  </a:extLst>
                </a:gridCol>
              </a:tblGrid>
              <a:tr h="13839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Dataset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Programing language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Independent variables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93342"/>
                  </a:ext>
                </a:extLst>
              </a:tr>
              <a:tr h="639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Dataset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C++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sequence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75872"/>
                  </a:ext>
                </a:extLst>
              </a:tr>
              <a:tr h="639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Dataset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C++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52302"/>
                  </a:ext>
                </a:extLst>
              </a:tr>
              <a:tr h="639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Dataset 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Python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sequence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824869"/>
                  </a:ext>
                </a:extLst>
              </a:tr>
              <a:tr h="639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Dataset 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Python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640109"/>
                  </a:ext>
                </a:extLst>
              </a:tr>
              <a:tr h="639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Dataset 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Java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sequence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731490"/>
                  </a:ext>
                </a:extLst>
              </a:tr>
              <a:tr h="639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Dataset 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Java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92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607837-905C-48A3-B269-A38EF6B3E6CC}"/>
              </a:ext>
            </a:extLst>
          </p:cNvPr>
          <p:cNvSpPr txBox="1"/>
          <p:nvPr/>
        </p:nvSpPr>
        <p:spPr>
          <a:xfrm>
            <a:off x="5209082" y="961779"/>
            <a:ext cx="16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rgbClr val="C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C00000">
                      <a:alpha val="40000"/>
                    </a:srgbClr>
                  </a:glow>
                  <a:outerShdw blurRad="50800" dist="50800" dir="5400000" algn="ctr" rotWithShape="0">
                    <a:srgbClr val="C00000">
                      <a:alpha val="54000"/>
                    </a:srgbClr>
                  </a:outerShdw>
                </a:effectLst>
                <a:latin typeface="Tw Cen MT" panose="020B0602020104020603" pitchFamily="34" charset="0"/>
              </a:rPr>
              <a:t>Cont.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67BCB-A8B2-4FE0-9533-959540CE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92765" y="6420941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000" b="1" smtClean="0">
                <a:solidFill>
                  <a:schemeClr val="tx1"/>
                </a:solidFill>
              </a:rPr>
              <a:pPr algn="l"/>
              <a:t>15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3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-224588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Data Analysis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8008F46-45B1-47C7-BF53-2EDBDED19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032909"/>
              </p:ext>
            </p:extLst>
          </p:nvPr>
        </p:nvGraphicFramePr>
        <p:xfrm>
          <a:off x="1178484" y="1400577"/>
          <a:ext cx="9675569" cy="5065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6E0C40-BAE5-413D-BE7C-B38951A187C8}"/>
              </a:ext>
            </a:extLst>
          </p:cNvPr>
          <p:cNvSpPr txBox="1"/>
          <p:nvPr/>
        </p:nvSpPr>
        <p:spPr>
          <a:xfrm>
            <a:off x="5209082" y="961779"/>
            <a:ext cx="16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rgbClr val="C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C00000">
                      <a:alpha val="40000"/>
                    </a:srgbClr>
                  </a:glow>
                  <a:outerShdw blurRad="50800" dist="50800" dir="5400000" algn="ctr" rotWithShape="0">
                    <a:srgbClr val="C00000">
                      <a:alpha val="54000"/>
                    </a:srgbClr>
                  </a:outerShdw>
                </a:effectLst>
                <a:latin typeface="Tw Cen MT" panose="020B0602020104020603" pitchFamily="34" charset="0"/>
              </a:rPr>
              <a:t>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D2BE6-B8FB-4082-A866-00E40F38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411" y="6155443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000" b="1" smtClean="0">
                <a:solidFill>
                  <a:schemeClr val="tx1"/>
                </a:solidFill>
              </a:rPr>
              <a:pPr algn="l"/>
              <a:t>16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0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59F777D-1AD1-4B20-A261-88DEE26D92D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3"/>
          <a:stretch/>
        </p:blipFill>
        <p:spPr bwMode="auto">
          <a:xfrm>
            <a:off x="423545" y="1533941"/>
            <a:ext cx="5937498" cy="50656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AB896E-7101-4E1A-B67F-BCDA87AA200D}"/>
              </a:ext>
            </a:extLst>
          </p:cNvPr>
          <p:cNvSpPr txBox="1"/>
          <p:nvPr/>
        </p:nvSpPr>
        <p:spPr>
          <a:xfrm>
            <a:off x="6971039" y="1547195"/>
            <a:ext cx="3963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Linear Model 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performance on Dataset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5DD22-A06D-42AA-BE40-437C8084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39521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000" b="1" smtClean="0">
                <a:solidFill>
                  <a:schemeClr val="tx1"/>
                </a:solidFill>
              </a:rPr>
              <a:pPr algn="l"/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B693B7A-F2C1-4448-A2DD-1C47FA35082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8"/>
          <a:stretch/>
        </p:blipFill>
        <p:spPr bwMode="auto">
          <a:xfrm>
            <a:off x="484601" y="1716506"/>
            <a:ext cx="6124746" cy="50127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4A0A2-6C75-4004-9602-6CA4F008D1CA}"/>
              </a:ext>
            </a:extLst>
          </p:cNvPr>
          <p:cNvSpPr txBox="1"/>
          <p:nvPr/>
        </p:nvSpPr>
        <p:spPr>
          <a:xfrm>
            <a:off x="6971038" y="1943858"/>
            <a:ext cx="429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Neural Network Model performance on Dataset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8AEF5-4EB9-4E60-A7C2-056DCCF6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07939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000" b="1" smtClean="0">
                <a:solidFill>
                  <a:schemeClr val="tx1"/>
                </a:solidFill>
              </a:rPr>
              <a:pPr algn="l"/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9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985C10A-4038-4B2B-8AB6-D4D6F645319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8"/>
          <a:stretch/>
        </p:blipFill>
        <p:spPr bwMode="auto">
          <a:xfrm>
            <a:off x="452366" y="1811337"/>
            <a:ext cx="5869817" cy="49179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5367E9-6840-4992-BED4-AC85184D28AE}"/>
              </a:ext>
            </a:extLst>
          </p:cNvPr>
          <p:cNvSpPr txBox="1"/>
          <p:nvPr/>
        </p:nvSpPr>
        <p:spPr>
          <a:xfrm>
            <a:off x="6322183" y="1811337"/>
            <a:ext cx="5338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Linear Model performance on Dataset 2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R-Square of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CD8D4-6476-4002-AD1E-8D2E1094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64170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000" b="1" smtClean="0">
                <a:solidFill>
                  <a:schemeClr val="tx1"/>
                </a:solidFill>
              </a:rPr>
              <a:pPr algn="l"/>
              <a:t>19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9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1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599928" y="3608882"/>
              <a:ext cx="41222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81EE48-5B0C-4FE6-BAB4-A14600FFDD77}"/>
              </a:ext>
            </a:extLst>
          </p:cNvPr>
          <p:cNvSpPr txBox="1"/>
          <p:nvPr/>
        </p:nvSpPr>
        <p:spPr>
          <a:xfrm>
            <a:off x="1366711" y="1671051"/>
            <a:ext cx="92437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Random number generation is a key component in many computing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Games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Gambling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Security systems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Problem: Most systems use pseudo-random number generation (PRNG) algorithms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Not truly random processes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Generated from </a:t>
            </a:r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seed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 (which may be truly random)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4DE62-0E16-45CB-ABBB-98D9A932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80032"/>
            <a:ext cx="2763253" cy="349250"/>
          </a:xfrm>
        </p:spPr>
        <p:txBody>
          <a:bodyPr/>
          <a:lstStyle/>
          <a:p>
            <a:pPr algn="l"/>
            <a:fld id="{FC238227-5DA2-49F9-BCB1-698FA0057384}" type="slidenum">
              <a:rPr lang="en-US" sz="3600">
                <a:solidFill>
                  <a:schemeClr val="tx1"/>
                </a:solidFill>
              </a:rPr>
              <a:pPr algn="l"/>
              <a:t>2</a:t>
            </a:fld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15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14748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5E00C26-0045-475D-91F8-8A15B62D58B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8"/>
          <a:stretch/>
        </p:blipFill>
        <p:spPr bwMode="auto">
          <a:xfrm>
            <a:off x="605168" y="1472487"/>
            <a:ext cx="6293886" cy="52715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027276-8D45-440C-AC87-791AEAF0B68B}"/>
              </a:ext>
            </a:extLst>
          </p:cNvPr>
          <p:cNvSpPr txBox="1"/>
          <p:nvPr/>
        </p:nvSpPr>
        <p:spPr>
          <a:xfrm>
            <a:off x="6971039" y="1811337"/>
            <a:ext cx="4213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Neural Network Model performance on Dataset 2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R-Square of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3E651-41F2-422F-8881-56E38125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166" y="6364170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96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FCDF78-EA29-463D-B6EC-AEBF94D94E2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3"/>
          <a:stretch/>
        </p:blipFill>
        <p:spPr bwMode="auto">
          <a:xfrm>
            <a:off x="838200" y="1586446"/>
            <a:ext cx="6134860" cy="51428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1326C8-A084-40E1-8A91-4D5FA746A652}"/>
              </a:ext>
            </a:extLst>
          </p:cNvPr>
          <p:cNvSpPr txBox="1"/>
          <p:nvPr/>
        </p:nvSpPr>
        <p:spPr>
          <a:xfrm>
            <a:off x="6971039" y="1696529"/>
            <a:ext cx="3963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Linear Model performance on Dataset 3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1A23B-A852-4CC3-B543-A805AF62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34108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000" b="1" smtClean="0">
                <a:solidFill>
                  <a:schemeClr val="tx1"/>
                </a:solidFill>
              </a:rPr>
              <a:pPr algn="l"/>
              <a:t>21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7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834DEC8-938B-4C57-94EA-828659F798D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8"/>
          <a:stretch/>
        </p:blipFill>
        <p:spPr bwMode="auto">
          <a:xfrm>
            <a:off x="730616" y="1586446"/>
            <a:ext cx="6108355" cy="50131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79764-1E74-4195-B26A-0B89BFED0BD6}"/>
              </a:ext>
            </a:extLst>
          </p:cNvPr>
          <p:cNvSpPr txBox="1"/>
          <p:nvPr/>
        </p:nvSpPr>
        <p:spPr>
          <a:xfrm>
            <a:off x="6971038" y="1696529"/>
            <a:ext cx="428005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Neural Network Model performance on Dataset 3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68E2B-6D31-49B3-925C-1CEBE25E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22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07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EBDDCF-DDC1-496A-8E41-BEA409A539E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3"/>
          <a:stretch/>
        </p:blipFill>
        <p:spPr bwMode="auto">
          <a:xfrm>
            <a:off x="848368" y="1468235"/>
            <a:ext cx="5724043" cy="51428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F75CE6-21BC-41D3-B1C2-B5F55E471925}"/>
              </a:ext>
            </a:extLst>
          </p:cNvPr>
          <p:cNvSpPr txBox="1"/>
          <p:nvPr/>
        </p:nvSpPr>
        <p:spPr>
          <a:xfrm>
            <a:off x="6971039" y="1811337"/>
            <a:ext cx="42137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Linear Model performance on Dataset 4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The least R-Square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6C726-30EC-403D-88EC-1F289325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8522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000" b="1" smtClean="0">
                <a:solidFill>
                  <a:schemeClr val="tx1"/>
                </a:solidFill>
              </a:rPr>
              <a:pPr algn="l"/>
              <a:t>23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8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87122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3E82B95-0DBA-41CD-A512-5708B7377A7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8"/>
          <a:stretch/>
        </p:blipFill>
        <p:spPr bwMode="auto">
          <a:xfrm>
            <a:off x="677154" y="1544863"/>
            <a:ext cx="6293885" cy="5226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10EA65-82FB-4695-8EE7-8EF8710983B1}"/>
              </a:ext>
            </a:extLst>
          </p:cNvPr>
          <p:cNvSpPr txBox="1"/>
          <p:nvPr/>
        </p:nvSpPr>
        <p:spPr>
          <a:xfrm>
            <a:off x="6971039" y="1811337"/>
            <a:ext cx="42137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Neural Network Model performance on Dataset 4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E8D68-DB84-4DD3-B194-CF2C30B2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24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0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74C07F9-A055-482F-9F3A-2D1C052AAF5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8"/>
          <a:stretch/>
        </p:blipFill>
        <p:spPr bwMode="auto">
          <a:xfrm>
            <a:off x="637395" y="1683026"/>
            <a:ext cx="6333643" cy="50462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52C3A-BEE2-4977-9C7C-D11F0D603C4F}"/>
              </a:ext>
            </a:extLst>
          </p:cNvPr>
          <p:cNvSpPr txBox="1"/>
          <p:nvPr/>
        </p:nvSpPr>
        <p:spPr>
          <a:xfrm>
            <a:off x="6971038" y="1696529"/>
            <a:ext cx="4280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Linear Model performance on Dataset 5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F056C-720B-4084-9343-D3BE4942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74665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25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68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485FAF4-65CC-4FE0-87E7-1164BAB44B9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8"/>
          <a:stretch/>
        </p:blipFill>
        <p:spPr bwMode="auto">
          <a:xfrm>
            <a:off x="580204" y="1870471"/>
            <a:ext cx="6214372" cy="50239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8DB1C-FD83-46F5-A9E3-F46572753DA7}"/>
              </a:ext>
            </a:extLst>
          </p:cNvPr>
          <p:cNvSpPr txBox="1"/>
          <p:nvPr/>
        </p:nvSpPr>
        <p:spPr>
          <a:xfrm>
            <a:off x="6971038" y="1696529"/>
            <a:ext cx="4280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Neural Network Model performance on Dataset 5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3A4AF-063A-4AEE-A2F1-47460FA4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31742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26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95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6CC599C-A015-4602-8956-1DA46A5A3C4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3"/>
          <a:stretch/>
        </p:blipFill>
        <p:spPr bwMode="auto">
          <a:xfrm>
            <a:off x="571136" y="1632316"/>
            <a:ext cx="6399903" cy="50511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D61EB-7F54-46D7-AE48-FAEDDFD91CE4}"/>
              </a:ext>
            </a:extLst>
          </p:cNvPr>
          <p:cNvSpPr txBox="1"/>
          <p:nvPr/>
        </p:nvSpPr>
        <p:spPr>
          <a:xfrm>
            <a:off x="6971039" y="1811337"/>
            <a:ext cx="42137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Linear Model performance on Dataset 6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22488-F288-432A-ADBE-6EE13DA7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78719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27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5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557705"/>
              <a:ext cx="39637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Results and Discussions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5A20CB9-3B49-4261-9911-5E2284F7BDD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8"/>
          <a:stretch/>
        </p:blipFill>
        <p:spPr bwMode="auto">
          <a:xfrm>
            <a:off x="490977" y="1586446"/>
            <a:ext cx="5989086" cy="5226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24A07-5827-4274-A92E-102A3413E36D}"/>
              </a:ext>
            </a:extLst>
          </p:cNvPr>
          <p:cNvSpPr txBox="1"/>
          <p:nvPr/>
        </p:nvSpPr>
        <p:spPr>
          <a:xfrm>
            <a:off x="6971039" y="1811337"/>
            <a:ext cx="42535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Neural Network Model performance on Dataset 6</a:t>
            </a: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411D1-3C37-402D-8658-4BAC2D2B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28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89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834704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Conclusions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DA514-C3B8-4FAC-88A4-361490AF29CF}"/>
              </a:ext>
            </a:extLst>
          </p:cNvPr>
          <p:cNvSpPr/>
          <p:nvPr/>
        </p:nvSpPr>
        <p:spPr>
          <a:xfrm>
            <a:off x="404734" y="1457739"/>
            <a:ext cx="10530009" cy="559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cs typeface="Times New Roman" panose="02020603050405020304" pitchFamily="18" charset="0"/>
              </a:rPr>
              <a:t>There is evidence that machine learning algorithms can be used to predict values created by some pseudorandom number generators. </a:t>
            </a: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The C++ PRNG is predictable given the seed, but Python and Java PRNGs are not as predictable with or without the seed.</a:t>
            </a: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750D-5DB7-4E99-B5C2-85938A79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80032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29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4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1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599928" y="3608882"/>
              <a:ext cx="41222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81EE48-5B0C-4FE6-BAB4-A14600FFDD77}"/>
              </a:ext>
            </a:extLst>
          </p:cNvPr>
          <p:cNvSpPr txBox="1"/>
          <p:nvPr/>
        </p:nvSpPr>
        <p:spPr>
          <a:xfrm>
            <a:off x="1781548" y="1850962"/>
            <a:ext cx="860663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Machine Learning (ML) algorithms predict </a:t>
            </a:r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future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 occurrences from </a:t>
            </a:r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past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 experiences </a:t>
            </a:r>
          </a:p>
          <a:p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Model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 of process created from </a:t>
            </a:r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training set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 of supervised examples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ML algorithms include: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Linear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Artificial neural networks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Recurrence algorithms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8A755-2F01-4EE2-B2C2-C8C042D29F6D}"/>
              </a:ext>
            </a:extLst>
          </p:cNvPr>
          <p:cNvSpPr txBox="1"/>
          <p:nvPr/>
        </p:nvSpPr>
        <p:spPr>
          <a:xfrm>
            <a:off x="5209082" y="961779"/>
            <a:ext cx="16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rgbClr val="C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C00000">
                      <a:alpha val="40000"/>
                    </a:srgbClr>
                  </a:glow>
                  <a:outerShdw blurRad="50800" dist="50800" dir="5400000" algn="ctr" rotWithShape="0">
                    <a:srgbClr val="C00000">
                      <a:alpha val="54000"/>
                    </a:srgbClr>
                  </a:outerShdw>
                </a:effectLst>
                <a:latin typeface="Tw Cen MT" panose="020B0602020104020603" pitchFamily="34" charset="0"/>
              </a:rPr>
              <a:t>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B3179-B011-4B1C-9687-8F658548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47336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3600">
                <a:solidFill>
                  <a:schemeClr val="tx1"/>
                </a:solidFill>
              </a:rPr>
              <a:pPr algn="l"/>
              <a:t>3</a:t>
            </a:fld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65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834704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Conclusions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DA514-C3B8-4FAC-88A4-361490AF29CF}"/>
              </a:ext>
            </a:extLst>
          </p:cNvPr>
          <p:cNvSpPr/>
          <p:nvPr/>
        </p:nvSpPr>
        <p:spPr>
          <a:xfrm>
            <a:off x="404734" y="1457739"/>
            <a:ext cx="10530009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spcAft>
                <a:spcPts val="1000"/>
              </a:spcAft>
              <a:buFont typeface="+mj-lt"/>
              <a:buAutoNum type="arabicPeriod" startAt="3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Reseeding before each random number generated is to be avoided, especially with C++.</a:t>
            </a:r>
          </a:p>
          <a:p>
            <a:pPr marL="742950" indent="-742950" algn="just">
              <a:spcAft>
                <a:spcPts val="1000"/>
              </a:spcAft>
              <a:buFont typeface="+mj-lt"/>
              <a:buAutoNum type="arabicPeriod" startAt="3"/>
            </a:pPr>
            <a:endParaRPr lang="en-US" sz="3600" dirty="0">
              <a:solidFill>
                <a:schemeClr val="bg1">
                  <a:lumMod val="9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>
              <a:spcAft>
                <a:spcPts val="1000"/>
              </a:spcAft>
              <a:buFont typeface="+mj-lt"/>
              <a:buAutoNum type="arabicPeriod" startAt="3"/>
            </a:pPr>
            <a:r>
              <a:rPr lang="en-US" sz="3600" dirty="0">
                <a:solidFill>
                  <a:schemeClr val="bg1"/>
                </a:solidFill>
              </a:rPr>
              <a:t>The neural network performed no better than simple linear regression in most cases. </a:t>
            </a:r>
            <a:br>
              <a:rPr lang="en-US" sz="36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 algn="just">
              <a:spcAft>
                <a:spcPts val="1000"/>
              </a:spcAft>
              <a:buFont typeface="+mj-lt"/>
              <a:buAutoNum type="arabicPeriod" startAt="3"/>
            </a:pPr>
            <a:endParaRPr lang="en-US" sz="3600" dirty="0">
              <a:solidFill>
                <a:schemeClr val="bg1">
                  <a:lumMod val="9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1825F-0271-4BAD-9980-0294B67E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47336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30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7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834704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Future Work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54548-FF80-4C57-832B-3474CF19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47336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400" b="1" smtClean="0">
                <a:solidFill>
                  <a:schemeClr val="tx1"/>
                </a:solidFill>
              </a:rPr>
              <a:pPr algn="l"/>
              <a:t>31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0AAE35-8B7A-4744-907B-88E129C11291}"/>
              </a:ext>
            </a:extLst>
          </p:cNvPr>
          <p:cNvSpPr/>
          <p:nvPr/>
        </p:nvSpPr>
        <p:spPr>
          <a:xfrm>
            <a:off x="404734" y="1457739"/>
            <a:ext cx="10530009" cy="632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spcAft>
                <a:spcPts val="1000"/>
              </a:spcAft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Tests should be performed on other PRNGs to further confirm the results of this thesis. </a:t>
            </a:r>
          </a:p>
          <a:p>
            <a:pPr marL="1200150" lvl="1" indent="-7429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With and without reseeding</a:t>
            </a:r>
          </a:p>
          <a:p>
            <a:pPr marL="1200150" lvl="1" indent="-7429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Other C++ PRNGs</a:t>
            </a:r>
          </a:p>
          <a:p>
            <a:pPr marL="742950" indent="-742950" algn="just">
              <a:spcAft>
                <a:spcPts val="1000"/>
              </a:spcAft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Tests should be performed using more sophisticated ML algorithms such as deep learning and recurrence algorithms. </a:t>
            </a:r>
          </a:p>
          <a:p>
            <a:pPr marL="742950" indent="-742950" algn="just">
              <a:spcAft>
                <a:spcPts val="1000"/>
              </a:spcAft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Larger amount of data should be used in the training.</a:t>
            </a:r>
          </a:p>
          <a:p>
            <a:pPr algn="just">
              <a:lnSpc>
                <a:spcPct val="200000"/>
              </a:lnSpc>
              <a:spcAft>
                <a:spcPts val="1000"/>
              </a:spcAft>
            </a:pPr>
            <a:endParaRPr lang="en-US" sz="32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72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0"/>
            <a:chOff x="-2327495" y="3429000"/>
            <a:chExt cx="12284765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0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834704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The End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75BFE21-2152-4F6B-AAE7-CB60D44BF03D}"/>
              </a:ext>
            </a:extLst>
          </p:cNvPr>
          <p:cNvSpPr txBox="1"/>
          <p:nvPr/>
        </p:nvSpPr>
        <p:spPr>
          <a:xfrm>
            <a:off x="486599" y="3173415"/>
            <a:ext cx="10448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effectLst>
                  <a:outerShdw blurRad="114300" dist="25400" dir="6600000" sx="104000" sy="104000" algn="ctr" rotWithShape="0">
                    <a:srgbClr val="000000">
                      <a:alpha val="78000"/>
                    </a:srgbClr>
                  </a:outerShdw>
                </a:effectLst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3FDCC-3FC0-4EA2-8A86-2769CF57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227-5DA2-49F9-BCB1-698FA00573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4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-92765" y="0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Research Questions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4C6F19E-42B5-49F2-9268-9FFEFDFA8244}"/>
              </a:ext>
            </a:extLst>
          </p:cNvPr>
          <p:cNvSpPr txBox="1"/>
          <p:nvPr/>
        </p:nvSpPr>
        <p:spPr>
          <a:xfrm>
            <a:off x="809469" y="1753847"/>
            <a:ext cx="108079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0" indent="-742950">
              <a:buAutoNum type="arabicPeriod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Can ML learn from a seed or a sequence of PRNG random numbers and make predictions about future values?</a:t>
            </a:r>
          </a:p>
          <a:p>
            <a:pPr marL="742950" lvl="0" indent="-742950">
              <a:buAutoNum type="arabicPeriod"/>
            </a:pP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0" indent="-742950">
              <a:buAutoNum type="arabicPeriod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How accurate is the predictability of ML on certain PRNG?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165FC-543C-493C-BBE7-00939C7C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92765" y="6447335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3600">
                <a:solidFill>
                  <a:schemeClr val="tx1"/>
                </a:solidFill>
              </a:rPr>
              <a:pPr algn="l"/>
              <a:t>4</a:t>
            </a:fld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4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-80210" y="-2587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165FC-543C-493C-BBE7-00939C7C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92765" y="6447335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3600">
                <a:solidFill>
                  <a:schemeClr val="tx1"/>
                </a:solidFill>
              </a:rPr>
              <a:pPr algn="l"/>
              <a:t>5</a:t>
            </a:fld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8FE1A-2D1A-4D31-97D2-0A20407E4B71}"/>
              </a:ext>
            </a:extLst>
          </p:cNvPr>
          <p:cNvSpPr txBox="1"/>
          <p:nvPr/>
        </p:nvSpPr>
        <p:spPr>
          <a:xfrm>
            <a:off x="4034418" y="299560"/>
            <a:ext cx="396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>
                  <a:solidFill>
                    <a:srgbClr val="C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C00000">
                      <a:alpha val="40000"/>
                    </a:srgbClr>
                  </a:glow>
                  <a:outerShdw blurRad="50800" dist="50800" dir="5400000" algn="ctr" rotWithShape="0">
                    <a:srgbClr val="C00000">
                      <a:alpha val="54000"/>
                    </a:srgbClr>
                  </a:outerShdw>
                </a:effectLst>
                <a:latin typeface="Tw Cen MT" panose="020B0602020104020603" pitchFamily="34" charset="0"/>
              </a:rPr>
              <a:t>Previous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FAD75-733F-4E5A-9F9E-2E2F48F6A920}"/>
              </a:ext>
            </a:extLst>
          </p:cNvPr>
          <p:cNvSpPr txBox="1"/>
          <p:nvPr/>
        </p:nvSpPr>
        <p:spPr>
          <a:xfrm>
            <a:off x="741885" y="1669509"/>
            <a:ext cx="1086786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F. Fan and G. Wang (2018), "Learning From Pseudo-Randomness With an Artificial Neural Network–Does God Play Pseudo-Dice?," in IEEE Access, vol. 6, pp. 22987-22992, 2018.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Petr </a:t>
            </a:r>
            <a:r>
              <a:rPr lang="en-US" sz="2800" dirty="0" err="1">
                <a:solidFill>
                  <a:schemeClr val="bg1"/>
                </a:solidFill>
              </a:rPr>
              <a:t>Savicky</a:t>
            </a:r>
            <a:r>
              <a:rPr lang="en-US" sz="2800" dirty="0">
                <a:solidFill>
                  <a:schemeClr val="bg1"/>
                </a:solidFill>
              </a:rPr>
              <a:t> &amp; Marko </a:t>
            </a:r>
            <a:r>
              <a:rPr lang="en-US" sz="2800" dirty="0" err="1">
                <a:solidFill>
                  <a:schemeClr val="bg1"/>
                </a:solidFill>
              </a:rPr>
              <a:t>Robnik-Šikonja</a:t>
            </a:r>
            <a:r>
              <a:rPr lang="en-US" sz="2800" dirty="0">
                <a:solidFill>
                  <a:schemeClr val="bg1"/>
                </a:solidFill>
              </a:rPr>
              <a:t> (2008), Learning Random Numbers: A MATLAB Anomaly, Applied Artificial Intelligence, 22:3, 254-265, DOI: </a:t>
            </a: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10.1080/08839510701768382</a:t>
            </a:r>
            <a:endParaRPr lang="en-US" sz="2800" dirty="0">
              <a:solidFill>
                <a:schemeClr val="bg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Neither experiments with PRNG used in programming languages or with same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30797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0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Experimental Setup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3D00C04-E842-409D-B4C3-8BE9077F2F1C}"/>
              </a:ext>
            </a:extLst>
          </p:cNvPr>
          <p:cNvSpPr txBox="1"/>
          <p:nvPr/>
        </p:nvSpPr>
        <p:spPr>
          <a:xfrm>
            <a:off x="692046" y="1757298"/>
            <a:ext cx="108079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0" indent="-742950">
              <a:buAutoNum type="arabicPeriod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C++, Python and Java</a:t>
            </a:r>
          </a:p>
          <a:p>
            <a:pPr marL="742950" lvl="0" indent="-742950">
              <a:buAutoNum type="arabicPeriod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Lineal regression Model </a:t>
            </a:r>
          </a:p>
          <a:p>
            <a:pPr marL="742950" lvl="0" indent="-742950">
              <a:buAutoNum type="arabicPeriod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Neural Network Model</a:t>
            </a:r>
          </a:p>
          <a:p>
            <a:pPr marL="742950" lvl="0" indent="-742950">
              <a:buAutoNum type="arabicPeriod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Rattle application of the r framework</a:t>
            </a:r>
          </a:p>
          <a:p>
            <a:pPr marL="742950" lvl="0" indent="-742950">
              <a:buAutoNum type="arabicPeriod"/>
            </a:pP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71AB5-073F-4715-A52C-0A677C91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60241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3600">
                <a:solidFill>
                  <a:schemeClr val="tx1"/>
                </a:solidFill>
              </a:rPr>
              <a:pPr algn="l"/>
              <a:t>6</a:t>
            </a:fld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7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0" y="16042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Data Collection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271E9CB-C9DC-432D-89B1-A2390088135C}"/>
              </a:ext>
            </a:extLst>
          </p:cNvPr>
          <p:cNvSpPr txBox="1"/>
          <p:nvPr/>
        </p:nvSpPr>
        <p:spPr>
          <a:xfrm>
            <a:off x="741885" y="1669509"/>
            <a:ext cx="108678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Languages and methods tested: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C++ 		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</a:rPr>
              <a:t>srand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() and rand();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Python		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Random() and seed(); 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Java		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random() and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</a:rPr>
              <a:t>setSeed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560B7-32E7-4154-A9A4-F33D6C55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63377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3600">
                <a:solidFill>
                  <a:schemeClr val="tx1"/>
                </a:solidFill>
              </a:rPr>
              <a:pPr algn="l"/>
              <a:t>7</a:t>
            </a:fld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5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6399" y="-1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Experimental Setup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E6634F-CE04-4741-AAC5-0CDAED4B6F4E}"/>
              </a:ext>
            </a:extLst>
          </p:cNvPr>
          <p:cNvSpPr txBox="1"/>
          <p:nvPr/>
        </p:nvSpPr>
        <p:spPr>
          <a:xfrm>
            <a:off x="279090" y="2025378"/>
            <a:ext cx="108079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Stages</a:t>
            </a:r>
          </a:p>
          <a:p>
            <a:pPr marL="742950" lvl="0" indent="-742950">
              <a:buAutoNum type="arabicPeriod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Assumes a relationship </a:t>
            </a:r>
          </a:p>
          <a:p>
            <a:pPr lvl="0"/>
            <a:r>
              <a:rPr lang="en-US" sz="4800" b="1" dirty="0">
                <a:solidFill>
                  <a:srgbClr val="92D050"/>
                </a:solidFill>
              </a:rPr>
              <a:t>					Y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sz="4800" b="1" dirty="0">
                <a:solidFill>
                  <a:srgbClr val="FFFF00"/>
                </a:solidFill>
              </a:rPr>
              <a:t>B0 + B1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4800" b="1" dirty="0">
                <a:solidFill>
                  <a:schemeClr val="accent1"/>
                </a:solidFill>
              </a:rPr>
              <a:t>X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0" indent="-742950">
              <a:buAutoNum type="arabicPeriod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Calculate the Error = P(Y)  - A(Y)</a:t>
            </a:r>
          </a:p>
          <a:p>
            <a:pPr marL="742950" lvl="0" indent="-742950">
              <a:buAutoNum type="arabicPeriod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Update/adjust the </a:t>
            </a:r>
            <a:r>
              <a:rPr lang="en-US" sz="4000" b="1" dirty="0">
                <a:solidFill>
                  <a:srgbClr val="FFFF00"/>
                </a:solidFill>
              </a:rPr>
              <a:t>B0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4000" b="1" dirty="0">
                <a:solidFill>
                  <a:srgbClr val="FFFF00"/>
                </a:solidFill>
              </a:rPr>
              <a:t>B1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 to reduce the error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5C9F0-F256-4775-878F-A681277B9C3F}"/>
              </a:ext>
            </a:extLst>
          </p:cNvPr>
          <p:cNvSpPr txBox="1"/>
          <p:nvPr/>
        </p:nvSpPr>
        <p:spPr>
          <a:xfrm>
            <a:off x="279090" y="1306681"/>
            <a:ext cx="941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Linear regression Model  training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60BA6-7433-4D9F-A3A6-6FBDDF39FF14}"/>
              </a:ext>
            </a:extLst>
          </p:cNvPr>
          <p:cNvSpPr txBox="1"/>
          <p:nvPr/>
        </p:nvSpPr>
        <p:spPr>
          <a:xfrm>
            <a:off x="9966352" y="198079"/>
            <a:ext cx="232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Sample dataset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0E405F4-270A-4622-8F8A-20AA4915E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18722"/>
              </p:ext>
            </p:extLst>
          </p:nvPr>
        </p:nvGraphicFramePr>
        <p:xfrm>
          <a:off x="10659761" y="690646"/>
          <a:ext cx="1072802" cy="5032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9196">
                  <a:extLst>
                    <a:ext uri="{9D8B030D-6E8A-4147-A177-3AD203B41FA5}">
                      <a16:colId xmlns:a16="http://schemas.microsoft.com/office/drawing/2014/main" val="1354737531"/>
                    </a:ext>
                  </a:extLst>
                </a:gridCol>
                <a:gridCol w="533606">
                  <a:extLst>
                    <a:ext uri="{9D8B030D-6E8A-4147-A177-3AD203B41FA5}">
                      <a16:colId xmlns:a16="http://schemas.microsoft.com/office/drawing/2014/main" val="1551907659"/>
                    </a:ext>
                  </a:extLst>
                </a:gridCol>
              </a:tblGrid>
              <a:tr h="3156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11107"/>
                  </a:ext>
                </a:extLst>
              </a:tr>
              <a:tr h="3247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206397"/>
                  </a:ext>
                </a:extLst>
              </a:tr>
              <a:tr h="3247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45780"/>
                  </a:ext>
                </a:extLst>
              </a:tr>
              <a:tr h="3247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584079"/>
                  </a:ext>
                </a:extLst>
              </a:tr>
              <a:tr h="3156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27160"/>
                  </a:ext>
                </a:extLst>
              </a:tr>
              <a:tr h="3247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305642"/>
                  </a:ext>
                </a:extLst>
              </a:tr>
              <a:tr h="3247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29081"/>
                  </a:ext>
                </a:extLst>
              </a:tr>
              <a:tr h="3156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5373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6C8976-C96B-4FBD-B2FB-CC4E0D87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9" y="6434641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800">
                <a:solidFill>
                  <a:schemeClr val="tx1"/>
                </a:solidFill>
              </a:rPr>
              <a:pPr algn="l"/>
              <a:t>8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4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0A1DB-7BD8-407E-AE49-957264EEF2A6}"/>
              </a:ext>
            </a:extLst>
          </p:cNvPr>
          <p:cNvGrpSpPr/>
          <p:nvPr/>
        </p:nvGrpSpPr>
        <p:grpSpPr>
          <a:xfrm>
            <a:off x="27074" y="-1"/>
            <a:ext cx="12284765" cy="6858001"/>
            <a:chOff x="-2327495" y="3429001"/>
            <a:chExt cx="12284765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75139F-602B-41C9-8445-2300189D8525}"/>
                </a:ext>
              </a:extLst>
            </p:cNvPr>
            <p:cNvSpPr/>
            <p:nvPr/>
          </p:nvSpPr>
          <p:spPr>
            <a:xfrm>
              <a:off x="-2327495" y="3429002"/>
              <a:ext cx="12284765" cy="6858000"/>
            </a:xfrm>
            <a:prstGeom prst="rect">
              <a:avLst/>
            </a:prstGeom>
            <a:gradFill flip="none" rotWithShape="1">
              <a:gsLst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shade val="67500"/>
                    <a:satMod val="115000"/>
                  </a:schemeClr>
                </a:gs>
                <a:gs pos="97000">
                  <a:srgbClr val="DEDDDD"/>
                </a:gs>
                <a:gs pos="92000">
                  <a:srgbClr val="D5D4D4"/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A3165-BAB0-499C-88D6-A3DCED02318D}"/>
                </a:ext>
              </a:extLst>
            </p:cNvPr>
            <p:cNvSpPr/>
            <p:nvPr/>
          </p:nvSpPr>
          <p:spPr>
            <a:xfrm rot="16200000">
              <a:off x="2959905" y="1851991"/>
              <a:ext cx="1457740" cy="4611760"/>
            </a:xfrm>
            <a:custGeom>
              <a:avLst/>
              <a:gdLst>
                <a:gd name="connsiteX0" fmla="*/ 1152940 w 1152940"/>
                <a:gd name="connsiteY0" fmla="*/ 0 h 2134490"/>
                <a:gd name="connsiteX1" fmla="*/ 1152940 w 1152940"/>
                <a:gd name="connsiteY1" fmla="*/ 2134490 h 2134490"/>
                <a:gd name="connsiteX2" fmla="*/ 1100494 w 1152940"/>
                <a:gd name="connsiteY2" fmla="*/ 2132178 h 2134490"/>
                <a:gd name="connsiteX3" fmla="*/ 0 w 1152940"/>
                <a:gd name="connsiteY3" fmla="*/ 1067245 h 2134490"/>
                <a:gd name="connsiteX4" fmla="*/ 1100494 w 1152940"/>
                <a:gd name="connsiteY4" fmla="*/ 2313 h 21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40" h="2134490">
                  <a:moveTo>
                    <a:pt x="1152940" y="0"/>
                  </a:moveTo>
                  <a:lnTo>
                    <a:pt x="1152940" y="2134490"/>
                  </a:lnTo>
                  <a:lnTo>
                    <a:pt x="1100494" y="2132178"/>
                  </a:lnTo>
                  <a:cubicBezTo>
                    <a:pt x="482362" y="2077359"/>
                    <a:pt x="0" y="1621493"/>
                    <a:pt x="0" y="1067245"/>
                  </a:cubicBezTo>
                  <a:cubicBezTo>
                    <a:pt x="0" y="512997"/>
                    <a:pt x="482362" y="57131"/>
                    <a:pt x="1100494" y="2313"/>
                  </a:cubicBezTo>
                  <a:close/>
                </a:path>
              </a:pathLst>
            </a:custGeom>
            <a:solidFill>
              <a:srgbClr val="FF5B5B"/>
            </a:solidFill>
            <a:ln>
              <a:noFill/>
            </a:ln>
            <a:effectLst>
              <a:outerShdw blurRad="50800" dist="38100" dir="8100000" algn="tr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8D37-D6A9-486D-9A17-D8F87847F7D6}"/>
                </a:ext>
              </a:extLst>
            </p:cNvPr>
            <p:cNvSpPr txBox="1"/>
            <p:nvPr/>
          </p:nvSpPr>
          <p:spPr>
            <a:xfrm>
              <a:off x="1706923" y="3728560"/>
              <a:ext cx="396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n>
                    <a:solidFill>
                      <a:srgbClr val="C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glow rad="228600">
                      <a:srgbClr val="C00000">
                        <a:alpha val="40000"/>
                      </a:srgbClr>
                    </a:glow>
                    <a:outerShdw blurRad="50800" dist="50800" dir="5400000" algn="ctr" rotWithShape="0">
                      <a:srgbClr val="C00000">
                        <a:alpha val="54000"/>
                      </a:srgbClr>
                    </a:outerShdw>
                  </a:effectLst>
                  <a:latin typeface="Tw Cen MT" panose="020B0602020104020603" pitchFamily="34" charset="0"/>
                </a:rPr>
                <a:t>Experimental Setup</a:t>
              </a:r>
            </a:p>
          </p:txBody>
        </p:sp>
        <p:pic>
          <p:nvPicPr>
            <p:cNvPr id="17" name="Picture 16" descr="A picture containing food, clock&#10;&#10;Description automatically generated">
              <a:extLst>
                <a:ext uri="{FF2B5EF4-FFF2-40B4-BE49-F238E27FC236}">
                  <a16:creationId xmlns:a16="http://schemas.microsoft.com/office/drawing/2014/main" id="{B1475B19-40DA-48F8-B072-BA024577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7248" y="9376603"/>
              <a:ext cx="1350022" cy="86485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50B2E4-9EAB-47CF-B85A-D85962AA49E2}"/>
              </a:ext>
            </a:extLst>
          </p:cNvPr>
          <p:cNvSpPr txBox="1"/>
          <p:nvPr/>
        </p:nvSpPr>
        <p:spPr>
          <a:xfrm>
            <a:off x="368018" y="2926213"/>
            <a:ext cx="3342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Y  = B0 + B1*X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8409C4-98C4-41C9-8A8E-D99469DB778A}"/>
              </a:ext>
            </a:extLst>
          </p:cNvPr>
          <p:cNvSpPr txBox="1"/>
          <p:nvPr/>
        </p:nvSpPr>
        <p:spPr>
          <a:xfrm>
            <a:off x="122072" y="1156471"/>
            <a:ext cx="581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Comparing LM and NNM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8BBE3-5ED1-4670-B0DC-0E79E0AC3DD8}"/>
              </a:ext>
            </a:extLst>
          </p:cNvPr>
          <p:cNvGrpSpPr/>
          <p:nvPr/>
        </p:nvGrpSpPr>
        <p:grpSpPr>
          <a:xfrm>
            <a:off x="4498433" y="2666878"/>
            <a:ext cx="6813580" cy="3615929"/>
            <a:chOff x="452436" y="0"/>
            <a:chExt cx="5262564" cy="22098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7693377-D816-43AE-B3F0-0333E4BF1F3A}"/>
                </a:ext>
              </a:extLst>
            </p:cNvPr>
            <p:cNvGrpSpPr/>
            <p:nvPr/>
          </p:nvGrpSpPr>
          <p:grpSpPr>
            <a:xfrm>
              <a:off x="933450" y="0"/>
              <a:ext cx="4781550" cy="1314450"/>
              <a:chOff x="615950" y="-15875"/>
              <a:chExt cx="4781550" cy="1314450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3F19507-9397-4118-AA05-A1E3A00503EF}"/>
                  </a:ext>
                </a:extLst>
              </p:cNvPr>
              <p:cNvCxnSpPr/>
              <p:nvPr/>
            </p:nvCxnSpPr>
            <p:spPr>
              <a:xfrm flipV="1">
                <a:off x="1314450" y="622300"/>
                <a:ext cx="9334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23218E7-5877-4EF6-B130-1A59F9BDCDDD}"/>
                  </a:ext>
                </a:extLst>
              </p:cNvPr>
              <p:cNvCxnSpPr/>
              <p:nvPr/>
            </p:nvCxnSpPr>
            <p:spPr>
              <a:xfrm flipV="1">
                <a:off x="2774950" y="600075"/>
                <a:ext cx="914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85B3560-BEB6-4902-8E18-D1D6655DF053}"/>
                  </a:ext>
                </a:extLst>
              </p:cNvPr>
              <p:cNvGrpSpPr/>
              <p:nvPr/>
            </p:nvGrpSpPr>
            <p:grpSpPr>
              <a:xfrm>
                <a:off x="615950" y="-15875"/>
                <a:ext cx="4781550" cy="1314450"/>
                <a:chOff x="615950" y="-15875"/>
                <a:chExt cx="4781550" cy="131445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857A179-2757-4DB0-8F1F-10636BF79D0D}"/>
                    </a:ext>
                  </a:extLst>
                </p:cNvPr>
                <p:cNvSpPr/>
                <p:nvPr/>
              </p:nvSpPr>
              <p:spPr>
                <a:xfrm>
                  <a:off x="774700" y="374650"/>
                  <a:ext cx="523875" cy="4857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400" b="1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4F97516-DD72-49D2-8A6E-EF06C98CA3D8}"/>
                    </a:ext>
                  </a:extLst>
                </p:cNvPr>
                <p:cNvSpPr/>
                <p:nvPr/>
              </p:nvSpPr>
              <p:spPr>
                <a:xfrm>
                  <a:off x="2238375" y="374650"/>
                  <a:ext cx="523875" cy="4857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400" b="1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FECF8AE-B040-4D4B-A905-6B4C56B9C825}"/>
                    </a:ext>
                  </a:extLst>
                </p:cNvPr>
                <p:cNvSpPr/>
                <p:nvPr/>
              </p:nvSpPr>
              <p:spPr>
                <a:xfrm>
                  <a:off x="3686175" y="361950"/>
                  <a:ext cx="523875" cy="4857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400" b="1"/>
                </a:p>
              </p:txBody>
            </p:sp>
            <p:sp>
              <p:nvSpPr>
                <p:cNvPr id="51" name="Text Box 2">
                  <a:extLst>
                    <a:ext uri="{FF2B5EF4-FFF2-40B4-BE49-F238E27FC236}">
                      <a16:creationId xmlns:a16="http://schemas.microsoft.com/office/drawing/2014/main" id="{81D71261-59A7-459B-A2E0-B89C14A8FE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9300" y="1012825"/>
                  <a:ext cx="952500" cy="2857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Hidden layer</a:t>
                  </a:r>
                </a:p>
              </p:txBody>
            </p:sp>
            <p:sp>
              <p:nvSpPr>
                <p:cNvPr id="52" name="Text Box 2">
                  <a:extLst>
                    <a:ext uri="{FF2B5EF4-FFF2-40B4-BE49-F238E27FC236}">
                      <a16:creationId xmlns:a16="http://schemas.microsoft.com/office/drawing/2014/main" id="{A0167C26-39D1-4D72-8695-F07ABE1335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45000" y="463550"/>
                  <a:ext cx="952500" cy="2857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Output layer</a:t>
                  </a: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7B80751-1FA2-4627-A265-7FCA61B2F93A}"/>
                    </a:ext>
                  </a:extLst>
                </p:cNvPr>
                <p:cNvGrpSpPr/>
                <p:nvPr/>
              </p:nvGrpSpPr>
              <p:grpSpPr>
                <a:xfrm>
                  <a:off x="615950" y="-15875"/>
                  <a:ext cx="3794125" cy="301625"/>
                  <a:chOff x="615950" y="-15875"/>
                  <a:chExt cx="3794125" cy="301625"/>
                </a:xfrm>
              </p:grpSpPr>
              <p:sp>
                <p:nvSpPr>
                  <p:cNvPr id="54" name="Text Box 2">
                    <a:extLst>
                      <a:ext uri="{FF2B5EF4-FFF2-40B4-BE49-F238E27FC236}">
                        <a16:creationId xmlns:a16="http://schemas.microsoft.com/office/drawing/2014/main" id="{4B12287B-07FF-41A9-9E1C-EE4624E6BF4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5950" y="-3175"/>
                    <a:ext cx="809625" cy="2857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55" name="Text Box 2">
                    <a:extLst>
                      <a:ext uri="{FF2B5EF4-FFF2-40B4-BE49-F238E27FC236}">
                        <a16:creationId xmlns:a16="http://schemas.microsoft.com/office/drawing/2014/main" id="{96E9804D-D332-4B75-B08A-8D6B03765D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7875" y="-15875"/>
                    <a:ext cx="952500" cy="2857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B0 + B1X</a:t>
                    </a:r>
                  </a:p>
                </p:txBody>
              </p:sp>
              <p:sp>
                <p:nvSpPr>
                  <p:cNvPr id="56" name="Text Box 2">
                    <a:extLst>
                      <a:ext uri="{FF2B5EF4-FFF2-40B4-BE49-F238E27FC236}">
                        <a16:creationId xmlns:a16="http://schemas.microsoft.com/office/drawing/2014/main" id="{B848E1E9-D4E4-4771-A94A-546EA60A92F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7575" y="0"/>
                    <a:ext cx="952500" cy="2857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</p:grpSp>
          </p:grp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449CFB-D256-4C80-93DB-E7F89AD8B031}"/>
                </a:ext>
              </a:extLst>
            </p:cNvPr>
            <p:cNvSpPr/>
            <p:nvPr/>
          </p:nvSpPr>
          <p:spPr>
            <a:xfrm>
              <a:off x="1085850" y="1352550"/>
              <a:ext cx="5238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/>
            </a:p>
          </p:txBody>
        </p:sp>
        <p:sp>
          <p:nvSpPr>
            <p:cNvPr id="42" name="Text Box 2">
              <a:extLst>
                <a:ext uri="{FF2B5EF4-FFF2-40B4-BE49-F238E27FC236}">
                  <a16:creationId xmlns:a16="http://schemas.microsoft.com/office/drawing/2014/main" id="{2DFD0934-C80E-41B7-80D7-6E11B9E50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875" y="1924050"/>
              <a:ext cx="809625" cy="285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bias</a:t>
              </a:r>
            </a:p>
          </p:txBody>
        </p:sp>
        <p:sp>
          <p:nvSpPr>
            <p:cNvPr id="43" name="Text Box 2">
              <a:extLst>
                <a:ext uri="{FF2B5EF4-FFF2-40B4-BE49-F238E27FC236}">
                  <a16:creationId xmlns:a16="http://schemas.microsoft.com/office/drawing/2014/main" id="{3CF81CBD-2031-477F-B872-B8A2C6605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6" y="857628"/>
              <a:ext cx="809625" cy="285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 layer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6C01EAD-226F-41D5-942A-832470043D12}"/>
                </a:ext>
              </a:extLst>
            </p:cNvPr>
            <p:cNvCxnSpPr/>
            <p:nvPr/>
          </p:nvCxnSpPr>
          <p:spPr>
            <a:xfrm flipV="1">
              <a:off x="1562100" y="771525"/>
              <a:ext cx="1054100" cy="666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5D9F4-DEF0-43DD-A757-90CE817D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074" y="6447334"/>
            <a:ext cx="2743200" cy="365125"/>
          </a:xfrm>
        </p:spPr>
        <p:txBody>
          <a:bodyPr/>
          <a:lstStyle/>
          <a:p>
            <a:pPr algn="l"/>
            <a:fld id="{FC238227-5DA2-49F9-BCB1-698FA0057384}" type="slidenum">
              <a:rPr lang="en-US" sz="2800">
                <a:solidFill>
                  <a:schemeClr val="tx1"/>
                </a:solidFill>
              </a:rPr>
              <a:pPr algn="l"/>
              <a:t>9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7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841</Words>
  <Application>Microsoft Office PowerPoint</Application>
  <PresentationFormat>Widescreen</PresentationFormat>
  <Paragraphs>248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 Apprey-Hermann</dc:creator>
  <cp:lastModifiedBy>Joseph K Apprey-Hermann</cp:lastModifiedBy>
  <cp:revision>113</cp:revision>
  <dcterms:created xsi:type="dcterms:W3CDTF">2020-04-24T00:43:01Z</dcterms:created>
  <dcterms:modified xsi:type="dcterms:W3CDTF">2020-06-07T03:28:49Z</dcterms:modified>
</cp:coreProperties>
</file>