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66"/>
  </p:notesMasterIdLst>
  <p:handoutMasterIdLst>
    <p:handoutMasterId r:id="rId67"/>
  </p:handoutMasterIdLst>
  <p:sldIdLst>
    <p:sldId id="327" r:id="rId5"/>
    <p:sldId id="330" r:id="rId6"/>
    <p:sldId id="331" r:id="rId7"/>
    <p:sldId id="334" r:id="rId8"/>
    <p:sldId id="335" r:id="rId9"/>
    <p:sldId id="336" r:id="rId10"/>
    <p:sldId id="332" r:id="rId11"/>
    <p:sldId id="337" r:id="rId12"/>
    <p:sldId id="298" r:id="rId13"/>
    <p:sldId id="262" r:id="rId14"/>
    <p:sldId id="338" r:id="rId15"/>
    <p:sldId id="339" r:id="rId16"/>
    <p:sldId id="263" r:id="rId17"/>
    <p:sldId id="340" r:id="rId18"/>
    <p:sldId id="341" r:id="rId19"/>
    <p:sldId id="342" r:id="rId20"/>
    <p:sldId id="343" r:id="rId21"/>
    <p:sldId id="302" r:id="rId22"/>
    <p:sldId id="344" r:id="rId23"/>
    <p:sldId id="264" r:id="rId24"/>
    <p:sldId id="345" r:id="rId25"/>
    <p:sldId id="346" r:id="rId26"/>
    <p:sldId id="347" r:id="rId27"/>
    <p:sldId id="348" r:id="rId28"/>
    <p:sldId id="349" r:id="rId29"/>
    <p:sldId id="293" r:id="rId30"/>
    <p:sldId id="350" r:id="rId31"/>
    <p:sldId id="277" r:id="rId32"/>
    <p:sldId id="351" r:id="rId33"/>
    <p:sldId id="352" r:id="rId34"/>
    <p:sldId id="284" r:id="rId35"/>
    <p:sldId id="269" r:id="rId36"/>
    <p:sldId id="304" r:id="rId37"/>
    <p:sldId id="305" r:id="rId38"/>
    <p:sldId id="307" r:id="rId39"/>
    <p:sldId id="306" r:id="rId40"/>
    <p:sldId id="308" r:id="rId41"/>
    <p:sldId id="270" r:id="rId42"/>
    <p:sldId id="309" r:id="rId43"/>
    <p:sldId id="310" r:id="rId44"/>
    <p:sldId id="311" r:id="rId45"/>
    <p:sldId id="312" r:id="rId46"/>
    <p:sldId id="314" r:id="rId47"/>
    <p:sldId id="313" r:id="rId48"/>
    <p:sldId id="315" r:id="rId49"/>
    <p:sldId id="316" r:id="rId50"/>
    <p:sldId id="317" r:id="rId51"/>
    <p:sldId id="294" r:id="rId52"/>
    <p:sldId id="296" r:id="rId53"/>
    <p:sldId id="318" r:id="rId54"/>
    <p:sldId id="319" r:id="rId55"/>
    <p:sldId id="321" r:id="rId56"/>
    <p:sldId id="322" r:id="rId57"/>
    <p:sldId id="323" r:id="rId58"/>
    <p:sldId id="324" r:id="rId59"/>
    <p:sldId id="288" r:id="rId60"/>
    <p:sldId id="289" r:id="rId61"/>
    <p:sldId id="320" r:id="rId62"/>
    <p:sldId id="274" r:id="rId63"/>
    <p:sldId id="275" r:id="rId64"/>
    <p:sldId id="329" r:id="rId6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96" autoAdjust="0"/>
    <p:restoredTop sz="85174"/>
  </p:normalViewPr>
  <p:slideViewPr>
    <p:cSldViewPr snapToGrid="0" snapToObjects="1">
      <p:cViewPr varScale="1">
        <p:scale>
          <a:sx n="79" d="100"/>
          <a:sy n="79" d="100"/>
        </p:scale>
        <p:origin x="5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7/11/2024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30</a:t>
            </a:fld>
            <a:endParaRPr lang="en-US"/>
          </a:p>
        </p:txBody>
      </p:sp>
    </p:spTree>
    <p:extLst>
      <p:ext uri="{BB962C8B-B14F-4D97-AF65-F5344CB8AC3E}">
        <p14:creationId xmlns:p14="http://schemas.microsoft.com/office/powerpoint/2010/main" val="348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38</a:t>
            </a:fld>
            <a:endParaRPr lang="en-US"/>
          </a:p>
        </p:txBody>
      </p:sp>
    </p:spTree>
    <p:extLst>
      <p:ext uri="{BB962C8B-B14F-4D97-AF65-F5344CB8AC3E}">
        <p14:creationId xmlns:p14="http://schemas.microsoft.com/office/powerpoint/2010/main" val="418986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60</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21059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204749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39500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44903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26</a:t>
            </a:fld>
            <a:endParaRPr lang="en-US"/>
          </a:p>
        </p:txBody>
      </p:sp>
    </p:spTree>
    <p:extLst>
      <p:ext uri="{BB962C8B-B14F-4D97-AF65-F5344CB8AC3E}">
        <p14:creationId xmlns:p14="http://schemas.microsoft.com/office/powerpoint/2010/main" val="138268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28</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29</a:t>
            </a:fld>
            <a:endParaRPr lang="en-US"/>
          </a:p>
        </p:txBody>
      </p:sp>
    </p:spTree>
    <p:extLst>
      <p:ext uri="{BB962C8B-B14F-4D97-AF65-F5344CB8AC3E}">
        <p14:creationId xmlns:p14="http://schemas.microsoft.com/office/powerpoint/2010/main" val="30439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7/11/2024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alphaModFix amt="5000"/>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api.spacexdata.com/v4/rocket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en.wikipedia.org/wiki/List_of_Falcon_9_and_Falcon_Heavy_launch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ist_of_Falcon_9_and_Falcon_Heavy_launche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wameSA/DataScienceCapstoneProject/blob/main/1-Jupyter-Labs-SpaceX-Data-Collection-Api.ipynb"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wameSA/DataScienceCapstoneProject/blob/main/1-Jupyter-Labs-SpaceX-Data-Collection-Api.ipyn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KwameSA/DataScienceCapstoneProject/blob/main/2-Jupyter-Labs-Webscraping.ipynb"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KwameSA/DataScienceCapstoneProject/blob/main/2-Jupyter-Labs-Webscraping.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wameSA/DataScienceCapstoneProject/blob/main/3-Labs-Jupyter-Spacex-Data%20Wrangling.ipynb"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wameSA/DataScienceCapstoneProject/blob/main/5-EDA-Data-Vizualization.ipynb"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wameSA/DataScienceCapstoneProject/blob/main/4-Jupyter-Labs-EDA-SQL-Coursera_Sqllite.ipyn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wameSA/DataScienceCapstoneProject/blob/main/6-Lab_Jupyter_Launch_Site_Location.ipynb"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KwameSA/DataScienceCapstoneProject/blob/main/7-spacex_dash_app.py"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wameSA/DataScienceCapstoneProject/blob/main/8-SpaceX_Machine%20Learning%20Prediction_Part_5.ipyn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KwameSA/DataScienceCapstoneProject/blob/main/8-SpaceX_Machine%20Learning%20Prediction_Part_5.ipynb"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6" y="4568734"/>
            <a:ext cx="3500574" cy="646331"/>
          </a:xfrm>
          <a:prstGeom prst="rect">
            <a:avLst/>
          </a:prstGeom>
          <a:noFill/>
        </p:spPr>
        <p:txBody>
          <a:bodyPr wrap="square" lIns="91440" tIns="45720" rIns="91440" bIns="45720" rtlCol="0" anchor="t">
            <a:spAutoFit/>
          </a:bodyPr>
          <a:lstStyle/>
          <a:p>
            <a:r>
              <a:rPr lang="en-US" dirty="0" smtClean="0">
                <a:solidFill>
                  <a:schemeClr val="bg2"/>
                </a:solidFill>
                <a:latin typeface="Abadi"/>
                <a:ea typeface="SF Pro" pitchFamily="2" charset="0"/>
                <a:cs typeface="SF Pro" pitchFamily="2" charset="0"/>
              </a:rPr>
              <a:t>Samuel Akuffo</a:t>
            </a:r>
            <a:endParaRPr lang="en-US" dirty="0">
              <a:solidFill>
                <a:schemeClr val="bg2"/>
              </a:solidFill>
              <a:latin typeface="Abadi"/>
              <a:ea typeface="SF Pro" pitchFamily="2" charset="0"/>
              <a:cs typeface="SF Pro" pitchFamily="2" charset="0"/>
            </a:endParaRPr>
          </a:p>
          <a:p>
            <a:r>
              <a:rPr lang="en-US" dirty="0" smtClean="0">
                <a:solidFill>
                  <a:schemeClr val="bg2"/>
                </a:solidFill>
                <a:latin typeface="Abadi" panose="020B0604020104020204" pitchFamily="34" charset="0"/>
                <a:ea typeface="SF Pro" pitchFamily="2" charset="0"/>
                <a:cs typeface="SF Pro" pitchFamily="2" charset="0"/>
              </a:rPr>
              <a:t>8</a:t>
            </a:r>
            <a:r>
              <a:rPr lang="en-US" baseline="30000" dirty="0" smtClean="0">
                <a:solidFill>
                  <a:schemeClr val="bg2"/>
                </a:solidFill>
                <a:latin typeface="Abadi" panose="020B0604020104020204" pitchFamily="34" charset="0"/>
                <a:ea typeface="SF Pro" pitchFamily="2" charset="0"/>
                <a:cs typeface="SF Pro" pitchFamily="2" charset="0"/>
              </a:rPr>
              <a:t>th</a:t>
            </a:r>
            <a:r>
              <a:rPr lang="en-US" dirty="0" smtClean="0">
                <a:solidFill>
                  <a:schemeClr val="bg2"/>
                </a:solidFill>
                <a:latin typeface="Abadi" panose="020B0604020104020204" pitchFamily="34" charset="0"/>
                <a:ea typeface="SF Pro" pitchFamily="2" charset="0"/>
                <a:cs typeface="SF Pro" pitchFamily="2" charset="0"/>
              </a:rPr>
              <a:t> July, 2024</a:t>
            </a:r>
            <a:endParaRPr lang="en-US" dirty="0">
              <a:solidFill>
                <a:schemeClr val="bg2"/>
              </a:solidFill>
              <a:latin typeface="Abadi" panose="020B0604020104020204" pitchFamily="34" charset="0"/>
              <a:ea typeface="SF Pro" pitchFamily="2" charset="0"/>
              <a:cs typeface="SF Pro" pitchFamily="2" charset="0"/>
            </a:endParaRP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2"/>
          <a:stretch>
            <a:fillRect/>
          </a:stretch>
        </p:blipFill>
        <p:spPr>
          <a:xfrm>
            <a:off x="889820" y="676828"/>
            <a:ext cx="2104103" cy="629183"/>
          </a:xfrm>
          <a:prstGeom prst="rect">
            <a:avLst/>
          </a:prstGeom>
        </p:spPr>
      </p:pic>
      <p:sp>
        <p:nvSpPr>
          <p:cNvPr id="3" name="TextBox 2"/>
          <p:cNvSpPr txBox="1"/>
          <p:nvPr/>
        </p:nvSpPr>
        <p:spPr>
          <a:xfrm>
            <a:off x="2353056" y="2145792"/>
            <a:ext cx="7351776" cy="1569660"/>
          </a:xfrm>
          <a:prstGeom prst="rect">
            <a:avLst/>
          </a:prstGeom>
          <a:noFill/>
        </p:spPr>
        <p:txBody>
          <a:bodyPr wrap="square" rtlCol="0">
            <a:spAutoFit/>
          </a:bodyPr>
          <a:lstStyle/>
          <a:p>
            <a:pPr algn="ctr"/>
            <a:r>
              <a:rPr lang="en-US" sz="4800" dirty="0" smtClean="0">
                <a:latin typeface="Bahnschrift SemiBold SemiConden" panose="020B0502040204020203" pitchFamily="34" charset="0"/>
              </a:rPr>
              <a:t>IBM Data Science Capstone Project</a:t>
            </a:r>
            <a:endParaRPr lang="en-US" sz="4800" dirty="0">
              <a:latin typeface="Bahnschrift SemiBold SemiConden" panose="020B0502040204020203" pitchFamily="34" charset="0"/>
            </a:endParaRPr>
          </a:p>
        </p:txBody>
      </p:sp>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10</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800" dirty="0">
                <a:solidFill>
                  <a:srgbClr val="0B49CB"/>
                </a:solidFill>
                <a:latin typeface="Abadi"/>
              </a:rPr>
              <a:t>Executive Summary</a:t>
            </a:r>
          </a:p>
          <a:p>
            <a:pPr>
              <a:lnSpc>
                <a:spcPct val="120000"/>
              </a:lnSpc>
              <a:spcBef>
                <a:spcPts val="1400"/>
              </a:spcBef>
            </a:pPr>
            <a:r>
              <a:rPr lang="en-US" sz="1800" dirty="0">
                <a:solidFill>
                  <a:schemeClr val="accent3">
                    <a:lumMod val="25000"/>
                  </a:schemeClr>
                </a:solidFill>
                <a:latin typeface="Abadi"/>
              </a:rPr>
              <a:t>Data collection methodology</a:t>
            </a:r>
            <a:r>
              <a:rPr lang="en-US" sz="1800" dirty="0" smtClean="0">
                <a:solidFill>
                  <a:schemeClr val="accent3">
                    <a:lumMod val="25000"/>
                  </a:schemeClr>
                </a:solidFill>
                <a:latin typeface="Abadi"/>
              </a:rPr>
              <a:t>:</a:t>
            </a:r>
          </a:p>
          <a:p>
            <a:pPr lvl="1">
              <a:lnSpc>
                <a:spcPct val="120000"/>
              </a:lnSpc>
              <a:spcBef>
                <a:spcPts val="1400"/>
              </a:spcBef>
            </a:pPr>
            <a:r>
              <a:rPr lang="en-US" sz="1800" dirty="0" smtClean="0">
                <a:solidFill>
                  <a:schemeClr val="tx1"/>
                </a:solidFill>
                <a:latin typeface="Abadi"/>
              </a:rPr>
              <a:t>Data was collected using the </a:t>
            </a:r>
            <a:r>
              <a:rPr lang="en-US" sz="1800" dirty="0" smtClean="0">
                <a:solidFill>
                  <a:schemeClr val="tx1"/>
                </a:solidFill>
                <a:latin typeface="Abadi"/>
                <a:hlinkClick r:id="rId3"/>
              </a:rPr>
              <a:t>SpaceX API</a:t>
            </a:r>
            <a:r>
              <a:rPr lang="en-US" sz="1800" dirty="0" smtClean="0">
                <a:solidFill>
                  <a:schemeClr val="tx1"/>
                </a:solidFill>
                <a:latin typeface="Abadi"/>
              </a:rPr>
              <a:t> through Python.</a:t>
            </a:r>
          </a:p>
          <a:p>
            <a:pPr lvl="1">
              <a:lnSpc>
                <a:spcPct val="120000"/>
              </a:lnSpc>
              <a:spcBef>
                <a:spcPts val="1400"/>
              </a:spcBef>
            </a:pPr>
            <a:r>
              <a:rPr lang="en-US" sz="1800" dirty="0" smtClean="0">
                <a:solidFill>
                  <a:schemeClr val="tx1"/>
                </a:solidFill>
                <a:latin typeface="Abadi"/>
              </a:rPr>
              <a:t>Further data was collected by web scraping a Wikipedia </a:t>
            </a:r>
            <a:r>
              <a:rPr lang="en-US" sz="1800" dirty="0">
                <a:solidFill>
                  <a:schemeClr val="tx1"/>
                </a:solidFill>
                <a:latin typeface="Abadi"/>
              </a:rPr>
              <a:t>page titled: </a:t>
            </a:r>
            <a:r>
              <a:rPr lang="en-US" sz="1800" dirty="0">
                <a:solidFill>
                  <a:schemeClr val="tx1"/>
                </a:solidFill>
                <a:latin typeface="Abadi"/>
                <a:hlinkClick r:id="rId4"/>
              </a:rPr>
              <a:t>List of Falcon 9 and Falcon Heavy </a:t>
            </a:r>
            <a:r>
              <a:rPr lang="en-US" sz="1800" dirty="0" smtClean="0">
                <a:solidFill>
                  <a:schemeClr val="tx1"/>
                </a:solidFill>
                <a:latin typeface="Abadi"/>
                <a:hlinkClick r:id="rId4"/>
              </a:rPr>
              <a:t>launches</a:t>
            </a:r>
            <a:endParaRPr lang="en-US" sz="1800" dirty="0">
              <a:solidFill>
                <a:schemeClr val="tx1"/>
              </a:solidFill>
              <a:latin typeface="Abadi"/>
            </a:endParaRPr>
          </a:p>
          <a:p>
            <a:pPr>
              <a:lnSpc>
                <a:spcPct val="120000"/>
              </a:lnSpc>
              <a:spcBef>
                <a:spcPts val="1400"/>
              </a:spcBef>
            </a:pPr>
            <a:r>
              <a:rPr lang="en-US" sz="1800" dirty="0">
                <a:solidFill>
                  <a:schemeClr val="accent3">
                    <a:lumMod val="25000"/>
                  </a:schemeClr>
                </a:solidFill>
                <a:latin typeface="Abadi"/>
              </a:rPr>
              <a:t>Perform data wrangling</a:t>
            </a:r>
          </a:p>
          <a:p>
            <a:pPr lvl="1">
              <a:lnSpc>
                <a:spcPct val="120000"/>
              </a:lnSpc>
              <a:spcBef>
                <a:spcPts val="1400"/>
              </a:spcBef>
            </a:pPr>
            <a:r>
              <a:rPr lang="en-US" sz="1800" dirty="0" smtClean="0">
                <a:solidFill>
                  <a:schemeClr val="tx1"/>
                </a:solidFill>
                <a:latin typeface="Abadi"/>
              </a:rPr>
              <a:t>Data Analysis</a:t>
            </a:r>
          </a:p>
          <a:p>
            <a:pPr lvl="1">
              <a:lnSpc>
                <a:spcPct val="120000"/>
              </a:lnSpc>
              <a:spcBef>
                <a:spcPts val="1400"/>
              </a:spcBef>
            </a:pPr>
            <a:r>
              <a:rPr lang="en-US" sz="1800" dirty="0" smtClean="0">
                <a:solidFill>
                  <a:schemeClr val="tx1"/>
                </a:solidFill>
                <a:latin typeface="Abadi"/>
              </a:rPr>
              <a:t>Dealing with missing values.</a:t>
            </a:r>
          </a:p>
          <a:p>
            <a:pPr lvl="1">
              <a:lnSpc>
                <a:spcPct val="120000"/>
              </a:lnSpc>
              <a:spcBef>
                <a:spcPts val="1400"/>
              </a:spcBef>
            </a:pPr>
            <a:r>
              <a:rPr lang="en-US" sz="1800" dirty="0" smtClean="0">
                <a:solidFill>
                  <a:schemeClr val="tx1"/>
                </a:solidFill>
                <a:latin typeface="Abadi"/>
              </a:rPr>
              <a:t>Assigning new data types</a:t>
            </a:r>
          </a:p>
          <a:p>
            <a:pPr lvl="1">
              <a:lnSpc>
                <a:spcPct val="120000"/>
              </a:lnSpc>
              <a:spcBef>
                <a:spcPts val="1400"/>
              </a:spcBef>
            </a:pPr>
            <a:r>
              <a:rPr lang="en-US" sz="1800" dirty="0" smtClean="0">
                <a:solidFill>
                  <a:schemeClr val="tx1"/>
                </a:solidFill>
                <a:latin typeface="Abadi"/>
              </a:rPr>
              <a:t>Binary Encoding</a:t>
            </a:r>
            <a:endParaRPr lang="en-US" sz="1800" dirty="0">
              <a:solidFill>
                <a:schemeClr val="tx1"/>
              </a:solidFill>
              <a:latin typeface="Abadi"/>
            </a:endParaRPr>
          </a:p>
          <a:p>
            <a:pPr>
              <a:lnSpc>
                <a:spcPct val="12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a:p>
            <a:pPr>
              <a:lnSpc>
                <a:spcPct val="100000"/>
              </a:lnSpc>
              <a:spcBef>
                <a:spcPts val="1400"/>
              </a:spcBef>
            </a:pPr>
            <a:endParaRPr lang="en-US"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11</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484640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700" dirty="0">
                <a:solidFill>
                  <a:srgbClr val="0B49CB"/>
                </a:solidFill>
                <a:latin typeface="Abadi"/>
              </a:rPr>
              <a:t>Executive Summary</a:t>
            </a:r>
          </a:p>
          <a:p>
            <a:pPr>
              <a:lnSpc>
                <a:spcPct val="120000"/>
              </a:lnSpc>
              <a:spcBef>
                <a:spcPts val="1400"/>
              </a:spcBef>
            </a:pPr>
            <a:r>
              <a:rPr lang="en-US" sz="1700" dirty="0" smtClean="0">
                <a:solidFill>
                  <a:schemeClr val="accent3">
                    <a:lumMod val="25000"/>
                  </a:schemeClr>
                </a:solidFill>
                <a:latin typeface="Abadi"/>
              </a:rPr>
              <a:t>Perform </a:t>
            </a:r>
            <a:r>
              <a:rPr lang="en-US" sz="1700" dirty="0">
                <a:solidFill>
                  <a:schemeClr val="accent3">
                    <a:lumMod val="25000"/>
                  </a:schemeClr>
                </a:solidFill>
                <a:latin typeface="Abadi"/>
              </a:rPr>
              <a:t>exploratory data analysis (EDA) using visualization and SQL</a:t>
            </a:r>
          </a:p>
          <a:p>
            <a:pPr>
              <a:lnSpc>
                <a:spcPct val="120000"/>
              </a:lnSpc>
              <a:spcBef>
                <a:spcPts val="1400"/>
              </a:spcBef>
            </a:pPr>
            <a:r>
              <a:rPr lang="en-US" sz="1700" dirty="0">
                <a:solidFill>
                  <a:schemeClr val="accent3">
                    <a:lumMod val="25000"/>
                  </a:schemeClr>
                </a:solidFill>
                <a:latin typeface="Abadi"/>
              </a:rPr>
              <a:t>Perform interactive visual analytics using Folium and </a:t>
            </a:r>
            <a:r>
              <a:rPr lang="en-US" sz="1700" dirty="0" err="1">
                <a:solidFill>
                  <a:schemeClr val="accent3">
                    <a:lumMod val="25000"/>
                  </a:schemeClr>
                </a:solidFill>
                <a:latin typeface="Abadi"/>
              </a:rPr>
              <a:t>Plotly</a:t>
            </a:r>
            <a:r>
              <a:rPr lang="en-US" sz="1700" dirty="0">
                <a:solidFill>
                  <a:schemeClr val="accent3">
                    <a:lumMod val="25000"/>
                  </a:schemeClr>
                </a:solidFill>
                <a:latin typeface="Abadi"/>
              </a:rPr>
              <a:t> Dash</a:t>
            </a:r>
          </a:p>
          <a:p>
            <a:pPr lvl="1">
              <a:lnSpc>
                <a:spcPct val="12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113300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12</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484640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1700" dirty="0">
                <a:solidFill>
                  <a:srgbClr val="0B49CB"/>
                </a:solidFill>
                <a:latin typeface="Abadi"/>
              </a:rPr>
              <a:t>Executive Summary</a:t>
            </a:r>
          </a:p>
          <a:p>
            <a:pPr>
              <a:lnSpc>
                <a:spcPct val="120000"/>
              </a:lnSpc>
              <a:spcBef>
                <a:spcPts val="1400"/>
              </a:spcBef>
            </a:pPr>
            <a:r>
              <a:rPr lang="en-US" sz="1700" dirty="0">
                <a:solidFill>
                  <a:schemeClr val="accent3">
                    <a:lumMod val="25000"/>
                  </a:schemeClr>
                </a:solidFill>
                <a:latin typeface="Abadi"/>
              </a:rPr>
              <a:t>Perform predictive analysis using classification models</a:t>
            </a:r>
          </a:p>
          <a:p>
            <a:pPr lvl="1">
              <a:lnSpc>
                <a:spcPct val="120000"/>
              </a:lnSpc>
              <a:spcBef>
                <a:spcPts val="1400"/>
              </a:spcBef>
            </a:pPr>
            <a:r>
              <a:rPr lang="en-US" sz="1700" dirty="0">
                <a:solidFill>
                  <a:schemeClr val="tx1"/>
                </a:solidFill>
                <a:latin typeface="Abadi"/>
              </a:rPr>
              <a:t>Building Models:</a:t>
            </a:r>
          </a:p>
          <a:p>
            <a:pPr lvl="2">
              <a:lnSpc>
                <a:spcPct val="120000"/>
              </a:lnSpc>
              <a:spcBef>
                <a:spcPts val="1400"/>
              </a:spcBef>
            </a:pPr>
            <a:r>
              <a:rPr lang="en-US" sz="1300" dirty="0">
                <a:solidFill>
                  <a:schemeClr val="tx1"/>
                </a:solidFill>
                <a:latin typeface="Abadi"/>
              </a:rPr>
              <a:t>Models were built using the </a:t>
            </a:r>
            <a:r>
              <a:rPr lang="en-US" sz="1300" dirty="0" err="1">
                <a:solidFill>
                  <a:schemeClr val="tx1"/>
                </a:solidFill>
                <a:latin typeface="Abadi"/>
              </a:rPr>
              <a:t>Scikit</a:t>
            </a:r>
            <a:r>
              <a:rPr lang="en-US" sz="1300" dirty="0">
                <a:solidFill>
                  <a:schemeClr val="tx1"/>
                </a:solidFill>
                <a:latin typeface="Abadi"/>
              </a:rPr>
              <a:t>-Learn Library in </a:t>
            </a:r>
            <a:r>
              <a:rPr lang="en-US" sz="1300" dirty="0" smtClean="0">
                <a:solidFill>
                  <a:schemeClr val="tx1"/>
                </a:solidFill>
                <a:latin typeface="Abadi"/>
              </a:rPr>
              <a:t>Python and various </a:t>
            </a:r>
            <a:r>
              <a:rPr lang="en-US" sz="1300" dirty="0">
                <a:solidFill>
                  <a:schemeClr val="tx1"/>
                </a:solidFill>
                <a:latin typeface="Abadi"/>
              </a:rPr>
              <a:t>classification models including Logistic Regression, K-Nearest Neighbors (KNN), Support Vector Machines (SVM), and Decision Trees were implemented.</a:t>
            </a:r>
            <a:endParaRPr lang="en-US" sz="1800" dirty="0">
              <a:solidFill>
                <a:schemeClr val="accent3">
                  <a:lumMod val="25000"/>
                </a:schemeClr>
              </a:solidFill>
              <a:latin typeface="Abadi"/>
            </a:endParaRPr>
          </a:p>
          <a:p>
            <a:pPr lvl="1">
              <a:lnSpc>
                <a:spcPct val="120000"/>
              </a:lnSpc>
              <a:spcBef>
                <a:spcPts val="1400"/>
              </a:spcBef>
            </a:pPr>
            <a:r>
              <a:rPr lang="en-US" sz="1700" dirty="0" smtClean="0">
                <a:solidFill>
                  <a:schemeClr val="accent3">
                    <a:lumMod val="25000"/>
                  </a:schemeClr>
                </a:solidFill>
                <a:latin typeface="Abadi"/>
              </a:rPr>
              <a:t>Tuning Models:</a:t>
            </a:r>
          </a:p>
          <a:p>
            <a:pPr lvl="2">
              <a:lnSpc>
                <a:spcPct val="120000"/>
              </a:lnSpc>
              <a:spcBef>
                <a:spcPts val="1400"/>
              </a:spcBef>
            </a:pPr>
            <a:r>
              <a:rPr lang="en-US" sz="1300" dirty="0">
                <a:solidFill>
                  <a:schemeClr val="accent3">
                    <a:lumMod val="25000"/>
                  </a:schemeClr>
                </a:solidFill>
                <a:latin typeface="Abadi"/>
              </a:rPr>
              <a:t>The models were tuned using </a:t>
            </a:r>
            <a:r>
              <a:rPr lang="en-US" sz="1300" dirty="0" err="1">
                <a:solidFill>
                  <a:schemeClr val="accent3">
                    <a:lumMod val="25000"/>
                  </a:schemeClr>
                </a:solidFill>
                <a:latin typeface="Abadi"/>
              </a:rPr>
              <a:t>Scikit-Learn’s</a:t>
            </a:r>
            <a:r>
              <a:rPr lang="en-US" sz="1300" dirty="0">
                <a:solidFill>
                  <a:schemeClr val="accent3">
                    <a:lumMod val="25000"/>
                  </a:schemeClr>
                </a:solidFill>
                <a:latin typeface="Abadi"/>
              </a:rPr>
              <a:t> </a:t>
            </a:r>
            <a:r>
              <a:rPr lang="en-US" sz="1300" dirty="0" smtClean="0">
                <a:solidFill>
                  <a:schemeClr val="accent3">
                    <a:lumMod val="25000"/>
                  </a:schemeClr>
                </a:solidFill>
                <a:latin typeface="Abadi"/>
              </a:rPr>
              <a:t>preprocessing tools, </a:t>
            </a:r>
            <a:r>
              <a:rPr lang="en-US" sz="1300" dirty="0">
                <a:solidFill>
                  <a:schemeClr val="accent3">
                    <a:lumMod val="25000"/>
                  </a:schemeClr>
                </a:solidFill>
                <a:latin typeface="Abadi"/>
              </a:rPr>
              <a:t>train/test split </a:t>
            </a:r>
            <a:r>
              <a:rPr lang="en-US" sz="1300" dirty="0" smtClean="0">
                <a:solidFill>
                  <a:schemeClr val="accent3">
                    <a:lumMod val="25000"/>
                  </a:schemeClr>
                </a:solidFill>
                <a:latin typeface="Abadi"/>
              </a:rPr>
              <a:t>function and </a:t>
            </a:r>
            <a:r>
              <a:rPr lang="en-US" sz="1300" dirty="0">
                <a:solidFill>
                  <a:schemeClr val="accent3">
                    <a:lumMod val="25000"/>
                  </a:schemeClr>
                </a:solidFill>
                <a:latin typeface="Abadi"/>
              </a:rPr>
              <a:t>Grid Search </a:t>
            </a:r>
            <a:r>
              <a:rPr lang="en-US" sz="1300" dirty="0" smtClean="0">
                <a:solidFill>
                  <a:schemeClr val="accent3">
                    <a:lumMod val="25000"/>
                  </a:schemeClr>
                </a:solidFill>
                <a:latin typeface="Abadi"/>
              </a:rPr>
              <a:t>tool.</a:t>
            </a:r>
          </a:p>
          <a:p>
            <a:pPr lvl="1">
              <a:lnSpc>
                <a:spcPct val="120000"/>
              </a:lnSpc>
              <a:spcBef>
                <a:spcPts val="1400"/>
              </a:spcBef>
            </a:pPr>
            <a:r>
              <a:rPr lang="en-US" sz="1700" dirty="0" smtClean="0">
                <a:solidFill>
                  <a:schemeClr val="accent3">
                    <a:lumMod val="25000"/>
                  </a:schemeClr>
                </a:solidFill>
                <a:latin typeface="Abadi"/>
              </a:rPr>
              <a:t>Evaluating Models:</a:t>
            </a:r>
          </a:p>
          <a:p>
            <a:pPr lvl="2">
              <a:lnSpc>
                <a:spcPct val="120000"/>
              </a:lnSpc>
              <a:spcBef>
                <a:spcPts val="1400"/>
              </a:spcBef>
            </a:pPr>
            <a:r>
              <a:rPr lang="en-US" sz="1300" dirty="0">
                <a:solidFill>
                  <a:schemeClr val="accent3">
                    <a:lumMod val="25000"/>
                  </a:schemeClr>
                </a:solidFill>
                <a:latin typeface="Abadi"/>
              </a:rPr>
              <a:t>The models were evaluated using </a:t>
            </a:r>
            <a:r>
              <a:rPr lang="en-US" sz="1300" dirty="0" err="1">
                <a:solidFill>
                  <a:schemeClr val="accent3">
                    <a:lumMod val="25000"/>
                  </a:schemeClr>
                </a:solidFill>
                <a:latin typeface="Abadi"/>
              </a:rPr>
              <a:t>using</a:t>
            </a:r>
            <a:r>
              <a:rPr lang="en-US" sz="1300" dirty="0">
                <a:solidFill>
                  <a:schemeClr val="accent3">
                    <a:lumMod val="25000"/>
                  </a:schemeClr>
                </a:solidFill>
                <a:latin typeface="Abadi"/>
              </a:rPr>
              <a:t> cross-validation and best score </a:t>
            </a:r>
            <a:r>
              <a:rPr lang="en-US" sz="1300" dirty="0" smtClean="0">
                <a:solidFill>
                  <a:schemeClr val="accent3">
                    <a:lumMod val="25000"/>
                  </a:schemeClr>
                </a:solidFill>
                <a:latin typeface="Abadi"/>
              </a:rPr>
              <a:t>and parameters attributes from Grid Search, accuracy scores and confusion matrix.</a:t>
            </a:r>
            <a:endParaRPr lang="en-US" sz="13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551374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en-US" sz="1600" b="1" dirty="0">
                <a:solidFill>
                  <a:schemeClr val="accent3">
                    <a:lumMod val="25000"/>
                  </a:schemeClr>
                </a:solidFill>
                <a:latin typeface="Abadi" panose="020B0604020104020204" pitchFamily="34" charset="0"/>
              </a:rPr>
              <a:t>H</a:t>
            </a:r>
            <a:r>
              <a:rPr lang="en-US" sz="1600" b="1" dirty="0" smtClean="0">
                <a:solidFill>
                  <a:schemeClr val="accent3">
                    <a:lumMod val="25000"/>
                  </a:schemeClr>
                </a:solidFill>
                <a:latin typeface="Abadi" panose="020B0604020104020204" pitchFamily="34" charset="0"/>
              </a:rPr>
              <a:t>ow </a:t>
            </a:r>
            <a:r>
              <a:rPr lang="en-US" sz="1600" b="1" dirty="0">
                <a:solidFill>
                  <a:schemeClr val="accent3">
                    <a:lumMod val="25000"/>
                  </a:schemeClr>
                </a:solidFill>
                <a:latin typeface="Abadi" panose="020B0604020104020204" pitchFamily="34" charset="0"/>
              </a:rPr>
              <a:t>D</a:t>
            </a:r>
            <a:r>
              <a:rPr lang="en-US" sz="1600" b="1" dirty="0" smtClean="0">
                <a:solidFill>
                  <a:schemeClr val="accent3">
                    <a:lumMod val="25000"/>
                  </a:schemeClr>
                </a:solidFill>
                <a:latin typeface="Abadi" panose="020B0604020104020204" pitchFamily="34" charset="0"/>
              </a:rPr>
              <a:t>ata </a:t>
            </a:r>
            <a:r>
              <a:rPr lang="en-US" sz="1600" b="1" dirty="0">
                <a:solidFill>
                  <a:schemeClr val="accent3">
                    <a:lumMod val="25000"/>
                  </a:schemeClr>
                </a:solidFill>
                <a:latin typeface="Abadi" panose="020B0604020104020204" pitchFamily="34" charset="0"/>
              </a:rPr>
              <a:t>S</a:t>
            </a:r>
            <a:r>
              <a:rPr lang="en-US" sz="1600" b="1" dirty="0" smtClean="0">
                <a:solidFill>
                  <a:schemeClr val="accent3">
                    <a:lumMod val="25000"/>
                  </a:schemeClr>
                </a:solidFill>
                <a:latin typeface="Abadi" panose="020B0604020104020204" pitchFamily="34" charset="0"/>
              </a:rPr>
              <a:t>ets </a:t>
            </a:r>
            <a:r>
              <a:rPr lang="en-US" sz="1600" b="1" dirty="0">
                <a:solidFill>
                  <a:schemeClr val="accent3">
                    <a:lumMod val="25000"/>
                  </a:schemeClr>
                </a:solidFill>
                <a:latin typeface="Abadi" panose="020B0604020104020204" pitchFamily="34" charset="0"/>
              </a:rPr>
              <a:t>W</a:t>
            </a:r>
            <a:r>
              <a:rPr lang="en-US" sz="1600" b="1" dirty="0" smtClean="0">
                <a:solidFill>
                  <a:schemeClr val="accent3">
                    <a:lumMod val="25000"/>
                  </a:schemeClr>
                </a:solidFill>
                <a:latin typeface="Abadi" panose="020B0604020104020204" pitchFamily="34" charset="0"/>
              </a:rPr>
              <a:t>ere Collected:</a:t>
            </a:r>
          </a:p>
          <a:p>
            <a:pPr lvl="1">
              <a:lnSpc>
                <a:spcPct val="100000"/>
              </a:lnSpc>
              <a:spcBef>
                <a:spcPts val="1400"/>
              </a:spcBef>
            </a:pPr>
            <a:r>
              <a:rPr lang="en-US" sz="1600" dirty="0" smtClean="0">
                <a:solidFill>
                  <a:schemeClr val="accent3">
                    <a:lumMod val="25000"/>
                  </a:schemeClr>
                </a:solidFill>
                <a:latin typeface="Abadi" panose="020B0604020104020204" pitchFamily="34" charset="0"/>
              </a:rPr>
              <a:t>The </a:t>
            </a:r>
            <a:r>
              <a:rPr lang="en-US" sz="1600" dirty="0">
                <a:solidFill>
                  <a:schemeClr val="accent3">
                    <a:lumMod val="25000"/>
                  </a:schemeClr>
                </a:solidFill>
                <a:latin typeface="Abadi" panose="020B0604020104020204" pitchFamily="34" charset="0"/>
              </a:rPr>
              <a:t>data sets for this project were collected using two main methods: API data retrieval and web scraping</a:t>
            </a:r>
            <a:r>
              <a:rPr lang="en-US" sz="1600" dirty="0" smtClean="0">
                <a:solidFill>
                  <a:schemeClr val="accent3">
                    <a:lumMod val="25000"/>
                  </a:schemeClr>
                </a:solidFill>
                <a:latin typeface="Abadi" panose="020B0604020104020204" pitchFamily="34" charset="0"/>
              </a:rPr>
              <a:t>.</a:t>
            </a:r>
          </a:p>
          <a:p>
            <a:pPr marL="1257300" lvl="2" indent="-342900">
              <a:lnSpc>
                <a:spcPct val="100000"/>
              </a:lnSpc>
              <a:spcBef>
                <a:spcPts val="1400"/>
              </a:spcBef>
              <a:buAutoNum type="arabicPeriod"/>
            </a:pPr>
            <a:r>
              <a:rPr lang="en-US" sz="1600" dirty="0" smtClean="0">
                <a:solidFill>
                  <a:schemeClr val="accent3">
                    <a:lumMod val="25000"/>
                  </a:schemeClr>
                </a:solidFill>
                <a:latin typeface="Abadi" panose="020B0604020104020204" pitchFamily="34" charset="0"/>
              </a:rPr>
              <a:t>API </a:t>
            </a:r>
            <a:r>
              <a:rPr lang="en-US" sz="1600" dirty="0">
                <a:solidFill>
                  <a:schemeClr val="accent3">
                    <a:lumMod val="25000"/>
                  </a:schemeClr>
                </a:solidFill>
                <a:latin typeface="Abadi" panose="020B0604020104020204" pitchFamily="34" charset="0"/>
              </a:rPr>
              <a:t>Data Retrieval</a:t>
            </a:r>
            <a:r>
              <a:rPr lang="en-US" sz="1600" dirty="0" smtClean="0">
                <a:solidFill>
                  <a:schemeClr val="accent3">
                    <a:lumMod val="25000"/>
                  </a:schemeClr>
                </a:solidFill>
                <a:latin typeface="Abadi" panose="020B0604020104020204" pitchFamily="34" charset="0"/>
              </a:rPr>
              <a:t>:</a:t>
            </a:r>
          </a:p>
          <a:p>
            <a:pPr lvl="3">
              <a:lnSpc>
                <a:spcPct val="100000"/>
              </a:lnSpc>
              <a:spcBef>
                <a:spcPts val="1400"/>
              </a:spcBef>
            </a:pPr>
            <a:r>
              <a:rPr lang="en-US" sz="1600" dirty="0" smtClean="0">
                <a:solidFill>
                  <a:schemeClr val="accent3">
                    <a:lumMod val="25000"/>
                  </a:schemeClr>
                </a:solidFill>
                <a:latin typeface="Abadi" panose="020B0604020104020204" pitchFamily="34" charset="0"/>
              </a:rPr>
              <a:t>Source</a:t>
            </a:r>
            <a:r>
              <a:rPr lang="en-US" sz="1600" dirty="0">
                <a:solidFill>
                  <a:schemeClr val="accent3">
                    <a:lumMod val="25000"/>
                  </a:schemeClr>
                </a:solidFill>
                <a:latin typeface="Abadi" panose="020B0604020104020204" pitchFamily="34" charset="0"/>
              </a:rPr>
              <a:t>: SpaceX REST </a:t>
            </a:r>
            <a:r>
              <a:rPr lang="en-US" sz="1600" dirty="0" smtClean="0">
                <a:solidFill>
                  <a:schemeClr val="accent3">
                    <a:lumMod val="25000"/>
                  </a:schemeClr>
                </a:solidFill>
                <a:latin typeface="Abadi" panose="020B0604020104020204" pitchFamily="34" charset="0"/>
              </a:rPr>
              <a:t>API</a:t>
            </a:r>
          </a:p>
          <a:p>
            <a:pPr lvl="3">
              <a:lnSpc>
                <a:spcPct val="100000"/>
              </a:lnSpc>
              <a:spcBef>
                <a:spcPts val="1400"/>
              </a:spcBef>
            </a:pPr>
            <a:r>
              <a:rPr lang="en-US" sz="1600" dirty="0" smtClean="0">
                <a:solidFill>
                  <a:schemeClr val="accent3">
                    <a:lumMod val="25000"/>
                  </a:schemeClr>
                </a:solidFill>
                <a:latin typeface="Abadi" panose="020B0604020104020204" pitchFamily="34" charset="0"/>
              </a:rPr>
              <a:t>Endpoints</a:t>
            </a:r>
            <a:r>
              <a:rPr lang="en-US" sz="1600" dirty="0">
                <a:solidFill>
                  <a:schemeClr val="accent3">
                    <a:lumMod val="25000"/>
                  </a:schemeClr>
                </a:solidFill>
                <a:latin typeface="Abadi" panose="020B0604020104020204" pitchFamily="34" charset="0"/>
              </a:rPr>
              <a:t>: Data was gathered from endpoints such as api.spacexdata.com/v4/launches/past, which provide detailed information about SpaceX launches, including rocket details, payloads, launch specifics, landing outcomes, etc</a:t>
            </a:r>
            <a:r>
              <a:rPr lang="en-US" sz="1600" dirty="0" smtClean="0">
                <a:solidFill>
                  <a:schemeClr val="accent3">
                    <a:lumMod val="25000"/>
                  </a:schemeClr>
                </a:solidFill>
                <a:latin typeface="Abadi" panose="020B0604020104020204" pitchFamily="34" charset="0"/>
              </a:rPr>
              <a:t>.</a:t>
            </a:r>
          </a:p>
          <a:p>
            <a:pPr lvl="3">
              <a:lnSpc>
                <a:spcPct val="100000"/>
              </a:lnSpc>
              <a:spcBef>
                <a:spcPts val="1400"/>
              </a:spcBef>
            </a:pPr>
            <a:r>
              <a:rPr lang="en-US" sz="1600" dirty="0" smtClean="0">
                <a:solidFill>
                  <a:schemeClr val="accent3">
                    <a:lumMod val="25000"/>
                  </a:schemeClr>
                </a:solidFill>
                <a:latin typeface="Abadi" panose="020B0604020104020204" pitchFamily="34" charset="0"/>
              </a:rPr>
              <a:t>Method: A </a:t>
            </a:r>
            <a:r>
              <a:rPr lang="en-US" sz="1600" dirty="0">
                <a:solidFill>
                  <a:schemeClr val="accent3">
                    <a:lumMod val="25000"/>
                  </a:schemeClr>
                </a:solidFill>
                <a:latin typeface="Abadi" panose="020B0604020104020204" pitchFamily="34" charset="0"/>
              </a:rPr>
              <a:t>GET request was performed using the requests library in Python to obtain the launch data</a:t>
            </a:r>
            <a:r>
              <a:rPr lang="en-US" sz="1600" dirty="0" smtClean="0">
                <a:solidFill>
                  <a:schemeClr val="accent3">
                    <a:lumMod val="25000"/>
                  </a:schemeClr>
                </a:solidFill>
                <a:latin typeface="Abadi" panose="020B0604020104020204" pitchFamily="34" charset="0"/>
              </a:rPr>
              <a:t>. The </a:t>
            </a:r>
            <a:r>
              <a:rPr lang="en-US" sz="1600" dirty="0">
                <a:solidFill>
                  <a:schemeClr val="accent3">
                    <a:lumMod val="25000"/>
                  </a:schemeClr>
                </a:solidFill>
                <a:latin typeface="Abadi" panose="020B0604020104020204" pitchFamily="34" charset="0"/>
              </a:rPr>
              <a:t>response, in JSON format, was converted to a pandas DataFrame using the json_normalize function, which flattened the structured JSON data into a table format.</a:t>
            </a:r>
            <a:endParaRPr lang="en-US" sz="1600" dirty="0" smtClean="0">
              <a:solidFill>
                <a:schemeClr val="accent3">
                  <a:lumMod val="25000"/>
                </a:schemeClr>
              </a:solidFill>
              <a:latin typeface="Abadi" panose="020B0604020104020204" pitchFamily="34" charset="0"/>
            </a:endParaRPr>
          </a:p>
          <a:p>
            <a:pPr marL="457200" lvl="1" indent="0">
              <a:lnSpc>
                <a:spcPct val="100000"/>
              </a:lnSpc>
              <a:spcBef>
                <a:spcPts val="1400"/>
              </a:spcBef>
              <a:buNone/>
            </a:pPr>
            <a:endParaRPr lang="en-US"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0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en-US" sz="2400" b="1" dirty="0">
                <a:solidFill>
                  <a:schemeClr val="accent3">
                    <a:lumMod val="25000"/>
                  </a:schemeClr>
                </a:solidFill>
                <a:latin typeface="Abadi" panose="020B0604020104020204" pitchFamily="34" charset="0"/>
              </a:rPr>
              <a:t>H</a:t>
            </a:r>
            <a:r>
              <a:rPr lang="en-US" sz="2400" b="1" dirty="0" smtClean="0">
                <a:solidFill>
                  <a:schemeClr val="accent3">
                    <a:lumMod val="25000"/>
                  </a:schemeClr>
                </a:solidFill>
                <a:latin typeface="Abadi" panose="020B0604020104020204" pitchFamily="34" charset="0"/>
              </a:rPr>
              <a:t>ow </a:t>
            </a:r>
            <a:r>
              <a:rPr lang="en-US" sz="2400" b="1" dirty="0">
                <a:solidFill>
                  <a:schemeClr val="accent3">
                    <a:lumMod val="25000"/>
                  </a:schemeClr>
                </a:solidFill>
                <a:latin typeface="Abadi" panose="020B0604020104020204" pitchFamily="34" charset="0"/>
              </a:rPr>
              <a:t>D</a:t>
            </a:r>
            <a:r>
              <a:rPr lang="en-US" sz="2400" b="1" dirty="0" smtClean="0">
                <a:solidFill>
                  <a:schemeClr val="accent3">
                    <a:lumMod val="25000"/>
                  </a:schemeClr>
                </a:solidFill>
                <a:latin typeface="Abadi" panose="020B0604020104020204" pitchFamily="34" charset="0"/>
              </a:rPr>
              <a:t>ata </a:t>
            </a:r>
            <a:r>
              <a:rPr lang="en-US" sz="2400" b="1" dirty="0">
                <a:solidFill>
                  <a:schemeClr val="accent3">
                    <a:lumMod val="25000"/>
                  </a:schemeClr>
                </a:solidFill>
                <a:latin typeface="Abadi" panose="020B0604020104020204" pitchFamily="34" charset="0"/>
              </a:rPr>
              <a:t>S</a:t>
            </a:r>
            <a:r>
              <a:rPr lang="en-US" sz="2400" b="1" dirty="0" smtClean="0">
                <a:solidFill>
                  <a:schemeClr val="accent3">
                    <a:lumMod val="25000"/>
                  </a:schemeClr>
                </a:solidFill>
                <a:latin typeface="Abadi" panose="020B0604020104020204" pitchFamily="34" charset="0"/>
              </a:rPr>
              <a:t>ets </a:t>
            </a:r>
            <a:r>
              <a:rPr lang="en-US" sz="2400" b="1" dirty="0">
                <a:solidFill>
                  <a:schemeClr val="accent3">
                    <a:lumMod val="25000"/>
                  </a:schemeClr>
                </a:solidFill>
                <a:latin typeface="Abadi" panose="020B0604020104020204" pitchFamily="34" charset="0"/>
              </a:rPr>
              <a:t>W</a:t>
            </a:r>
            <a:r>
              <a:rPr lang="en-US" sz="2400" b="1" dirty="0" smtClean="0">
                <a:solidFill>
                  <a:schemeClr val="accent3">
                    <a:lumMod val="25000"/>
                  </a:schemeClr>
                </a:solidFill>
                <a:latin typeface="Abadi" panose="020B0604020104020204" pitchFamily="34" charset="0"/>
              </a:rPr>
              <a:t>ere Collected:</a:t>
            </a:r>
          </a:p>
          <a:p>
            <a:pPr marL="457200" lvl="1" indent="0">
              <a:lnSpc>
                <a:spcPct val="100000"/>
              </a:lnSpc>
              <a:spcBef>
                <a:spcPts val="1400"/>
              </a:spcBef>
              <a:buNone/>
            </a:pPr>
            <a:r>
              <a:rPr lang="en-US" dirty="0" smtClean="0">
                <a:solidFill>
                  <a:schemeClr val="accent3">
                    <a:lumMod val="25000"/>
                  </a:schemeClr>
                </a:solidFill>
                <a:latin typeface="Abadi" panose="020B0604020104020204" pitchFamily="34" charset="0"/>
              </a:rPr>
              <a:t>2.Web </a:t>
            </a:r>
            <a:r>
              <a:rPr lang="en-US" dirty="0">
                <a:solidFill>
                  <a:schemeClr val="accent3">
                    <a:lumMod val="25000"/>
                  </a:schemeClr>
                </a:solidFill>
                <a:latin typeface="Abadi" panose="020B0604020104020204" pitchFamily="34" charset="0"/>
              </a:rPr>
              <a:t>Scraping</a:t>
            </a:r>
            <a:r>
              <a:rPr lang="en-US" dirty="0" smtClean="0">
                <a:solidFill>
                  <a:schemeClr val="accent3">
                    <a:lumMod val="25000"/>
                  </a:schemeClr>
                </a:solidFill>
                <a:latin typeface="Abadi" panose="020B0604020104020204" pitchFamily="34" charset="0"/>
              </a:rPr>
              <a:t>:</a:t>
            </a:r>
          </a:p>
          <a:p>
            <a:pPr lvl="2">
              <a:lnSpc>
                <a:spcPct val="100000"/>
              </a:lnSpc>
              <a:spcBef>
                <a:spcPts val="1400"/>
              </a:spcBef>
            </a:pPr>
            <a:r>
              <a:rPr lang="en-US" sz="2400" dirty="0" smtClean="0">
                <a:solidFill>
                  <a:schemeClr val="accent3">
                    <a:lumMod val="25000"/>
                  </a:schemeClr>
                </a:solidFill>
                <a:latin typeface="Abadi" panose="020B0604020104020204" pitchFamily="34" charset="0"/>
              </a:rPr>
              <a:t>Source</a:t>
            </a:r>
            <a:r>
              <a:rPr lang="en-US" sz="2400" dirty="0">
                <a:solidFill>
                  <a:schemeClr val="accent3">
                    <a:lumMod val="25000"/>
                  </a:schemeClr>
                </a:solidFill>
                <a:latin typeface="Abadi" panose="020B0604020104020204" pitchFamily="34" charset="0"/>
              </a:rPr>
              <a:t>: Wikipedia </a:t>
            </a:r>
            <a:r>
              <a:rPr lang="en-US" sz="2400" dirty="0" smtClean="0">
                <a:solidFill>
                  <a:schemeClr val="accent3">
                    <a:lumMod val="25000"/>
                  </a:schemeClr>
                </a:solidFill>
                <a:latin typeface="Abadi" panose="020B0604020104020204" pitchFamily="34" charset="0"/>
              </a:rPr>
              <a:t>page titled - </a:t>
            </a:r>
            <a:r>
              <a:rPr lang="en-US" sz="2400" dirty="0">
                <a:latin typeface="Abadi"/>
                <a:hlinkClick r:id="rId2"/>
              </a:rPr>
              <a:t>List of Falcon 9 and Falcon Heavy </a:t>
            </a:r>
            <a:r>
              <a:rPr lang="en-US" sz="2400" dirty="0" smtClean="0">
                <a:latin typeface="Abadi"/>
                <a:hlinkClick r:id="rId2"/>
              </a:rPr>
              <a:t>launches</a:t>
            </a:r>
            <a:r>
              <a:rPr lang="en-US" sz="2400" dirty="0" smtClean="0">
                <a:latin typeface="Abadi"/>
              </a:rPr>
              <a:t>.</a:t>
            </a:r>
            <a:endParaRPr lang="en-US" sz="2400" dirty="0" smtClean="0">
              <a:solidFill>
                <a:schemeClr val="accent3">
                  <a:lumMod val="25000"/>
                </a:schemeClr>
              </a:solidFill>
              <a:latin typeface="Abadi" panose="020B0604020104020204" pitchFamily="34" charset="0"/>
            </a:endParaRPr>
          </a:p>
          <a:p>
            <a:pPr lvl="2">
              <a:lnSpc>
                <a:spcPct val="100000"/>
              </a:lnSpc>
              <a:spcBef>
                <a:spcPts val="1400"/>
              </a:spcBef>
            </a:pPr>
            <a:r>
              <a:rPr lang="en-US" sz="2400" dirty="0" smtClean="0">
                <a:solidFill>
                  <a:schemeClr val="accent3">
                    <a:lumMod val="25000"/>
                  </a:schemeClr>
                </a:solidFill>
                <a:latin typeface="Abadi" panose="020B0604020104020204" pitchFamily="34" charset="0"/>
              </a:rPr>
              <a:t>Method: The </a:t>
            </a:r>
            <a:r>
              <a:rPr lang="en-US" sz="2400" dirty="0">
                <a:solidFill>
                  <a:schemeClr val="accent3">
                    <a:lumMod val="25000"/>
                  </a:schemeClr>
                </a:solidFill>
                <a:latin typeface="Abadi" panose="020B0604020104020204" pitchFamily="34" charset="0"/>
              </a:rPr>
              <a:t>BeautifulSoup package in Python was used to scrape HTML tables containing Falcon 9 launch records</a:t>
            </a:r>
            <a:r>
              <a:rPr lang="en-US" sz="2400" dirty="0" smtClean="0">
                <a:solidFill>
                  <a:schemeClr val="accent3">
                    <a:lumMod val="25000"/>
                  </a:schemeClr>
                </a:solidFill>
                <a:latin typeface="Abadi" panose="020B0604020104020204" pitchFamily="34" charset="0"/>
              </a:rPr>
              <a:t>. The </a:t>
            </a:r>
            <a:r>
              <a:rPr lang="en-US" sz="2400" dirty="0">
                <a:solidFill>
                  <a:schemeClr val="accent3">
                    <a:lumMod val="25000"/>
                  </a:schemeClr>
                </a:solidFill>
                <a:latin typeface="Abadi" panose="020B0604020104020204" pitchFamily="34" charset="0"/>
              </a:rPr>
              <a:t>scraped data was parsed and converted into a pandas DataFrame for further visualization and analysis</a:t>
            </a:r>
            <a:r>
              <a:rPr lang="en-US" sz="2400" dirty="0" smtClean="0">
                <a:solidFill>
                  <a:schemeClr val="accent3">
                    <a:lumMod val="25000"/>
                  </a:schemeClr>
                </a:solidFill>
                <a:latin typeface="Abadi" panose="020B0604020104020204" pitchFamily="34" charset="0"/>
              </a:rPr>
              <a:t>.</a:t>
            </a:r>
          </a:p>
          <a:p>
            <a:pPr marL="0" indent="0">
              <a:buNone/>
            </a:pPr>
            <a:endParaRPr lang="en-US" sz="2400"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616723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H</a:t>
            </a:r>
            <a:r>
              <a:rPr lang="en-US" sz="2200" b="1" dirty="0" smtClean="0">
                <a:solidFill>
                  <a:schemeClr val="accent3">
                    <a:lumMod val="25000"/>
                  </a:schemeClr>
                </a:solidFill>
                <a:latin typeface="Abadi" panose="020B0604020104020204" pitchFamily="34" charset="0"/>
              </a:rPr>
              <a:t>ow </a:t>
            </a:r>
            <a:r>
              <a:rPr lang="en-US" sz="2200" b="1" dirty="0">
                <a:solidFill>
                  <a:schemeClr val="accent3">
                    <a:lumMod val="25000"/>
                  </a:schemeClr>
                </a:solidFill>
                <a:latin typeface="Abadi" panose="020B0604020104020204" pitchFamily="34" charset="0"/>
              </a:rPr>
              <a:t>D</a:t>
            </a:r>
            <a:r>
              <a:rPr lang="en-US" sz="2200" b="1" dirty="0" smtClean="0">
                <a:solidFill>
                  <a:schemeClr val="accent3">
                    <a:lumMod val="25000"/>
                  </a:schemeClr>
                </a:solidFill>
                <a:latin typeface="Abadi" panose="020B0604020104020204" pitchFamily="34" charset="0"/>
              </a:rPr>
              <a:t>ata </a:t>
            </a:r>
            <a:r>
              <a:rPr lang="en-US" sz="2200" b="1" dirty="0">
                <a:solidFill>
                  <a:schemeClr val="accent3">
                    <a:lumMod val="25000"/>
                  </a:schemeClr>
                </a:solidFill>
                <a:latin typeface="Abadi" panose="020B0604020104020204" pitchFamily="34" charset="0"/>
              </a:rPr>
              <a:t>S</a:t>
            </a:r>
            <a:r>
              <a:rPr lang="en-US" sz="2200" b="1" dirty="0" smtClean="0">
                <a:solidFill>
                  <a:schemeClr val="accent3">
                    <a:lumMod val="25000"/>
                  </a:schemeClr>
                </a:solidFill>
                <a:latin typeface="Abadi" panose="020B0604020104020204" pitchFamily="34" charset="0"/>
              </a:rPr>
              <a:t>ets </a:t>
            </a:r>
            <a:r>
              <a:rPr lang="en-US" sz="2200" b="1" dirty="0">
                <a:solidFill>
                  <a:schemeClr val="accent3">
                    <a:lumMod val="25000"/>
                  </a:schemeClr>
                </a:solidFill>
                <a:latin typeface="Abadi" panose="020B0604020104020204" pitchFamily="34" charset="0"/>
              </a:rPr>
              <a:t>W</a:t>
            </a:r>
            <a:r>
              <a:rPr lang="en-US" sz="2200" b="1" dirty="0" smtClean="0">
                <a:solidFill>
                  <a:schemeClr val="accent3">
                    <a:lumMod val="25000"/>
                  </a:schemeClr>
                </a:solidFill>
                <a:latin typeface="Abadi" panose="020B0604020104020204" pitchFamily="34" charset="0"/>
              </a:rPr>
              <a:t>ere Collected:</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   The data sets for this project were collected using two main methods: API data retrieval and web scraping.</a:t>
            </a:r>
            <a:endParaRPr lang="en-US" sz="22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0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You need to present your data collection process use key phrases and flowcharts</a:t>
            </a: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1530206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dirty="0">
              <a:cs typeface="Calibri"/>
            </a:endParaRP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fontScale="77500" lnSpcReduction="20000"/>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Data was collected using the SpaceX API which provides valuable data on all aspects of rockets launched by them.</a:t>
            </a:r>
          </a:p>
          <a:p>
            <a:pPr>
              <a:lnSpc>
                <a:spcPct val="100000"/>
              </a:lnSpc>
              <a:spcBef>
                <a:spcPts val="1400"/>
              </a:spcBef>
            </a:pPr>
            <a:r>
              <a:rPr lang="en-US" sz="2200" dirty="0" smtClean="0">
                <a:solidFill>
                  <a:schemeClr val="accent3">
                    <a:lumMod val="25000"/>
                  </a:schemeClr>
                </a:solidFill>
                <a:latin typeface="Abadi" panose="020B0604020104020204" pitchFamily="34" charset="0"/>
              </a:rPr>
              <a:t>An HTTP request was made using the GET() function.</a:t>
            </a:r>
          </a:p>
          <a:p>
            <a:pPr>
              <a:lnSpc>
                <a:spcPct val="100000"/>
              </a:lnSpc>
              <a:spcBef>
                <a:spcPts val="1400"/>
              </a:spcBef>
            </a:pPr>
            <a:r>
              <a:rPr lang="en-US" sz="2200" dirty="0" smtClean="0">
                <a:solidFill>
                  <a:schemeClr val="accent3">
                    <a:lumMod val="25000"/>
                  </a:schemeClr>
                </a:solidFill>
                <a:latin typeface="Abadi" panose="020B0604020104020204" pitchFamily="34" charset="0"/>
              </a:rPr>
              <a:t> The response content was decoded to a </a:t>
            </a:r>
            <a:r>
              <a:rPr lang="en-US" sz="2200" dirty="0">
                <a:solidFill>
                  <a:schemeClr val="accent3">
                    <a:lumMod val="25000"/>
                  </a:schemeClr>
                </a:solidFill>
                <a:latin typeface="Abadi" panose="020B0604020104020204" pitchFamily="34" charset="0"/>
              </a:rPr>
              <a:t>J</a:t>
            </a:r>
            <a:r>
              <a:rPr lang="en-US" sz="2200" dirty="0" smtClean="0">
                <a:solidFill>
                  <a:schemeClr val="accent3">
                    <a:lumMod val="25000"/>
                  </a:schemeClr>
                </a:solidFill>
                <a:latin typeface="Abadi" panose="020B0604020104020204" pitchFamily="34" charset="0"/>
              </a:rPr>
              <a:t>son file using the .json() function.</a:t>
            </a:r>
          </a:p>
          <a:p>
            <a:pPr>
              <a:lnSpc>
                <a:spcPct val="100000"/>
              </a:lnSpc>
              <a:spcBef>
                <a:spcPts val="1400"/>
              </a:spcBef>
            </a:pPr>
            <a:r>
              <a:rPr lang="en-US" sz="2200" dirty="0" smtClean="0">
                <a:solidFill>
                  <a:schemeClr val="accent3">
                    <a:lumMod val="25000"/>
                  </a:schemeClr>
                </a:solidFill>
                <a:latin typeface="Abadi" panose="020B0604020104020204" pitchFamily="34" charset="0"/>
              </a:rPr>
              <a:t>The </a:t>
            </a:r>
            <a:r>
              <a:rPr lang="en-US" sz="2200" dirty="0">
                <a:solidFill>
                  <a:schemeClr val="accent3">
                    <a:lumMod val="25000"/>
                  </a:schemeClr>
                </a:solidFill>
                <a:latin typeface="Abadi" panose="020B0604020104020204" pitchFamily="34" charset="0"/>
              </a:rPr>
              <a:t>J</a:t>
            </a:r>
            <a:r>
              <a:rPr lang="en-US" sz="2200" dirty="0" smtClean="0">
                <a:solidFill>
                  <a:schemeClr val="accent3">
                    <a:lumMod val="25000"/>
                  </a:schemeClr>
                </a:solidFill>
                <a:latin typeface="Abadi" panose="020B0604020104020204" pitchFamily="34" charset="0"/>
              </a:rPr>
              <a:t>son file was then converted to a pandas DataFrame using the json_normalize() function</a:t>
            </a: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b="1" dirty="0">
                <a:solidFill>
                  <a:schemeClr val="accent3">
                    <a:lumMod val="25000"/>
                  </a:schemeClr>
                </a:solidFill>
                <a:latin typeface="Abadi" panose="020B0604020104020204" pitchFamily="34" charset="0"/>
              </a:rPr>
              <a:t>GitHub URL: </a:t>
            </a:r>
            <a:r>
              <a:rPr lang="en-US" sz="2200" dirty="0">
                <a:solidFill>
                  <a:schemeClr val="accent3">
                    <a:lumMod val="25000"/>
                  </a:schemeClr>
                </a:solidFill>
                <a:latin typeface="Abadi" panose="020B0604020104020204" pitchFamily="34" charset="0"/>
                <a:hlinkClick r:id="rId2"/>
              </a:rPr>
              <a:t>https://github.com/KwameSA/DataScienceCapstoneProject/blob/main/1-Jupyter-Labs-SpaceX-Data-Collection-Api.ipynb</a:t>
            </a:r>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sp>
        <p:nvSpPr>
          <p:cNvPr id="7" name="Down Arrow 6"/>
          <p:cNvSpPr/>
          <p:nvPr/>
        </p:nvSpPr>
        <p:spPr>
          <a:xfrm>
            <a:off x="8556903" y="3000120"/>
            <a:ext cx="415782" cy="4947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42004" y="3548181"/>
            <a:ext cx="3121152" cy="89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Decoding the content of the Json file using .json()</a:t>
            </a:r>
            <a:endParaRPr lang="en-US" dirty="0"/>
          </a:p>
        </p:txBody>
      </p:sp>
      <p:sp>
        <p:nvSpPr>
          <p:cNvPr id="9" name="Down Arrow 8"/>
          <p:cNvSpPr/>
          <p:nvPr/>
        </p:nvSpPr>
        <p:spPr>
          <a:xfrm>
            <a:off x="8510016" y="4530430"/>
            <a:ext cx="509556" cy="402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42004" y="5035947"/>
            <a:ext cx="3096768" cy="814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Converting Json file to Pandas DataFrame using .json_normalize()</a:t>
            </a:r>
            <a:endParaRPr lang="en-US" dirty="0"/>
          </a:p>
        </p:txBody>
      </p:sp>
      <p:sp>
        <p:nvSpPr>
          <p:cNvPr id="11" name="Rectangle 10"/>
          <p:cNvSpPr/>
          <p:nvPr/>
        </p:nvSpPr>
        <p:spPr>
          <a:xfrm>
            <a:off x="7142004" y="2011680"/>
            <a:ext cx="31211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Requesting data from Space X API using .get() function</a:t>
            </a:r>
            <a:endParaRPr lang="en-US" dirty="0"/>
          </a:p>
        </p:txBody>
      </p:sp>
    </p:spTree>
    <p:extLst>
      <p:ext uri="{BB962C8B-B14F-4D97-AF65-F5344CB8AC3E}">
        <p14:creationId xmlns:p14="http://schemas.microsoft.com/office/powerpoint/2010/main" val="2579403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dirty="0">
              <a:cs typeface="Calibri"/>
            </a:endParaRP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Autofit/>
          </a:bodyPr>
          <a:lstStyle/>
          <a:p>
            <a:pPr>
              <a:lnSpc>
                <a:spcPct val="100000"/>
              </a:lnSpc>
              <a:spcBef>
                <a:spcPts val="1400"/>
              </a:spcBef>
            </a:pPr>
            <a:r>
              <a:rPr lang="en-US" sz="1300" dirty="0" smtClean="0">
                <a:solidFill>
                  <a:schemeClr val="accent3">
                    <a:lumMod val="25000"/>
                  </a:schemeClr>
                </a:solidFill>
                <a:latin typeface="Abadi" panose="020B0604020104020204" pitchFamily="34" charset="0"/>
              </a:rPr>
              <a:t>A subset of relevant features containing needed information such as </a:t>
            </a:r>
            <a:r>
              <a:rPr lang="en-US" sz="1300" dirty="0" smtClean="0"/>
              <a:t>rocket, payloads, </a:t>
            </a:r>
            <a:r>
              <a:rPr lang="en-US" sz="1300" dirty="0" err="1" smtClean="0"/>
              <a:t>launchpad</a:t>
            </a:r>
            <a:r>
              <a:rPr lang="en-US" sz="1300" dirty="0" smtClean="0"/>
              <a:t>, cores, </a:t>
            </a:r>
            <a:r>
              <a:rPr lang="en-US" sz="1300" dirty="0" err="1" smtClean="0"/>
              <a:t>flight_number</a:t>
            </a:r>
            <a:r>
              <a:rPr lang="en-US" sz="1300" dirty="0" smtClean="0"/>
              <a:t>, and </a:t>
            </a:r>
            <a:r>
              <a:rPr lang="en-US" sz="1300" dirty="0" err="1" smtClean="0"/>
              <a:t>date_utc</a:t>
            </a:r>
            <a:r>
              <a:rPr lang="en-US" sz="1300" dirty="0" smtClean="0"/>
              <a:t> were separated from the earlier DataFrame.</a:t>
            </a:r>
            <a:endParaRPr lang="en-US" sz="1300" dirty="0" smtClean="0">
              <a:solidFill>
                <a:schemeClr val="accent3">
                  <a:lumMod val="25000"/>
                </a:schemeClr>
              </a:solidFill>
              <a:latin typeface="Abadi" panose="020B0604020104020204" pitchFamily="34" charset="0"/>
            </a:endParaRPr>
          </a:p>
          <a:p>
            <a:pPr>
              <a:lnSpc>
                <a:spcPct val="100000"/>
              </a:lnSpc>
              <a:spcBef>
                <a:spcPts val="1400"/>
              </a:spcBef>
            </a:pPr>
            <a:r>
              <a:rPr lang="en-US" sz="1300" dirty="0" smtClean="0">
                <a:solidFill>
                  <a:schemeClr val="accent3">
                    <a:lumMod val="25000"/>
                  </a:schemeClr>
                </a:solidFill>
                <a:latin typeface="Abadi" panose="020B0604020104020204" pitchFamily="34" charset="0"/>
              </a:rPr>
              <a:t>Custom functions were used to get the needed values and was organized into a dictionary.</a:t>
            </a:r>
          </a:p>
          <a:p>
            <a:pPr>
              <a:lnSpc>
                <a:spcPct val="100000"/>
              </a:lnSpc>
              <a:spcBef>
                <a:spcPts val="1400"/>
              </a:spcBef>
            </a:pPr>
            <a:r>
              <a:rPr lang="en-US" sz="1300" dirty="0" smtClean="0">
                <a:solidFill>
                  <a:schemeClr val="accent3">
                    <a:lumMod val="25000"/>
                  </a:schemeClr>
                </a:solidFill>
                <a:latin typeface="Abadi" panose="020B0604020104020204" pitchFamily="34" charset="0"/>
              </a:rPr>
              <a:t>A DataFrame was created from the dictionary</a:t>
            </a:r>
          </a:p>
          <a:p>
            <a:pPr>
              <a:lnSpc>
                <a:spcPct val="100000"/>
              </a:lnSpc>
              <a:spcBef>
                <a:spcPts val="1400"/>
              </a:spcBef>
            </a:pPr>
            <a:r>
              <a:rPr lang="en-US" sz="1300" dirty="0" smtClean="0">
                <a:solidFill>
                  <a:schemeClr val="accent3">
                    <a:lumMod val="25000"/>
                  </a:schemeClr>
                </a:solidFill>
                <a:latin typeface="Abadi" panose="020B0604020104020204" pitchFamily="34" charset="0"/>
              </a:rPr>
              <a:t>The DataFrame was </a:t>
            </a:r>
            <a:r>
              <a:rPr lang="en-US" sz="1300" dirty="0">
                <a:solidFill>
                  <a:schemeClr val="accent3">
                    <a:lumMod val="25000"/>
                  </a:schemeClr>
                </a:solidFill>
                <a:latin typeface="Abadi" panose="020B0604020104020204" pitchFamily="34" charset="0"/>
              </a:rPr>
              <a:t>filtered to contain only Falcon 9 launches.</a:t>
            </a:r>
          </a:p>
          <a:p>
            <a:pPr>
              <a:lnSpc>
                <a:spcPct val="100000"/>
              </a:lnSpc>
              <a:spcBef>
                <a:spcPts val="1400"/>
              </a:spcBef>
            </a:pPr>
            <a:r>
              <a:rPr lang="en-US" sz="1300" dirty="0" smtClean="0">
                <a:solidFill>
                  <a:schemeClr val="accent3">
                    <a:lumMod val="25000"/>
                  </a:schemeClr>
                </a:solidFill>
                <a:latin typeface="Abadi" panose="020B0604020104020204" pitchFamily="34" charset="0"/>
              </a:rPr>
              <a:t>Missing values in the Payload Mass (kg) column were replaced using the calculated mean.</a:t>
            </a:r>
          </a:p>
          <a:p>
            <a:pPr>
              <a:lnSpc>
                <a:spcPct val="100000"/>
              </a:lnSpc>
              <a:spcBef>
                <a:spcPts val="1400"/>
              </a:spcBef>
            </a:pPr>
            <a:r>
              <a:rPr lang="en-US" sz="1300" dirty="0" smtClean="0">
                <a:solidFill>
                  <a:schemeClr val="accent3">
                    <a:lumMod val="25000"/>
                  </a:schemeClr>
                </a:solidFill>
                <a:latin typeface="Abadi" panose="020B0604020104020204" pitchFamily="34" charset="0"/>
              </a:rPr>
              <a:t>Data was exported into a CSV file.</a:t>
            </a:r>
            <a:endParaRPr lang="en-US" sz="1300" dirty="0">
              <a:solidFill>
                <a:schemeClr val="accent3">
                  <a:lumMod val="25000"/>
                </a:schemeClr>
              </a:solidFill>
              <a:latin typeface="Abadi"/>
            </a:endParaRPr>
          </a:p>
          <a:p>
            <a:pPr>
              <a:lnSpc>
                <a:spcPct val="100000"/>
              </a:lnSpc>
              <a:spcBef>
                <a:spcPts val="1400"/>
              </a:spcBef>
            </a:pPr>
            <a:r>
              <a:rPr lang="en-US" sz="1300" b="1" dirty="0">
                <a:solidFill>
                  <a:schemeClr val="accent3">
                    <a:lumMod val="25000"/>
                  </a:schemeClr>
                </a:solidFill>
                <a:latin typeface="Abadi" panose="020B0604020104020204" pitchFamily="34" charset="0"/>
              </a:rPr>
              <a:t>GitHub URL: </a:t>
            </a:r>
            <a:r>
              <a:rPr lang="en-US" sz="1300" dirty="0">
                <a:solidFill>
                  <a:schemeClr val="accent3">
                    <a:lumMod val="25000"/>
                  </a:schemeClr>
                </a:solidFill>
                <a:latin typeface="Abadi" panose="020B0604020104020204" pitchFamily="34" charset="0"/>
                <a:hlinkClick r:id="rId3"/>
              </a:rPr>
              <a:t>https://github.com/KwameSA/DataScienceCapstoneProject/blob/main/1-Jupyter-Labs-SpaceX-Data-Collection-Api.ipynb</a:t>
            </a:r>
            <a:endParaRPr lang="en-US" sz="1300"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sp>
        <p:nvSpPr>
          <p:cNvPr id="7" name="Down Arrow 6"/>
          <p:cNvSpPr/>
          <p:nvPr/>
        </p:nvSpPr>
        <p:spPr>
          <a:xfrm>
            <a:off x="8506881" y="2734478"/>
            <a:ext cx="415782" cy="334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17620" y="3174312"/>
            <a:ext cx="3121152" cy="85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 functions were used to get relevant values and organized into a dictionary. </a:t>
            </a:r>
            <a:endParaRPr lang="en-US" dirty="0"/>
          </a:p>
        </p:txBody>
      </p:sp>
      <p:sp>
        <p:nvSpPr>
          <p:cNvPr id="9" name="Down Arrow 8"/>
          <p:cNvSpPr/>
          <p:nvPr/>
        </p:nvSpPr>
        <p:spPr>
          <a:xfrm>
            <a:off x="8506881" y="4091102"/>
            <a:ext cx="415782" cy="369484"/>
          </a:xfrm>
          <a:prstGeom prst="downArrow">
            <a:avLst>
              <a:gd name="adj1" fmla="val 5586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42004" y="4486996"/>
            <a:ext cx="3096768" cy="136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DataFrame was filtered to contain Falcon 9 launches, missing values in Payload Mass were replaced using average and data was exported to CSV</a:t>
            </a:r>
            <a:endParaRPr lang="en-US" dirty="0"/>
          </a:p>
        </p:txBody>
      </p:sp>
      <p:sp>
        <p:nvSpPr>
          <p:cNvPr id="11" name="Rectangle 10"/>
          <p:cNvSpPr/>
          <p:nvPr/>
        </p:nvSpPr>
        <p:spPr>
          <a:xfrm>
            <a:off x="7142004" y="2011679"/>
            <a:ext cx="3121152" cy="634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relevant columns were created</a:t>
            </a:r>
            <a:endParaRPr lang="en-US" dirty="0"/>
          </a:p>
        </p:txBody>
      </p:sp>
    </p:spTree>
    <p:extLst>
      <p:ext uri="{BB962C8B-B14F-4D97-AF65-F5344CB8AC3E}">
        <p14:creationId xmlns:p14="http://schemas.microsoft.com/office/powerpoint/2010/main" val="2887896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792288"/>
            <a:ext cx="3932238" cy="4233285"/>
          </a:xfrm>
          <a:prstGeom prst="rect">
            <a:avLst/>
          </a:prstGeom>
        </p:spPr>
        <p:txBody>
          <a:bodyPr lIns="91440" tIns="45720" rIns="91440" bIns="45720" anchor="t">
            <a:noAutofit/>
          </a:bodyPr>
          <a:lstStyle/>
          <a:p>
            <a:pPr>
              <a:lnSpc>
                <a:spcPct val="100000"/>
              </a:lnSpc>
              <a:spcBef>
                <a:spcPts val="1400"/>
              </a:spcBef>
            </a:pPr>
            <a:r>
              <a:rPr lang="en-US" sz="1400" dirty="0" smtClean="0">
                <a:solidFill>
                  <a:schemeClr val="accent3">
                    <a:lumMod val="25000"/>
                  </a:schemeClr>
                </a:solidFill>
                <a:latin typeface="Abadi"/>
              </a:rPr>
              <a:t>Data was scraped from a Wikipedia </a:t>
            </a:r>
            <a:r>
              <a:rPr lang="en-US" sz="1400" dirty="0">
                <a:solidFill>
                  <a:schemeClr val="accent3">
                    <a:lumMod val="25000"/>
                  </a:schemeClr>
                </a:solidFill>
                <a:latin typeface="Abadi"/>
              </a:rPr>
              <a:t>page titled - List of Falcon 9 and Falcon Heavy </a:t>
            </a:r>
            <a:r>
              <a:rPr lang="en-US" sz="1400" dirty="0" smtClean="0">
                <a:solidFill>
                  <a:schemeClr val="accent3">
                    <a:lumMod val="25000"/>
                  </a:schemeClr>
                </a:solidFill>
                <a:latin typeface="Abadi"/>
              </a:rPr>
              <a:t>launches which contains historical data about Falcon 9 launches</a:t>
            </a:r>
          </a:p>
          <a:p>
            <a:pPr>
              <a:lnSpc>
                <a:spcPct val="100000"/>
              </a:lnSpc>
              <a:spcBef>
                <a:spcPts val="1400"/>
              </a:spcBef>
            </a:pPr>
            <a:r>
              <a:rPr lang="en-US" sz="1400" dirty="0" smtClean="0">
                <a:solidFill>
                  <a:schemeClr val="accent3">
                    <a:lumMod val="25000"/>
                  </a:schemeClr>
                </a:solidFill>
                <a:latin typeface="Abadi"/>
              </a:rPr>
              <a:t>Helper functions were created to help process scraped data.</a:t>
            </a:r>
          </a:p>
          <a:p>
            <a:pPr>
              <a:lnSpc>
                <a:spcPct val="100000"/>
              </a:lnSpc>
              <a:spcBef>
                <a:spcPts val="1400"/>
              </a:spcBef>
            </a:pPr>
            <a:r>
              <a:rPr lang="en-US" sz="1400" dirty="0" smtClean="0">
                <a:solidFill>
                  <a:schemeClr val="accent3">
                    <a:lumMod val="25000"/>
                  </a:schemeClr>
                </a:solidFill>
                <a:latin typeface="Abadi"/>
              </a:rPr>
              <a:t>An HTTP request was made using the .get() function and then </a:t>
            </a:r>
            <a:r>
              <a:rPr lang="en-US" sz="1400" dirty="0">
                <a:solidFill>
                  <a:schemeClr val="accent3">
                    <a:lumMod val="25000"/>
                  </a:schemeClr>
                </a:solidFill>
                <a:latin typeface="Abadi"/>
              </a:rPr>
              <a:t>a</a:t>
            </a:r>
            <a:r>
              <a:rPr lang="en-US" sz="1400" dirty="0" smtClean="0">
                <a:solidFill>
                  <a:schemeClr val="accent3">
                    <a:lumMod val="25000"/>
                  </a:schemeClr>
                </a:solidFill>
                <a:latin typeface="Abadi"/>
              </a:rPr>
              <a:t> BeautifulSoup object was created from the HTML response.</a:t>
            </a:r>
          </a:p>
          <a:p>
            <a:pPr>
              <a:lnSpc>
                <a:spcPct val="100000"/>
              </a:lnSpc>
              <a:spcBef>
                <a:spcPts val="1400"/>
              </a:spcBef>
            </a:pPr>
            <a:r>
              <a:rPr lang="en-US" sz="1400" dirty="0" smtClean="0">
                <a:solidFill>
                  <a:schemeClr val="accent3">
                    <a:lumMod val="25000"/>
                  </a:schemeClr>
                </a:solidFill>
                <a:latin typeface="Abadi"/>
              </a:rPr>
              <a:t>All relevant feature names were extracted from </a:t>
            </a:r>
            <a:r>
              <a:rPr lang="en-US" sz="1400" dirty="0">
                <a:solidFill>
                  <a:schemeClr val="accent3">
                    <a:lumMod val="25000"/>
                  </a:schemeClr>
                </a:solidFill>
                <a:latin typeface="Abadi"/>
              </a:rPr>
              <a:t>HTML header </a:t>
            </a:r>
            <a:r>
              <a:rPr lang="en-US" sz="1400" dirty="0" smtClean="0">
                <a:solidFill>
                  <a:schemeClr val="accent3">
                    <a:lumMod val="25000"/>
                  </a:schemeClr>
                </a:solidFill>
                <a:latin typeface="Abadi"/>
              </a:rPr>
              <a:t>using </a:t>
            </a:r>
            <a:r>
              <a:rPr lang="en-US" sz="1400" dirty="0">
                <a:solidFill>
                  <a:schemeClr val="accent3">
                    <a:lumMod val="25000"/>
                  </a:schemeClr>
                </a:solidFill>
                <a:latin typeface="Abadi"/>
              </a:rPr>
              <a:t>different methods and predefined functions.</a:t>
            </a:r>
            <a:endParaRPr lang="en-US" sz="1400" dirty="0">
              <a:solidFill>
                <a:schemeClr val="accent3">
                  <a:lumMod val="25000"/>
                </a:schemeClr>
              </a:solidFill>
              <a:latin typeface="Abadi" panose="020B0604020104020204" pitchFamily="34" charset="0"/>
            </a:endParaRPr>
          </a:p>
          <a:p>
            <a:pPr>
              <a:lnSpc>
                <a:spcPct val="100000"/>
              </a:lnSpc>
              <a:spcBef>
                <a:spcPts val="1400"/>
              </a:spcBef>
            </a:pPr>
            <a:r>
              <a:rPr lang="en-US" sz="1400" b="1" dirty="0" smtClean="0">
                <a:solidFill>
                  <a:schemeClr val="accent3">
                    <a:lumMod val="25000"/>
                  </a:schemeClr>
                </a:solidFill>
                <a:latin typeface="Abadi" panose="020B0604020104020204" pitchFamily="34" charset="0"/>
              </a:rPr>
              <a:t>GitHub </a:t>
            </a:r>
            <a:r>
              <a:rPr lang="en-US" sz="1400" b="1" dirty="0">
                <a:solidFill>
                  <a:schemeClr val="accent3">
                    <a:lumMod val="25000"/>
                  </a:schemeClr>
                </a:solidFill>
                <a:latin typeface="Abadi" panose="020B0604020104020204" pitchFamily="34" charset="0"/>
              </a:rPr>
              <a:t>URL: </a:t>
            </a:r>
            <a:r>
              <a:rPr lang="en-US" sz="1400" dirty="0">
                <a:solidFill>
                  <a:schemeClr val="accent3">
                    <a:lumMod val="25000"/>
                  </a:schemeClr>
                </a:solidFill>
                <a:latin typeface="Abadi" panose="020B0604020104020204" pitchFamily="34" charset="0"/>
                <a:hlinkClick r:id="rId2"/>
              </a:rPr>
              <a:t>https://github.com/KwameSA/DataScienceCapstoneProject/blob/main/2-Jupyter-Labs-Webscraping.ipynb</a:t>
            </a:r>
            <a:endParaRPr lang="en-US" sz="14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a:t>
            </a:r>
            <a:r>
              <a:rPr lang="en-US" dirty="0" smtClean="0">
                <a:solidFill>
                  <a:srgbClr val="0B49CB"/>
                </a:solidFill>
                <a:latin typeface="Abadi"/>
              </a:rPr>
              <a:t>– Web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sp>
        <p:nvSpPr>
          <p:cNvPr id="7" name="Rounded Rectangle 6"/>
          <p:cNvSpPr/>
          <p:nvPr/>
        </p:nvSpPr>
        <p:spPr>
          <a:xfrm>
            <a:off x="7095744" y="1987296"/>
            <a:ext cx="3145536" cy="923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Requesting Falcon 9 data from Wikipedia using .get() method</a:t>
            </a:r>
            <a:endParaRPr lang="en-US" dirty="0"/>
          </a:p>
        </p:txBody>
      </p:sp>
      <p:cxnSp>
        <p:nvCxnSpPr>
          <p:cNvPr id="9" name="Straight Arrow Connector 8"/>
          <p:cNvCxnSpPr/>
          <p:nvPr/>
        </p:nvCxnSpPr>
        <p:spPr>
          <a:xfrm>
            <a:off x="8712264" y="3067048"/>
            <a:ext cx="0" cy="39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81088" y="3560413"/>
            <a:ext cx="3145536" cy="804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Creating BeautifulSoup() object from response object</a:t>
            </a:r>
            <a:endParaRPr lang="en-US" dirty="0"/>
          </a:p>
        </p:txBody>
      </p:sp>
      <p:cxnSp>
        <p:nvCxnSpPr>
          <p:cNvPr id="14" name="Straight Arrow Connector 13"/>
          <p:cNvCxnSpPr/>
          <p:nvPr/>
        </p:nvCxnSpPr>
        <p:spPr>
          <a:xfrm>
            <a:off x="8712264" y="4498848"/>
            <a:ext cx="0" cy="34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181088" y="4916925"/>
            <a:ext cx="3060192" cy="971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Relevant column names were extracted using .</a:t>
            </a:r>
            <a:r>
              <a:rPr lang="en-US" dirty="0" err="1" smtClean="0"/>
              <a:t>find_all</a:t>
            </a:r>
            <a:r>
              <a:rPr lang="en-US" dirty="0" smtClean="0"/>
              <a:t>() method </a:t>
            </a:r>
            <a:endParaRPr lang="en-US" dirty="0"/>
          </a:p>
        </p:txBody>
      </p:sp>
    </p:spTree>
    <p:extLst>
      <p:ext uri="{BB962C8B-B14F-4D97-AF65-F5344CB8AC3E}">
        <p14:creationId xmlns:p14="http://schemas.microsoft.com/office/powerpoint/2010/main" val="1385553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792288"/>
            <a:ext cx="3932238" cy="4233285"/>
          </a:xfrm>
          <a:prstGeom prst="rect">
            <a:avLst/>
          </a:prstGeom>
        </p:spPr>
        <p:txBody>
          <a:bodyPr lIns="91440" tIns="45720" rIns="91440" bIns="45720" anchor="t">
            <a:noAutofit/>
          </a:bodyPr>
          <a:lstStyle/>
          <a:p>
            <a:pPr>
              <a:lnSpc>
                <a:spcPct val="100000"/>
              </a:lnSpc>
              <a:spcBef>
                <a:spcPts val="1400"/>
              </a:spcBef>
            </a:pPr>
            <a:r>
              <a:rPr lang="en-US" sz="1400" dirty="0" smtClean="0">
                <a:solidFill>
                  <a:schemeClr val="accent3">
                    <a:lumMod val="25000"/>
                  </a:schemeClr>
                </a:solidFill>
                <a:latin typeface="Abadi"/>
              </a:rPr>
              <a:t>An empty dictionary was </a:t>
            </a:r>
            <a:r>
              <a:rPr lang="en-US" sz="1400" dirty="0">
                <a:solidFill>
                  <a:schemeClr val="accent3">
                    <a:lumMod val="25000"/>
                  </a:schemeClr>
                </a:solidFill>
                <a:latin typeface="Abadi"/>
              </a:rPr>
              <a:t>created </a:t>
            </a:r>
            <a:r>
              <a:rPr lang="en-US" sz="1400" dirty="0" smtClean="0">
                <a:solidFill>
                  <a:schemeClr val="accent3">
                    <a:lumMod val="25000"/>
                  </a:schemeClr>
                </a:solidFill>
                <a:latin typeface="Abadi"/>
              </a:rPr>
              <a:t>with </a:t>
            </a:r>
            <a:r>
              <a:rPr lang="en-US" sz="1400" dirty="0">
                <a:solidFill>
                  <a:schemeClr val="accent3">
                    <a:lumMod val="25000"/>
                  </a:schemeClr>
                </a:solidFill>
                <a:latin typeface="Abadi"/>
              </a:rPr>
              <a:t>keys from the extracted column </a:t>
            </a:r>
            <a:r>
              <a:rPr lang="en-US" sz="1400" dirty="0" smtClean="0">
                <a:solidFill>
                  <a:schemeClr val="accent3">
                    <a:lumMod val="25000"/>
                  </a:schemeClr>
                </a:solidFill>
                <a:latin typeface="Abadi"/>
              </a:rPr>
              <a:t>names called launch_dict..</a:t>
            </a:r>
          </a:p>
          <a:p>
            <a:pPr>
              <a:lnSpc>
                <a:spcPct val="100000"/>
              </a:lnSpc>
              <a:spcBef>
                <a:spcPts val="1400"/>
              </a:spcBef>
            </a:pPr>
            <a:r>
              <a:rPr lang="en-US" sz="1400" dirty="0" smtClean="0">
                <a:solidFill>
                  <a:schemeClr val="accent3">
                    <a:lumMod val="25000"/>
                  </a:schemeClr>
                </a:solidFill>
                <a:latin typeface="Abadi"/>
              </a:rPr>
              <a:t>Data elements were parsed  and filled into the launch_dict dictionary</a:t>
            </a:r>
          </a:p>
          <a:p>
            <a:pPr>
              <a:lnSpc>
                <a:spcPct val="100000"/>
              </a:lnSpc>
              <a:spcBef>
                <a:spcPts val="1400"/>
              </a:spcBef>
            </a:pPr>
            <a:r>
              <a:rPr lang="en-US" sz="1400" dirty="0" smtClean="0">
                <a:solidFill>
                  <a:schemeClr val="accent3">
                    <a:lumMod val="25000"/>
                  </a:schemeClr>
                </a:solidFill>
                <a:latin typeface="Abadi"/>
              </a:rPr>
              <a:t>A DataFrame </a:t>
            </a:r>
            <a:r>
              <a:rPr lang="en-US" sz="1400" dirty="0" err="1" smtClean="0">
                <a:solidFill>
                  <a:schemeClr val="accent3">
                    <a:lumMod val="25000"/>
                  </a:schemeClr>
                </a:solidFill>
                <a:latin typeface="Abadi"/>
              </a:rPr>
              <a:t>wss</a:t>
            </a:r>
            <a:r>
              <a:rPr lang="en-US" sz="1400" dirty="0" smtClean="0">
                <a:solidFill>
                  <a:schemeClr val="accent3">
                    <a:lumMod val="25000"/>
                  </a:schemeClr>
                </a:solidFill>
                <a:latin typeface="Abadi"/>
              </a:rPr>
              <a:t> then </a:t>
            </a:r>
            <a:r>
              <a:rPr lang="en-US" sz="1400" dirty="0" err="1" smtClean="0">
                <a:solidFill>
                  <a:schemeClr val="accent3">
                    <a:lumMod val="25000"/>
                  </a:schemeClr>
                </a:solidFill>
                <a:latin typeface="Abadi"/>
              </a:rPr>
              <a:t>crweated</a:t>
            </a:r>
            <a:r>
              <a:rPr lang="en-US" sz="1400" dirty="0" smtClean="0">
                <a:solidFill>
                  <a:schemeClr val="accent3">
                    <a:lumMod val="25000"/>
                  </a:schemeClr>
                </a:solidFill>
                <a:latin typeface="Abadi"/>
              </a:rPr>
              <a:t> from the dictionary.</a:t>
            </a:r>
          </a:p>
          <a:p>
            <a:pPr>
              <a:lnSpc>
                <a:spcPct val="100000"/>
              </a:lnSpc>
              <a:spcBef>
                <a:spcPts val="1400"/>
              </a:spcBef>
            </a:pPr>
            <a:r>
              <a:rPr lang="en-US" sz="1400" b="1" dirty="0" smtClean="0">
                <a:solidFill>
                  <a:schemeClr val="accent3">
                    <a:lumMod val="25000"/>
                  </a:schemeClr>
                </a:solidFill>
                <a:latin typeface="Abadi" panose="020B0604020104020204" pitchFamily="34" charset="0"/>
              </a:rPr>
              <a:t>GitHub </a:t>
            </a:r>
            <a:r>
              <a:rPr lang="en-US" sz="1400" b="1" dirty="0">
                <a:solidFill>
                  <a:schemeClr val="accent3">
                    <a:lumMod val="25000"/>
                  </a:schemeClr>
                </a:solidFill>
                <a:latin typeface="Abadi" panose="020B0604020104020204" pitchFamily="34" charset="0"/>
              </a:rPr>
              <a:t>URL: </a:t>
            </a:r>
            <a:r>
              <a:rPr lang="en-US" sz="1400" dirty="0">
                <a:solidFill>
                  <a:schemeClr val="accent3">
                    <a:lumMod val="25000"/>
                  </a:schemeClr>
                </a:solidFill>
                <a:latin typeface="Abadi" panose="020B0604020104020204" pitchFamily="34" charset="0"/>
                <a:hlinkClick r:id="rId2"/>
              </a:rPr>
              <a:t>https://github.com/KwameSA/DataScienceCapstoneProject/blob/main/2-Jupyter-Labs-Webscraping.ipynb</a:t>
            </a:r>
            <a:endParaRPr lang="en-US" sz="14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a:t>
            </a:r>
            <a:r>
              <a:rPr lang="en-US" dirty="0" smtClean="0">
                <a:solidFill>
                  <a:srgbClr val="0B49CB"/>
                </a:solidFill>
                <a:latin typeface="Abadi"/>
              </a:rPr>
              <a:t>– Web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sp>
        <p:nvSpPr>
          <p:cNvPr id="7" name="Rounded Rectangle 6"/>
          <p:cNvSpPr/>
          <p:nvPr/>
        </p:nvSpPr>
        <p:spPr>
          <a:xfrm>
            <a:off x="7095744" y="1987296"/>
            <a:ext cx="3145536" cy="969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Empty dictionary called launch_dict was created using dict.fromkeys()</a:t>
            </a:r>
            <a:endParaRPr lang="en-US" dirty="0"/>
          </a:p>
        </p:txBody>
      </p:sp>
      <p:cxnSp>
        <p:nvCxnSpPr>
          <p:cNvPr id="9" name="Straight Arrow Connector 8"/>
          <p:cNvCxnSpPr/>
          <p:nvPr/>
        </p:nvCxnSpPr>
        <p:spPr>
          <a:xfrm>
            <a:off x="8712264" y="3067048"/>
            <a:ext cx="0" cy="395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81088" y="3560413"/>
            <a:ext cx="3145536" cy="804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Relevant data is parsed into launch_dict</a:t>
            </a:r>
            <a:endParaRPr lang="en-US" dirty="0"/>
          </a:p>
        </p:txBody>
      </p:sp>
      <p:cxnSp>
        <p:nvCxnSpPr>
          <p:cNvPr id="14" name="Straight Arrow Connector 13"/>
          <p:cNvCxnSpPr/>
          <p:nvPr/>
        </p:nvCxnSpPr>
        <p:spPr>
          <a:xfrm>
            <a:off x="8712264" y="4498848"/>
            <a:ext cx="0" cy="34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181088" y="4916925"/>
            <a:ext cx="3060192" cy="971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DataFrame was created from the launch_dict dictionary.</a:t>
            </a:r>
            <a:endParaRPr lang="en-US" dirty="0"/>
          </a:p>
        </p:txBody>
      </p:sp>
    </p:spTree>
    <p:extLst>
      <p:ext uri="{BB962C8B-B14F-4D97-AF65-F5344CB8AC3E}">
        <p14:creationId xmlns:p14="http://schemas.microsoft.com/office/powerpoint/2010/main" val="1171344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8975652" cy="4351338"/>
          </a:xfrm>
          <a:prstGeom prst="rect">
            <a:avLst/>
          </a:prstGeom>
        </p:spPr>
        <p:txBody>
          <a:bodyPr/>
          <a:lstStyle/>
          <a:p>
            <a:r>
              <a:rPr lang="en-US" sz="2200" dirty="0" smtClean="0">
                <a:solidFill>
                  <a:schemeClr val="accent3">
                    <a:lumMod val="25000"/>
                  </a:schemeClr>
                </a:solidFill>
                <a:latin typeface="Abadi" panose="020B0604020104020204" pitchFamily="34" charset="0"/>
              </a:rPr>
              <a:t>Exploratory Data Analysis (EDA) was conducted to find patterns in data and also help define labels to be used for supervised learning in the form of Classification.</a:t>
            </a:r>
          </a:p>
          <a:p>
            <a:pPr lvl="1"/>
            <a:r>
              <a:rPr lang="en-US" sz="1800" dirty="0" smtClean="0">
                <a:solidFill>
                  <a:schemeClr val="accent3">
                    <a:lumMod val="25000"/>
                  </a:schemeClr>
                </a:solidFill>
                <a:latin typeface="Abadi" panose="020B0604020104020204" pitchFamily="34" charset="0"/>
              </a:rPr>
              <a:t>What the EDA helped calculate:</a:t>
            </a:r>
          </a:p>
          <a:p>
            <a:pPr lvl="2"/>
            <a:r>
              <a:rPr lang="en-US" sz="1400" dirty="0" smtClean="0">
                <a:solidFill>
                  <a:schemeClr val="accent3">
                    <a:lumMod val="25000"/>
                  </a:schemeClr>
                </a:solidFill>
                <a:latin typeface="Abadi" panose="020B0604020104020204" pitchFamily="34" charset="0"/>
              </a:rPr>
              <a:t>Percentage of missing values in each attribute.</a:t>
            </a:r>
          </a:p>
          <a:p>
            <a:pPr lvl="2"/>
            <a:r>
              <a:rPr lang="en-US" sz="1400" dirty="0" smtClean="0">
                <a:solidFill>
                  <a:schemeClr val="accent3">
                    <a:lumMod val="25000"/>
                  </a:schemeClr>
                </a:solidFill>
                <a:latin typeface="Abadi" panose="020B0604020104020204" pitchFamily="34" charset="0"/>
              </a:rPr>
              <a:t>Number of launches on each site.</a:t>
            </a:r>
          </a:p>
          <a:p>
            <a:pPr lvl="2"/>
            <a:r>
              <a:rPr lang="en-US" sz="1400" dirty="0" smtClean="0">
                <a:solidFill>
                  <a:schemeClr val="accent3">
                    <a:lumMod val="25000"/>
                  </a:schemeClr>
                </a:solidFill>
                <a:latin typeface="Abadi" panose="020B0604020104020204" pitchFamily="34" charset="0"/>
              </a:rPr>
              <a:t>Number and occurrence of each orbit</a:t>
            </a:r>
          </a:p>
          <a:p>
            <a:pPr lvl="2"/>
            <a:r>
              <a:rPr lang="en-US" sz="1400" dirty="0" smtClean="0">
                <a:solidFill>
                  <a:schemeClr val="accent3">
                    <a:lumMod val="25000"/>
                  </a:schemeClr>
                </a:solidFill>
                <a:latin typeface="Abadi" panose="020B0604020104020204" pitchFamily="34" charset="0"/>
              </a:rPr>
              <a:t>Number and </a:t>
            </a:r>
            <a:r>
              <a:rPr lang="en-US" sz="1400" dirty="0" err="1" smtClean="0">
                <a:solidFill>
                  <a:schemeClr val="accent3">
                    <a:lumMod val="25000"/>
                  </a:schemeClr>
                </a:solidFill>
                <a:latin typeface="Abadi" panose="020B0604020104020204" pitchFamily="34" charset="0"/>
              </a:rPr>
              <a:t>occurence</a:t>
            </a:r>
            <a:r>
              <a:rPr lang="en-US" sz="1400" dirty="0" smtClean="0">
                <a:solidFill>
                  <a:schemeClr val="accent3">
                    <a:lumMod val="25000"/>
                  </a:schemeClr>
                </a:solidFill>
                <a:latin typeface="Abadi" panose="020B0604020104020204" pitchFamily="34" charset="0"/>
              </a:rPr>
              <a:t> of missing outcomes of the orbits</a:t>
            </a:r>
          </a:p>
          <a:p>
            <a:pPr lvl="2"/>
            <a:r>
              <a:rPr lang="en-US" sz="1400" dirty="0" smtClean="0">
                <a:solidFill>
                  <a:schemeClr val="accent3">
                    <a:lumMod val="25000"/>
                  </a:schemeClr>
                </a:solidFill>
                <a:latin typeface="Abadi" panose="020B0604020104020204" pitchFamily="34" charset="0"/>
              </a:rPr>
              <a:t>Average success rate.</a:t>
            </a:r>
          </a:p>
          <a:p>
            <a:pPr lvl="1"/>
            <a:r>
              <a:rPr lang="en-US" sz="1800" dirty="0" smtClean="0">
                <a:solidFill>
                  <a:schemeClr val="accent3">
                    <a:lumMod val="25000"/>
                  </a:schemeClr>
                </a:solidFill>
                <a:latin typeface="Abadi" panose="020B0604020104020204" pitchFamily="34" charset="0"/>
              </a:rPr>
              <a:t>Defined labels for Classification:</a:t>
            </a:r>
          </a:p>
          <a:p>
            <a:pPr lvl="2"/>
            <a:r>
              <a:rPr lang="en-US" sz="1400" dirty="0" smtClean="0">
                <a:solidFill>
                  <a:schemeClr val="accent3">
                    <a:lumMod val="25000"/>
                  </a:schemeClr>
                </a:solidFill>
                <a:latin typeface="Abadi" panose="020B0604020104020204" pitchFamily="34" charset="0"/>
              </a:rPr>
              <a:t>Classifying landing data categories as good or bad into a list where a bad outcome is represented by 0 and a good outcome is represented by 1.</a:t>
            </a:r>
          </a:p>
          <a:p>
            <a:pPr lvl="2"/>
            <a:r>
              <a:rPr lang="en-US" sz="1400" dirty="0" smtClean="0">
                <a:solidFill>
                  <a:schemeClr val="accent3">
                    <a:lumMod val="25000"/>
                  </a:schemeClr>
                </a:solidFill>
                <a:latin typeface="Abadi" panose="020B0604020104020204" pitchFamily="34" charset="0"/>
              </a:rPr>
              <a:t>List is cast into the landing outcome column of our DataFrame.	</a:t>
            </a:r>
          </a:p>
          <a:p>
            <a:pPr lvl="2"/>
            <a:endParaRPr lang="en-US" sz="14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Tree>
    <p:extLst>
      <p:ext uri="{BB962C8B-B14F-4D97-AF65-F5344CB8AC3E}">
        <p14:creationId xmlns:p14="http://schemas.microsoft.com/office/powerpoint/2010/main" val="2987552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5631" y="4535423"/>
            <a:ext cx="10419980" cy="1641539"/>
          </a:xfrm>
          <a:prstGeom prst="rect">
            <a:avLst/>
          </a:prstGeom>
        </p:spPr>
        <p:txBody>
          <a:bodyPr/>
          <a:lstStyle/>
          <a:p>
            <a:r>
              <a:rPr lang="en-US" sz="2200" dirty="0" smtClean="0">
                <a:solidFill>
                  <a:schemeClr val="accent3">
                    <a:lumMod val="25000"/>
                  </a:schemeClr>
                </a:solidFill>
                <a:latin typeface="Abadi" panose="020B0604020104020204" pitchFamily="34" charset="0"/>
              </a:rPr>
              <a:t>GitHub </a:t>
            </a:r>
            <a:r>
              <a:rPr lang="en-US" sz="2200" dirty="0">
                <a:solidFill>
                  <a:schemeClr val="accent3">
                    <a:lumMod val="25000"/>
                  </a:schemeClr>
                </a:solidFill>
                <a:latin typeface="Abadi" panose="020B0604020104020204" pitchFamily="34" charset="0"/>
              </a:rPr>
              <a:t>URL: </a:t>
            </a:r>
            <a:r>
              <a:rPr lang="en-US" sz="2200" dirty="0">
                <a:solidFill>
                  <a:schemeClr val="accent3">
                    <a:lumMod val="25000"/>
                  </a:schemeClr>
                </a:solidFill>
                <a:latin typeface="Abadi" panose="020B0604020104020204" pitchFamily="34" charset="0"/>
                <a:hlinkClick r:id="rId2"/>
              </a:rPr>
              <a:t>https://github.com/KwameSA/DataScienceCapstoneProject/blob/main/3-Labs-Jupyter-Spacex-Data%20Wrangling.ipynb</a:t>
            </a: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14" name="Rectangle 13"/>
          <p:cNvSpPr/>
          <p:nvPr/>
        </p:nvSpPr>
        <p:spPr>
          <a:xfrm>
            <a:off x="2885809" y="2133600"/>
            <a:ext cx="1377696"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the number of launches on each site</a:t>
            </a:r>
            <a:endParaRPr lang="en-US" dirty="0"/>
          </a:p>
        </p:txBody>
      </p:sp>
      <p:sp>
        <p:nvSpPr>
          <p:cNvPr id="15" name="Rectangle 14"/>
          <p:cNvSpPr/>
          <p:nvPr/>
        </p:nvSpPr>
        <p:spPr>
          <a:xfrm>
            <a:off x="4648146" y="2157984"/>
            <a:ext cx="1359408" cy="174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a:t>
            </a:r>
            <a:r>
              <a:rPr lang="en-US" dirty="0"/>
              <a:t>the </a:t>
            </a:r>
            <a:r>
              <a:rPr lang="en-US" dirty="0" smtClean="0"/>
              <a:t>number </a:t>
            </a:r>
            <a:r>
              <a:rPr lang="en-US" dirty="0"/>
              <a:t>and occurrence of each orbit</a:t>
            </a:r>
          </a:p>
        </p:txBody>
      </p:sp>
      <p:sp>
        <p:nvSpPr>
          <p:cNvPr id="16" name="Rectangle 15"/>
          <p:cNvSpPr/>
          <p:nvPr/>
        </p:nvSpPr>
        <p:spPr>
          <a:xfrm>
            <a:off x="6267889" y="2109216"/>
            <a:ext cx="1335024"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the </a:t>
            </a:r>
            <a:r>
              <a:rPr lang="en-US" dirty="0"/>
              <a:t>number </a:t>
            </a:r>
            <a:r>
              <a:rPr lang="en-US" dirty="0" smtClean="0"/>
              <a:t>and </a:t>
            </a:r>
            <a:r>
              <a:rPr lang="en-US" dirty="0"/>
              <a:t>occurrence of each orbit</a:t>
            </a:r>
          </a:p>
        </p:txBody>
      </p:sp>
      <p:sp>
        <p:nvSpPr>
          <p:cNvPr id="18" name="Rectangle 17"/>
          <p:cNvSpPr/>
          <p:nvPr/>
        </p:nvSpPr>
        <p:spPr>
          <a:xfrm>
            <a:off x="7806468" y="2121408"/>
            <a:ext cx="1816608"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Classifying landing data categories </a:t>
            </a:r>
            <a:r>
              <a:rPr lang="en-US" dirty="0" smtClean="0"/>
              <a:t>using binary encoding; where good =1 and bad = 0</a:t>
            </a:r>
            <a:endParaRPr lang="en-US" dirty="0"/>
          </a:p>
        </p:txBody>
      </p:sp>
      <p:cxnSp>
        <p:nvCxnSpPr>
          <p:cNvPr id="20" name="Straight Arrow Connector 19"/>
          <p:cNvCxnSpPr>
            <a:stCxn id="14" idx="3"/>
            <a:endCxn id="15" idx="1"/>
          </p:cNvCxnSpPr>
          <p:nvPr/>
        </p:nvCxnSpPr>
        <p:spPr>
          <a:xfrm>
            <a:off x="4263505" y="3029712"/>
            <a:ext cx="384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3"/>
            <a:endCxn id="16" idx="1"/>
          </p:cNvCxnSpPr>
          <p:nvPr/>
        </p:nvCxnSpPr>
        <p:spPr>
          <a:xfrm flipV="1">
            <a:off x="6007554" y="3005328"/>
            <a:ext cx="260335" cy="2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3"/>
            <a:endCxn id="18" idx="1"/>
          </p:cNvCxnSpPr>
          <p:nvPr/>
        </p:nvCxnSpPr>
        <p:spPr>
          <a:xfrm>
            <a:off x="7602913" y="3005328"/>
            <a:ext cx="203555" cy="1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907915" y="2097024"/>
            <a:ext cx="1377696"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the success rate</a:t>
            </a:r>
            <a:endParaRPr lang="en-US" dirty="0"/>
          </a:p>
        </p:txBody>
      </p:sp>
      <p:cxnSp>
        <p:nvCxnSpPr>
          <p:cNvPr id="36" name="Straight Arrow Connector 35"/>
          <p:cNvCxnSpPr>
            <a:stCxn id="18" idx="3"/>
            <a:endCxn id="34" idx="1"/>
          </p:cNvCxnSpPr>
          <p:nvPr/>
        </p:nvCxnSpPr>
        <p:spPr>
          <a:xfrm flipV="1">
            <a:off x="9623076" y="2993136"/>
            <a:ext cx="284839" cy="2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178275" y="2157984"/>
            <a:ext cx="1515213" cy="1792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a:t>
            </a:r>
            <a:r>
              <a:rPr lang="en-US" dirty="0"/>
              <a:t>the </a:t>
            </a:r>
            <a:r>
              <a:rPr lang="en-US" dirty="0" smtClean="0"/>
              <a:t>percentage </a:t>
            </a:r>
            <a:r>
              <a:rPr lang="en-US" dirty="0"/>
              <a:t>of missing values in each attribute.</a:t>
            </a:r>
          </a:p>
        </p:txBody>
      </p:sp>
    </p:spTree>
    <p:extLst>
      <p:ext uri="{BB962C8B-B14F-4D97-AF65-F5344CB8AC3E}">
        <p14:creationId xmlns:p14="http://schemas.microsoft.com/office/powerpoint/2010/main" val="102017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745577"/>
            <a:ext cx="9745589" cy="4477639"/>
          </a:xfrm>
          <a:prstGeom prst="rect">
            <a:avLst/>
          </a:prstGeom>
        </p:spPr>
        <p:txBody>
          <a:bodyPr lIns="91440" tIns="45720" rIns="91440" bIns="45720" anchor="t"/>
          <a:lstStyle/>
          <a:p>
            <a:pPr>
              <a:lnSpc>
                <a:spcPct val="100000"/>
              </a:lnSpc>
              <a:spcBef>
                <a:spcPts val="1400"/>
              </a:spcBef>
            </a:pPr>
            <a:r>
              <a:rPr lang="en-US" sz="1800" dirty="0" smtClean="0">
                <a:solidFill>
                  <a:schemeClr val="accent3">
                    <a:lumMod val="25000"/>
                  </a:schemeClr>
                </a:solidFill>
                <a:latin typeface="Abadi"/>
              </a:rPr>
              <a:t>Features which where visualized</a:t>
            </a:r>
            <a:r>
              <a:rPr lang="en-US" sz="2200" dirty="0" smtClean="0">
                <a:solidFill>
                  <a:schemeClr val="accent3">
                    <a:lumMod val="25000"/>
                  </a:schemeClr>
                </a:solidFill>
                <a:latin typeface="Abadi"/>
              </a:rPr>
              <a:t>:</a:t>
            </a:r>
          </a:p>
          <a:p>
            <a:pPr lvl="1">
              <a:lnSpc>
                <a:spcPct val="100000"/>
              </a:lnSpc>
              <a:spcBef>
                <a:spcPts val="1400"/>
              </a:spcBef>
            </a:pPr>
            <a:r>
              <a:rPr lang="en-US" sz="1600" dirty="0" smtClean="0">
                <a:solidFill>
                  <a:schemeClr val="accent3">
                    <a:lumMod val="25000"/>
                  </a:schemeClr>
                </a:solidFill>
                <a:latin typeface="Abadi"/>
              </a:rPr>
              <a:t>We </a:t>
            </a:r>
            <a:r>
              <a:rPr lang="en-US" sz="1600" dirty="0">
                <a:solidFill>
                  <a:schemeClr val="accent3">
                    <a:lumMod val="25000"/>
                  </a:schemeClr>
                </a:solidFill>
                <a:latin typeface="Abadi"/>
              </a:rPr>
              <a:t>explored the data by </a:t>
            </a:r>
            <a:r>
              <a:rPr lang="en-US" sz="1600" dirty="0" smtClean="0">
                <a:solidFill>
                  <a:schemeClr val="accent3">
                    <a:lumMod val="25000"/>
                  </a:schemeClr>
                </a:solidFill>
                <a:latin typeface="Abadi"/>
              </a:rPr>
              <a:t>visualizing the </a:t>
            </a:r>
            <a:r>
              <a:rPr lang="en-US" sz="1600" dirty="0">
                <a:solidFill>
                  <a:schemeClr val="accent3">
                    <a:lumMod val="25000"/>
                  </a:schemeClr>
                </a:solidFill>
                <a:latin typeface="Abadi"/>
              </a:rPr>
              <a:t>relationship between </a:t>
            </a:r>
            <a:r>
              <a:rPr lang="en-US" sz="1600" dirty="0" smtClean="0">
                <a:solidFill>
                  <a:schemeClr val="accent3">
                    <a:lumMod val="25000"/>
                  </a:schemeClr>
                </a:solidFill>
                <a:latin typeface="Abadi"/>
              </a:rPr>
              <a:t>flight, number </a:t>
            </a:r>
            <a:r>
              <a:rPr lang="en-US" sz="1600" dirty="0">
                <a:solidFill>
                  <a:schemeClr val="accent3">
                    <a:lumMod val="25000"/>
                  </a:schemeClr>
                </a:solidFill>
                <a:latin typeface="Abadi"/>
              </a:rPr>
              <a:t>and launch Site, payload </a:t>
            </a:r>
            <a:r>
              <a:rPr lang="en-US" sz="1600" dirty="0" smtClean="0">
                <a:solidFill>
                  <a:schemeClr val="accent3">
                    <a:lumMod val="25000"/>
                  </a:schemeClr>
                </a:solidFill>
                <a:latin typeface="Abadi"/>
              </a:rPr>
              <a:t>and launch </a:t>
            </a:r>
            <a:r>
              <a:rPr lang="en-US" sz="1600" dirty="0">
                <a:solidFill>
                  <a:schemeClr val="accent3">
                    <a:lumMod val="25000"/>
                  </a:schemeClr>
                </a:solidFill>
                <a:latin typeface="Abadi"/>
              </a:rPr>
              <a:t>site, success rate of each </a:t>
            </a:r>
            <a:r>
              <a:rPr lang="en-US" sz="1600" dirty="0" smtClean="0">
                <a:solidFill>
                  <a:schemeClr val="accent3">
                    <a:lumMod val="25000"/>
                  </a:schemeClr>
                </a:solidFill>
                <a:latin typeface="Abadi"/>
              </a:rPr>
              <a:t>orbit type</a:t>
            </a:r>
            <a:r>
              <a:rPr lang="en-US" sz="1600" dirty="0">
                <a:solidFill>
                  <a:schemeClr val="accent3">
                    <a:lumMod val="25000"/>
                  </a:schemeClr>
                </a:solidFill>
                <a:latin typeface="Abadi"/>
              </a:rPr>
              <a:t>, flight number and orbit type, </a:t>
            </a:r>
            <a:r>
              <a:rPr lang="en-US" sz="1600" dirty="0" smtClean="0">
                <a:solidFill>
                  <a:schemeClr val="accent3">
                    <a:lumMod val="25000"/>
                  </a:schemeClr>
                </a:solidFill>
                <a:latin typeface="Abadi"/>
              </a:rPr>
              <a:t>the launch </a:t>
            </a:r>
            <a:r>
              <a:rPr lang="en-US" sz="1600" dirty="0">
                <a:solidFill>
                  <a:schemeClr val="accent3">
                    <a:lumMod val="25000"/>
                  </a:schemeClr>
                </a:solidFill>
                <a:latin typeface="Abadi"/>
              </a:rPr>
              <a:t>success yearly </a:t>
            </a:r>
            <a:r>
              <a:rPr lang="en-US" sz="1600" dirty="0" smtClean="0">
                <a:solidFill>
                  <a:schemeClr val="accent3">
                    <a:lumMod val="25000"/>
                  </a:schemeClr>
                </a:solidFill>
                <a:latin typeface="Abadi"/>
              </a:rPr>
              <a:t>trend.</a:t>
            </a:r>
          </a:p>
          <a:p>
            <a:pPr>
              <a:lnSpc>
                <a:spcPct val="100000"/>
              </a:lnSpc>
              <a:spcBef>
                <a:spcPts val="1400"/>
              </a:spcBef>
            </a:pPr>
            <a:r>
              <a:rPr lang="en-US" sz="1800" dirty="0" smtClean="0">
                <a:solidFill>
                  <a:schemeClr val="accent3">
                    <a:lumMod val="25000"/>
                  </a:schemeClr>
                </a:solidFill>
                <a:latin typeface="Abadi"/>
              </a:rPr>
              <a:t>Charts used and why:</a:t>
            </a:r>
          </a:p>
          <a:p>
            <a:pPr lvl="1">
              <a:lnSpc>
                <a:spcPct val="100000"/>
              </a:lnSpc>
              <a:spcBef>
                <a:spcPts val="1400"/>
              </a:spcBef>
            </a:pPr>
            <a:r>
              <a:rPr lang="en-US" sz="1600" dirty="0">
                <a:solidFill>
                  <a:schemeClr val="accent3">
                    <a:lumMod val="25000"/>
                  </a:schemeClr>
                </a:solidFill>
                <a:latin typeface="Abadi"/>
              </a:rPr>
              <a:t>Scatter Plots: </a:t>
            </a:r>
            <a:r>
              <a:rPr lang="en-US" sz="1600" dirty="0" smtClean="0">
                <a:solidFill>
                  <a:schemeClr val="accent3">
                    <a:lumMod val="25000"/>
                  </a:schemeClr>
                </a:solidFill>
                <a:latin typeface="Abadi"/>
              </a:rPr>
              <a:t>This type of plot shows </a:t>
            </a:r>
            <a:r>
              <a:rPr lang="en-US" sz="1600" dirty="0">
                <a:solidFill>
                  <a:schemeClr val="accent3">
                    <a:lumMod val="25000"/>
                  </a:schemeClr>
                </a:solidFill>
                <a:latin typeface="Abadi"/>
              </a:rPr>
              <a:t>the relationship </a:t>
            </a:r>
            <a:r>
              <a:rPr lang="en-US" sz="1600" dirty="0" smtClean="0">
                <a:solidFill>
                  <a:schemeClr val="accent3">
                    <a:lumMod val="25000"/>
                  </a:schemeClr>
                </a:solidFill>
                <a:latin typeface="Abadi"/>
              </a:rPr>
              <a:t>between independent and dependent features. Helps determine best features for our models.</a:t>
            </a:r>
          </a:p>
          <a:p>
            <a:pPr lvl="1">
              <a:lnSpc>
                <a:spcPct val="100000"/>
              </a:lnSpc>
              <a:spcBef>
                <a:spcPts val="1400"/>
              </a:spcBef>
            </a:pPr>
            <a:r>
              <a:rPr lang="en-US" sz="1600" dirty="0">
                <a:solidFill>
                  <a:schemeClr val="accent3">
                    <a:lumMod val="25000"/>
                  </a:schemeClr>
                </a:solidFill>
                <a:latin typeface="Abadi"/>
              </a:rPr>
              <a:t>Bar C</a:t>
            </a:r>
            <a:r>
              <a:rPr lang="en-US" sz="1600" dirty="0" smtClean="0">
                <a:solidFill>
                  <a:schemeClr val="accent3">
                    <a:lumMod val="25000"/>
                  </a:schemeClr>
                </a:solidFill>
                <a:latin typeface="Abadi"/>
              </a:rPr>
              <a:t>harts: This shows </a:t>
            </a:r>
            <a:r>
              <a:rPr lang="en-US" sz="1600" dirty="0">
                <a:solidFill>
                  <a:schemeClr val="accent3">
                    <a:lumMod val="25000"/>
                  </a:schemeClr>
                </a:solidFill>
                <a:latin typeface="Abadi"/>
              </a:rPr>
              <a:t>comparisons among discrete categories. </a:t>
            </a:r>
            <a:r>
              <a:rPr lang="en-US" sz="1600" dirty="0" smtClean="0">
                <a:solidFill>
                  <a:schemeClr val="accent3">
                    <a:lumMod val="25000"/>
                  </a:schemeClr>
                </a:solidFill>
                <a:latin typeface="Abadi"/>
              </a:rPr>
              <a:t>It defines the relationship </a:t>
            </a:r>
            <a:r>
              <a:rPr lang="en-US" sz="1600" dirty="0">
                <a:solidFill>
                  <a:schemeClr val="accent3">
                    <a:lumMod val="25000"/>
                  </a:schemeClr>
                </a:solidFill>
                <a:latin typeface="Abadi"/>
              </a:rPr>
              <a:t>between the specific categories being compared and a </a:t>
            </a:r>
            <a:r>
              <a:rPr lang="en-US" sz="1600" dirty="0" smtClean="0">
                <a:solidFill>
                  <a:schemeClr val="accent3">
                    <a:lumMod val="25000"/>
                  </a:schemeClr>
                </a:solidFill>
                <a:latin typeface="Abadi"/>
              </a:rPr>
              <a:t>measured value.</a:t>
            </a:r>
          </a:p>
          <a:p>
            <a:pPr lvl="1">
              <a:lnSpc>
                <a:spcPct val="100000"/>
              </a:lnSpc>
              <a:spcBef>
                <a:spcPts val="1400"/>
              </a:spcBef>
            </a:pPr>
            <a:r>
              <a:rPr lang="en-US" sz="1600" dirty="0" smtClean="0">
                <a:solidFill>
                  <a:schemeClr val="accent3">
                    <a:lumMod val="25000"/>
                  </a:schemeClr>
                </a:solidFill>
                <a:latin typeface="Abadi"/>
              </a:rPr>
              <a:t>Line </a:t>
            </a:r>
            <a:r>
              <a:rPr lang="en-US" sz="1600" dirty="0">
                <a:solidFill>
                  <a:schemeClr val="accent3">
                    <a:lumMod val="25000"/>
                  </a:schemeClr>
                </a:solidFill>
                <a:latin typeface="Abadi"/>
              </a:rPr>
              <a:t>Charts: </a:t>
            </a:r>
            <a:r>
              <a:rPr lang="en-US" sz="1600" dirty="0" smtClean="0">
                <a:solidFill>
                  <a:schemeClr val="accent3">
                    <a:lumMod val="25000"/>
                  </a:schemeClr>
                </a:solidFill>
                <a:latin typeface="Abadi"/>
              </a:rPr>
              <a:t>This show </a:t>
            </a:r>
            <a:r>
              <a:rPr lang="en-US" sz="1600" dirty="0">
                <a:solidFill>
                  <a:schemeClr val="accent3">
                    <a:lumMod val="25000"/>
                  </a:schemeClr>
                </a:solidFill>
                <a:latin typeface="Abadi"/>
              </a:rPr>
              <a:t>trends in data over time (time series).</a:t>
            </a:r>
          </a:p>
          <a:p>
            <a:pPr>
              <a:lnSpc>
                <a:spcPct val="100000"/>
              </a:lnSpc>
              <a:spcBef>
                <a:spcPts val="1400"/>
              </a:spcBef>
            </a:pPr>
            <a:r>
              <a:rPr lang="en-US" sz="1800" b="1" dirty="0" smtClean="0">
                <a:solidFill>
                  <a:schemeClr val="accent3">
                    <a:lumMod val="25000"/>
                  </a:schemeClr>
                </a:solidFill>
                <a:latin typeface="Abadi" panose="020B0604020104020204" pitchFamily="34" charset="0"/>
              </a:rPr>
              <a:t>GitHub URL:</a:t>
            </a:r>
          </a:p>
          <a:p>
            <a:pPr lvl="1">
              <a:lnSpc>
                <a:spcPct val="100000"/>
              </a:lnSpc>
              <a:spcBef>
                <a:spcPts val="1400"/>
              </a:spcBef>
            </a:pPr>
            <a:r>
              <a:rPr lang="en-US" sz="1400" dirty="0">
                <a:hlinkClick r:id="rId2"/>
              </a:rPr>
              <a:t>https://github.com/KwameSA/DataScienceCapstoneProject/blob/main/5-EDA-Data-Vizualization.ipynb</a:t>
            </a:r>
            <a:endParaRPr lang="en-US" sz="1400"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Tree>
    <p:extLst>
      <p:ext uri="{BB962C8B-B14F-4D97-AF65-F5344CB8AC3E}">
        <p14:creationId xmlns:p14="http://schemas.microsoft.com/office/powerpoint/2010/main" val="2387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53312"/>
            <a:ext cx="10251558" cy="4804601"/>
          </a:xfrm>
          <a:prstGeom prst="rect">
            <a:avLst/>
          </a:prstGeom>
        </p:spPr>
        <p:txBody>
          <a:bodyPr lIns="91440" tIns="45720" rIns="91440" bIns="45720" numCol="2" anchor="t">
            <a:normAutofit lnSpcReduction="10000"/>
          </a:bodyPr>
          <a:lstStyle/>
          <a:p>
            <a:pPr>
              <a:lnSpc>
                <a:spcPct val="100000"/>
              </a:lnSpc>
              <a:spcBef>
                <a:spcPts val="1400"/>
              </a:spcBef>
            </a:pPr>
            <a:r>
              <a:rPr lang="en-US" sz="1800" dirty="0" smtClean="0">
                <a:solidFill>
                  <a:schemeClr val="accent3">
                    <a:lumMod val="25000"/>
                  </a:schemeClr>
                </a:solidFill>
                <a:latin typeface="Abadi"/>
              </a:rPr>
              <a:t>Summary of SQL queries performed:</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a:t>
            </a:r>
            <a:r>
              <a:rPr lang="en-US" sz="1400" dirty="0">
                <a:solidFill>
                  <a:schemeClr val="accent3">
                    <a:lumMod val="25000"/>
                  </a:schemeClr>
                </a:solidFill>
                <a:latin typeface="Abadi" panose="020B0604020104020204" pitchFamily="34" charset="0"/>
              </a:rPr>
              <a:t>the names of the unique launch sites in the space </a:t>
            </a:r>
            <a:r>
              <a:rPr lang="en-US" sz="1400" dirty="0" smtClean="0">
                <a:solidFill>
                  <a:schemeClr val="accent3">
                    <a:lumMod val="25000"/>
                  </a:schemeClr>
                </a:solidFill>
                <a:latin typeface="Abadi" panose="020B0604020104020204" pitchFamily="34" charset="0"/>
              </a:rPr>
              <a:t>mission.</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a:t>
            </a:r>
            <a:r>
              <a:rPr lang="en-US" sz="1400" dirty="0">
                <a:solidFill>
                  <a:schemeClr val="accent3">
                    <a:lumMod val="25000"/>
                  </a:schemeClr>
                </a:solidFill>
                <a:latin typeface="Abadi" panose="020B0604020104020204" pitchFamily="34" charset="0"/>
              </a:rPr>
              <a:t>5 records where launch sites </a:t>
            </a:r>
            <a:r>
              <a:rPr lang="en-US" sz="1400" dirty="0" smtClean="0">
                <a:solidFill>
                  <a:schemeClr val="accent3">
                    <a:lumMod val="25000"/>
                  </a:schemeClr>
                </a:solidFill>
                <a:latin typeface="Abadi" panose="020B0604020104020204" pitchFamily="34" charset="0"/>
              </a:rPr>
              <a:t>began </a:t>
            </a:r>
            <a:r>
              <a:rPr lang="en-US" sz="1400" dirty="0">
                <a:solidFill>
                  <a:schemeClr val="accent3">
                    <a:lumMod val="25000"/>
                  </a:schemeClr>
                </a:solidFill>
                <a:latin typeface="Abadi" panose="020B0604020104020204" pitchFamily="34" charset="0"/>
              </a:rPr>
              <a:t>with the string ‘</a:t>
            </a:r>
            <a:r>
              <a:rPr lang="en-US" sz="1400" dirty="0" smtClean="0">
                <a:solidFill>
                  <a:schemeClr val="accent3">
                    <a:lumMod val="25000"/>
                  </a:schemeClr>
                </a:solidFill>
                <a:latin typeface="Abadi" panose="020B0604020104020204" pitchFamily="34" charset="0"/>
              </a:rPr>
              <a:t>CCA‘.</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a:t>
            </a:r>
            <a:r>
              <a:rPr lang="en-US" sz="1400" dirty="0">
                <a:solidFill>
                  <a:schemeClr val="accent3">
                    <a:lumMod val="25000"/>
                  </a:schemeClr>
                </a:solidFill>
                <a:latin typeface="Abadi" panose="020B0604020104020204" pitchFamily="34" charset="0"/>
              </a:rPr>
              <a:t>the total payload mass carried by boosters launched by NASA (CRS</a:t>
            </a:r>
            <a:r>
              <a:rPr lang="en-US" sz="1400" dirty="0" smtClean="0">
                <a:solidFill>
                  <a:schemeClr val="accent3">
                    <a:lumMod val="25000"/>
                  </a:schemeClr>
                </a:solidFill>
                <a:latin typeface="Abadi" panose="020B0604020104020204" pitchFamily="34" charset="0"/>
              </a:rPr>
              <a:t>).</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Displayed the </a:t>
            </a:r>
            <a:r>
              <a:rPr lang="en-US" sz="1400" dirty="0">
                <a:solidFill>
                  <a:schemeClr val="accent3">
                    <a:lumMod val="25000"/>
                  </a:schemeClr>
                </a:solidFill>
                <a:latin typeface="Abadi" panose="020B0604020104020204" pitchFamily="34" charset="0"/>
              </a:rPr>
              <a:t>average payload mass carried by booster version F9 </a:t>
            </a:r>
            <a:r>
              <a:rPr lang="en-US" sz="1400" dirty="0" smtClean="0">
                <a:solidFill>
                  <a:schemeClr val="accent3">
                    <a:lumMod val="25000"/>
                  </a:schemeClr>
                </a:solidFill>
                <a:latin typeface="Abadi" panose="020B0604020104020204" pitchFamily="34" charset="0"/>
              </a:rPr>
              <a:t>v1.1.</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date when the first successful landing </a:t>
            </a:r>
            <a:r>
              <a:rPr lang="en-US" sz="1400" dirty="0" smtClean="0">
                <a:solidFill>
                  <a:schemeClr val="accent3">
                    <a:lumMod val="25000"/>
                  </a:schemeClr>
                </a:solidFill>
                <a:latin typeface="Abadi" panose="020B0604020104020204" pitchFamily="34" charset="0"/>
              </a:rPr>
              <a:t>outcome </a:t>
            </a:r>
            <a:r>
              <a:rPr lang="en-US" sz="1400" dirty="0">
                <a:solidFill>
                  <a:schemeClr val="accent3">
                    <a:lumMod val="25000"/>
                  </a:schemeClr>
                </a:solidFill>
                <a:latin typeface="Abadi" panose="020B0604020104020204" pitchFamily="34" charset="0"/>
              </a:rPr>
              <a:t>was </a:t>
            </a:r>
            <a:r>
              <a:rPr lang="en-US" sz="1400" dirty="0" smtClean="0">
                <a:solidFill>
                  <a:schemeClr val="accent3">
                    <a:lumMod val="25000"/>
                  </a:schemeClr>
                </a:solidFill>
                <a:latin typeface="Abadi" panose="020B0604020104020204" pitchFamily="34" charset="0"/>
              </a:rPr>
              <a:t>achieved in ground pad.</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names of the boosters which </a:t>
            </a:r>
            <a:r>
              <a:rPr lang="en-US" sz="1400" dirty="0" smtClean="0">
                <a:solidFill>
                  <a:schemeClr val="accent3">
                    <a:lumMod val="25000"/>
                  </a:schemeClr>
                </a:solidFill>
                <a:latin typeface="Abadi" panose="020B0604020104020204" pitchFamily="34" charset="0"/>
              </a:rPr>
              <a:t>had </a:t>
            </a:r>
            <a:r>
              <a:rPr lang="en-US" sz="1400" dirty="0">
                <a:solidFill>
                  <a:schemeClr val="accent3">
                    <a:lumMod val="25000"/>
                  </a:schemeClr>
                </a:solidFill>
                <a:latin typeface="Abadi" panose="020B0604020104020204" pitchFamily="34" charset="0"/>
              </a:rPr>
              <a:t>success in drone ship </a:t>
            </a:r>
            <a:r>
              <a:rPr lang="en-US" sz="1400" dirty="0" smtClean="0">
                <a:solidFill>
                  <a:schemeClr val="accent3">
                    <a:lumMod val="25000"/>
                  </a:schemeClr>
                </a:solidFill>
                <a:latin typeface="Abadi" panose="020B0604020104020204" pitchFamily="34" charset="0"/>
              </a:rPr>
              <a:t>and </a:t>
            </a:r>
            <a:r>
              <a:rPr lang="en-US" sz="1400" dirty="0">
                <a:solidFill>
                  <a:schemeClr val="accent3">
                    <a:lumMod val="25000"/>
                  </a:schemeClr>
                </a:solidFill>
                <a:latin typeface="Abadi" panose="020B0604020104020204" pitchFamily="34" charset="0"/>
              </a:rPr>
              <a:t>payload mass greater than 4000 </a:t>
            </a:r>
            <a:r>
              <a:rPr lang="en-US" sz="1400" dirty="0" smtClean="0">
                <a:solidFill>
                  <a:schemeClr val="accent3">
                    <a:lumMod val="25000"/>
                  </a:schemeClr>
                </a:solidFill>
                <a:latin typeface="Abadi" panose="020B0604020104020204" pitchFamily="34" charset="0"/>
              </a:rPr>
              <a:t>but less </a:t>
            </a:r>
            <a:r>
              <a:rPr lang="en-US" sz="1400" dirty="0">
                <a:solidFill>
                  <a:schemeClr val="accent3">
                    <a:lumMod val="25000"/>
                  </a:schemeClr>
                </a:solidFill>
                <a:latin typeface="Abadi" panose="020B0604020104020204" pitchFamily="34" charset="0"/>
              </a:rPr>
              <a:t>than </a:t>
            </a:r>
            <a:r>
              <a:rPr lang="en-US" sz="1400" dirty="0" smtClean="0">
                <a:solidFill>
                  <a:schemeClr val="accent3">
                    <a:lumMod val="25000"/>
                  </a:schemeClr>
                </a:solidFill>
                <a:latin typeface="Abadi" panose="020B0604020104020204" pitchFamily="34" charset="0"/>
              </a:rPr>
              <a:t>6000.</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total number of successful and </a:t>
            </a:r>
            <a:r>
              <a:rPr lang="en-US" sz="1400" dirty="0" smtClean="0">
                <a:solidFill>
                  <a:schemeClr val="accent3">
                    <a:lumMod val="25000"/>
                  </a:schemeClr>
                </a:solidFill>
                <a:latin typeface="Abadi" panose="020B0604020104020204" pitchFamily="34" charset="0"/>
              </a:rPr>
              <a:t>failed </a:t>
            </a:r>
            <a:r>
              <a:rPr lang="en-US" sz="1400" dirty="0">
                <a:solidFill>
                  <a:schemeClr val="accent3">
                    <a:lumMod val="25000"/>
                  </a:schemeClr>
                </a:solidFill>
                <a:latin typeface="Abadi" panose="020B0604020104020204" pitchFamily="34" charset="0"/>
              </a:rPr>
              <a:t>mission outcomes</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names of the booster versions which have carried the maximum payload mass</a:t>
            </a:r>
          </a:p>
          <a:p>
            <a:pPr lvl="1">
              <a:lnSpc>
                <a:spcPct val="100000"/>
              </a:lnSpc>
              <a:spcBef>
                <a:spcPts val="1400"/>
              </a:spcBef>
            </a:pPr>
            <a:r>
              <a:rPr lang="en-US" sz="1400" dirty="0" smtClean="0">
                <a:solidFill>
                  <a:schemeClr val="accent3">
                    <a:lumMod val="25000"/>
                  </a:schemeClr>
                </a:solidFill>
                <a:latin typeface="Abadi" panose="020B0604020104020204" pitchFamily="34" charset="0"/>
              </a:rPr>
              <a:t>Listed </a:t>
            </a:r>
            <a:r>
              <a:rPr lang="en-US" sz="1400" dirty="0">
                <a:solidFill>
                  <a:schemeClr val="accent3">
                    <a:lumMod val="25000"/>
                  </a:schemeClr>
                </a:solidFill>
                <a:latin typeface="Abadi" panose="020B0604020104020204" pitchFamily="34" charset="0"/>
              </a:rPr>
              <a:t>the failed landing outcomes in drone ship, their booster versions and launch </a:t>
            </a:r>
            <a:r>
              <a:rPr lang="en-US" sz="1400" dirty="0" smtClean="0">
                <a:solidFill>
                  <a:schemeClr val="accent3">
                    <a:lumMod val="25000"/>
                  </a:schemeClr>
                </a:solidFill>
                <a:latin typeface="Abadi" panose="020B0604020104020204" pitchFamily="34" charset="0"/>
              </a:rPr>
              <a:t>sites </a:t>
            </a:r>
            <a:r>
              <a:rPr lang="en-US" sz="1400" dirty="0">
                <a:solidFill>
                  <a:schemeClr val="accent3">
                    <a:lumMod val="25000"/>
                  </a:schemeClr>
                </a:solidFill>
                <a:latin typeface="Abadi" panose="020B0604020104020204" pitchFamily="34" charset="0"/>
              </a:rPr>
              <a:t>for the months </a:t>
            </a:r>
            <a:r>
              <a:rPr lang="en-US" sz="1400" dirty="0" smtClean="0">
                <a:solidFill>
                  <a:schemeClr val="accent3">
                    <a:lumMod val="25000"/>
                  </a:schemeClr>
                </a:solidFill>
                <a:latin typeface="Abadi" panose="020B0604020104020204" pitchFamily="34" charset="0"/>
              </a:rPr>
              <a:t>in the year 2015.</a:t>
            </a:r>
            <a:endParaRPr lang="en-US" sz="1400" dirty="0">
              <a:solidFill>
                <a:schemeClr val="accent3">
                  <a:lumMod val="25000"/>
                </a:schemeClr>
              </a:solidFill>
              <a:latin typeface="Abadi" panose="020B0604020104020204" pitchFamily="34" charset="0"/>
            </a:endParaRPr>
          </a:p>
          <a:p>
            <a:pPr lvl="1">
              <a:lnSpc>
                <a:spcPct val="100000"/>
              </a:lnSpc>
              <a:spcBef>
                <a:spcPts val="1400"/>
              </a:spcBef>
            </a:pPr>
            <a:r>
              <a:rPr lang="en-US" sz="1400" dirty="0" smtClean="0">
                <a:solidFill>
                  <a:schemeClr val="accent3">
                    <a:lumMod val="25000"/>
                  </a:schemeClr>
                </a:solidFill>
                <a:latin typeface="Abadi" panose="020B0604020104020204" pitchFamily="34" charset="0"/>
              </a:rPr>
              <a:t>Ranked </a:t>
            </a:r>
            <a:r>
              <a:rPr lang="en-US" sz="1400" dirty="0">
                <a:solidFill>
                  <a:schemeClr val="accent3">
                    <a:lumMod val="25000"/>
                  </a:schemeClr>
                </a:solidFill>
                <a:latin typeface="Abadi" panose="020B0604020104020204" pitchFamily="34" charset="0"/>
              </a:rPr>
              <a:t>the count of landing outcomes </a:t>
            </a:r>
            <a:r>
              <a:rPr lang="en-US" sz="1400" dirty="0" smtClean="0">
                <a:solidFill>
                  <a:schemeClr val="accent3">
                    <a:lumMod val="25000"/>
                  </a:schemeClr>
                </a:solidFill>
                <a:latin typeface="Abadi" panose="020B0604020104020204" pitchFamily="34" charset="0"/>
              </a:rPr>
              <a:t>between </a:t>
            </a:r>
            <a:r>
              <a:rPr lang="en-US" sz="1400" dirty="0">
                <a:solidFill>
                  <a:schemeClr val="accent3">
                    <a:lumMod val="25000"/>
                  </a:schemeClr>
                </a:solidFill>
                <a:latin typeface="Abadi" panose="020B0604020104020204" pitchFamily="34" charset="0"/>
              </a:rPr>
              <a:t>the </a:t>
            </a:r>
            <a:r>
              <a:rPr lang="en-US" sz="1400" dirty="0" smtClean="0">
                <a:solidFill>
                  <a:schemeClr val="accent3">
                    <a:lumMod val="25000"/>
                  </a:schemeClr>
                </a:solidFill>
                <a:latin typeface="Abadi" panose="020B0604020104020204" pitchFamily="34" charset="0"/>
              </a:rPr>
              <a:t>dates 2010-06-04 </a:t>
            </a:r>
            <a:r>
              <a:rPr lang="en-US" sz="1400" dirty="0">
                <a:solidFill>
                  <a:schemeClr val="accent3">
                    <a:lumMod val="25000"/>
                  </a:schemeClr>
                </a:solidFill>
                <a:latin typeface="Abadi" panose="020B0604020104020204" pitchFamily="34" charset="0"/>
              </a:rPr>
              <a:t>and 2017-03-20 in descending </a:t>
            </a:r>
            <a:r>
              <a:rPr lang="en-US" sz="1400" dirty="0" smtClean="0">
                <a:solidFill>
                  <a:schemeClr val="accent3">
                    <a:lumMod val="25000"/>
                  </a:schemeClr>
                </a:solidFill>
                <a:latin typeface="Abadi" panose="020B0604020104020204" pitchFamily="34" charset="0"/>
              </a:rPr>
              <a:t>order</a:t>
            </a:r>
          </a:p>
          <a:p>
            <a:pPr lvl="1">
              <a:lnSpc>
                <a:spcPct val="100000"/>
              </a:lnSpc>
              <a:spcBef>
                <a:spcPts val="1400"/>
              </a:spcBef>
            </a:pPr>
            <a:r>
              <a:rPr lang="en-US" sz="1400" b="1" dirty="0" smtClean="0">
                <a:solidFill>
                  <a:schemeClr val="accent3">
                    <a:lumMod val="25000"/>
                  </a:schemeClr>
                </a:solidFill>
                <a:latin typeface="Abadi" panose="020B0604020104020204" pitchFamily="34" charset="0"/>
              </a:rPr>
              <a:t>GitHub </a:t>
            </a:r>
            <a:r>
              <a:rPr lang="en-US" sz="1400" b="1" dirty="0">
                <a:solidFill>
                  <a:schemeClr val="accent3">
                    <a:lumMod val="25000"/>
                  </a:schemeClr>
                </a:solidFill>
                <a:latin typeface="Abadi" panose="020B0604020104020204" pitchFamily="34" charset="0"/>
              </a:rPr>
              <a:t>URL: </a:t>
            </a:r>
            <a:r>
              <a:rPr lang="en-US" sz="1400" dirty="0">
                <a:solidFill>
                  <a:schemeClr val="accent3">
                    <a:lumMod val="25000"/>
                  </a:schemeClr>
                </a:solidFill>
                <a:latin typeface="Abadi" panose="020B0604020104020204" pitchFamily="34" charset="0"/>
                <a:hlinkClick r:id="rId3"/>
              </a:rPr>
              <a:t>https://github.com/KwameSA/DataScienceCapstoneProject/blob/main/4-Jupyter-Labs-EDA-SQL-Coursera_Sqllite.ipynb</a:t>
            </a:r>
            <a:endParaRPr lang="en-US" sz="1400" dirty="0">
              <a:solidFill>
                <a:schemeClr val="accent3">
                  <a:lumMod val="25000"/>
                </a:schemeClr>
              </a:solidFill>
              <a:latin typeface="Abadi" panose="020B0604020104020204" pitchFamily="34" charset="0"/>
            </a:endParaRPr>
          </a:p>
          <a:p>
            <a:pPr marL="0" indent="0">
              <a:buNone/>
            </a:pPr>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4175726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475232"/>
            <a:ext cx="10515600" cy="4751160"/>
          </a:xfrm>
          <a:prstGeom prst="rect">
            <a:avLst/>
          </a:prstGeom>
        </p:spPr>
        <p:txBody>
          <a:bodyPr>
            <a:normAutofit fontScale="92500" lnSpcReduction="10000"/>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M</a:t>
            </a:r>
            <a:r>
              <a:rPr lang="en-US" sz="2200" b="1" dirty="0" smtClean="0">
                <a:solidFill>
                  <a:schemeClr val="accent3">
                    <a:lumMod val="25000"/>
                  </a:schemeClr>
                </a:solidFill>
                <a:latin typeface="Abadi" panose="020B0604020104020204" pitchFamily="34" charset="0"/>
              </a:rPr>
              <a:t>ap </a:t>
            </a:r>
            <a:r>
              <a:rPr lang="en-US" sz="2200" b="1" dirty="0">
                <a:solidFill>
                  <a:schemeClr val="accent3">
                    <a:lumMod val="25000"/>
                  </a:schemeClr>
                </a:solidFill>
                <a:latin typeface="Abadi" panose="020B0604020104020204" pitchFamily="34" charset="0"/>
              </a:rPr>
              <a:t>objects </a:t>
            </a:r>
            <a:r>
              <a:rPr lang="en-US" sz="2200" b="1" dirty="0" smtClean="0">
                <a:solidFill>
                  <a:schemeClr val="accent3">
                    <a:lumMod val="25000"/>
                  </a:schemeClr>
                </a:solidFill>
                <a:latin typeface="Abadi" panose="020B0604020104020204" pitchFamily="34" charset="0"/>
              </a:rPr>
              <a:t>created </a:t>
            </a:r>
            <a:r>
              <a:rPr lang="en-US" sz="2200" b="1" dirty="0">
                <a:solidFill>
                  <a:schemeClr val="accent3">
                    <a:lumMod val="25000"/>
                  </a:schemeClr>
                </a:solidFill>
                <a:latin typeface="Abadi" panose="020B0604020104020204" pitchFamily="34" charset="0"/>
              </a:rPr>
              <a:t>and added to </a:t>
            </a:r>
            <a:r>
              <a:rPr lang="en-US" sz="2200" b="1" dirty="0" smtClean="0">
                <a:solidFill>
                  <a:schemeClr val="accent3">
                    <a:lumMod val="25000"/>
                  </a:schemeClr>
                </a:solidFill>
                <a:latin typeface="Abadi" panose="020B0604020104020204" pitchFamily="34" charset="0"/>
              </a:rPr>
              <a:t>the </a:t>
            </a:r>
            <a:r>
              <a:rPr lang="en-US" sz="2200" b="1" dirty="0">
                <a:solidFill>
                  <a:schemeClr val="accent3">
                    <a:lumMod val="25000"/>
                  </a:schemeClr>
                </a:solidFill>
                <a:latin typeface="Abadi" panose="020B0604020104020204" pitchFamily="34" charset="0"/>
              </a:rPr>
              <a:t>folium </a:t>
            </a:r>
            <a:r>
              <a:rPr lang="en-US" sz="2200" b="1" dirty="0" smtClean="0">
                <a:solidFill>
                  <a:schemeClr val="accent3">
                    <a:lumMod val="25000"/>
                  </a:schemeClr>
                </a:solidFill>
                <a:latin typeface="Abadi" panose="020B0604020104020204" pitchFamily="34" charset="0"/>
              </a:rPr>
              <a:t>map:</a:t>
            </a:r>
          </a:p>
          <a:p>
            <a:pPr lvl="1">
              <a:lnSpc>
                <a:spcPct val="100000"/>
              </a:lnSpc>
              <a:spcBef>
                <a:spcPts val="1400"/>
              </a:spcBef>
            </a:pPr>
            <a:r>
              <a:rPr lang="en-US" sz="1800" dirty="0" smtClean="0"/>
              <a:t>Markers</a:t>
            </a:r>
            <a:r>
              <a:rPr lang="en-US" sz="1800" dirty="0"/>
              <a:t>, circles, lines and marker clusters were used with Folium Maps </a:t>
            </a:r>
            <a:endParaRPr lang="en-US" sz="1800" dirty="0" smtClean="0"/>
          </a:p>
          <a:p>
            <a:pPr>
              <a:lnSpc>
                <a:spcPct val="100000"/>
              </a:lnSpc>
              <a:spcBef>
                <a:spcPts val="1400"/>
              </a:spcBef>
            </a:pPr>
            <a:r>
              <a:rPr lang="en-US" sz="2200" b="1" dirty="0" smtClean="0">
                <a:solidFill>
                  <a:schemeClr val="accent3">
                    <a:lumMod val="25000"/>
                  </a:schemeClr>
                </a:solidFill>
                <a:latin typeface="Abadi" panose="020B0604020104020204" pitchFamily="34" charset="0"/>
              </a:rPr>
              <a:t>Why those objects were added:</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Markers were used to indicate the launch sites. </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Circles were used to indicate </a:t>
            </a:r>
            <a:r>
              <a:rPr lang="en-US" sz="1800" dirty="0">
                <a:solidFill>
                  <a:schemeClr val="accent3">
                    <a:lumMod val="25000"/>
                  </a:schemeClr>
                </a:solidFill>
                <a:latin typeface="Abadi" panose="020B0604020104020204" pitchFamily="34" charset="0"/>
              </a:rPr>
              <a:t>highlighted areas around specific coordinates, like NASA Johnson Space </a:t>
            </a:r>
            <a:r>
              <a:rPr lang="en-US" sz="1800" dirty="0" smtClean="0">
                <a:solidFill>
                  <a:schemeClr val="accent3">
                    <a:lumMod val="25000"/>
                  </a:schemeClr>
                </a:solidFill>
                <a:latin typeface="Abadi" panose="020B0604020104020204" pitchFamily="34" charset="0"/>
              </a:rPr>
              <a:t>Center</a:t>
            </a:r>
            <a:r>
              <a:rPr lang="en-US" sz="1800" dirty="0">
                <a:solidFill>
                  <a:schemeClr val="accent3">
                    <a:lumMod val="25000"/>
                  </a:schemeClr>
                </a:solidFill>
                <a:latin typeface="Abadi" panose="020B0604020104020204" pitchFamily="34" charset="0"/>
              </a:rPr>
              <a:t>.</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Marker </a:t>
            </a:r>
            <a:r>
              <a:rPr lang="en-US" sz="1800" dirty="0">
                <a:solidFill>
                  <a:schemeClr val="accent3">
                    <a:lumMod val="25000"/>
                  </a:schemeClr>
                </a:solidFill>
                <a:latin typeface="Abadi" panose="020B0604020104020204" pitchFamily="34" charset="0"/>
              </a:rPr>
              <a:t>clusters were used to indicate</a:t>
            </a:r>
            <a:r>
              <a:rPr lang="en-US" sz="1800" dirty="0" smtClean="0">
                <a:solidFill>
                  <a:schemeClr val="accent3">
                    <a:lumMod val="25000"/>
                  </a:schemeClr>
                </a:solidFill>
                <a:latin typeface="Abadi" panose="020B0604020104020204" pitchFamily="34" charset="0"/>
              </a:rPr>
              <a:t> </a:t>
            </a:r>
            <a:r>
              <a:rPr lang="en-US" sz="1800" dirty="0">
                <a:solidFill>
                  <a:schemeClr val="accent3">
                    <a:lumMod val="25000"/>
                  </a:schemeClr>
                </a:solidFill>
                <a:latin typeface="Abadi" panose="020B0604020104020204" pitchFamily="34" charset="0"/>
              </a:rPr>
              <a:t>groups of </a:t>
            </a:r>
            <a:r>
              <a:rPr lang="en-US" sz="1800" dirty="0" smtClean="0">
                <a:solidFill>
                  <a:schemeClr val="accent3">
                    <a:lumMod val="25000"/>
                  </a:schemeClr>
                </a:solidFill>
                <a:latin typeface="Abadi" panose="020B0604020104020204" pitchFamily="34" charset="0"/>
              </a:rPr>
              <a:t>events such as successful and failed launches </a:t>
            </a:r>
            <a:r>
              <a:rPr lang="en-US" sz="1800" dirty="0">
                <a:solidFill>
                  <a:schemeClr val="accent3">
                    <a:lumMod val="25000"/>
                  </a:schemeClr>
                </a:solidFill>
                <a:latin typeface="Abadi" panose="020B0604020104020204" pitchFamily="34" charset="0"/>
              </a:rPr>
              <a:t>in each coordinate, </a:t>
            </a:r>
            <a:r>
              <a:rPr lang="en-US" sz="1800" dirty="0" smtClean="0">
                <a:solidFill>
                  <a:schemeClr val="accent3">
                    <a:lumMod val="25000"/>
                  </a:schemeClr>
                </a:solidFill>
                <a:latin typeface="Abadi" panose="020B0604020104020204" pitchFamily="34" charset="0"/>
              </a:rPr>
              <a:t>and this helped identify the success rates of the launch sites. </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Lines were used to indicate distances between the launch sites and their proximities such as railways, cities, coastlines and highways .</a:t>
            </a:r>
            <a:endParaRPr lang="en-US" sz="18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 </a:t>
            </a:r>
            <a:r>
              <a:rPr lang="en-US" sz="2200" b="1" dirty="0">
                <a:solidFill>
                  <a:schemeClr val="accent3">
                    <a:lumMod val="25000"/>
                  </a:schemeClr>
                </a:solidFill>
                <a:latin typeface="Abadi" panose="020B0604020104020204" pitchFamily="34" charset="0"/>
              </a:rPr>
              <a:t>GitHub </a:t>
            </a:r>
            <a:r>
              <a:rPr lang="en-US" sz="2200" b="1" dirty="0" smtClean="0">
                <a:solidFill>
                  <a:schemeClr val="accent3">
                    <a:lumMod val="25000"/>
                  </a:schemeClr>
                </a:solidFill>
                <a:latin typeface="Abadi" panose="020B0604020104020204" pitchFamily="34" charset="0"/>
              </a:rPr>
              <a:t>URL</a:t>
            </a:r>
            <a:r>
              <a:rPr lang="en-US" sz="22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800" dirty="0">
                <a:solidFill>
                  <a:schemeClr val="accent3">
                    <a:lumMod val="25000"/>
                  </a:schemeClr>
                </a:solidFill>
                <a:latin typeface="Abadi" panose="020B0604020104020204" pitchFamily="34" charset="0"/>
                <a:hlinkClick r:id="rId2"/>
              </a:rPr>
              <a:t>https://github.com/KwameSA/DataScienceCapstoneProject/blob/main/6-Lab_Jupyter_Launch_Site_Location.ipynb</a:t>
            </a:r>
            <a:endParaRPr lang="en-US"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3051561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536192"/>
            <a:ext cx="9745589" cy="4640771"/>
          </a:xfrm>
          <a:prstGeom prst="rect">
            <a:avLst/>
          </a:prstGeom>
        </p:spPr>
        <p:txBody>
          <a:bodyPr vert="horz" lIns="91440" tIns="45720" rIns="91440" bIns="45720" rtlCol="0" anchor="t">
            <a:normAutofit fontScale="92500" lnSpcReduction="10000"/>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D</a:t>
            </a:r>
            <a:r>
              <a:rPr lang="en-US" sz="2200" b="1" dirty="0" smtClean="0">
                <a:solidFill>
                  <a:schemeClr val="accent3">
                    <a:lumMod val="25000"/>
                  </a:schemeClr>
                </a:solidFill>
                <a:latin typeface="Abadi" panose="020B0604020104020204" pitchFamily="34" charset="0"/>
              </a:rPr>
              <a:t>ashboard:</a:t>
            </a:r>
          </a:p>
          <a:p>
            <a:pPr lvl="1">
              <a:lnSpc>
                <a:spcPct val="100000"/>
              </a:lnSpc>
              <a:spcBef>
                <a:spcPts val="1400"/>
              </a:spcBef>
            </a:pPr>
            <a:r>
              <a:rPr lang="en-US" sz="1800" dirty="0">
                <a:solidFill>
                  <a:schemeClr val="accent3">
                    <a:lumMod val="25000"/>
                  </a:schemeClr>
                </a:solidFill>
                <a:latin typeface="Abadi" panose="020B0604020104020204" pitchFamily="34" charset="0"/>
              </a:rPr>
              <a:t>A</a:t>
            </a:r>
            <a:r>
              <a:rPr lang="en-US" sz="1800" dirty="0" smtClean="0">
                <a:solidFill>
                  <a:schemeClr val="accent3">
                    <a:lumMod val="25000"/>
                  </a:schemeClr>
                </a:solidFill>
                <a:latin typeface="Abadi" panose="020B0604020104020204" pitchFamily="34" charset="0"/>
              </a:rPr>
              <a:t>n </a:t>
            </a:r>
            <a:r>
              <a:rPr lang="en-US" sz="1800" dirty="0">
                <a:solidFill>
                  <a:schemeClr val="accent3">
                    <a:lumMod val="25000"/>
                  </a:schemeClr>
                </a:solidFill>
                <a:latin typeface="Abadi" panose="020B0604020104020204" pitchFamily="34" charset="0"/>
              </a:rPr>
              <a:t>interactive dashboard </a:t>
            </a:r>
            <a:r>
              <a:rPr lang="en-US" sz="1800" dirty="0" smtClean="0">
                <a:solidFill>
                  <a:schemeClr val="accent3">
                    <a:lumMod val="25000"/>
                  </a:schemeClr>
                </a:solidFill>
                <a:latin typeface="Abadi" panose="020B0604020104020204" pitchFamily="34" charset="0"/>
              </a:rPr>
              <a:t>was built using </a:t>
            </a:r>
            <a:r>
              <a:rPr lang="en-US" sz="1800" dirty="0" err="1">
                <a:solidFill>
                  <a:schemeClr val="accent3">
                    <a:lumMod val="25000"/>
                  </a:schemeClr>
                </a:solidFill>
                <a:latin typeface="Abadi" panose="020B0604020104020204" pitchFamily="34" charset="0"/>
              </a:rPr>
              <a:t>Plotly</a:t>
            </a:r>
            <a:r>
              <a:rPr lang="en-US" sz="1800" dirty="0">
                <a:solidFill>
                  <a:schemeClr val="accent3">
                    <a:lumMod val="25000"/>
                  </a:schemeClr>
                </a:solidFill>
                <a:latin typeface="Abadi" panose="020B0604020104020204" pitchFamily="34" charset="0"/>
              </a:rPr>
              <a:t> </a:t>
            </a:r>
            <a:r>
              <a:rPr lang="en-US" sz="1800" dirty="0" smtClean="0">
                <a:solidFill>
                  <a:schemeClr val="accent3">
                    <a:lumMod val="25000"/>
                  </a:schemeClr>
                </a:solidFill>
                <a:latin typeface="Abadi" panose="020B0604020104020204" pitchFamily="34" charset="0"/>
              </a:rPr>
              <a:t>dash. </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Pie Charts and Scatter Plots were used to make relevant deductions from our Falcon 9 rocket launch data.</a:t>
            </a:r>
          </a:p>
          <a:p>
            <a:pPr>
              <a:lnSpc>
                <a:spcPct val="100000"/>
              </a:lnSpc>
              <a:spcBef>
                <a:spcPts val="1400"/>
              </a:spcBef>
            </a:pPr>
            <a:r>
              <a:rPr lang="en-US" sz="2400" b="1" dirty="0" smtClean="0">
                <a:solidFill>
                  <a:schemeClr val="accent3">
                    <a:lumMod val="25000"/>
                  </a:schemeClr>
                </a:solidFill>
                <a:latin typeface="Abadi" panose="020B0604020104020204" pitchFamily="34" charset="0"/>
              </a:rPr>
              <a:t>Purpose of plots </a:t>
            </a:r>
            <a:r>
              <a:rPr lang="en-US" sz="2400" b="1" dirty="0">
                <a:solidFill>
                  <a:schemeClr val="accent3">
                    <a:lumMod val="25000"/>
                  </a:schemeClr>
                </a:solidFill>
                <a:latin typeface="Abadi" panose="020B0604020104020204" pitchFamily="34" charset="0"/>
              </a:rPr>
              <a:t>and </a:t>
            </a:r>
            <a:r>
              <a:rPr lang="en-US" sz="2400" b="1" dirty="0" smtClean="0">
                <a:solidFill>
                  <a:schemeClr val="accent3">
                    <a:lumMod val="25000"/>
                  </a:schemeClr>
                </a:solidFill>
                <a:latin typeface="Abadi" panose="020B0604020104020204" pitchFamily="34" charset="0"/>
              </a:rPr>
              <a:t>interactions:</a:t>
            </a:r>
          </a:p>
          <a:p>
            <a:pPr lvl="1">
              <a:lnSpc>
                <a:spcPct val="100000"/>
              </a:lnSpc>
              <a:spcBef>
                <a:spcPts val="1400"/>
              </a:spcBef>
            </a:pPr>
            <a:r>
              <a:rPr lang="en-US" sz="1800" dirty="0">
                <a:solidFill>
                  <a:schemeClr val="accent3">
                    <a:lumMod val="25000"/>
                  </a:schemeClr>
                </a:solidFill>
                <a:latin typeface="Abadi" panose="020B0604020104020204" pitchFamily="34" charset="0"/>
              </a:rPr>
              <a:t>T</a:t>
            </a:r>
            <a:r>
              <a:rPr lang="en-US" sz="1800" dirty="0" smtClean="0">
                <a:solidFill>
                  <a:schemeClr val="accent3">
                    <a:lumMod val="25000"/>
                  </a:schemeClr>
                </a:solidFill>
                <a:latin typeface="Abadi" panose="020B0604020104020204" pitchFamily="34" charset="0"/>
              </a:rPr>
              <a:t>he </a:t>
            </a:r>
            <a:r>
              <a:rPr lang="en-US" sz="1800" dirty="0">
                <a:solidFill>
                  <a:schemeClr val="accent3">
                    <a:lumMod val="25000"/>
                  </a:schemeClr>
                </a:solidFill>
                <a:latin typeface="Abadi" panose="020B0604020104020204" pitchFamily="34" charset="0"/>
              </a:rPr>
              <a:t>pie </a:t>
            </a:r>
            <a:r>
              <a:rPr lang="en-US" sz="1800" dirty="0" smtClean="0">
                <a:solidFill>
                  <a:schemeClr val="accent3">
                    <a:lumMod val="25000"/>
                  </a:schemeClr>
                </a:solidFill>
                <a:latin typeface="Abadi" panose="020B0604020104020204" pitchFamily="34" charset="0"/>
              </a:rPr>
              <a:t>charts were plotted to show </a:t>
            </a:r>
            <a:r>
              <a:rPr lang="en-US" sz="1800" dirty="0">
                <a:solidFill>
                  <a:schemeClr val="accent3">
                    <a:lumMod val="25000"/>
                  </a:schemeClr>
                </a:solidFill>
                <a:latin typeface="Abadi" panose="020B0604020104020204" pitchFamily="34" charset="0"/>
              </a:rPr>
              <a:t>the total launches </a:t>
            </a:r>
            <a:r>
              <a:rPr lang="en-US" sz="1800" dirty="0" smtClean="0">
                <a:solidFill>
                  <a:schemeClr val="accent3">
                    <a:lumMod val="25000"/>
                  </a:schemeClr>
                </a:solidFill>
                <a:latin typeface="Abadi" panose="020B0604020104020204" pitchFamily="34" charset="0"/>
              </a:rPr>
              <a:t>of all the launch sites and </a:t>
            </a:r>
            <a:r>
              <a:rPr lang="en-US" sz="1800" dirty="0">
                <a:solidFill>
                  <a:schemeClr val="accent3">
                    <a:lumMod val="25000"/>
                  </a:schemeClr>
                </a:solidFill>
                <a:latin typeface="Abadi" panose="020B0604020104020204" pitchFamily="34" charset="0"/>
              </a:rPr>
              <a:t>those of </a:t>
            </a:r>
            <a:r>
              <a:rPr lang="en-US" sz="1800" dirty="0" smtClean="0">
                <a:solidFill>
                  <a:schemeClr val="accent3">
                    <a:lumMod val="25000"/>
                  </a:schemeClr>
                </a:solidFill>
                <a:latin typeface="Abadi" panose="020B0604020104020204" pitchFamily="34" charset="0"/>
              </a:rPr>
              <a:t>each specific site.</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The scatter </a:t>
            </a:r>
            <a:r>
              <a:rPr lang="en-US" sz="1800" dirty="0">
                <a:solidFill>
                  <a:schemeClr val="accent3">
                    <a:lumMod val="25000"/>
                  </a:schemeClr>
                </a:solidFill>
                <a:latin typeface="Abadi" panose="020B0604020104020204" pitchFamily="34" charset="0"/>
              </a:rPr>
              <a:t>plots </a:t>
            </a:r>
            <a:r>
              <a:rPr lang="en-US" sz="1800" dirty="0" smtClean="0">
                <a:solidFill>
                  <a:schemeClr val="accent3">
                    <a:lumMod val="25000"/>
                  </a:schemeClr>
                </a:solidFill>
                <a:latin typeface="Abadi" panose="020B0604020104020204" pitchFamily="34" charset="0"/>
              </a:rPr>
              <a:t>were plotted to show </a:t>
            </a:r>
            <a:r>
              <a:rPr lang="en-US" sz="1800" dirty="0">
                <a:solidFill>
                  <a:schemeClr val="accent3">
                    <a:lumMod val="25000"/>
                  </a:schemeClr>
                </a:solidFill>
                <a:latin typeface="Abadi" panose="020B0604020104020204" pitchFamily="34" charset="0"/>
              </a:rPr>
              <a:t>the relationship with Outcome and Payload Mass (Kg) for the different booster versions</a:t>
            </a:r>
            <a:r>
              <a:rPr lang="en-US" sz="1800" dirty="0" smtClean="0">
                <a:solidFill>
                  <a:schemeClr val="accent3">
                    <a:lumMod val="25000"/>
                  </a:schemeClr>
                </a:solidFill>
                <a:latin typeface="Abadi" panose="020B0604020104020204" pitchFamily="34" charset="0"/>
              </a:rPr>
              <a:t>.</a:t>
            </a:r>
            <a:endParaRPr lang="en-US" sz="1800" dirty="0">
              <a:solidFill>
                <a:schemeClr val="accent3">
                  <a:lumMod val="25000"/>
                </a:schemeClr>
              </a:solidFill>
              <a:latin typeface="Abadi" panose="020B0604020104020204" pitchFamily="34" charset="0"/>
            </a:endParaRPr>
          </a:p>
          <a:p>
            <a:pPr>
              <a:lnSpc>
                <a:spcPct val="100000"/>
              </a:lnSpc>
              <a:spcBef>
                <a:spcPts val="1400"/>
              </a:spcBef>
            </a:pPr>
            <a:r>
              <a:rPr lang="en-US" sz="2200" b="1" dirty="0" smtClean="0">
                <a:solidFill>
                  <a:schemeClr val="accent3">
                    <a:lumMod val="25000"/>
                  </a:schemeClr>
                </a:solidFill>
                <a:latin typeface="Abadi" panose="020B0604020104020204" pitchFamily="34" charset="0"/>
              </a:rPr>
              <a:t>GitHub URL:</a:t>
            </a:r>
          </a:p>
          <a:p>
            <a:pPr lvl="1">
              <a:lnSpc>
                <a:spcPct val="100000"/>
              </a:lnSpc>
              <a:spcBef>
                <a:spcPts val="1400"/>
              </a:spcBef>
            </a:pPr>
            <a:r>
              <a:rPr lang="en-US" dirty="0">
                <a:hlinkClick r:id="rId2"/>
              </a:rPr>
              <a:t>https://github.com/KwameSA/DataScienceCapstoneProject/blob/main/7-spacex_dash_app.py</a:t>
            </a:r>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Tree>
    <p:extLst>
      <p:ext uri="{BB962C8B-B14F-4D97-AF65-F5344CB8AC3E}">
        <p14:creationId xmlns:p14="http://schemas.microsoft.com/office/powerpoint/2010/main" val="1687256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89888"/>
            <a:ext cx="10190598" cy="5037323"/>
          </a:xfrm>
          <a:prstGeom prst="rect">
            <a:avLst/>
          </a:prstGeom>
        </p:spPr>
        <p:txBody>
          <a:bodyPr numCol="2">
            <a:normAutofit/>
          </a:bodyPr>
          <a:lstStyle/>
          <a:p>
            <a:pPr>
              <a:lnSpc>
                <a:spcPct val="100000"/>
              </a:lnSpc>
              <a:spcBef>
                <a:spcPts val="1400"/>
              </a:spcBef>
            </a:pPr>
            <a:r>
              <a:rPr lang="en-US" sz="2200" b="1" dirty="0" smtClean="0">
                <a:solidFill>
                  <a:schemeClr val="accent3">
                    <a:lumMod val="25000"/>
                  </a:schemeClr>
                </a:solidFill>
                <a:latin typeface="Abadi" panose="020B0604020104020204" pitchFamily="34" charset="0"/>
              </a:rPr>
              <a:t>Summary of Model Development:</a:t>
            </a:r>
          </a:p>
          <a:p>
            <a:pPr lvl="1">
              <a:lnSpc>
                <a:spcPct val="100000"/>
              </a:lnSpc>
              <a:spcBef>
                <a:spcPts val="1400"/>
              </a:spcBef>
            </a:pPr>
            <a:r>
              <a:rPr lang="en-US" sz="1900" b="1" dirty="0">
                <a:solidFill>
                  <a:schemeClr val="accent3">
                    <a:lumMod val="25000"/>
                  </a:schemeClr>
                </a:solidFill>
                <a:latin typeface="Abadi" panose="020B0604020104020204" pitchFamily="34" charset="0"/>
              </a:rPr>
              <a:t>Model </a:t>
            </a:r>
            <a:r>
              <a:rPr lang="en-US" sz="1900" b="1" dirty="0" smtClean="0">
                <a:solidFill>
                  <a:schemeClr val="accent3">
                    <a:lumMod val="25000"/>
                  </a:schemeClr>
                </a:solidFill>
                <a:latin typeface="Abadi" panose="020B0604020104020204" pitchFamily="34" charset="0"/>
              </a:rPr>
              <a:t>Building:</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Implemented </a:t>
            </a:r>
            <a:r>
              <a:rPr lang="en-US" sz="1700" dirty="0">
                <a:solidFill>
                  <a:schemeClr val="accent3">
                    <a:lumMod val="25000"/>
                  </a:schemeClr>
                </a:solidFill>
                <a:latin typeface="Abadi" panose="020B0604020104020204" pitchFamily="34" charset="0"/>
              </a:rPr>
              <a:t>classification models </a:t>
            </a:r>
            <a:r>
              <a:rPr lang="en-US" sz="1700" dirty="0" smtClean="0">
                <a:solidFill>
                  <a:schemeClr val="accent3">
                    <a:lumMod val="25000"/>
                  </a:schemeClr>
                </a:solidFill>
                <a:latin typeface="Abadi" panose="020B0604020104020204" pitchFamily="34" charset="0"/>
              </a:rPr>
              <a:t>including Logistic </a:t>
            </a:r>
            <a:r>
              <a:rPr lang="en-US" sz="1700" dirty="0">
                <a:solidFill>
                  <a:schemeClr val="accent3">
                    <a:lumMod val="25000"/>
                  </a:schemeClr>
                </a:solidFill>
                <a:latin typeface="Abadi" panose="020B0604020104020204" pitchFamily="34" charset="0"/>
              </a:rPr>
              <a:t>Regression, KNN, </a:t>
            </a:r>
            <a:r>
              <a:rPr lang="en-US" sz="1700" dirty="0" smtClean="0">
                <a:solidFill>
                  <a:schemeClr val="accent3">
                    <a:lumMod val="25000"/>
                  </a:schemeClr>
                </a:solidFill>
                <a:latin typeface="Abadi" panose="020B0604020104020204" pitchFamily="34" charset="0"/>
              </a:rPr>
              <a:t>SVM and </a:t>
            </a:r>
            <a:r>
              <a:rPr lang="en-US" sz="1700" dirty="0">
                <a:solidFill>
                  <a:schemeClr val="accent3">
                    <a:lumMod val="25000"/>
                  </a:schemeClr>
                </a:solidFill>
                <a:latin typeface="Abadi" panose="020B0604020104020204" pitchFamily="34" charset="0"/>
              </a:rPr>
              <a:t>Decision </a:t>
            </a:r>
            <a:r>
              <a:rPr lang="en-US" sz="1700" dirty="0" smtClean="0">
                <a:solidFill>
                  <a:schemeClr val="accent3">
                    <a:lumMod val="25000"/>
                  </a:schemeClr>
                </a:solidFill>
                <a:latin typeface="Abadi" panose="020B0604020104020204" pitchFamily="34" charset="0"/>
              </a:rPr>
              <a:t>Tree</a:t>
            </a:r>
            <a:r>
              <a:rPr lang="en-US" sz="1700" dirty="0">
                <a:solidFill>
                  <a:schemeClr val="accent3">
                    <a:lumMod val="25000"/>
                  </a:schemeClr>
                </a:solidFill>
                <a:latin typeface="Abadi" panose="020B0604020104020204" pitchFamily="34" charset="0"/>
              </a:rPr>
              <a:t>.</a:t>
            </a:r>
            <a:endParaRPr lang="en-US" sz="1700" dirty="0" smtClean="0">
              <a:solidFill>
                <a:schemeClr val="accent3">
                  <a:lumMod val="25000"/>
                </a:schemeClr>
              </a:solidFill>
              <a:latin typeface="Abadi" panose="020B0604020104020204" pitchFamily="34" charset="0"/>
            </a:endParaRPr>
          </a:p>
          <a:p>
            <a:pPr lvl="2">
              <a:lnSpc>
                <a:spcPct val="100000"/>
              </a:lnSpc>
              <a:spcBef>
                <a:spcPts val="1400"/>
              </a:spcBef>
            </a:pPr>
            <a:r>
              <a:rPr lang="en-US" sz="1700" dirty="0" smtClean="0">
                <a:solidFill>
                  <a:schemeClr val="accent3">
                    <a:lumMod val="25000"/>
                  </a:schemeClr>
                </a:solidFill>
                <a:latin typeface="Abadi" panose="020B0604020104020204" pitchFamily="34" charset="0"/>
              </a:rPr>
              <a:t>Split </a:t>
            </a:r>
            <a:r>
              <a:rPr lang="en-US" sz="1700" dirty="0">
                <a:solidFill>
                  <a:schemeClr val="accent3">
                    <a:lumMod val="25000"/>
                  </a:schemeClr>
                </a:solidFill>
                <a:latin typeface="Abadi" panose="020B0604020104020204" pitchFamily="34" charset="0"/>
              </a:rPr>
              <a:t>data into training and testing </a:t>
            </a:r>
            <a:r>
              <a:rPr lang="en-US" sz="1700" dirty="0" smtClean="0">
                <a:solidFill>
                  <a:schemeClr val="accent3">
                    <a:lumMod val="25000"/>
                  </a:schemeClr>
                </a:solidFill>
                <a:latin typeface="Abadi" panose="020B0604020104020204" pitchFamily="34" charset="0"/>
              </a:rPr>
              <a:t>sets</a:t>
            </a:r>
          </a:p>
          <a:p>
            <a:pPr lvl="1">
              <a:lnSpc>
                <a:spcPct val="100000"/>
              </a:lnSpc>
              <a:spcBef>
                <a:spcPts val="1400"/>
              </a:spcBef>
            </a:pPr>
            <a:r>
              <a:rPr lang="en-US" sz="1900" b="1" dirty="0" smtClean="0">
                <a:solidFill>
                  <a:schemeClr val="accent3">
                    <a:lumMod val="25000"/>
                  </a:schemeClr>
                </a:solidFill>
                <a:latin typeface="Abadi" panose="020B0604020104020204" pitchFamily="34" charset="0"/>
              </a:rPr>
              <a:t>Hyper-parameter Tuning:</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Used GridSearch </a:t>
            </a:r>
            <a:r>
              <a:rPr lang="en-US" sz="1700" dirty="0">
                <a:solidFill>
                  <a:schemeClr val="accent3">
                    <a:lumMod val="25000"/>
                  </a:schemeClr>
                </a:solidFill>
                <a:latin typeface="Abadi" panose="020B0604020104020204" pitchFamily="34" charset="0"/>
              </a:rPr>
              <a:t>for </a:t>
            </a:r>
            <a:r>
              <a:rPr lang="en-US" sz="1700" dirty="0" smtClean="0">
                <a:solidFill>
                  <a:schemeClr val="accent3">
                    <a:lumMod val="25000"/>
                  </a:schemeClr>
                </a:solidFill>
                <a:latin typeface="Abadi" panose="020B0604020104020204" pitchFamily="34" charset="0"/>
              </a:rPr>
              <a:t>optimization</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Configured </a:t>
            </a:r>
            <a:r>
              <a:rPr lang="en-US" sz="1700" dirty="0">
                <a:solidFill>
                  <a:schemeClr val="accent3">
                    <a:lumMod val="25000"/>
                  </a:schemeClr>
                </a:solidFill>
                <a:latin typeface="Abadi" panose="020B0604020104020204" pitchFamily="34" charset="0"/>
              </a:rPr>
              <a:t>cross-validation (cv=10</a:t>
            </a:r>
            <a:r>
              <a:rPr lang="en-US" sz="17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900" b="1" dirty="0" smtClean="0">
                <a:solidFill>
                  <a:schemeClr val="accent3">
                    <a:lumMod val="25000"/>
                  </a:schemeClr>
                </a:solidFill>
                <a:latin typeface="Abadi" panose="020B0604020104020204" pitchFamily="34" charset="0"/>
              </a:rPr>
              <a:t>Model Evaluation:</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Evaluated model by using </a:t>
            </a:r>
            <a:r>
              <a:rPr lang="en-US" sz="1700" dirty="0">
                <a:solidFill>
                  <a:schemeClr val="accent3">
                    <a:lumMod val="25000"/>
                  </a:schemeClr>
                </a:solidFill>
                <a:latin typeface="Abadi" panose="020B0604020104020204" pitchFamily="34" charset="0"/>
              </a:rPr>
              <a:t>accuracy scores and confusion </a:t>
            </a:r>
            <a:r>
              <a:rPr lang="en-US" sz="1700" dirty="0" smtClean="0">
                <a:solidFill>
                  <a:schemeClr val="accent3">
                    <a:lumMod val="25000"/>
                  </a:schemeClr>
                </a:solidFill>
                <a:latin typeface="Abadi" panose="020B0604020104020204" pitchFamily="34" charset="0"/>
              </a:rPr>
              <a:t>matrices.</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Compared </a:t>
            </a:r>
            <a:r>
              <a:rPr lang="en-US" sz="1700" dirty="0">
                <a:solidFill>
                  <a:schemeClr val="accent3">
                    <a:lumMod val="25000"/>
                  </a:schemeClr>
                </a:solidFill>
                <a:latin typeface="Abadi" panose="020B0604020104020204" pitchFamily="34" charset="0"/>
              </a:rPr>
              <a:t>performance </a:t>
            </a:r>
            <a:r>
              <a:rPr lang="en-US" sz="1700" dirty="0" smtClean="0">
                <a:solidFill>
                  <a:schemeClr val="accent3">
                    <a:lumMod val="25000"/>
                  </a:schemeClr>
                </a:solidFill>
                <a:latin typeface="Abadi" panose="020B0604020104020204" pitchFamily="34" charset="0"/>
              </a:rPr>
              <a:t>metrics of the different models.</a:t>
            </a:r>
          </a:p>
          <a:p>
            <a:pPr lvl="1">
              <a:lnSpc>
                <a:spcPct val="100000"/>
              </a:lnSpc>
              <a:spcBef>
                <a:spcPts val="1400"/>
              </a:spcBef>
            </a:pPr>
            <a:r>
              <a:rPr lang="en-US" sz="1900" b="1" dirty="0" smtClean="0">
                <a:solidFill>
                  <a:schemeClr val="accent3">
                    <a:lumMod val="25000"/>
                  </a:schemeClr>
                </a:solidFill>
                <a:latin typeface="Abadi" panose="020B0604020104020204" pitchFamily="34" charset="0"/>
              </a:rPr>
              <a:t>Model Improvement:</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Iteratively </a:t>
            </a:r>
            <a:r>
              <a:rPr lang="en-US" sz="1700" dirty="0">
                <a:solidFill>
                  <a:schemeClr val="accent3">
                    <a:lumMod val="25000"/>
                  </a:schemeClr>
                </a:solidFill>
                <a:latin typeface="Abadi" panose="020B0604020104020204" pitchFamily="34" charset="0"/>
              </a:rPr>
              <a:t>improved models based on </a:t>
            </a:r>
            <a:r>
              <a:rPr lang="en-US" sz="1700" dirty="0" smtClean="0">
                <a:solidFill>
                  <a:schemeClr val="accent3">
                    <a:lumMod val="25000"/>
                  </a:schemeClr>
                </a:solidFill>
                <a:latin typeface="Abadi" panose="020B0604020104020204" pitchFamily="34" charset="0"/>
              </a:rPr>
              <a:t>metrics</a:t>
            </a:r>
          </a:p>
          <a:p>
            <a:pPr lvl="2">
              <a:lnSpc>
                <a:spcPct val="100000"/>
              </a:lnSpc>
              <a:spcBef>
                <a:spcPts val="1400"/>
              </a:spcBef>
            </a:pPr>
            <a:r>
              <a:rPr lang="en-US" sz="1700" dirty="0" smtClean="0">
                <a:solidFill>
                  <a:schemeClr val="accent3">
                    <a:lumMod val="25000"/>
                  </a:schemeClr>
                </a:solidFill>
                <a:latin typeface="Abadi" panose="020B0604020104020204" pitchFamily="34" charset="0"/>
              </a:rPr>
              <a:t>Re-evaluated </a:t>
            </a:r>
            <a:r>
              <a:rPr lang="en-US" sz="1700" dirty="0">
                <a:solidFill>
                  <a:schemeClr val="accent3">
                    <a:lumMod val="25000"/>
                  </a:schemeClr>
                </a:solidFill>
                <a:latin typeface="Abadi" panose="020B0604020104020204" pitchFamily="34" charset="0"/>
              </a:rPr>
              <a:t>after </a:t>
            </a:r>
            <a:r>
              <a:rPr lang="en-US" sz="1700" dirty="0" smtClean="0">
                <a:solidFill>
                  <a:schemeClr val="accent3">
                    <a:lumMod val="25000"/>
                  </a:schemeClr>
                </a:solidFill>
                <a:latin typeface="Abadi" panose="020B0604020104020204" pitchFamily="34" charset="0"/>
              </a:rPr>
              <a:t>tuning</a:t>
            </a:r>
          </a:p>
          <a:p>
            <a:pPr lvl="1">
              <a:lnSpc>
                <a:spcPct val="100000"/>
              </a:lnSpc>
              <a:spcBef>
                <a:spcPts val="1400"/>
              </a:spcBef>
            </a:pPr>
            <a:r>
              <a:rPr lang="en-US" sz="1800" b="1" dirty="0" smtClean="0">
                <a:solidFill>
                  <a:schemeClr val="accent3">
                    <a:lumMod val="25000"/>
                  </a:schemeClr>
                </a:solidFill>
                <a:latin typeface="Abadi" panose="020B0604020104020204" pitchFamily="34" charset="0"/>
              </a:rPr>
              <a:t>Best </a:t>
            </a:r>
            <a:r>
              <a:rPr lang="en-US" sz="1800" b="1" dirty="0">
                <a:solidFill>
                  <a:schemeClr val="accent3">
                    <a:lumMod val="25000"/>
                  </a:schemeClr>
                </a:solidFill>
                <a:latin typeface="Abadi" panose="020B0604020104020204" pitchFamily="34" charset="0"/>
              </a:rPr>
              <a:t>Model </a:t>
            </a:r>
            <a:r>
              <a:rPr lang="en-US" sz="1800" b="1" dirty="0" smtClean="0">
                <a:solidFill>
                  <a:schemeClr val="accent3">
                    <a:lumMod val="25000"/>
                  </a:schemeClr>
                </a:solidFill>
                <a:latin typeface="Abadi" panose="020B0604020104020204" pitchFamily="34" charset="0"/>
              </a:rPr>
              <a:t>Selection:</a:t>
            </a:r>
          </a:p>
          <a:p>
            <a:pPr lvl="2">
              <a:lnSpc>
                <a:spcPct val="100000"/>
              </a:lnSpc>
              <a:spcBef>
                <a:spcPts val="1400"/>
              </a:spcBef>
            </a:pPr>
            <a:r>
              <a:rPr lang="en-US" sz="1600" dirty="0" smtClean="0">
                <a:solidFill>
                  <a:schemeClr val="accent3">
                    <a:lumMod val="25000"/>
                  </a:schemeClr>
                </a:solidFill>
                <a:latin typeface="Abadi" panose="020B0604020104020204" pitchFamily="34" charset="0"/>
              </a:rPr>
              <a:t>Selected </a:t>
            </a:r>
            <a:r>
              <a:rPr lang="en-US" sz="1600" dirty="0">
                <a:solidFill>
                  <a:schemeClr val="accent3">
                    <a:lumMod val="25000"/>
                  </a:schemeClr>
                </a:solidFill>
                <a:latin typeface="Abadi" panose="020B0604020104020204" pitchFamily="34" charset="0"/>
              </a:rPr>
              <a:t>best model based on highest accuracy and cross-validation results</a:t>
            </a:r>
          </a:p>
          <a:p>
            <a:pPr>
              <a:lnSpc>
                <a:spcPct val="100000"/>
              </a:lnSpc>
              <a:spcBef>
                <a:spcPts val="1400"/>
              </a:spcBef>
            </a:pPr>
            <a:r>
              <a:rPr lang="en-US" sz="1600" b="1" dirty="0" smtClean="0">
                <a:solidFill>
                  <a:schemeClr val="accent3">
                    <a:lumMod val="25000"/>
                  </a:schemeClr>
                </a:solidFill>
                <a:latin typeface="Abadi" panose="020B0604020104020204" pitchFamily="34" charset="0"/>
              </a:rPr>
              <a:t>GitHub URL:</a:t>
            </a:r>
          </a:p>
          <a:p>
            <a:pPr lvl="1">
              <a:lnSpc>
                <a:spcPct val="100000"/>
              </a:lnSpc>
              <a:spcBef>
                <a:spcPts val="1400"/>
              </a:spcBef>
            </a:pPr>
            <a:r>
              <a:rPr lang="en-US" sz="1400" dirty="0">
                <a:hlinkClick r:id="rId3"/>
              </a:rPr>
              <a:t>https://github.com/KwameSA/DataScienceCapstoneProject/blob/main/8-SpaceX_Machine%20Learning%20Prediction_Part_5.ipynb</a:t>
            </a:r>
            <a:endParaRPr lang="en-US" sz="1400"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26464"/>
            <a:ext cx="10300326" cy="4750499"/>
          </a:xfrm>
          <a:prstGeom prst="rect">
            <a:avLst/>
          </a:prstGeom>
        </p:spPr>
        <p:txBody>
          <a:bodyPr>
            <a:normAutofit/>
          </a:bodyPr>
          <a:lstStyle/>
          <a:p>
            <a:pPr>
              <a:lnSpc>
                <a:spcPct val="100000"/>
              </a:lnSpc>
              <a:spcBef>
                <a:spcPts val="1400"/>
              </a:spcBef>
            </a:pPr>
            <a:r>
              <a:rPr lang="en-US" sz="2200" b="1" dirty="0">
                <a:solidFill>
                  <a:schemeClr val="accent3">
                    <a:lumMod val="25000"/>
                  </a:schemeClr>
                </a:solidFill>
                <a:latin typeface="Abadi" panose="020B0604020104020204" pitchFamily="34" charset="0"/>
              </a:rPr>
              <a:t>M</a:t>
            </a:r>
            <a:r>
              <a:rPr lang="en-US" sz="2200" b="1" dirty="0" smtClean="0">
                <a:solidFill>
                  <a:schemeClr val="accent3">
                    <a:lumMod val="25000"/>
                  </a:schemeClr>
                </a:solidFill>
                <a:latin typeface="Abadi" panose="020B0604020104020204" pitchFamily="34" charset="0"/>
              </a:rPr>
              <a:t>odel </a:t>
            </a:r>
            <a:r>
              <a:rPr lang="en-US" sz="2200" b="1" dirty="0">
                <a:solidFill>
                  <a:schemeClr val="accent3">
                    <a:lumMod val="25000"/>
                  </a:schemeClr>
                </a:solidFill>
                <a:latin typeface="Abadi" panose="020B0604020104020204" pitchFamily="34" charset="0"/>
              </a:rPr>
              <a:t>D</a:t>
            </a:r>
            <a:r>
              <a:rPr lang="en-US" sz="2200" b="1" dirty="0" smtClean="0">
                <a:solidFill>
                  <a:schemeClr val="accent3">
                    <a:lumMod val="25000"/>
                  </a:schemeClr>
                </a:solidFill>
                <a:latin typeface="Abadi" panose="020B0604020104020204" pitchFamily="34" charset="0"/>
              </a:rPr>
              <a:t>evelopment Process:</a:t>
            </a:r>
          </a:p>
          <a:p>
            <a:pPr marL="0" indent="0">
              <a:lnSpc>
                <a:spcPct val="100000"/>
              </a:lnSpc>
              <a:spcBef>
                <a:spcPts val="1400"/>
              </a:spcBef>
              <a:buNone/>
            </a:pPr>
            <a:endParaRPr lang="en-US" sz="2200" b="1"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b="1"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b="1"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b="1"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1200" dirty="0" smtClean="0">
                <a:solidFill>
                  <a:schemeClr val="accent3">
                    <a:lumMod val="25000"/>
                  </a:schemeClr>
                </a:solidFill>
                <a:latin typeface="Abadi" panose="020B0604020104020204" pitchFamily="34" charset="0"/>
              </a:rPr>
              <a:t>GitHub URL:</a:t>
            </a:r>
            <a:r>
              <a:rPr lang="en-US" sz="1200" dirty="0" smtClean="0">
                <a:hlinkClick r:id="rId2"/>
              </a:rPr>
              <a:t>https</a:t>
            </a:r>
            <a:r>
              <a:rPr lang="en-US" sz="1200" dirty="0">
                <a:hlinkClick r:id="rId2"/>
              </a:rPr>
              <a:t>://github.com/KwameSA/DataScienceCapstoneProject/blob/main/8-SpaceX_Machine%20Learning%20Prediction_Part_5.ipynb</a:t>
            </a:r>
            <a:endParaRPr lang="en-US" sz="1200"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
        <p:nvSpPr>
          <p:cNvPr id="6" name="Rounded Rectangle 5"/>
          <p:cNvSpPr/>
          <p:nvPr/>
        </p:nvSpPr>
        <p:spPr>
          <a:xfrm>
            <a:off x="1011936" y="2097024"/>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Preprocessing and Normalization</a:t>
            </a:r>
            <a:endParaRPr lang="en-US" sz="1200" dirty="0"/>
          </a:p>
        </p:txBody>
      </p:sp>
      <p:sp>
        <p:nvSpPr>
          <p:cNvPr id="7" name="Rounded Rectangle 6"/>
          <p:cNvSpPr/>
          <p:nvPr/>
        </p:nvSpPr>
        <p:spPr>
          <a:xfrm>
            <a:off x="3131430" y="2108992"/>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Implementation of Classification Models</a:t>
            </a:r>
            <a:endParaRPr lang="en-US" sz="1200" dirty="0"/>
          </a:p>
        </p:txBody>
      </p:sp>
      <p:sp>
        <p:nvSpPr>
          <p:cNvPr id="8" name="Rounded Rectangle 7"/>
          <p:cNvSpPr/>
          <p:nvPr/>
        </p:nvSpPr>
        <p:spPr>
          <a:xfrm>
            <a:off x="5250924" y="2097024"/>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Splitting Data into Training and Testing Sets</a:t>
            </a:r>
            <a:endParaRPr lang="en-US" sz="1200" dirty="0"/>
          </a:p>
        </p:txBody>
      </p:sp>
      <p:sp>
        <p:nvSpPr>
          <p:cNvPr id="9" name="Rounded Rectangle 8"/>
          <p:cNvSpPr/>
          <p:nvPr/>
        </p:nvSpPr>
        <p:spPr>
          <a:xfrm>
            <a:off x="7389663" y="2097024"/>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Hyper-parameter tunings using GridSearch</a:t>
            </a:r>
            <a:endParaRPr lang="en-US" sz="1200" dirty="0"/>
          </a:p>
        </p:txBody>
      </p:sp>
      <p:sp>
        <p:nvSpPr>
          <p:cNvPr id="10" name="Rounded Rectangle 9"/>
          <p:cNvSpPr/>
          <p:nvPr/>
        </p:nvSpPr>
        <p:spPr>
          <a:xfrm>
            <a:off x="9200352" y="3302503"/>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Cross-validation</a:t>
            </a:r>
          </a:p>
          <a:p>
            <a:pPr algn="ctr"/>
            <a:r>
              <a:rPr lang="en-US" sz="1200" dirty="0" smtClean="0"/>
              <a:t>(cv=10)</a:t>
            </a:r>
            <a:endParaRPr lang="en-US" sz="1200" dirty="0"/>
          </a:p>
        </p:txBody>
      </p:sp>
      <p:sp>
        <p:nvSpPr>
          <p:cNvPr id="11" name="Rounded Rectangle 10"/>
          <p:cNvSpPr/>
          <p:nvPr/>
        </p:nvSpPr>
        <p:spPr>
          <a:xfrm>
            <a:off x="7389663"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Evaluation models using accuracy metrics and confusion matrices</a:t>
            </a:r>
            <a:endParaRPr lang="en-US" sz="1200" dirty="0"/>
          </a:p>
        </p:txBody>
      </p:sp>
      <p:cxnSp>
        <p:nvCxnSpPr>
          <p:cNvPr id="13" name="Straight Arrow Connector 12"/>
          <p:cNvCxnSpPr>
            <a:stCxn id="6" idx="3"/>
            <a:endCxn id="7" idx="1"/>
          </p:cNvCxnSpPr>
          <p:nvPr/>
        </p:nvCxnSpPr>
        <p:spPr>
          <a:xfrm>
            <a:off x="2889504" y="2554224"/>
            <a:ext cx="241926" cy="11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flipV="1">
            <a:off x="5008998" y="2554224"/>
            <a:ext cx="241926" cy="11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1"/>
          </p:cNvCxnSpPr>
          <p:nvPr/>
        </p:nvCxnSpPr>
        <p:spPr>
          <a:xfrm>
            <a:off x="7128492" y="2554224"/>
            <a:ext cx="261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1" idx="3"/>
          </p:cNvCxnSpPr>
          <p:nvPr/>
        </p:nvCxnSpPr>
        <p:spPr>
          <a:xfrm flipH="1">
            <a:off x="9267231" y="4216903"/>
            <a:ext cx="871905" cy="66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0" idx="0"/>
          </p:cNvCxnSpPr>
          <p:nvPr/>
        </p:nvCxnSpPr>
        <p:spPr>
          <a:xfrm>
            <a:off x="9267231" y="2554224"/>
            <a:ext cx="871905" cy="74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250924"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Compare the performance of models</a:t>
            </a:r>
            <a:endParaRPr lang="en-US" sz="1200" dirty="0"/>
          </a:p>
        </p:txBody>
      </p:sp>
      <p:cxnSp>
        <p:nvCxnSpPr>
          <p:cNvPr id="28" name="Straight Arrow Connector 27"/>
          <p:cNvCxnSpPr>
            <a:stCxn id="11" idx="1"/>
            <a:endCxn id="26" idx="3"/>
          </p:cNvCxnSpPr>
          <p:nvPr/>
        </p:nvCxnSpPr>
        <p:spPr>
          <a:xfrm flipH="1">
            <a:off x="7128492" y="4877565"/>
            <a:ext cx="261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3141053"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Iterate and Improve Models</a:t>
            </a:r>
            <a:endParaRPr lang="en-US" sz="1200" dirty="0"/>
          </a:p>
        </p:txBody>
      </p:sp>
      <p:cxnSp>
        <p:nvCxnSpPr>
          <p:cNvPr id="31" name="Straight Arrow Connector 30"/>
          <p:cNvCxnSpPr/>
          <p:nvPr/>
        </p:nvCxnSpPr>
        <p:spPr>
          <a:xfrm flipH="1" flipV="1">
            <a:off x="1950720" y="2999232"/>
            <a:ext cx="2129117" cy="140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011936" y="4420365"/>
            <a:ext cx="18775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Select the best performing model</a:t>
            </a:r>
            <a:endParaRPr lang="en-US" sz="1200" dirty="0"/>
          </a:p>
        </p:txBody>
      </p:sp>
      <p:cxnSp>
        <p:nvCxnSpPr>
          <p:cNvPr id="34" name="Straight Arrow Connector 33"/>
          <p:cNvCxnSpPr>
            <a:stCxn id="29" idx="1"/>
            <a:endCxn id="32" idx="3"/>
          </p:cNvCxnSpPr>
          <p:nvPr/>
        </p:nvCxnSpPr>
        <p:spPr>
          <a:xfrm flipH="1">
            <a:off x="2889504" y="4877565"/>
            <a:ext cx="251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9" idx="3"/>
          </p:cNvCxnSpPr>
          <p:nvPr/>
        </p:nvCxnSpPr>
        <p:spPr>
          <a:xfrm flipH="1">
            <a:off x="5018621" y="4877565"/>
            <a:ext cx="224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118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087699"/>
            <a:ext cx="10082907" cy="5227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lvl="1"/>
            <a:endParaRPr lang="en-US" sz="1800" dirty="0"/>
          </a:p>
          <a:p>
            <a:pPr lvl="1"/>
            <a:r>
              <a:rPr lang="en-US" sz="1800" dirty="0" smtClean="0">
                <a:solidFill>
                  <a:schemeClr val="tx1"/>
                </a:solidFill>
                <a:latin typeface="+mn-lt"/>
              </a:rPr>
              <a:t>Space </a:t>
            </a:r>
            <a:r>
              <a:rPr lang="en-US" sz="1800" dirty="0">
                <a:solidFill>
                  <a:schemeClr val="tx1"/>
                </a:solidFill>
                <a:latin typeface="+mn-lt"/>
              </a:rPr>
              <a:t>X uses 4 different launch </a:t>
            </a:r>
            <a:r>
              <a:rPr lang="en-US" sz="1800" dirty="0" smtClean="0">
                <a:solidFill>
                  <a:schemeClr val="tx1"/>
                </a:solidFill>
                <a:latin typeface="+mn-lt"/>
              </a:rPr>
              <a:t>sites.</a:t>
            </a:r>
          </a:p>
          <a:p>
            <a:pPr lvl="1"/>
            <a:r>
              <a:rPr lang="en-US" sz="1800" dirty="0" smtClean="0">
                <a:solidFill>
                  <a:schemeClr val="tx1"/>
                </a:solidFill>
                <a:latin typeface="+mn-lt"/>
              </a:rPr>
              <a:t>The </a:t>
            </a:r>
            <a:r>
              <a:rPr lang="en-US" sz="1800" dirty="0">
                <a:solidFill>
                  <a:schemeClr val="tx1"/>
                </a:solidFill>
                <a:latin typeface="+mn-lt"/>
              </a:rPr>
              <a:t>total payload mass carried by boosters launched by NASA (CRS) is </a:t>
            </a:r>
            <a:r>
              <a:rPr lang="en-US" sz="1800" dirty="0" smtClean="0">
                <a:solidFill>
                  <a:schemeClr val="tx1"/>
                </a:solidFill>
                <a:latin typeface="+mn-lt"/>
              </a:rPr>
              <a:t>45596 kg.</a:t>
            </a:r>
          </a:p>
          <a:p>
            <a:pPr lvl="1"/>
            <a:r>
              <a:rPr lang="en-US" sz="1800" dirty="0" smtClean="0">
                <a:solidFill>
                  <a:schemeClr val="tx1"/>
                </a:solidFill>
                <a:latin typeface="+mn-lt"/>
              </a:rPr>
              <a:t>The average payload of F9 v1.1 booster is 2,928.4 kg;</a:t>
            </a:r>
          </a:p>
          <a:p>
            <a:pPr lvl="1"/>
            <a:r>
              <a:rPr lang="en-US" sz="1800" dirty="0" smtClean="0">
                <a:solidFill>
                  <a:schemeClr val="tx1"/>
                </a:solidFill>
                <a:latin typeface="+mn-lt"/>
              </a:rPr>
              <a:t>The </a:t>
            </a:r>
            <a:r>
              <a:rPr lang="en-US" sz="1800" dirty="0">
                <a:solidFill>
                  <a:schemeClr val="tx1"/>
                </a:solidFill>
                <a:latin typeface="+mn-lt"/>
              </a:rPr>
              <a:t>first success landing outcome happened </a:t>
            </a:r>
            <a:r>
              <a:rPr lang="en-US" sz="1800" dirty="0" smtClean="0">
                <a:solidFill>
                  <a:schemeClr val="tx1"/>
                </a:solidFill>
                <a:latin typeface="+mn-lt"/>
              </a:rPr>
              <a:t>on 22</a:t>
            </a:r>
            <a:r>
              <a:rPr lang="en-US" sz="1800" baseline="30000" dirty="0" smtClean="0">
                <a:solidFill>
                  <a:schemeClr val="tx1"/>
                </a:solidFill>
                <a:latin typeface="+mn-lt"/>
              </a:rPr>
              <a:t>nd</a:t>
            </a:r>
            <a:r>
              <a:rPr lang="en-US" sz="1800" dirty="0" smtClean="0">
                <a:solidFill>
                  <a:schemeClr val="tx1"/>
                </a:solidFill>
                <a:latin typeface="+mn-lt"/>
              </a:rPr>
              <a:t> December 2015.</a:t>
            </a:r>
          </a:p>
          <a:p>
            <a:pPr lvl="1"/>
            <a:r>
              <a:rPr lang="en-US" sz="1800" dirty="0" smtClean="0">
                <a:solidFill>
                  <a:schemeClr val="tx1"/>
                </a:solidFill>
                <a:latin typeface="+mn-lt"/>
              </a:rPr>
              <a:t>Falcon </a:t>
            </a:r>
            <a:r>
              <a:rPr lang="en-US" sz="1800" dirty="0">
                <a:solidFill>
                  <a:schemeClr val="tx1"/>
                </a:solidFill>
                <a:latin typeface="+mn-lt"/>
              </a:rPr>
              <a:t>9 booster </a:t>
            </a:r>
            <a:r>
              <a:rPr lang="en-US" sz="1800" dirty="0" smtClean="0">
                <a:solidFill>
                  <a:schemeClr val="tx1"/>
                </a:solidFill>
                <a:latin typeface="+mn-lt"/>
              </a:rPr>
              <a:t>versions</a:t>
            </a:r>
            <a:r>
              <a:rPr lang="en-US" sz="1800" dirty="0">
                <a:solidFill>
                  <a:schemeClr val="tx1"/>
                </a:solidFill>
                <a:latin typeface="+mn-lt"/>
              </a:rPr>
              <a:t>; F9 FT </a:t>
            </a:r>
            <a:r>
              <a:rPr lang="en-US" sz="1800" dirty="0" smtClean="0">
                <a:solidFill>
                  <a:schemeClr val="tx1"/>
                </a:solidFill>
                <a:latin typeface="+mn-lt"/>
              </a:rPr>
              <a:t>B1022, F9 </a:t>
            </a:r>
            <a:r>
              <a:rPr lang="en-US" sz="1800" dirty="0">
                <a:solidFill>
                  <a:schemeClr val="tx1"/>
                </a:solidFill>
                <a:latin typeface="+mn-lt"/>
              </a:rPr>
              <a:t>FT </a:t>
            </a:r>
            <a:r>
              <a:rPr lang="en-US" sz="1800" dirty="0" smtClean="0">
                <a:solidFill>
                  <a:schemeClr val="tx1"/>
                </a:solidFill>
                <a:latin typeface="+mn-lt"/>
              </a:rPr>
              <a:t>B1026, F9 </a:t>
            </a:r>
            <a:r>
              <a:rPr lang="en-US" sz="1800" dirty="0">
                <a:solidFill>
                  <a:schemeClr val="tx1"/>
                </a:solidFill>
                <a:latin typeface="+mn-lt"/>
              </a:rPr>
              <a:t>FT </a:t>
            </a:r>
            <a:r>
              <a:rPr lang="en-US" sz="1800" dirty="0" smtClean="0">
                <a:solidFill>
                  <a:schemeClr val="tx1"/>
                </a:solidFill>
                <a:latin typeface="+mn-lt"/>
              </a:rPr>
              <a:t>B1021.2 and F9 </a:t>
            </a:r>
            <a:r>
              <a:rPr lang="en-US" sz="1800" dirty="0">
                <a:solidFill>
                  <a:schemeClr val="tx1"/>
                </a:solidFill>
                <a:latin typeface="+mn-lt"/>
              </a:rPr>
              <a:t>FT B1031.2 were successful at landing in drone ships and </a:t>
            </a:r>
            <a:r>
              <a:rPr lang="en-US" sz="1800" dirty="0" smtClean="0">
                <a:solidFill>
                  <a:schemeClr val="tx1"/>
                </a:solidFill>
                <a:latin typeface="+mn-lt"/>
              </a:rPr>
              <a:t>had </a:t>
            </a:r>
            <a:r>
              <a:rPr lang="en-US" sz="1800" dirty="0">
                <a:solidFill>
                  <a:schemeClr val="tx1"/>
                </a:solidFill>
                <a:latin typeface="+mn-lt"/>
              </a:rPr>
              <a:t>payload </a:t>
            </a:r>
            <a:r>
              <a:rPr lang="en-US" sz="1800" dirty="0" smtClean="0">
                <a:solidFill>
                  <a:schemeClr val="tx1"/>
                </a:solidFill>
                <a:latin typeface="+mn-lt"/>
              </a:rPr>
              <a:t>masses </a:t>
            </a:r>
            <a:r>
              <a:rPr lang="en-US" sz="1800" dirty="0">
                <a:solidFill>
                  <a:schemeClr val="tx1"/>
                </a:solidFill>
                <a:latin typeface="+mn-lt"/>
              </a:rPr>
              <a:t>greater than 4000 but less than </a:t>
            </a:r>
            <a:r>
              <a:rPr lang="en-US" sz="1800" dirty="0" smtClean="0">
                <a:solidFill>
                  <a:schemeClr val="tx1"/>
                </a:solidFill>
                <a:latin typeface="+mn-lt"/>
              </a:rPr>
              <a:t>6000 kg.</a:t>
            </a:r>
          </a:p>
          <a:p>
            <a:pPr lvl="1"/>
            <a:r>
              <a:rPr lang="en-US" sz="1800" dirty="0" smtClean="0">
                <a:solidFill>
                  <a:schemeClr val="tx1"/>
                </a:solidFill>
                <a:latin typeface="+mn-lt"/>
              </a:rPr>
              <a:t>Almost </a:t>
            </a:r>
            <a:r>
              <a:rPr lang="en-US" sz="1800" dirty="0">
                <a:solidFill>
                  <a:schemeClr val="tx1"/>
                </a:solidFill>
                <a:latin typeface="+mn-lt"/>
              </a:rPr>
              <a:t>100% of mission outcomes were </a:t>
            </a:r>
            <a:r>
              <a:rPr lang="en-US" sz="1800" dirty="0" smtClean="0">
                <a:solidFill>
                  <a:schemeClr val="tx1"/>
                </a:solidFill>
                <a:latin typeface="+mn-lt"/>
              </a:rPr>
              <a:t>successful with only one failure out of 101 launches.</a:t>
            </a:r>
          </a:p>
          <a:p>
            <a:pPr lvl="1"/>
            <a:r>
              <a:rPr lang="en-US" sz="1800" dirty="0" smtClean="0">
                <a:solidFill>
                  <a:schemeClr val="tx1"/>
                </a:solidFill>
                <a:latin typeface="+mn-lt"/>
              </a:rPr>
              <a:t>Only 12 booster versions had </a:t>
            </a:r>
            <a:r>
              <a:rPr lang="en-US" sz="1800" dirty="0">
                <a:solidFill>
                  <a:schemeClr val="tx1"/>
                </a:solidFill>
                <a:latin typeface="+mn-lt"/>
              </a:rPr>
              <a:t>carried the maximum payload </a:t>
            </a:r>
            <a:r>
              <a:rPr lang="en-US" sz="1800" dirty="0" smtClean="0">
                <a:solidFill>
                  <a:schemeClr val="tx1"/>
                </a:solidFill>
                <a:latin typeface="+mn-lt"/>
              </a:rPr>
              <a:t>mass.</a:t>
            </a:r>
          </a:p>
          <a:p>
            <a:pPr lvl="1"/>
            <a:r>
              <a:rPr lang="en-US" sz="1800" dirty="0" smtClean="0">
                <a:solidFill>
                  <a:schemeClr val="tx1"/>
                </a:solidFill>
                <a:latin typeface="+mn-lt"/>
              </a:rPr>
              <a:t>Two </a:t>
            </a:r>
            <a:r>
              <a:rPr lang="en-US" sz="1800" dirty="0">
                <a:solidFill>
                  <a:schemeClr val="tx1"/>
                </a:solidFill>
                <a:latin typeface="+mn-lt"/>
              </a:rPr>
              <a:t>booster versions failed at landing in drone ships in 2015: F9 v1.1 B1012 and F9 v1.1 </a:t>
            </a:r>
            <a:r>
              <a:rPr lang="en-US" sz="1800" dirty="0" smtClean="0">
                <a:solidFill>
                  <a:schemeClr val="tx1"/>
                </a:solidFill>
                <a:latin typeface="+mn-lt"/>
              </a:rPr>
              <a:t>B1015;</a:t>
            </a:r>
          </a:p>
          <a:p>
            <a:pPr lvl="1"/>
            <a:r>
              <a:rPr lang="en-US" sz="1800" dirty="0" smtClean="0">
                <a:solidFill>
                  <a:schemeClr val="tx1"/>
                </a:solidFill>
                <a:latin typeface="+mn-lt"/>
              </a:rPr>
              <a:t>The launch success rate since 2013 kept increasing till 2020which is the range covered in our project.</a:t>
            </a:r>
          </a:p>
          <a:p>
            <a:pPr lvl="1"/>
            <a:r>
              <a:rPr lang="en-US" sz="1800" dirty="0" smtClean="0">
                <a:solidFill>
                  <a:schemeClr val="tx1"/>
                </a:solidFill>
                <a:latin typeface="+mn-lt"/>
              </a:rPr>
              <a:t>The orbits ES-L1, GEO, HEO and SSO had the highest success rates.</a:t>
            </a:r>
            <a:endParaRPr lang="en-US" sz="1800" dirty="0">
              <a:solidFill>
                <a:schemeClr val="tx1"/>
              </a:solidFill>
              <a:latin typeface="+mn-lt"/>
            </a:endParaRP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a:solidFill>
                  <a:schemeClr val="accent3">
                    <a:lumMod val="25000"/>
                  </a:schemeClr>
                </a:solidFill>
                <a:latin typeface="Abadi" panose="020B0604020104020204" pitchFamily="34" charset="0"/>
              </a:rPr>
              <a:t>Predictive analysis results</a:t>
            </a:r>
          </a:p>
          <a:p>
            <a:pPr lvl="1"/>
            <a:endParaRPr lang="en-US" sz="1800"/>
          </a:p>
          <a:p>
            <a:pPr marL="457200" lvl="1" indent="0">
              <a:buNone/>
            </a:pPr>
            <a:endParaRPr lang="en-US" sz="180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031764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a:t>
            </a:r>
            <a:r>
              <a:rPr lang="en-US" sz="2200" dirty="0" smtClean="0">
                <a:solidFill>
                  <a:schemeClr val="accent3">
                    <a:lumMod val="25000"/>
                  </a:schemeClr>
                </a:solidFill>
                <a:latin typeface="Abadi" panose="020B0604020104020204" pitchFamily="34" charset="0"/>
              </a:rPr>
              <a:t>methodologies</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Data Collection Using an API.</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Data Collection with Web Scraping.</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Exploratory Data Analysis Using SQL</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Further Exploratory Data Analysis With Visualization.</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Interactive Visual Analysis With Folium Library.</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Interactive Dashboard with </a:t>
            </a:r>
            <a:r>
              <a:rPr lang="en-US" sz="1800" dirty="0" err="1" smtClean="0">
                <a:solidFill>
                  <a:schemeClr val="accent3">
                    <a:lumMod val="25000"/>
                  </a:schemeClr>
                </a:solidFill>
                <a:latin typeface="Abadi" panose="020B0604020104020204" pitchFamily="34" charset="0"/>
              </a:rPr>
              <a:t>Plotly</a:t>
            </a:r>
            <a:r>
              <a:rPr lang="en-US" sz="1800" dirty="0" smtClean="0">
                <a:solidFill>
                  <a:schemeClr val="accent3">
                    <a:lumMod val="25000"/>
                  </a:schemeClr>
                </a:solidFill>
                <a:latin typeface="Abadi" panose="020B0604020104020204" pitchFamily="34" charset="0"/>
              </a:rPr>
              <a:t> Dash.</a:t>
            </a:r>
          </a:p>
          <a:p>
            <a:pPr lvl="1">
              <a:lnSpc>
                <a:spcPct val="100000"/>
              </a:lnSpc>
              <a:spcBef>
                <a:spcPts val="1400"/>
              </a:spcBef>
              <a:buFont typeface="Wingdings" panose="05000000000000000000" pitchFamily="2" charset="2"/>
              <a:buChar char="Ø"/>
            </a:pPr>
            <a:r>
              <a:rPr lang="en-US" sz="1800" dirty="0" smtClean="0">
                <a:solidFill>
                  <a:schemeClr val="accent3">
                    <a:lumMod val="25000"/>
                  </a:schemeClr>
                </a:solidFill>
                <a:latin typeface="Abadi" panose="020B0604020104020204" pitchFamily="34" charset="0"/>
              </a:rPr>
              <a:t>Predictive Analysis With Machine Learning.</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spTree>
    <p:extLst>
      <p:ext uri="{BB962C8B-B14F-4D97-AF65-F5344CB8AC3E}">
        <p14:creationId xmlns:p14="http://schemas.microsoft.com/office/powerpoint/2010/main" val="1980221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dirty="0">
                <a:solidFill>
                  <a:schemeClr val="accent3">
                    <a:lumMod val="25000"/>
                  </a:schemeClr>
                </a:solidFill>
                <a:latin typeface="Abadi" panose="020B0604020104020204" pitchFamily="34" charset="0"/>
              </a:rPr>
              <a:t>Predictive analysis results</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52837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5126130" y="2896460"/>
            <a:ext cx="2291012" cy="769441"/>
          </a:xfrm>
          <a:prstGeom prst="rect">
            <a:avLst/>
          </a:prstGeom>
          <a:solidFill>
            <a:srgbClr val="0948CB"/>
          </a:solidFill>
        </p:spPr>
        <p:txBody>
          <a:bodyPr wrap="none" rtlCol="0">
            <a:spAutoFit/>
          </a:bodyPr>
          <a:lstStyle/>
          <a:p>
            <a:r>
              <a:rPr lang="en-US" sz="4400" dirty="0">
                <a:solidFill>
                  <a:schemeClr val="bg1"/>
                </a:solidFill>
              </a:rPr>
              <a:t>Section 2</a:t>
            </a:r>
          </a:p>
        </p:txBody>
      </p:sp>
    </p:spTree>
    <p:extLst>
      <p:ext uri="{BB962C8B-B14F-4D97-AF65-F5344CB8AC3E}">
        <p14:creationId xmlns:p14="http://schemas.microsoft.com/office/powerpoint/2010/main" val="178270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648787"/>
            <a:ext cx="10132211" cy="1511808"/>
          </a:xfrm>
          <a:prstGeom prst="rect">
            <a:avLst/>
          </a:prstGeom>
        </p:spPr>
        <p:txBody>
          <a:bodyPr>
            <a:normAutofit lnSpcReduction="10000"/>
          </a:bodyPr>
          <a:lstStyle/>
          <a:p>
            <a:pPr>
              <a:lnSpc>
                <a:spcPct val="100000"/>
              </a:lnSpc>
              <a:spcBef>
                <a:spcPts val="1400"/>
              </a:spcBef>
            </a:pPr>
            <a:r>
              <a:rPr lang="en-CA" sz="2200" dirty="0" smtClean="0">
                <a:solidFill>
                  <a:schemeClr val="accent3">
                    <a:lumMod val="25000"/>
                  </a:schemeClr>
                </a:solidFill>
                <a:latin typeface="Abadi" panose="020B0604020104020204" pitchFamily="34" charset="0"/>
              </a:rPr>
              <a:t>Scatter </a:t>
            </a:r>
            <a:r>
              <a:rPr lang="en-CA" sz="2200" dirty="0">
                <a:solidFill>
                  <a:schemeClr val="accent3">
                    <a:lumMod val="25000"/>
                  </a:schemeClr>
                </a:solidFill>
                <a:latin typeface="Abadi" panose="020B0604020104020204" pitchFamily="34" charset="0"/>
              </a:rPr>
              <a:t>plot of </a:t>
            </a:r>
            <a:r>
              <a:rPr lang="en-CA" sz="2200" dirty="0" smtClean="0">
                <a:solidFill>
                  <a:schemeClr val="accent3">
                    <a:lumMod val="25000"/>
                  </a:schemeClr>
                </a:solidFill>
                <a:latin typeface="Abadi" panose="020B0604020104020204" pitchFamily="34" charset="0"/>
              </a:rPr>
              <a:t>Flight Number </a:t>
            </a:r>
            <a:r>
              <a:rPr lang="en-CA" sz="2200" dirty="0">
                <a:solidFill>
                  <a:schemeClr val="accent3">
                    <a:lumMod val="25000"/>
                  </a:schemeClr>
                </a:solidFill>
                <a:latin typeface="Abadi" panose="020B0604020104020204" pitchFamily="34" charset="0"/>
              </a:rPr>
              <a:t>vs. Launch </a:t>
            </a:r>
            <a:r>
              <a:rPr lang="en-CA" sz="2200" dirty="0" smtClean="0">
                <a:solidFill>
                  <a:schemeClr val="accent3">
                    <a:lumMod val="25000"/>
                  </a:schemeClr>
                </a:solidFill>
                <a:latin typeface="Abadi" panose="020B0604020104020204" pitchFamily="34" charset="0"/>
              </a:rPr>
              <a:t>Site:</a:t>
            </a:r>
          </a:p>
          <a:p>
            <a:pPr lvl="1">
              <a:lnSpc>
                <a:spcPct val="100000"/>
              </a:lnSpc>
              <a:spcBef>
                <a:spcPts val="1400"/>
              </a:spcBef>
            </a:pPr>
            <a:r>
              <a:rPr lang="en-CA" sz="1800" dirty="0">
                <a:solidFill>
                  <a:schemeClr val="accent3">
                    <a:lumMod val="25000"/>
                  </a:schemeClr>
                </a:solidFill>
                <a:latin typeface="Abadi" panose="020B0604020104020204" pitchFamily="34" charset="0"/>
              </a:rPr>
              <a:t>T</a:t>
            </a:r>
            <a:r>
              <a:rPr lang="en-CA" sz="1800" dirty="0" smtClean="0">
                <a:solidFill>
                  <a:schemeClr val="accent3">
                    <a:lumMod val="25000"/>
                  </a:schemeClr>
                </a:solidFill>
                <a:latin typeface="Abadi" panose="020B0604020104020204" pitchFamily="34" charset="0"/>
              </a:rPr>
              <a:t>he success of the flights increased across the launch sites as the number of flights increased.</a:t>
            </a:r>
          </a:p>
          <a:p>
            <a:pPr lvl="1">
              <a:lnSpc>
                <a:spcPct val="100000"/>
              </a:lnSpc>
              <a:spcBef>
                <a:spcPts val="1400"/>
              </a:spcBef>
            </a:pPr>
            <a:r>
              <a:rPr lang="en-CA" sz="1800" dirty="0" smtClean="0">
                <a:solidFill>
                  <a:schemeClr val="accent3">
                    <a:lumMod val="25000"/>
                  </a:schemeClr>
                </a:solidFill>
                <a:latin typeface="Abadi" panose="020B0604020104020204" pitchFamily="34" charset="0"/>
              </a:rPr>
              <a:t>Most of the launches were made at the CCAFA SLC 40 launch site.</a:t>
            </a:r>
          </a:p>
          <a:p>
            <a:pPr lvl="1">
              <a:lnSpc>
                <a:spcPct val="100000"/>
              </a:lnSpc>
              <a:spcBef>
                <a:spcPts val="1400"/>
              </a:spcBef>
            </a:pPr>
            <a:endParaRPr lang="en-CA" sz="1800" dirty="0" smtClean="0">
              <a:solidFill>
                <a:schemeClr val="accent3">
                  <a:lumMod val="25000"/>
                </a:schemeClr>
              </a:solidFill>
              <a:latin typeface="Abadi" panose="020B0604020104020204" pitchFamily="34" charset="0"/>
            </a:endParaRP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99738"/>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p:cNvPicPr>
            <a:picLocks noChangeAspect="1"/>
          </p:cNvPicPr>
          <p:nvPr/>
        </p:nvPicPr>
        <p:blipFill>
          <a:blip r:embed="rId2"/>
          <a:stretch>
            <a:fillRect/>
          </a:stretch>
        </p:blipFill>
        <p:spPr>
          <a:xfrm>
            <a:off x="667664" y="2938272"/>
            <a:ext cx="10336901" cy="3488939"/>
          </a:xfrm>
          <a:prstGeom prst="rect">
            <a:avLst/>
          </a:prstGeom>
        </p:spPr>
      </p:pic>
    </p:spTree>
    <p:extLst>
      <p:ext uri="{BB962C8B-B14F-4D97-AF65-F5344CB8AC3E}">
        <p14:creationId xmlns:p14="http://schemas.microsoft.com/office/powerpoint/2010/main" val="3865605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83830" y="838866"/>
            <a:ext cx="10687961" cy="1603709"/>
          </a:xfrm>
          <a:prstGeom prst="rect">
            <a:avLst/>
          </a:prstGeom>
        </p:spPr>
        <p:txBody>
          <a:bodyPr>
            <a:normAutofit lnSpcReduction="10000"/>
          </a:bodyPr>
          <a:lstStyle/>
          <a:p>
            <a:pPr>
              <a:lnSpc>
                <a:spcPct val="100000"/>
              </a:lnSpc>
              <a:spcBef>
                <a:spcPts val="1400"/>
              </a:spcBef>
            </a:pPr>
            <a:r>
              <a:rPr lang="en-CA" sz="2200" dirty="0" smtClean="0">
                <a:solidFill>
                  <a:schemeClr val="accent3">
                    <a:lumMod val="25000"/>
                  </a:schemeClr>
                </a:solidFill>
                <a:latin typeface="Abadi" panose="020B0604020104020204" pitchFamily="34" charset="0"/>
              </a:rPr>
              <a:t>Scatter </a:t>
            </a:r>
            <a:r>
              <a:rPr lang="en-CA" sz="2200" dirty="0">
                <a:solidFill>
                  <a:schemeClr val="accent3">
                    <a:lumMod val="25000"/>
                  </a:schemeClr>
                </a:solidFill>
                <a:latin typeface="Abadi" panose="020B0604020104020204" pitchFamily="34" charset="0"/>
              </a:rPr>
              <a:t>plot of Payload vs. Launch </a:t>
            </a:r>
            <a:r>
              <a:rPr lang="en-CA" sz="2200" dirty="0" smtClean="0">
                <a:solidFill>
                  <a:schemeClr val="accent3">
                    <a:lumMod val="25000"/>
                  </a:schemeClr>
                </a:solidFill>
                <a:latin typeface="Abadi" panose="020B0604020104020204" pitchFamily="34" charset="0"/>
              </a:rPr>
              <a:t>Site: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Both CCAFA SLC 40 </a:t>
            </a:r>
            <a:r>
              <a:rPr lang="en-US" sz="1800" dirty="0" smtClean="0">
                <a:solidFill>
                  <a:schemeClr val="accent3">
                    <a:lumMod val="25000"/>
                  </a:schemeClr>
                </a:solidFill>
                <a:latin typeface="Abadi" panose="020B0604020104020204" pitchFamily="34" charset="0"/>
              </a:rPr>
              <a:t>and KSC LC 33A have rockets launched </a:t>
            </a:r>
            <a:r>
              <a:rPr lang="en-US" sz="1800" dirty="0">
                <a:solidFill>
                  <a:schemeClr val="accent3">
                    <a:lumMod val="25000"/>
                  </a:schemeClr>
                </a:solidFill>
                <a:latin typeface="Abadi" panose="020B0604020104020204" pitchFamily="34" charset="0"/>
              </a:rPr>
              <a:t>for heavy payload </a:t>
            </a:r>
            <a:r>
              <a:rPr lang="en-US" sz="1800" dirty="0" smtClean="0">
                <a:solidFill>
                  <a:schemeClr val="accent3">
                    <a:lumMod val="25000"/>
                  </a:schemeClr>
                </a:solidFill>
                <a:latin typeface="Abadi" panose="020B0604020104020204" pitchFamily="34" charset="0"/>
              </a:rPr>
              <a:t>masses (greater </a:t>
            </a:r>
            <a:r>
              <a:rPr lang="en-US" sz="1800" dirty="0">
                <a:solidFill>
                  <a:schemeClr val="accent3">
                    <a:lumMod val="25000"/>
                  </a:schemeClr>
                </a:solidFill>
                <a:latin typeface="Abadi" panose="020B0604020104020204" pitchFamily="34" charset="0"/>
              </a:rPr>
              <a:t>than 10000</a:t>
            </a:r>
            <a:r>
              <a:rPr lang="en-US" sz="18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VAFB-SLC 4E launch site has no  </a:t>
            </a:r>
            <a:r>
              <a:rPr lang="en-US" sz="1800" dirty="0">
                <a:solidFill>
                  <a:schemeClr val="accent3">
                    <a:lumMod val="25000"/>
                  </a:schemeClr>
                </a:solidFill>
                <a:latin typeface="Abadi" panose="020B0604020104020204" pitchFamily="34" charset="0"/>
              </a:rPr>
              <a:t>rockets  launched </a:t>
            </a:r>
            <a:r>
              <a:rPr lang="en-US" sz="1800" dirty="0" smtClean="0">
                <a:solidFill>
                  <a:schemeClr val="accent3">
                    <a:lumMod val="25000"/>
                  </a:schemeClr>
                </a:solidFill>
                <a:latin typeface="Abadi" panose="020B0604020104020204" pitchFamily="34" charset="0"/>
              </a:rPr>
              <a:t>for heavy payload masses.</a:t>
            </a: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175395"/>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pic>
        <p:nvPicPr>
          <p:cNvPr id="2" name="Picture 1"/>
          <p:cNvPicPr>
            <a:picLocks noChangeAspect="1"/>
          </p:cNvPicPr>
          <p:nvPr/>
        </p:nvPicPr>
        <p:blipFill>
          <a:blip r:embed="rId2"/>
          <a:stretch>
            <a:fillRect/>
          </a:stretch>
        </p:blipFill>
        <p:spPr>
          <a:xfrm>
            <a:off x="770011" y="2805830"/>
            <a:ext cx="10115108" cy="3895528"/>
          </a:xfrm>
          <a:prstGeom prst="rect">
            <a:avLst/>
          </a:prstGeom>
        </p:spPr>
      </p:pic>
    </p:spTree>
    <p:extLst>
      <p:ext uri="{BB962C8B-B14F-4D97-AF65-F5344CB8AC3E}">
        <p14:creationId xmlns:p14="http://schemas.microsoft.com/office/powerpoint/2010/main" val="3869789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34</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82329" y="711918"/>
            <a:ext cx="11129716" cy="1642975"/>
          </a:xfrm>
          <a:prstGeom prst="rect">
            <a:avLst/>
          </a:prstGeom>
        </p:spPr>
        <p:txBody>
          <a:bodyPr>
            <a:normAutofit/>
          </a:bodyPr>
          <a:lstStyle/>
          <a:p>
            <a:pPr>
              <a:lnSpc>
                <a:spcPct val="100000"/>
              </a:lnSpc>
              <a:spcBef>
                <a:spcPts val="1400"/>
              </a:spcBef>
            </a:pPr>
            <a:r>
              <a:rPr lang="en-CA" sz="2200" dirty="0">
                <a:solidFill>
                  <a:schemeClr val="accent3">
                    <a:lumMod val="25000"/>
                  </a:schemeClr>
                </a:solidFill>
                <a:latin typeface="Abadi" panose="020B0604020104020204" pitchFamily="34" charset="0"/>
              </a:rPr>
              <a:t>B</a:t>
            </a:r>
            <a:r>
              <a:rPr lang="en-US" sz="2200" dirty="0" err="1" smtClean="0">
                <a:solidFill>
                  <a:schemeClr val="accent3">
                    <a:lumMod val="25000"/>
                  </a:schemeClr>
                </a:solidFill>
                <a:latin typeface="Abadi" panose="020B0604020104020204" pitchFamily="34" charset="0"/>
              </a:rPr>
              <a:t>ar</a:t>
            </a:r>
            <a:r>
              <a:rPr lang="en-US" sz="2200" dirty="0" smtClean="0">
                <a:solidFill>
                  <a:schemeClr val="accent3">
                    <a:lumMod val="25000"/>
                  </a:schemeClr>
                </a:solidFill>
                <a:latin typeface="Abadi" panose="020B0604020104020204" pitchFamily="34" charset="0"/>
              </a:rPr>
              <a:t> </a:t>
            </a:r>
            <a:r>
              <a:rPr lang="en-US" sz="2200" dirty="0">
                <a:solidFill>
                  <a:schemeClr val="accent3">
                    <a:lumMod val="25000"/>
                  </a:schemeClr>
                </a:solidFill>
                <a:latin typeface="Abadi" panose="020B0604020104020204" pitchFamily="34" charset="0"/>
              </a:rPr>
              <a:t>chart </a:t>
            </a:r>
            <a:r>
              <a:rPr lang="en-US" sz="2200" dirty="0" smtClean="0">
                <a:solidFill>
                  <a:schemeClr val="accent3">
                    <a:lumMod val="25000"/>
                  </a:schemeClr>
                </a:solidFill>
                <a:latin typeface="Abadi" panose="020B0604020104020204" pitchFamily="34" charset="0"/>
              </a:rPr>
              <a:t>showing </a:t>
            </a:r>
            <a:r>
              <a:rPr lang="en-US" sz="2200" dirty="0">
                <a:solidFill>
                  <a:schemeClr val="accent3">
                    <a:lumMod val="25000"/>
                  </a:schemeClr>
                </a:solidFill>
                <a:latin typeface="Abadi" panose="020B0604020104020204" pitchFamily="34" charset="0"/>
              </a:rPr>
              <a:t>the success rate of each orbit </a:t>
            </a:r>
            <a:r>
              <a:rPr lang="en-US" sz="2200" dirty="0" smtClean="0">
                <a:solidFill>
                  <a:schemeClr val="accent3">
                    <a:lumMod val="25000"/>
                  </a:schemeClr>
                </a:solidFill>
                <a:latin typeface="Abadi" panose="020B0604020104020204" pitchFamily="34" charset="0"/>
              </a:rPr>
              <a:t>type: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The orbits ES-L1, GEO, HEO and SSO had the highest success rates</a:t>
            </a:r>
            <a:r>
              <a:rPr lang="en-US" sz="1800" dirty="0" smtClean="0">
                <a:solidFill>
                  <a:schemeClr val="accent3">
                    <a:lumMod val="25000"/>
                  </a:schemeClr>
                </a:solidFill>
                <a:latin typeface="Abadi" panose="020B0604020104020204" pitchFamily="34" charset="0"/>
              </a:rPr>
              <a:t>.</a:t>
            </a:r>
          </a:p>
          <a:p>
            <a:pPr lvl="1">
              <a:lnSpc>
                <a:spcPct val="100000"/>
              </a:lnSpc>
              <a:spcBef>
                <a:spcPts val="1400"/>
              </a:spcBef>
            </a:pPr>
            <a:r>
              <a:rPr lang="en-US" sz="1800" dirty="0" smtClean="0">
                <a:solidFill>
                  <a:schemeClr val="accent3">
                    <a:lumMod val="25000"/>
                  </a:schemeClr>
                </a:solidFill>
                <a:latin typeface="Abadi" panose="020B0604020104020204" pitchFamily="34" charset="0"/>
              </a:rPr>
              <a:t>The GTO and SO orbits had the lowest success rate.</a:t>
            </a: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82329" y="162869"/>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682329" y="2167003"/>
            <a:ext cx="10340575" cy="4090922"/>
          </a:xfrm>
          <a:prstGeom prst="rect">
            <a:avLst/>
          </a:prstGeom>
        </p:spPr>
      </p:pic>
    </p:spTree>
    <p:extLst>
      <p:ext uri="{BB962C8B-B14F-4D97-AF65-F5344CB8AC3E}">
        <p14:creationId xmlns:p14="http://schemas.microsoft.com/office/powerpoint/2010/main" val="80090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676406"/>
            <a:ext cx="10687961" cy="1603332"/>
          </a:xfrm>
          <a:prstGeom prst="rect">
            <a:avLst/>
          </a:prstGeom>
        </p:spPr>
        <p:txBody>
          <a:bodyPr>
            <a:normAutofit/>
          </a:bodyPr>
          <a:lstStyle/>
          <a:p>
            <a:pPr>
              <a:lnSpc>
                <a:spcPct val="100000"/>
              </a:lnSpc>
              <a:spcBef>
                <a:spcPts val="1400"/>
              </a:spcBef>
            </a:pPr>
            <a:r>
              <a:rPr lang="en-CA" sz="2200" dirty="0">
                <a:solidFill>
                  <a:schemeClr val="accent3">
                    <a:lumMod val="25000"/>
                  </a:schemeClr>
                </a:solidFill>
                <a:latin typeface="Abadi" panose="020B0604020104020204" pitchFamily="34" charset="0"/>
              </a:rPr>
              <a:t>S</a:t>
            </a:r>
            <a:r>
              <a:rPr lang="en-US" sz="2200" dirty="0" err="1" smtClean="0">
                <a:solidFill>
                  <a:schemeClr val="accent3">
                    <a:lumMod val="25000"/>
                  </a:schemeClr>
                </a:solidFill>
                <a:latin typeface="Abadi" panose="020B0604020104020204" pitchFamily="34" charset="0"/>
              </a:rPr>
              <a:t>catter</a:t>
            </a:r>
            <a:r>
              <a:rPr lang="en-US" sz="2200" dirty="0" smtClean="0">
                <a:solidFill>
                  <a:schemeClr val="accent3">
                    <a:lumMod val="25000"/>
                  </a:schemeClr>
                </a:solidFill>
                <a:latin typeface="Abadi" panose="020B0604020104020204" pitchFamily="34" charset="0"/>
              </a:rPr>
              <a:t> plot </a:t>
            </a:r>
            <a:r>
              <a:rPr lang="en-US" sz="2200" dirty="0">
                <a:solidFill>
                  <a:schemeClr val="accent3">
                    <a:lumMod val="25000"/>
                  </a:schemeClr>
                </a:solidFill>
                <a:latin typeface="Abadi" panose="020B0604020104020204" pitchFamily="34" charset="0"/>
              </a:rPr>
              <a:t>of Flight number vs. Orbit </a:t>
            </a:r>
            <a:r>
              <a:rPr lang="en-US" sz="2200" dirty="0" smtClean="0">
                <a:solidFill>
                  <a:schemeClr val="accent3">
                    <a:lumMod val="25000"/>
                  </a:schemeClr>
                </a:solidFill>
                <a:latin typeface="Abadi" panose="020B0604020104020204" pitchFamily="34" charset="0"/>
              </a:rPr>
              <a:t>type: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smtClean="0">
                <a:solidFill>
                  <a:schemeClr val="accent3">
                    <a:lumMod val="25000"/>
                  </a:schemeClr>
                </a:solidFill>
                <a:latin typeface="Abadi" panose="020B0604020104020204" pitchFamily="34" charset="0"/>
              </a:rPr>
              <a:t>In </a:t>
            </a:r>
            <a:r>
              <a:rPr lang="en-US" sz="1800" dirty="0">
                <a:solidFill>
                  <a:schemeClr val="accent3">
                    <a:lumMod val="25000"/>
                  </a:schemeClr>
                </a:solidFill>
                <a:latin typeface="Abadi" panose="020B0604020104020204" pitchFamily="34" charset="0"/>
              </a:rPr>
              <a:t>the LEO orbit the </a:t>
            </a:r>
            <a:r>
              <a:rPr lang="en-US" sz="1800" dirty="0" smtClean="0">
                <a:solidFill>
                  <a:schemeClr val="accent3">
                    <a:lumMod val="25000"/>
                  </a:schemeClr>
                </a:solidFill>
                <a:latin typeface="Abadi" panose="020B0604020104020204" pitchFamily="34" charset="0"/>
              </a:rPr>
              <a:t>success </a:t>
            </a:r>
            <a:r>
              <a:rPr lang="en-US" sz="1800" dirty="0">
                <a:solidFill>
                  <a:schemeClr val="accent3">
                    <a:lumMod val="25000"/>
                  </a:schemeClr>
                </a:solidFill>
                <a:latin typeface="Abadi" panose="020B0604020104020204" pitchFamily="34" charset="0"/>
              </a:rPr>
              <a:t>appears </a:t>
            </a:r>
            <a:r>
              <a:rPr lang="en-US" sz="1800" dirty="0" smtClean="0">
                <a:solidFill>
                  <a:schemeClr val="accent3">
                    <a:lumMod val="25000"/>
                  </a:schemeClr>
                </a:solidFill>
                <a:latin typeface="Abadi" panose="020B0604020104020204" pitchFamily="34" charset="0"/>
              </a:rPr>
              <a:t>to be related </a:t>
            </a:r>
            <a:r>
              <a:rPr lang="en-US" sz="1800" dirty="0">
                <a:solidFill>
                  <a:schemeClr val="accent3">
                    <a:lumMod val="25000"/>
                  </a:schemeClr>
                </a:solidFill>
                <a:latin typeface="Abadi" panose="020B0604020104020204" pitchFamily="34" charset="0"/>
              </a:rPr>
              <a:t>to the number of </a:t>
            </a:r>
            <a:r>
              <a:rPr lang="en-US" sz="1800" dirty="0" smtClean="0">
                <a:solidFill>
                  <a:schemeClr val="accent3">
                    <a:lumMod val="25000"/>
                  </a:schemeClr>
                </a:solidFill>
                <a:latin typeface="Abadi" panose="020B0604020104020204" pitchFamily="34" charset="0"/>
              </a:rPr>
              <a:t>flights.</a:t>
            </a:r>
          </a:p>
          <a:p>
            <a:pPr lvl="1">
              <a:lnSpc>
                <a:spcPct val="100000"/>
              </a:lnSpc>
              <a:spcBef>
                <a:spcPts val="1400"/>
              </a:spcBef>
            </a:pPr>
            <a:r>
              <a:rPr lang="en-US" sz="1800" dirty="0">
                <a:solidFill>
                  <a:schemeClr val="accent3">
                    <a:lumMod val="25000"/>
                  </a:schemeClr>
                </a:solidFill>
                <a:latin typeface="Abadi" panose="020B0604020104020204" pitchFamily="34" charset="0"/>
              </a:rPr>
              <a:t>T</a:t>
            </a:r>
            <a:r>
              <a:rPr lang="en-US" sz="1800" dirty="0" smtClean="0">
                <a:solidFill>
                  <a:schemeClr val="accent3">
                    <a:lumMod val="25000"/>
                  </a:schemeClr>
                </a:solidFill>
                <a:latin typeface="Abadi" panose="020B0604020104020204" pitchFamily="34" charset="0"/>
              </a:rPr>
              <a:t>here </a:t>
            </a:r>
            <a:r>
              <a:rPr lang="en-US" sz="1800" dirty="0">
                <a:solidFill>
                  <a:schemeClr val="accent3">
                    <a:lumMod val="25000"/>
                  </a:schemeClr>
                </a:solidFill>
                <a:latin typeface="Abadi" panose="020B0604020104020204" pitchFamily="34" charset="0"/>
              </a:rPr>
              <a:t>seems to be no relationship </a:t>
            </a:r>
            <a:r>
              <a:rPr lang="en-US" sz="1800" dirty="0" smtClean="0">
                <a:solidFill>
                  <a:schemeClr val="accent3">
                    <a:lumMod val="25000"/>
                  </a:schemeClr>
                </a:solidFill>
                <a:latin typeface="Abadi" panose="020B0604020104020204" pitchFamily="34" charset="0"/>
              </a:rPr>
              <a:t>to the number of flights </a:t>
            </a:r>
            <a:r>
              <a:rPr lang="en-US" sz="1800" dirty="0">
                <a:solidFill>
                  <a:schemeClr val="accent3">
                    <a:lumMod val="25000"/>
                  </a:schemeClr>
                </a:solidFill>
                <a:latin typeface="Abadi" panose="020B0604020104020204" pitchFamily="34" charset="0"/>
              </a:rPr>
              <a:t>when in GTO orbit.</a:t>
            </a: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37609"/>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770011" y="2279738"/>
            <a:ext cx="10227173" cy="3946654"/>
          </a:xfrm>
          <a:prstGeom prst="rect">
            <a:avLst/>
          </a:prstGeom>
        </p:spPr>
      </p:pic>
    </p:spTree>
    <p:extLst>
      <p:ext uri="{BB962C8B-B14F-4D97-AF65-F5344CB8AC3E}">
        <p14:creationId xmlns:p14="http://schemas.microsoft.com/office/powerpoint/2010/main" val="1106727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709748"/>
            <a:ext cx="10934310" cy="1546794"/>
          </a:xfrm>
          <a:prstGeom prst="rect">
            <a:avLst/>
          </a:prstGeom>
        </p:spPr>
        <p:txBody>
          <a:bodyPr>
            <a:normAutofit/>
          </a:bodyPr>
          <a:lstStyle/>
          <a:p>
            <a:pPr>
              <a:lnSpc>
                <a:spcPct val="100000"/>
              </a:lnSpc>
              <a:spcBef>
                <a:spcPts val="1400"/>
              </a:spcBef>
            </a:pPr>
            <a:r>
              <a:rPr lang="en-CA" sz="2200" dirty="0" smtClean="0">
                <a:solidFill>
                  <a:schemeClr val="accent3">
                    <a:lumMod val="25000"/>
                  </a:schemeClr>
                </a:solidFill>
                <a:latin typeface="Abadi" panose="020B0604020104020204" pitchFamily="34" charset="0"/>
              </a:rPr>
              <a:t>S</a:t>
            </a:r>
            <a:r>
              <a:rPr lang="en-US" sz="2200" dirty="0" err="1" smtClean="0">
                <a:solidFill>
                  <a:schemeClr val="accent3">
                    <a:lumMod val="25000"/>
                  </a:schemeClr>
                </a:solidFill>
                <a:latin typeface="Abadi" panose="020B0604020104020204" pitchFamily="34" charset="0"/>
              </a:rPr>
              <a:t>catter</a:t>
            </a:r>
            <a:r>
              <a:rPr lang="en-US" sz="2200" dirty="0" smtClean="0">
                <a:solidFill>
                  <a:schemeClr val="accent3">
                    <a:lumMod val="25000"/>
                  </a:schemeClr>
                </a:solidFill>
                <a:latin typeface="Abadi" panose="020B0604020104020204" pitchFamily="34" charset="0"/>
              </a:rPr>
              <a:t> plot </a:t>
            </a:r>
            <a:r>
              <a:rPr lang="en-US" sz="2200" dirty="0">
                <a:solidFill>
                  <a:schemeClr val="accent3">
                    <a:lumMod val="25000"/>
                  </a:schemeClr>
                </a:solidFill>
                <a:latin typeface="Abadi" panose="020B0604020104020204" pitchFamily="34" charset="0"/>
              </a:rPr>
              <a:t>of payload vs. orbit </a:t>
            </a:r>
            <a:r>
              <a:rPr lang="en-US" sz="2200" dirty="0" smtClean="0">
                <a:solidFill>
                  <a:schemeClr val="accent3">
                    <a:lumMod val="25000"/>
                  </a:schemeClr>
                </a:solidFill>
                <a:latin typeface="Abadi" panose="020B0604020104020204" pitchFamily="34" charset="0"/>
              </a:rPr>
              <a:t>type: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T</a:t>
            </a:r>
            <a:r>
              <a:rPr lang="en-US" sz="1800" dirty="0" smtClean="0">
                <a:solidFill>
                  <a:schemeClr val="accent3">
                    <a:lumMod val="25000"/>
                  </a:schemeClr>
                </a:solidFill>
                <a:latin typeface="Abadi" panose="020B0604020104020204" pitchFamily="34" charset="0"/>
              </a:rPr>
              <a:t>he </a:t>
            </a:r>
            <a:r>
              <a:rPr lang="en-US" sz="1800" dirty="0">
                <a:solidFill>
                  <a:schemeClr val="accent3">
                    <a:lumMod val="25000"/>
                  </a:schemeClr>
                </a:solidFill>
                <a:latin typeface="Abadi" panose="020B0604020104020204" pitchFamily="34" charset="0"/>
              </a:rPr>
              <a:t>successful landing </a:t>
            </a:r>
            <a:r>
              <a:rPr lang="en-US" sz="1800" dirty="0" smtClean="0">
                <a:solidFill>
                  <a:schemeClr val="accent3">
                    <a:lumMod val="25000"/>
                  </a:schemeClr>
                </a:solidFill>
                <a:latin typeface="Abadi" panose="020B0604020104020204" pitchFamily="34" charset="0"/>
              </a:rPr>
              <a:t>rate </a:t>
            </a:r>
            <a:r>
              <a:rPr lang="en-US" sz="1800" dirty="0">
                <a:solidFill>
                  <a:schemeClr val="accent3">
                    <a:lumMod val="25000"/>
                  </a:schemeClr>
                </a:solidFill>
                <a:latin typeface="Abadi" panose="020B0604020104020204" pitchFamily="34" charset="0"/>
              </a:rPr>
              <a:t>are more for Polar</a:t>
            </a:r>
            <a:r>
              <a:rPr lang="en-US" sz="1800" dirty="0" smtClean="0">
                <a:solidFill>
                  <a:schemeClr val="accent3">
                    <a:lumMod val="25000"/>
                  </a:schemeClr>
                </a:solidFill>
                <a:latin typeface="Abadi" panose="020B0604020104020204" pitchFamily="34" charset="0"/>
              </a:rPr>
              <a:t>, LEO </a:t>
            </a:r>
            <a:r>
              <a:rPr lang="en-US" sz="1800" dirty="0">
                <a:solidFill>
                  <a:schemeClr val="accent3">
                    <a:lumMod val="25000"/>
                  </a:schemeClr>
                </a:solidFill>
                <a:latin typeface="Abadi" panose="020B0604020104020204" pitchFamily="34" charset="0"/>
              </a:rPr>
              <a:t>and </a:t>
            </a:r>
            <a:r>
              <a:rPr lang="en-US" sz="1800" dirty="0" smtClean="0">
                <a:solidFill>
                  <a:schemeClr val="accent3">
                    <a:lumMod val="25000"/>
                  </a:schemeClr>
                </a:solidFill>
                <a:latin typeface="Abadi" panose="020B0604020104020204" pitchFamily="34" charset="0"/>
              </a:rPr>
              <a:t>ISS when the payloads are heavy.</a:t>
            </a:r>
            <a:endParaRPr lang="en-US" sz="18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B</a:t>
            </a:r>
            <a:r>
              <a:rPr lang="en-US" sz="1800" dirty="0" smtClean="0">
                <a:solidFill>
                  <a:schemeClr val="accent3">
                    <a:lumMod val="25000"/>
                  </a:schemeClr>
                </a:solidFill>
                <a:latin typeface="Abadi" panose="020B0604020104020204" pitchFamily="34" charset="0"/>
              </a:rPr>
              <a:t>oth positive and </a:t>
            </a:r>
            <a:r>
              <a:rPr lang="en-US" sz="1800" dirty="0">
                <a:solidFill>
                  <a:schemeClr val="accent3">
                    <a:lumMod val="25000"/>
                  </a:schemeClr>
                </a:solidFill>
                <a:latin typeface="Abadi" panose="020B0604020104020204" pitchFamily="34" charset="0"/>
              </a:rPr>
              <a:t>negative landing rate </a:t>
            </a:r>
            <a:r>
              <a:rPr lang="en-US" sz="1800" dirty="0" smtClean="0">
                <a:solidFill>
                  <a:schemeClr val="accent3">
                    <a:lumMod val="25000"/>
                  </a:schemeClr>
                </a:solidFill>
                <a:latin typeface="Abadi" panose="020B0604020104020204" pitchFamily="34" charset="0"/>
              </a:rPr>
              <a:t>cannot be clearly </a:t>
            </a:r>
            <a:r>
              <a:rPr lang="en-US" sz="1800" dirty="0">
                <a:solidFill>
                  <a:schemeClr val="accent3">
                    <a:lumMod val="25000"/>
                  </a:schemeClr>
                </a:solidFill>
                <a:latin typeface="Abadi" panose="020B0604020104020204" pitchFamily="34" charset="0"/>
              </a:rPr>
              <a:t>distinguished for </a:t>
            </a:r>
            <a:r>
              <a:rPr lang="en-US" sz="1800" dirty="0" smtClean="0">
                <a:solidFill>
                  <a:schemeClr val="accent3">
                    <a:lumMod val="25000"/>
                  </a:schemeClr>
                </a:solidFill>
                <a:latin typeface="Abadi" panose="020B0604020104020204" pitchFamily="34" charset="0"/>
              </a:rPr>
              <a:t>the GTO orbit.</a:t>
            </a:r>
            <a:endParaRPr lang="en-US" sz="1800" dirty="0">
              <a:solidFill>
                <a:schemeClr val="accent3">
                  <a:lumMod val="25000"/>
                </a:schemeClr>
              </a:solidFill>
              <a:latin typeface="Abadi" panose="020B0604020104020204" pitchFamily="34" charset="0"/>
            </a:endParaRP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160698"/>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770011" y="2414016"/>
            <a:ext cx="10202789" cy="3855720"/>
          </a:xfrm>
          <a:prstGeom prst="rect">
            <a:avLst/>
          </a:prstGeom>
        </p:spPr>
      </p:pic>
    </p:spTree>
    <p:extLst>
      <p:ext uri="{BB962C8B-B14F-4D97-AF65-F5344CB8AC3E}">
        <p14:creationId xmlns:p14="http://schemas.microsoft.com/office/powerpoint/2010/main" val="3145340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731248"/>
            <a:ext cx="10909925" cy="1317008"/>
          </a:xfrm>
          <a:prstGeom prst="rect">
            <a:avLst/>
          </a:prstGeom>
        </p:spPr>
        <p:txBody>
          <a:bodyPr>
            <a:normAutofit/>
          </a:bodyPr>
          <a:lstStyle/>
          <a:p>
            <a:pPr>
              <a:lnSpc>
                <a:spcPct val="100000"/>
              </a:lnSpc>
              <a:spcBef>
                <a:spcPts val="1400"/>
              </a:spcBef>
            </a:pPr>
            <a:r>
              <a:rPr lang="en-CA" sz="2200" dirty="0">
                <a:solidFill>
                  <a:schemeClr val="accent3">
                    <a:lumMod val="25000"/>
                  </a:schemeClr>
                </a:solidFill>
                <a:latin typeface="Abadi" panose="020B0604020104020204" pitchFamily="34" charset="0"/>
              </a:rPr>
              <a:t>L</a:t>
            </a:r>
            <a:r>
              <a:rPr lang="en-US" sz="2200" dirty="0" err="1" smtClean="0">
                <a:solidFill>
                  <a:schemeClr val="accent3">
                    <a:lumMod val="25000"/>
                  </a:schemeClr>
                </a:solidFill>
                <a:latin typeface="Abadi" panose="020B0604020104020204" pitchFamily="34" charset="0"/>
              </a:rPr>
              <a:t>ine</a:t>
            </a:r>
            <a:r>
              <a:rPr lang="en-US" sz="2200" dirty="0" smtClean="0">
                <a:solidFill>
                  <a:schemeClr val="accent3">
                    <a:lumMod val="25000"/>
                  </a:schemeClr>
                </a:solidFill>
                <a:latin typeface="Abadi" panose="020B0604020104020204" pitchFamily="34" charset="0"/>
              </a:rPr>
              <a:t> </a:t>
            </a:r>
            <a:r>
              <a:rPr lang="en-US" sz="2200" dirty="0">
                <a:solidFill>
                  <a:schemeClr val="accent3">
                    <a:lumMod val="25000"/>
                  </a:schemeClr>
                </a:solidFill>
                <a:latin typeface="Abadi" panose="020B0604020104020204" pitchFamily="34" charset="0"/>
              </a:rPr>
              <a:t>chart of yearly average success </a:t>
            </a:r>
            <a:r>
              <a:rPr lang="en-US" sz="2200" dirty="0" smtClean="0">
                <a:solidFill>
                  <a:schemeClr val="accent3">
                    <a:lumMod val="25000"/>
                  </a:schemeClr>
                </a:solidFill>
                <a:latin typeface="Abadi" panose="020B0604020104020204" pitchFamily="34" charset="0"/>
              </a:rPr>
              <a:t>rate:</a:t>
            </a:r>
            <a:endParaRPr lang="en-US" sz="2200" dirty="0">
              <a:solidFill>
                <a:schemeClr val="accent3">
                  <a:lumMod val="25000"/>
                </a:schemeClr>
              </a:solidFill>
              <a:latin typeface="Abadi" panose="020B0604020104020204" pitchFamily="34" charset="0"/>
            </a:endParaRPr>
          </a:p>
          <a:p>
            <a:pPr lvl="1">
              <a:lnSpc>
                <a:spcPct val="100000"/>
              </a:lnSpc>
              <a:spcBef>
                <a:spcPts val="1400"/>
              </a:spcBef>
            </a:pPr>
            <a:r>
              <a:rPr lang="en-US" sz="1800" dirty="0">
                <a:solidFill>
                  <a:schemeClr val="accent3">
                    <a:lumMod val="25000"/>
                  </a:schemeClr>
                </a:solidFill>
                <a:latin typeface="Abadi" panose="020B0604020104020204" pitchFamily="34" charset="0"/>
              </a:rPr>
              <a:t>The launch success rate since 2013 kept increasing till 2020which is the range covered in our project.</a:t>
            </a: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17289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pic>
        <p:nvPicPr>
          <p:cNvPr id="2" name="Picture 1"/>
          <p:cNvPicPr>
            <a:picLocks noChangeAspect="1"/>
          </p:cNvPicPr>
          <p:nvPr/>
        </p:nvPicPr>
        <p:blipFill>
          <a:blip r:embed="rId2"/>
          <a:stretch>
            <a:fillRect/>
          </a:stretch>
        </p:blipFill>
        <p:spPr>
          <a:xfrm>
            <a:off x="897068" y="2131563"/>
            <a:ext cx="9697780" cy="4307840"/>
          </a:xfrm>
          <a:prstGeom prst="rect">
            <a:avLst/>
          </a:prstGeom>
        </p:spPr>
      </p:pic>
    </p:spTree>
    <p:extLst>
      <p:ext uri="{BB962C8B-B14F-4D97-AF65-F5344CB8AC3E}">
        <p14:creationId xmlns:p14="http://schemas.microsoft.com/office/powerpoint/2010/main" val="706594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996568"/>
            <a:ext cx="10227174" cy="525792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a:t>
            </a:r>
            <a:r>
              <a:rPr lang="en-US" sz="2200" dirty="0" smtClean="0">
                <a:solidFill>
                  <a:schemeClr val="accent3">
                    <a:lumMod val="25000"/>
                  </a:schemeClr>
                </a:solidFill>
                <a:latin typeface="Abadi" panose="020B0604020104020204" pitchFamily="34" charset="0"/>
              </a:rPr>
              <a:t>he </a:t>
            </a:r>
            <a:r>
              <a:rPr lang="en-US" sz="2200" dirty="0">
                <a:solidFill>
                  <a:schemeClr val="accent3">
                    <a:lumMod val="25000"/>
                  </a:schemeClr>
                </a:solidFill>
                <a:latin typeface="Abadi" panose="020B0604020104020204" pitchFamily="34" charset="0"/>
              </a:rPr>
              <a:t>names of the unique launch </a:t>
            </a:r>
            <a:r>
              <a:rPr lang="en-US" sz="2200" dirty="0" smtClean="0">
                <a:solidFill>
                  <a:schemeClr val="accent3">
                    <a:lumMod val="25000"/>
                  </a:schemeClr>
                </a:solidFill>
                <a:latin typeface="Abadi" panose="020B0604020104020204" pitchFamily="34" charset="0"/>
              </a:rPr>
              <a:t>sites: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DISTINCT() query was used to get the unique names of all the launch sites available in the data.</a:t>
            </a: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264125"/>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2" name="Picture 1"/>
          <p:cNvPicPr>
            <a:picLocks noChangeAspect="1"/>
          </p:cNvPicPr>
          <p:nvPr/>
        </p:nvPicPr>
        <p:blipFill>
          <a:blip r:embed="rId3"/>
          <a:stretch>
            <a:fillRect/>
          </a:stretch>
        </p:blipFill>
        <p:spPr>
          <a:xfrm>
            <a:off x="1132682" y="1641830"/>
            <a:ext cx="5024278" cy="2600986"/>
          </a:xfrm>
          <a:prstGeom prst="rect">
            <a:avLst/>
          </a:prstGeom>
        </p:spPr>
      </p:pic>
    </p:spTree>
    <p:extLst>
      <p:ext uri="{BB962C8B-B14F-4D97-AF65-F5344CB8AC3E}">
        <p14:creationId xmlns:p14="http://schemas.microsoft.com/office/powerpoint/2010/main" val="2727850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336902" cy="4601586"/>
          </a:xfrm>
          <a:prstGeom prst="rect">
            <a:avLst/>
          </a:prstGeom>
        </p:spPr>
        <p:txBody>
          <a:bodyPr>
            <a:normAutofit fontScale="92500" lnSpcReduction="10000"/>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5 </a:t>
            </a:r>
            <a:r>
              <a:rPr lang="en-US" sz="2200" dirty="0">
                <a:solidFill>
                  <a:schemeClr val="accent3">
                    <a:lumMod val="25000"/>
                  </a:schemeClr>
                </a:solidFill>
                <a:latin typeface="Abadi" panose="020B0604020104020204" pitchFamily="34" charset="0"/>
              </a:rPr>
              <a:t>records where launch sites begin with `CCA</a:t>
            </a:r>
            <a:r>
              <a:rPr lang="en-US" sz="2200" dirty="0" smtClean="0">
                <a:solidFill>
                  <a:schemeClr val="accent3">
                    <a:lumMod val="25000"/>
                  </a:schemeClr>
                </a:solidFill>
                <a:latin typeface="Abadi" panose="020B0604020104020204" pitchFamily="34" charset="0"/>
              </a:rPr>
              <a:t>`:</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LIMIT query was used to limit the results to </a:t>
            </a:r>
            <a:r>
              <a:rPr lang="en-US" sz="2200" smtClean="0">
                <a:solidFill>
                  <a:schemeClr val="accent3">
                    <a:lumMod val="25000"/>
                  </a:schemeClr>
                </a:solidFill>
                <a:latin typeface="Abadi" panose="020B0604020104020204" pitchFamily="34" charset="0"/>
              </a:rPr>
              <a:t>5 records </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2" name="Picture 1"/>
          <p:cNvPicPr>
            <a:picLocks noChangeAspect="1"/>
          </p:cNvPicPr>
          <p:nvPr/>
        </p:nvPicPr>
        <p:blipFill>
          <a:blip r:embed="rId2"/>
          <a:stretch>
            <a:fillRect/>
          </a:stretch>
        </p:blipFill>
        <p:spPr>
          <a:xfrm>
            <a:off x="942372" y="2206097"/>
            <a:ext cx="10164540" cy="3439005"/>
          </a:xfrm>
          <a:prstGeom prst="rect">
            <a:avLst/>
          </a:prstGeom>
        </p:spPr>
      </p:pic>
    </p:spTree>
    <p:extLst>
      <p:ext uri="{BB962C8B-B14F-4D97-AF65-F5344CB8AC3E}">
        <p14:creationId xmlns:p14="http://schemas.microsoft.com/office/powerpoint/2010/main" val="179473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fontScale="77500" lnSpcReduction="20000"/>
          </a:bodyPr>
          <a:lstStyle/>
          <a:p>
            <a:pPr>
              <a:spcAft>
                <a:spcPts val="600"/>
              </a:spcAft>
            </a:pPr>
            <a:fld id="{5075537C-CA84-1446-933C-8E9D027F9201}" type="slidenum">
              <a:rPr lang="en-US" sz="3200" smtClean="0"/>
              <a:pPr>
                <a:spcAft>
                  <a:spcPts val="600"/>
                </a:spcAft>
              </a:pPr>
              <a:t>4</a:t>
            </a:fld>
            <a:endParaRPr lang="en-US" sz="3200"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1800" dirty="0">
                <a:solidFill>
                  <a:schemeClr val="accent3">
                    <a:lumMod val="25000"/>
                  </a:schemeClr>
                </a:solidFill>
                <a:latin typeface="Abadi" panose="020B0604020104020204" pitchFamily="34" charset="0"/>
              </a:rPr>
              <a:t>Summary of all </a:t>
            </a:r>
            <a:r>
              <a:rPr lang="en-US" sz="1800" dirty="0" smtClean="0">
                <a:solidFill>
                  <a:schemeClr val="accent3">
                    <a:lumMod val="25000"/>
                  </a:schemeClr>
                </a:solidFill>
                <a:latin typeface="Abadi" panose="020B0604020104020204" pitchFamily="34" charset="0"/>
              </a:rPr>
              <a:t>results</a:t>
            </a:r>
          </a:p>
          <a:p>
            <a:pPr lvl="1">
              <a:lnSpc>
                <a:spcPct val="100000"/>
              </a:lnSpc>
              <a:spcBef>
                <a:spcPts val="1400"/>
              </a:spcBef>
              <a:buFont typeface="Wingdings" panose="05000000000000000000" pitchFamily="2" charset="2"/>
              <a:buChar char="§"/>
            </a:pPr>
            <a:r>
              <a:rPr lang="en-US" sz="1800" dirty="0" smtClean="0">
                <a:solidFill>
                  <a:schemeClr val="accent3">
                    <a:lumMod val="25000"/>
                  </a:schemeClr>
                </a:solidFill>
                <a:latin typeface="Abadi" panose="020B0604020104020204" pitchFamily="34" charset="0"/>
              </a:rPr>
              <a:t>There were several key findings from all the analysis conducted such as:</a:t>
            </a:r>
          </a:p>
          <a:p>
            <a:pPr lvl="2">
              <a:lnSpc>
                <a:spcPct val="100000"/>
              </a:lnSpc>
              <a:spcBef>
                <a:spcPts val="1400"/>
              </a:spcBef>
              <a:buFont typeface="Wingdings" panose="05000000000000000000" pitchFamily="2" charset="2"/>
              <a:buChar char="Ø"/>
            </a:pPr>
            <a:r>
              <a:rPr lang="en-US" sz="1800" dirty="0">
                <a:solidFill>
                  <a:schemeClr val="accent3">
                    <a:lumMod val="25000"/>
                  </a:schemeClr>
                </a:solidFill>
                <a:latin typeface="Abadi" panose="020B0604020104020204" pitchFamily="34" charset="0"/>
              </a:rPr>
              <a:t>Exploratory Data </a:t>
            </a:r>
            <a:r>
              <a:rPr lang="en-US" sz="1800" dirty="0" smtClean="0">
                <a:solidFill>
                  <a:schemeClr val="accent3">
                    <a:lumMod val="25000"/>
                  </a:schemeClr>
                </a:solidFill>
                <a:latin typeface="Abadi" panose="020B0604020104020204" pitchFamily="34" charset="0"/>
              </a:rPr>
              <a:t>Analysis.</a:t>
            </a:r>
          </a:p>
          <a:p>
            <a:pPr lvl="3">
              <a:lnSpc>
                <a:spcPct val="100000"/>
              </a:lnSpc>
              <a:spcBef>
                <a:spcPts val="1400"/>
              </a:spcBef>
              <a:buFont typeface="Wingdings" panose="05000000000000000000" pitchFamily="2" charset="2"/>
              <a:buChar char="Ø"/>
            </a:pPr>
            <a:r>
              <a:rPr lang="en-US" dirty="0">
                <a:solidFill>
                  <a:schemeClr val="accent3">
                    <a:lumMod val="25000"/>
                  </a:schemeClr>
                </a:solidFill>
                <a:latin typeface="Abadi" panose="020B0604020104020204" pitchFamily="34" charset="0"/>
              </a:rPr>
              <a:t>Insights: The EDA revealed critical patterns and trends within the data, such as </a:t>
            </a:r>
            <a:r>
              <a:rPr lang="en-US" dirty="0" smtClean="0">
                <a:solidFill>
                  <a:schemeClr val="accent3">
                    <a:lumMod val="25000"/>
                  </a:schemeClr>
                </a:solidFill>
                <a:latin typeface="Abadi" panose="020B0604020104020204" pitchFamily="34" charset="0"/>
              </a:rPr>
              <a:t>how the number of flights affected whether the first stage can be re-used and also how the payload mass impacts whether the first stage will return or not.</a:t>
            </a:r>
          </a:p>
          <a:p>
            <a:pPr lvl="3">
              <a:lnSpc>
                <a:spcPct val="100000"/>
              </a:lnSpc>
              <a:spcBef>
                <a:spcPts val="1400"/>
              </a:spcBef>
              <a:buFont typeface="Wingdings" panose="05000000000000000000" pitchFamily="2" charset="2"/>
              <a:buChar char="Ø"/>
            </a:pPr>
            <a:r>
              <a:rPr lang="en-US" dirty="0" smtClean="0">
                <a:solidFill>
                  <a:schemeClr val="accent3">
                    <a:lumMod val="25000"/>
                  </a:schemeClr>
                </a:solidFill>
                <a:latin typeface="Abadi" panose="020B0604020104020204" pitchFamily="34" charset="0"/>
              </a:rPr>
              <a:t>Statistical Findings: Key statistical metrics were identified, such as averages, maximum, minimum, total and ranges.</a:t>
            </a:r>
          </a:p>
          <a:p>
            <a:pPr lvl="3">
              <a:lnSpc>
                <a:spcPct val="100000"/>
              </a:lnSpc>
              <a:spcBef>
                <a:spcPts val="1400"/>
              </a:spcBef>
              <a:buFont typeface="Wingdings" panose="05000000000000000000" pitchFamily="2" charset="2"/>
              <a:buChar char="Ø"/>
            </a:pPr>
            <a:r>
              <a:rPr lang="en-US" dirty="0" smtClean="0">
                <a:solidFill>
                  <a:schemeClr val="accent3">
                    <a:lumMod val="25000"/>
                  </a:schemeClr>
                </a:solidFill>
                <a:latin typeface="Abadi" panose="020B0604020104020204" pitchFamily="34" charset="0"/>
              </a:rPr>
              <a:t>Data </a:t>
            </a:r>
            <a:r>
              <a:rPr lang="en-US" dirty="0">
                <a:solidFill>
                  <a:schemeClr val="accent3">
                    <a:lumMod val="25000"/>
                  </a:schemeClr>
                </a:solidFill>
                <a:latin typeface="Abadi" panose="020B0604020104020204" pitchFamily="34" charset="0"/>
              </a:rPr>
              <a:t>Distributions: The data distributions for various features were analyzed, showing </a:t>
            </a:r>
            <a:r>
              <a:rPr lang="en-US" dirty="0" smtClean="0">
                <a:solidFill>
                  <a:schemeClr val="accent3">
                    <a:lumMod val="25000"/>
                  </a:schemeClr>
                </a:solidFill>
                <a:latin typeface="Abadi" panose="020B0604020104020204" pitchFamily="34" charset="0"/>
              </a:rPr>
              <a:t>that features such as the flight number, the orbits the launches were made into and the payload mass had significant impact on other features.</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dirty="0">
                <a:solidFill>
                  <a:srgbClr val="0B49CB"/>
                </a:solidFill>
                <a:latin typeface="Abadi"/>
              </a:rPr>
              <a:t>Executive Summary</a:t>
            </a:r>
            <a:endParaRPr lang="en-US" sz="3200">
              <a:solidFill>
                <a:srgbClr val="0B49CB"/>
              </a:solidFill>
            </a:endParaRPr>
          </a:p>
        </p:txBody>
      </p:sp>
    </p:spTree>
    <p:extLst>
      <p:ext uri="{BB962C8B-B14F-4D97-AF65-F5344CB8AC3E}">
        <p14:creationId xmlns:p14="http://schemas.microsoft.com/office/powerpoint/2010/main" val="4128268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813174"/>
            <a:ext cx="9745589" cy="5363789"/>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a:t>
            </a:r>
            <a:r>
              <a:rPr lang="en-US" sz="2200" dirty="0" smtClean="0">
                <a:solidFill>
                  <a:schemeClr val="accent3">
                    <a:lumMod val="25000"/>
                  </a:schemeClr>
                </a:solidFill>
                <a:latin typeface="Abadi" panose="020B0604020104020204" pitchFamily="34" charset="0"/>
              </a:rPr>
              <a:t>otal </a:t>
            </a:r>
            <a:r>
              <a:rPr lang="en-US" sz="2200" dirty="0">
                <a:solidFill>
                  <a:schemeClr val="accent3">
                    <a:lumMod val="25000"/>
                  </a:schemeClr>
                </a:solidFill>
                <a:latin typeface="Abadi" panose="020B0604020104020204" pitchFamily="34" charset="0"/>
              </a:rPr>
              <a:t>payload carried by boosters from </a:t>
            </a:r>
            <a:r>
              <a:rPr lang="en-US" sz="2200" dirty="0" smtClean="0">
                <a:solidFill>
                  <a:schemeClr val="accent3">
                    <a:lumMod val="25000"/>
                  </a:schemeClr>
                </a:solidFill>
                <a:latin typeface="Abadi" panose="020B0604020104020204" pitchFamily="34" charset="0"/>
              </a:rPr>
              <a:t>NASA:</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aggregate function SUM() was used on the payload mass (kg) </a:t>
            </a:r>
            <a:r>
              <a:rPr lang="en-US" sz="2200" dirty="0" smtClean="0">
                <a:solidFill>
                  <a:schemeClr val="accent3">
                    <a:lumMod val="25000"/>
                  </a:schemeClr>
                </a:solidFill>
                <a:latin typeface="Abadi" panose="020B0604020104020204" pitchFamily="34" charset="0"/>
              </a:rPr>
              <a:t>c</a:t>
            </a:r>
            <a:r>
              <a:rPr lang="en-US" sz="2200" dirty="0" smtClean="0">
                <a:solidFill>
                  <a:schemeClr val="accent3">
                    <a:lumMod val="25000"/>
                  </a:schemeClr>
                </a:solidFill>
                <a:latin typeface="Abadi" panose="020B0604020104020204" pitchFamily="34" charset="0"/>
              </a:rPr>
              <a:t>olumn to get the total payload.</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264125"/>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2" name="Picture 1"/>
          <p:cNvPicPr>
            <a:picLocks noChangeAspect="1"/>
          </p:cNvPicPr>
          <p:nvPr/>
        </p:nvPicPr>
        <p:blipFill>
          <a:blip r:embed="rId2"/>
          <a:stretch>
            <a:fillRect/>
          </a:stretch>
        </p:blipFill>
        <p:spPr>
          <a:xfrm>
            <a:off x="1129363" y="1476883"/>
            <a:ext cx="7333494" cy="1534541"/>
          </a:xfrm>
          <a:prstGeom prst="rect">
            <a:avLst/>
          </a:prstGeom>
        </p:spPr>
      </p:pic>
    </p:spTree>
    <p:extLst>
      <p:ext uri="{BB962C8B-B14F-4D97-AF65-F5344CB8AC3E}">
        <p14:creationId xmlns:p14="http://schemas.microsoft.com/office/powerpoint/2010/main" val="40100147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255776"/>
            <a:ext cx="9745589" cy="4921187"/>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Average </a:t>
            </a:r>
            <a:r>
              <a:rPr lang="en-US" sz="2200" dirty="0">
                <a:solidFill>
                  <a:schemeClr val="accent3">
                    <a:lumMod val="25000"/>
                  </a:schemeClr>
                </a:solidFill>
                <a:latin typeface="Abadi" panose="020B0604020104020204" pitchFamily="34" charset="0"/>
              </a:rPr>
              <a:t>payload mass carried by booster version F9 </a:t>
            </a:r>
            <a:r>
              <a:rPr lang="en-US" sz="2200" dirty="0" smtClean="0">
                <a:solidFill>
                  <a:schemeClr val="accent3">
                    <a:lumMod val="25000"/>
                  </a:schemeClr>
                </a:solidFill>
                <a:latin typeface="Abadi" panose="020B0604020104020204" pitchFamily="34" charset="0"/>
              </a:rPr>
              <a:t>v1.1:</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aggregate function AVG() was used to get the </a:t>
            </a:r>
            <a:r>
              <a:rPr lang="en-US" sz="2200" dirty="0">
                <a:solidFill>
                  <a:schemeClr val="accent3">
                    <a:lumMod val="25000"/>
                  </a:schemeClr>
                </a:solidFill>
                <a:latin typeface="Abadi" panose="020B0604020104020204" pitchFamily="34" charset="0"/>
              </a:rPr>
              <a:t>average payload mass carried by booster version F9 </a:t>
            </a:r>
            <a:r>
              <a:rPr lang="en-US" sz="2200" dirty="0" smtClean="0">
                <a:solidFill>
                  <a:schemeClr val="accent3">
                    <a:lumMod val="25000"/>
                  </a:schemeClr>
                </a:solidFill>
                <a:latin typeface="Abadi" panose="020B0604020104020204" pitchFamily="34" charset="0"/>
              </a:rPr>
              <a:t>v1.1.</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2" name="Picture 1"/>
          <p:cNvPicPr>
            <a:picLocks noChangeAspect="1"/>
          </p:cNvPicPr>
          <p:nvPr/>
        </p:nvPicPr>
        <p:blipFill>
          <a:blip r:embed="rId2"/>
          <a:stretch>
            <a:fillRect/>
          </a:stretch>
        </p:blipFill>
        <p:spPr>
          <a:xfrm>
            <a:off x="1064032" y="1781362"/>
            <a:ext cx="6373087" cy="1775274"/>
          </a:xfrm>
          <a:prstGeom prst="rect">
            <a:avLst/>
          </a:prstGeom>
        </p:spPr>
      </p:pic>
    </p:spTree>
    <p:extLst>
      <p:ext uri="{BB962C8B-B14F-4D97-AF65-F5344CB8AC3E}">
        <p14:creationId xmlns:p14="http://schemas.microsoft.com/office/powerpoint/2010/main" val="2735560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41120"/>
            <a:ext cx="9745589" cy="4835843"/>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D</a:t>
            </a:r>
            <a:r>
              <a:rPr lang="en-US" sz="2200" dirty="0" smtClean="0">
                <a:solidFill>
                  <a:schemeClr val="accent3">
                    <a:lumMod val="25000"/>
                  </a:schemeClr>
                </a:solidFill>
                <a:latin typeface="Abadi"/>
              </a:rPr>
              <a:t>ates </a:t>
            </a:r>
            <a:r>
              <a:rPr lang="en-US" sz="2200" dirty="0">
                <a:solidFill>
                  <a:schemeClr val="accent3">
                    <a:lumMod val="25000"/>
                  </a:schemeClr>
                </a:solidFill>
                <a:latin typeface="Abadi"/>
              </a:rPr>
              <a:t>of the first successful landing outcome on ground </a:t>
            </a:r>
            <a:r>
              <a:rPr lang="en-US" sz="2200" dirty="0" smtClean="0">
                <a:solidFill>
                  <a:schemeClr val="accent3">
                    <a:lumMod val="25000"/>
                  </a:schemeClr>
                </a:solidFill>
                <a:latin typeface="Abadi"/>
              </a:rPr>
              <a:t>pad:</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smtClean="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smtClean="0">
              <a:solidFill>
                <a:schemeClr val="accent3">
                  <a:lumMod val="25000"/>
                </a:schemeClr>
              </a:solidFill>
              <a:latin typeface="Abadi"/>
            </a:endParaRPr>
          </a:p>
          <a:p>
            <a:pPr marL="0" indent="0">
              <a:lnSpc>
                <a:spcPct val="100000"/>
              </a:lnSpc>
              <a:spcBef>
                <a:spcPts val="1400"/>
              </a:spcBef>
              <a:buNone/>
            </a:pPr>
            <a:endParaRPr lang="en-US" dirty="0">
              <a:solidFill>
                <a:schemeClr val="accent3">
                  <a:lumMod val="25000"/>
                </a:schemeClr>
              </a:solidFill>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aggregate function MIN() was used to find the date of the first </a:t>
            </a:r>
            <a:r>
              <a:rPr lang="en-US" sz="2200" dirty="0">
                <a:solidFill>
                  <a:schemeClr val="accent3">
                    <a:lumMod val="25000"/>
                  </a:schemeClr>
                </a:solidFill>
                <a:latin typeface="Abadi"/>
              </a:rPr>
              <a:t>successful landing outcome on ground </a:t>
            </a:r>
            <a:r>
              <a:rPr lang="en-US" sz="2200" dirty="0" smtClean="0">
                <a:solidFill>
                  <a:schemeClr val="accent3">
                    <a:lumMod val="25000"/>
                  </a:schemeClr>
                </a:solidFill>
                <a:latin typeface="Abadi"/>
              </a:rPr>
              <a:t>pad.</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2" name="Picture 1"/>
          <p:cNvPicPr>
            <a:picLocks noChangeAspect="1"/>
          </p:cNvPicPr>
          <p:nvPr/>
        </p:nvPicPr>
        <p:blipFill>
          <a:blip r:embed="rId2"/>
          <a:stretch>
            <a:fillRect/>
          </a:stretch>
        </p:blipFill>
        <p:spPr>
          <a:xfrm>
            <a:off x="1437174" y="1971470"/>
            <a:ext cx="4488138" cy="1942161"/>
          </a:xfrm>
          <a:prstGeom prst="rect">
            <a:avLst/>
          </a:prstGeom>
        </p:spPr>
      </p:pic>
    </p:spTree>
    <p:extLst>
      <p:ext uri="{BB962C8B-B14F-4D97-AF65-F5344CB8AC3E}">
        <p14:creationId xmlns:p14="http://schemas.microsoft.com/office/powerpoint/2010/main" val="1434679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182624"/>
            <a:ext cx="9745589" cy="4994339"/>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N</a:t>
            </a:r>
            <a:r>
              <a:rPr lang="en-US" sz="2200" dirty="0" smtClean="0">
                <a:solidFill>
                  <a:schemeClr val="accent3">
                    <a:lumMod val="25000"/>
                  </a:schemeClr>
                </a:solidFill>
                <a:latin typeface="Abadi"/>
              </a:rPr>
              <a:t>ames </a:t>
            </a:r>
            <a:r>
              <a:rPr lang="en-US" sz="2200" dirty="0">
                <a:solidFill>
                  <a:schemeClr val="accent3">
                    <a:lumMod val="25000"/>
                  </a:schemeClr>
                </a:solidFill>
                <a:latin typeface="Abadi"/>
              </a:rPr>
              <a:t>of boosters which have successfully landed on drone ship and had payload mass greater than 4000 but less than </a:t>
            </a:r>
            <a:r>
              <a:rPr lang="en-US" sz="2200" dirty="0" smtClean="0">
                <a:solidFill>
                  <a:schemeClr val="accent3">
                    <a:lumMod val="25000"/>
                  </a:schemeClr>
                </a:solidFill>
                <a:latin typeface="Abadi"/>
              </a:rPr>
              <a:t>6000:</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smtClean="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First, a query was made to find where "</a:t>
            </a:r>
            <a:r>
              <a:rPr lang="en-US" sz="2200" dirty="0" err="1">
                <a:solidFill>
                  <a:schemeClr val="accent3">
                    <a:lumMod val="25000"/>
                  </a:schemeClr>
                </a:solidFill>
                <a:latin typeface="Abadi" panose="020B0604020104020204" pitchFamily="34" charset="0"/>
              </a:rPr>
              <a:t>Landing_Outcome</a:t>
            </a:r>
            <a:r>
              <a:rPr lang="en-US" sz="2200" dirty="0">
                <a:solidFill>
                  <a:schemeClr val="accent3">
                    <a:lumMod val="25000"/>
                  </a:schemeClr>
                </a:solidFill>
                <a:latin typeface="Abadi" panose="020B0604020104020204" pitchFamily="34" charset="0"/>
              </a:rPr>
              <a:t>" = 'Success (drone ship)' </a:t>
            </a:r>
            <a:r>
              <a:rPr lang="en-US" sz="2200" dirty="0" smtClean="0">
                <a:solidFill>
                  <a:schemeClr val="accent3">
                    <a:lumMod val="25000"/>
                  </a:schemeClr>
                </a:solidFill>
                <a:latin typeface="Abadi" panose="020B0604020104020204" pitchFamily="34" charset="0"/>
              </a:rPr>
              <a:t>and then the BETWEEN operator was used to find the range between 4000 and 6000.</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2" name="Picture 1"/>
          <p:cNvPicPr>
            <a:picLocks noChangeAspect="1"/>
          </p:cNvPicPr>
          <p:nvPr/>
        </p:nvPicPr>
        <p:blipFill>
          <a:blip r:embed="rId2"/>
          <a:stretch>
            <a:fillRect/>
          </a:stretch>
        </p:blipFill>
        <p:spPr>
          <a:xfrm>
            <a:off x="2783848" y="2023872"/>
            <a:ext cx="6603992" cy="2401824"/>
          </a:xfrm>
          <a:prstGeom prst="rect">
            <a:avLst/>
          </a:prstGeom>
        </p:spPr>
      </p:pic>
    </p:spTree>
    <p:extLst>
      <p:ext uri="{BB962C8B-B14F-4D97-AF65-F5344CB8AC3E}">
        <p14:creationId xmlns:p14="http://schemas.microsoft.com/office/powerpoint/2010/main" val="639399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182624"/>
            <a:ext cx="9745589" cy="4994339"/>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a:t>
            </a:r>
            <a:r>
              <a:rPr lang="en-US" sz="2200" dirty="0" smtClean="0">
                <a:solidFill>
                  <a:schemeClr val="accent3">
                    <a:lumMod val="25000"/>
                  </a:schemeClr>
                </a:solidFill>
                <a:latin typeface="Abadi" panose="020B0604020104020204" pitchFamily="34" charset="0"/>
              </a:rPr>
              <a:t>otal </a:t>
            </a:r>
            <a:r>
              <a:rPr lang="en-US" sz="2200" dirty="0">
                <a:solidFill>
                  <a:schemeClr val="accent3">
                    <a:lumMod val="25000"/>
                  </a:schemeClr>
                </a:solidFill>
                <a:latin typeface="Abadi" panose="020B0604020104020204" pitchFamily="34" charset="0"/>
              </a:rPr>
              <a:t>number of successful and </a:t>
            </a:r>
            <a:r>
              <a:rPr lang="en-US" sz="2200" dirty="0" smtClean="0">
                <a:solidFill>
                  <a:schemeClr val="accent3">
                    <a:lumMod val="25000"/>
                  </a:schemeClr>
                </a:solidFill>
                <a:latin typeface="Abadi" panose="020B0604020104020204" pitchFamily="34" charset="0"/>
              </a:rPr>
              <a:t>failed </a:t>
            </a:r>
            <a:r>
              <a:rPr lang="en-US" sz="2200" dirty="0">
                <a:solidFill>
                  <a:schemeClr val="accent3">
                    <a:lumMod val="25000"/>
                  </a:schemeClr>
                </a:solidFill>
                <a:latin typeface="Abadi" panose="020B0604020104020204" pitchFamily="34" charset="0"/>
              </a:rPr>
              <a:t>mission </a:t>
            </a:r>
            <a:r>
              <a:rPr lang="en-US" sz="2200" dirty="0" smtClean="0">
                <a:solidFill>
                  <a:schemeClr val="accent3">
                    <a:lumMod val="25000"/>
                  </a:schemeClr>
                </a:solidFill>
                <a:latin typeface="Abadi" panose="020B0604020104020204" pitchFamily="34" charset="0"/>
              </a:rPr>
              <a:t>outcomes: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A query was made using the aggregate function SUM() to find the total f the successful missions and failed missions and aliases were used to give them column headers.</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2" name="Picture 1"/>
          <p:cNvPicPr>
            <a:picLocks noChangeAspect="1"/>
          </p:cNvPicPr>
          <p:nvPr/>
        </p:nvPicPr>
        <p:blipFill>
          <a:blip r:embed="rId2"/>
          <a:stretch>
            <a:fillRect/>
          </a:stretch>
        </p:blipFill>
        <p:spPr>
          <a:xfrm>
            <a:off x="1301888" y="1862739"/>
            <a:ext cx="7183744" cy="1817054"/>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45</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709748"/>
            <a:ext cx="10214982" cy="5934892"/>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N</a:t>
            </a:r>
            <a:r>
              <a:rPr lang="en-US" sz="2200" dirty="0" smtClean="0">
                <a:solidFill>
                  <a:schemeClr val="accent3">
                    <a:lumMod val="25000"/>
                  </a:schemeClr>
                </a:solidFill>
                <a:latin typeface="Abadi" panose="020B0604020104020204" pitchFamily="34" charset="0"/>
              </a:rPr>
              <a:t>ames </a:t>
            </a:r>
            <a:r>
              <a:rPr lang="en-US" sz="2200" dirty="0">
                <a:solidFill>
                  <a:schemeClr val="accent3">
                    <a:lumMod val="25000"/>
                  </a:schemeClr>
                </a:solidFill>
                <a:latin typeface="Abadi" panose="020B0604020104020204" pitchFamily="34" charset="0"/>
              </a:rPr>
              <a:t>of the </a:t>
            </a:r>
            <a:r>
              <a:rPr lang="en-US" sz="2200" dirty="0" smtClean="0">
                <a:solidFill>
                  <a:schemeClr val="accent3">
                    <a:lumMod val="25000"/>
                  </a:schemeClr>
                </a:solidFill>
                <a:latin typeface="Abadi" panose="020B0604020104020204" pitchFamily="34" charset="0"/>
              </a:rPr>
              <a:t>boosters </a:t>
            </a:r>
            <a:r>
              <a:rPr lang="en-US" sz="2200" dirty="0">
                <a:solidFill>
                  <a:schemeClr val="accent3">
                    <a:lumMod val="25000"/>
                  </a:schemeClr>
                </a:solidFill>
                <a:latin typeface="Abadi" panose="020B0604020104020204" pitchFamily="34" charset="0"/>
              </a:rPr>
              <a:t>which have carried the maximum payload </a:t>
            </a:r>
            <a:r>
              <a:rPr lang="en-US" sz="2200" dirty="0" smtClean="0">
                <a:solidFill>
                  <a:schemeClr val="accent3">
                    <a:lumMod val="25000"/>
                  </a:schemeClr>
                </a:solidFill>
                <a:latin typeface="Abadi" panose="020B0604020104020204" pitchFamily="34" charset="0"/>
              </a:rPr>
              <a:t>mass: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smtClean="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smtClean="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booster version column was first selected from the </a:t>
            </a:r>
            <a:r>
              <a:rPr lang="en-US" sz="2200" dirty="0" err="1" smtClean="0">
                <a:solidFill>
                  <a:schemeClr val="accent3">
                    <a:lumMod val="25000"/>
                  </a:schemeClr>
                </a:solidFill>
                <a:latin typeface="Abadi" panose="020B0604020104020204" pitchFamily="34" charset="0"/>
              </a:rPr>
              <a:t>SpaceX</a:t>
            </a:r>
            <a:r>
              <a:rPr lang="en-US" sz="2200" dirty="0" smtClean="0">
                <a:solidFill>
                  <a:schemeClr val="accent3">
                    <a:lumMod val="25000"/>
                  </a:schemeClr>
                </a:solidFill>
                <a:latin typeface="Abadi" panose="020B0604020104020204" pitchFamily="34" charset="0"/>
              </a:rPr>
              <a:t> table and then a subquery was used in conjunction with the aggregate function MAX() to find the boosters which have carried the maximum payload mass.</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0" y="160698"/>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2" name="Picture 1"/>
          <p:cNvPicPr>
            <a:picLocks noChangeAspect="1"/>
          </p:cNvPicPr>
          <p:nvPr/>
        </p:nvPicPr>
        <p:blipFill>
          <a:blip r:embed="rId2"/>
          <a:stretch>
            <a:fillRect/>
          </a:stretch>
        </p:blipFill>
        <p:spPr>
          <a:xfrm>
            <a:off x="1911163" y="1167821"/>
            <a:ext cx="6803609" cy="3924189"/>
          </a:xfrm>
          <a:prstGeom prst="rect">
            <a:avLst/>
          </a:prstGeom>
        </p:spPr>
      </p:pic>
    </p:spTree>
    <p:extLst>
      <p:ext uri="{BB962C8B-B14F-4D97-AF65-F5344CB8AC3E}">
        <p14:creationId xmlns:p14="http://schemas.microsoft.com/office/powerpoint/2010/main" val="35666463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46</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194816"/>
            <a:ext cx="9745589" cy="498214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F</a:t>
            </a:r>
            <a:r>
              <a:rPr lang="en-US" sz="2200" dirty="0" smtClean="0">
                <a:solidFill>
                  <a:schemeClr val="accent3">
                    <a:lumMod val="25000"/>
                  </a:schemeClr>
                </a:solidFill>
                <a:latin typeface="Abadi"/>
              </a:rPr>
              <a:t>ailed</a:t>
            </a:r>
            <a:r>
              <a:rPr lang="en-US" sz="2200" dirty="0">
                <a:solidFill>
                  <a:schemeClr val="accent3">
                    <a:lumMod val="25000"/>
                  </a:schemeClr>
                </a:solidFill>
                <a:latin typeface="Abadi"/>
              </a:rPr>
              <a:t> </a:t>
            </a:r>
            <a:r>
              <a:rPr lang="en-US" sz="2200" dirty="0" smtClean="0">
                <a:solidFill>
                  <a:schemeClr val="accent3">
                    <a:lumMod val="25000"/>
                  </a:schemeClr>
                </a:solidFill>
                <a:latin typeface="Abadi"/>
              </a:rPr>
              <a:t>landing outcomes </a:t>
            </a:r>
            <a:r>
              <a:rPr lang="en-US" sz="2200" dirty="0">
                <a:solidFill>
                  <a:schemeClr val="accent3">
                    <a:lumMod val="25000"/>
                  </a:schemeClr>
                </a:solidFill>
                <a:latin typeface="Abadi"/>
              </a:rPr>
              <a:t>in drone ship, their booster versions, and launch site names for in year </a:t>
            </a:r>
            <a:r>
              <a:rPr lang="en-US" sz="2200" dirty="0" smtClean="0">
                <a:solidFill>
                  <a:schemeClr val="accent3">
                    <a:lumMod val="25000"/>
                  </a:schemeClr>
                </a:solidFill>
                <a:latin typeface="Abadi"/>
              </a:rPr>
              <a:t>2015:</a:t>
            </a:r>
            <a:endParaRPr lang="en-US" sz="2200" dirty="0">
              <a:solidFill>
                <a:schemeClr val="accent3">
                  <a:lumMod val="25000"/>
                </a:schemeClr>
              </a:solidFill>
              <a:latin typeface="Abadi"/>
            </a:endParaRPr>
          </a:p>
          <a:p>
            <a:pPr marL="0" indent="0">
              <a:lnSpc>
                <a:spcPct val="100000"/>
              </a:lnSpc>
              <a:spcBef>
                <a:spcPts val="1400"/>
              </a:spcBef>
              <a:buNone/>
            </a:pPr>
            <a:endParaRPr lang="en-US" sz="2200" dirty="0" smtClean="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smtClean="0">
              <a:solidFill>
                <a:schemeClr val="accent3">
                  <a:lumMod val="25000"/>
                </a:schemeClr>
              </a:solidFill>
              <a:latin typeface="Abadi"/>
            </a:endParaRPr>
          </a:p>
          <a:p>
            <a:pPr>
              <a:lnSpc>
                <a:spcPct val="100000"/>
              </a:lnSpc>
              <a:spcBef>
                <a:spcPts val="1400"/>
              </a:spcBef>
            </a:pPr>
            <a:endParaRPr lang="en-US" sz="2200" dirty="0" smtClean="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smtClean="0">
                <a:solidFill>
                  <a:schemeClr val="accent3">
                    <a:lumMod val="25000"/>
                  </a:schemeClr>
                </a:solidFill>
                <a:latin typeface="Abadi"/>
              </a:rPr>
              <a:t>Because </a:t>
            </a:r>
            <a:r>
              <a:rPr lang="en-US" sz="2200" dirty="0" err="1" smtClean="0">
                <a:solidFill>
                  <a:schemeClr val="accent3">
                    <a:lumMod val="25000"/>
                  </a:schemeClr>
                </a:solidFill>
                <a:latin typeface="Abadi"/>
              </a:rPr>
              <a:t>sqllite</a:t>
            </a:r>
            <a:r>
              <a:rPr lang="en-US" sz="2200" dirty="0" smtClean="0">
                <a:solidFill>
                  <a:schemeClr val="accent3">
                    <a:lumMod val="25000"/>
                  </a:schemeClr>
                </a:solidFill>
                <a:latin typeface="Abadi"/>
              </a:rPr>
              <a:t> does not support month names, the substring </a:t>
            </a:r>
            <a:r>
              <a:rPr lang="en-US" sz="2200" dirty="0" smtClean="0">
                <a:solidFill>
                  <a:schemeClr val="accent3">
                    <a:lumMod val="25000"/>
                  </a:schemeClr>
                </a:solidFill>
                <a:latin typeface="Abadi"/>
              </a:rPr>
              <a:t>function, </a:t>
            </a:r>
            <a:r>
              <a:rPr lang="en-US" sz="2200" dirty="0" err="1" smtClean="0">
                <a:solidFill>
                  <a:schemeClr val="accent3">
                    <a:lumMod val="25000"/>
                  </a:schemeClr>
                </a:solidFill>
                <a:latin typeface="Abadi"/>
              </a:rPr>
              <a:t>subst</a:t>
            </a:r>
            <a:r>
              <a:rPr lang="en-US" sz="2200" dirty="0" smtClean="0">
                <a:solidFill>
                  <a:schemeClr val="accent3">
                    <a:lumMod val="25000"/>
                  </a:schemeClr>
                </a:solidFill>
                <a:latin typeface="Abadi"/>
              </a:rPr>
              <a:t>() was used to get the months where drone ship landings failed.</a:t>
            </a:r>
          </a:p>
          <a:p>
            <a:pPr>
              <a:lnSpc>
                <a:spcPct val="100000"/>
              </a:lnSpc>
              <a:spcBef>
                <a:spcPts val="1400"/>
              </a:spcBef>
            </a:pPr>
            <a:endParaRPr lang="en-US"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2" name="Picture 1"/>
          <p:cNvPicPr>
            <a:picLocks noChangeAspect="1"/>
          </p:cNvPicPr>
          <p:nvPr/>
        </p:nvPicPr>
        <p:blipFill>
          <a:blip r:embed="rId2"/>
          <a:stretch>
            <a:fillRect/>
          </a:stretch>
        </p:blipFill>
        <p:spPr>
          <a:xfrm>
            <a:off x="1070166" y="2122098"/>
            <a:ext cx="6549834" cy="1730574"/>
          </a:xfrm>
          <a:prstGeom prst="rect">
            <a:avLst/>
          </a:prstGeom>
        </p:spPr>
      </p:pic>
    </p:spTree>
    <p:extLst>
      <p:ext uri="{BB962C8B-B14F-4D97-AF65-F5344CB8AC3E}">
        <p14:creationId xmlns:p14="http://schemas.microsoft.com/office/powerpoint/2010/main" val="1398439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47</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91930" y="3787643"/>
            <a:ext cx="9745589" cy="2298192"/>
          </a:xfrm>
          <a:prstGeom prst="rect">
            <a:avLst/>
          </a:prstGeom>
        </p:spPr>
        <p:txBody>
          <a:bodyPr lIns="91440" tIns="45720" rIns="91440" bIns="45720" anchor="t"/>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r>
              <a:rPr lang="en-US" sz="2200" dirty="0" smtClean="0">
                <a:solidFill>
                  <a:schemeClr val="accent3">
                    <a:lumMod val="25000"/>
                  </a:schemeClr>
                </a:solidFill>
                <a:latin typeface="Abadi"/>
              </a:rPr>
              <a:t>The count </a:t>
            </a:r>
            <a:r>
              <a:rPr lang="en-US" sz="2200" dirty="0">
                <a:solidFill>
                  <a:schemeClr val="accent3">
                    <a:lumMod val="25000"/>
                  </a:schemeClr>
                </a:solidFill>
                <a:latin typeface="Abadi"/>
              </a:rPr>
              <a:t>of landing outcomes (such as Failure (drone ship) or Success (ground pad)) between the date 2010-06-04 and </a:t>
            </a:r>
            <a:r>
              <a:rPr lang="en-US" sz="2200" dirty="0" smtClean="0">
                <a:solidFill>
                  <a:schemeClr val="accent3">
                    <a:lumMod val="25000"/>
                  </a:schemeClr>
                </a:solidFill>
                <a:latin typeface="Abadi"/>
              </a:rPr>
              <a:t>2017-03-20 were ranked in </a:t>
            </a:r>
            <a:r>
              <a:rPr lang="en-US" sz="2200" dirty="0">
                <a:solidFill>
                  <a:schemeClr val="accent3">
                    <a:lumMod val="25000"/>
                  </a:schemeClr>
                </a:solidFill>
                <a:latin typeface="Abadi"/>
              </a:rPr>
              <a:t>descending </a:t>
            </a:r>
            <a:r>
              <a:rPr lang="en-US" sz="2200" dirty="0" smtClean="0">
                <a:solidFill>
                  <a:schemeClr val="accent3">
                    <a:lumMod val="25000"/>
                  </a:schemeClr>
                </a:solidFill>
                <a:latin typeface="Abadi"/>
              </a:rPr>
              <a:t>order</a:t>
            </a:r>
            <a:r>
              <a:rPr lang="en-US" sz="2200" dirty="0">
                <a:solidFill>
                  <a:schemeClr val="accent3">
                    <a:lumMod val="25000"/>
                  </a:schemeClr>
                </a:solidFill>
                <a:latin typeface="Abadi"/>
              </a:rPr>
              <a:t> </a:t>
            </a:r>
            <a:r>
              <a:rPr lang="en-US" sz="2200" dirty="0" smtClean="0">
                <a:solidFill>
                  <a:schemeClr val="accent3">
                    <a:lumMod val="25000"/>
                  </a:schemeClr>
                </a:solidFill>
                <a:latin typeface="Abadi"/>
              </a:rPr>
              <a:t>using the DESC() function.</a:t>
            </a: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0" y="264125"/>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2" name="Picture 1"/>
          <p:cNvPicPr>
            <a:picLocks noChangeAspect="1"/>
          </p:cNvPicPr>
          <p:nvPr/>
        </p:nvPicPr>
        <p:blipFill>
          <a:blip r:embed="rId2"/>
          <a:stretch>
            <a:fillRect/>
          </a:stretch>
        </p:blipFill>
        <p:spPr>
          <a:xfrm>
            <a:off x="2657679" y="996428"/>
            <a:ext cx="6740261" cy="2791215"/>
          </a:xfrm>
          <a:prstGeom prst="rect">
            <a:avLst/>
          </a:prstGeom>
        </p:spPr>
      </p:pic>
    </p:spTree>
    <p:extLst>
      <p:ext uri="{BB962C8B-B14F-4D97-AF65-F5344CB8AC3E}">
        <p14:creationId xmlns:p14="http://schemas.microsoft.com/office/powerpoint/2010/main" val="39751684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5248050" y="2883314"/>
            <a:ext cx="2291012" cy="769441"/>
          </a:xfrm>
          <a:prstGeom prst="rect">
            <a:avLst/>
          </a:prstGeom>
          <a:solidFill>
            <a:srgbClr val="0948CB"/>
          </a:solidFill>
        </p:spPr>
        <p:txBody>
          <a:bodyPr wrap="none" rtlCol="0">
            <a:spAutoFit/>
          </a:bodyPr>
          <a:lstStyle/>
          <a:p>
            <a:r>
              <a:rPr lang="en-US" sz="4400" dirty="0">
                <a:solidFill>
                  <a:schemeClr val="bg1"/>
                </a:solidFill>
              </a:rPr>
              <a:t>Section 3</a:t>
            </a:r>
          </a:p>
        </p:txBody>
      </p:sp>
    </p:spTree>
    <p:extLst>
      <p:ext uri="{BB962C8B-B14F-4D97-AF65-F5344CB8AC3E}">
        <p14:creationId xmlns:p14="http://schemas.microsoft.com/office/powerpoint/2010/main" val="1023352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10351008" y="6025573"/>
            <a:ext cx="1106964" cy="401638"/>
          </a:xfrm>
        </p:spPr>
        <p:txBody>
          <a:bodyPr/>
          <a:lstStyle/>
          <a:p>
            <a:fld id="{5075537C-CA84-1446-933C-8E9D027F9201}" type="slidenum">
              <a:rPr lang="en-US" smtClean="0"/>
              <a:t>49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79739" y="5559551"/>
            <a:ext cx="9745589" cy="1298449"/>
          </a:xfrm>
          <a:prstGeom prst="rect">
            <a:avLst/>
          </a:prstGeom>
        </p:spPr>
        <p:txBody>
          <a:bodyPr lIns="91440" tIns="45720" rIns="91440" bIns="45720" anchor="t">
            <a:normAutofit lnSpcReduction="10000"/>
          </a:bodyPr>
          <a:lstStyle/>
          <a:p>
            <a:pPr>
              <a:lnSpc>
                <a:spcPct val="100000"/>
              </a:lnSpc>
              <a:spcBef>
                <a:spcPts val="1400"/>
              </a:spcBef>
            </a:pPr>
            <a:r>
              <a:rPr lang="en-US" sz="1800" dirty="0" smtClean="0">
                <a:solidFill>
                  <a:schemeClr val="accent3">
                    <a:lumMod val="25000"/>
                  </a:schemeClr>
                </a:solidFill>
                <a:latin typeface="Abadi"/>
              </a:rPr>
              <a:t>All launch sites are in close proximity to the coast. This is probably a safety measure due to emissions and also debris from launches.</a:t>
            </a:r>
          </a:p>
          <a:p>
            <a:pPr>
              <a:lnSpc>
                <a:spcPct val="100000"/>
              </a:lnSpc>
              <a:spcBef>
                <a:spcPts val="1400"/>
              </a:spcBef>
            </a:pPr>
            <a:r>
              <a:rPr lang="en-US" sz="1800" dirty="0" smtClean="0">
                <a:solidFill>
                  <a:schemeClr val="accent3">
                    <a:lumMod val="25000"/>
                  </a:schemeClr>
                </a:solidFill>
                <a:latin typeface="Abadi"/>
              </a:rPr>
              <a:t>The launch sites on the </a:t>
            </a:r>
            <a:r>
              <a:rPr lang="en-US" sz="1800" dirty="0" smtClean="0">
                <a:solidFill>
                  <a:schemeClr val="accent3">
                    <a:lumMod val="25000"/>
                  </a:schemeClr>
                </a:solidFill>
                <a:latin typeface="Abadi"/>
              </a:rPr>
              <a:t>we</a:t>
            </a:r>
            <a:r>
              <a:rPr lang="en-US" sz="1800" dirty="0" smtClean="0">
                <a:solidFill>
                  <a:schemeClr val="accent3">
                    <a:lumMod val="25000"/>
                  </a:schemeClr>
                </a:solidFill>
                <a:latin typeface="Abadi"/>
              </a:rPr>
              <a:t>st coast are not </a:t>
            </a:r>
            <a:r>
              <a:rPr lang="en-US" sz="1800" dirty="0" smtClean="0">
                <a:solidFill>
                  <a:schemeClr val="accent3">
                    <a:lumMod val="25000"/>
                  </a:schemeClr>
                </a:solidFill>
                <a:latin typeface="Abadi"/>
              </a:rPr>
              <a:t>as</a:t>
            </a:r>
            <a:r>
              <a:rPr lang="en-US" sz="1800" dirty="0" smtClean="0">
                <a:solidFill>
                  <a:schemeClr val="accent3">
                    <a:lumMod val="25000"/>
                  </a:schemeClr>
                </a:solidFill>
                <a:latin typeface="Abadi"/>
              </a:rPr>
              <a:t> close in proximity to the equator line like those in the east coast.</a:t>
            </a:r>
            <a:endParaRPr lang="en-US" sz="1800" dirty="0">
              <a:solidFill>
                <a:schemeClr val="accent3">
                  <a:lumMod val="25000"/>
                </a:schemeClr>
              </a:solidFill>
              <a:latin typeface="Abadi"/>
            </a:endParaRPr>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184172"/>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Total Launch Sites presented on Folium Map</a:t>
            </a:r>
            <a:endParaRPr lang="en-US" dirty="0">
              <a:solidFill>
                <a:srgbClr val="0B49CB"/>
              </a:solidFill>
              <a:latin typeface="Abadi"/>
            </a:endParaRPr>
          </a:p>
        </p:txBody>
      </p:sp>
      <p:pic>
        <p:nvPicPr>
          <p:cNvPr id="6" name="Picture 5"/>
          <p:cNvPicPr>
            <a:picLocks noChangeAspect="1"/>
          </p:cNvPicPr>
          <p:nvPr/>
        </p:nvPicPr>
        <p:blipFill>
          <a:blip r:embed="rId2"/>
          <a:stretch>
            <a:fillRect/>
          </a:stretch>
        </p:blipFill>
        <p:spPr>
          <a:xfrm>
            <a:off x="770011" y="633493"/>
            <a:ext cx="10104660" cy="4826331"/>
          </a:xfrm>
          <a:prstGeom prst="rect">
            <a:avLst/>
          </a:prstGeom>
        </p:spPr>
      </p:pic>
    </p:spTree>
    <p:extLst>
      <p:ext uri="{BB962C8B-B14F-4D97-AF65-F5344CB8AC3E}">
        <p14:creationId xmlns:p14="http://schemas.microsoft.com/office/powerpoint/2010/main" val="98167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fontScale="77500" lnSpcReduction="20000"/>
          </a:bodyPr>
          <a:lstStyle/>
          <a:p>
            <a:pPr>
              <a:spcAft>
                <a:spcPts val="600"/>
              </a:spcAft>
            </a:pPr>
            <a:fld id="{5075537C-CA84-1446-933C-8E9D027F9201}" type="slidenum">
              <a:rPr lang="en-US" sz="3200" smtClean="0"/>
              <a:pPr>
                <a:spcAft>
                  <a:spcPts val="600"/>
                </a:spcAft>
              </a:pPr>
              <a:t>5</a:t>
            </a:fld>
            <a:endParaRPr lang="en-US" sz="3200"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1400" dirty="0">
                <a:solidFill>
                  <a:schemeClr val="accent3">
                    <a:lumMod val="25000"/>
                  </a:schemeClr>
                </a:solidFill>
                <a:latin typeface="Abadi" panose="020B0604020104020204" pitchFamily="34" charset="0"/>
              </a:rPr>
              <a:t>Summary of all </a:t>
            </a:r>
            <a:r>
              <a:rPr lang="en-US" sz="1400" dirty="0" smtClean="0">
                <a:solidFill>
                  <a:schemeClr val="accent3">
                    <a:lumMod val="25000"/>
                  </a:schemeClr>
                </a:solidFill>
                <a:latin typeface="Abadi" panose="020B0604020104020204" pitchFamily="34" charset="0"/>
              </a:rPr>
              <a:t>results</a:t>
            </a:r>
          </a:p>
          <a:p>
            <a:pPr lvl="1">
              <a:lnSpc>
                <a:spcPct val="100000"/>
              </a:lnSpc>
              <a:spcBef>
                <a:spcPts val="1400"/>
              </a:spcBef>
              <a:buFont typeface="Wingdings" panose="05000000000000000000" pitchFamily="2" charset="2"/>
              <a:buChar char="Ø"/>
            </a:pPr>
            <a:r>
              <a:rPr lang="en-US" dirty="0">
                <a:solidFill>
                  <a:schemeClr val="accent3">
                    <a:lumMod val="25000"/>
                  </a:schemeClr>
                </a:solidFill>
                <a:latin typeface="Abadi" panose="020B0604020104020204" pitchFamily="34" charset="0"/>
              </a:rPr>
              <a:t>Screenshots of Interactive Analytics.</a:t>
            </a:r>
          </a:p>
          <a:p>
            <a:pPr lvl="2">
              <a:lnSpc>
                <a:spcPct val="100000"/>
              </a:lnSpc>
              <a:spcBef>
                <a:spcPts val="1400"/>
              </a:spcBef>
              <a:buFont typeface="Wingdings" panose="05000000000000000000" pitchFamily="2" charset="2"/>
              <a:buChar char="Ø"/>
            </a:pPr>
            <a:r>
              <a:rPr lang="en-US" sz="2400" dirty="0">
                <a:solidFill>
                  <a:schemeClr val="accent3">
                    <a:lumMod val="25000"/>
                  </a:schemeClr>
                </a:solidFill>
                <a:latin typeface="Abadi" panose="020B0604020104020204" pitchFamily="34" charset="0"/>
              </a:rPr>
              <a:t>Visualizations: Interactive visualizations were created to better understand the data. Screenshots illustrate launch sites and their rates of success, how the number of flights affect the success rates, time series trends showing the average success </a:t>
            </a:r>
            <a:r>
              <a:rPr lang="en-US" sz="2400" dirty="0" smtClean="0">
                <a:solidFill>
                  <a:schemeClr val="accent3">
                    <a:lumMod val="25000"/>
                  </a:schemeClr>
                </a:solidFill>
                <a:latin typeface="Abadi" panose="020B0604020104020204" pitchFamily="34" charset="0"/>
              </a:rPr>
              <a:t>rates.</a:t>
            </a:r>
            <a:endParaRPr lang="en-US" sz="2400" dirty="0">
              <a:solidFill>
                <a:schemeClr val="accent3">
                  <a:lumMod val="25000"/>
                </a:schemeClr>
              </a:solidFill>
              <a:latin typeface="Abadi" panose="020B0604020104020204" pitchFamily="34" charset="0"/>
            </a:endParaRPr>
          </a:p>
          <a:p>
            <a:pPr lvl="2">
              <a:lnSpc>
                <a:spcPct val="100000"/>
              </a:lnSpc>
              <a:spcBef>
                <a:spcPts val="1400"/>
              </a:spcBef>
              <a:buFont typeface="Wingdings" panose="05000000000000000000" pitchFamily="2" charset="2"/>
              <a:buChar char="Ø"/>
            </a:pPr>
            <a:r>
              <a:rPr lang="en-US" sz="2400" dirty="0">
                <a:solidFill>
                  <a:schemeClr val="accent3">
                    <a:lumMod val="25000"/>
                  </a:schemeClr>
                </a:solidFill>
                <a:latin typeface="Abadi" panose="020B0604020104020204" pitchFamily="34" charset="0"/>
              </a:rPr>
              <a:t>Tool Utilized: Tools like </a:t>
            </a:r>
            <a:r>
              <a:rPr lang="en-US" sz="2400" dirty="0" err="1">
                <a:solidFill>
                  <a:schemeClr val="accent3">
                    <a:lumMod val="25000"/>
                  </a:schemeClr>
                </a:solidFill>
                <a:latin typeface="Abadi" panose="020B0604020104020204" pitchFamily="34" charset="0"/>
              </a:rPr>
              <a:t>Seaborn</a:t>
            </a:r>
            <a:r>
              <a:rPr lang="en-US" sz="2400" dirty="0">
                <a:solidFill>
                  <a:schemeClr val="accent3">
                    <a:lumMod val="25000"/>
                  </a:schemeClr>
                </a:solidFill>
                <a:latin typeface="Abadi" panose="020B0604020104020204" pitchFamily="34" charset="0"/>
              </a:rPr>
              <a:t>, </a:t>
            </a:r>
            <a:r>
              <a:rPr lang="en-US" sz="2400" dirty="0" err="1">
                <a:solidFill>
                  <a:schemeClr val="accent3">
                    <a:lumMod val="25000"/>
                  </a:schemeClr>
                </a:solidFill>
                <a:latin typeface="Abadi" panose="020B0604020104020204" pitchFamily="34" charset="0"/>
              </a:rPr>
              <a:t>Matplotlib</a:t>
            </a:r>
            <a:r>
              <a:rPr lang="en-US" sz="2400" dirty="0">
                <a:solidFill>
                  <a:schemeClr val="accent3">
                    <a:lumMod val="25000"/>
                  </a:schemeClr>
                </a:solidFill>
                <a:latin typeface="Abadi" panose="020B0604020104020204" pitchFamily="34" charset="0"/>
              </a:rPr>
              <a:t>, Folium and </a:t>
            </a:r>
            <a:r>
              <a:rPr lang="en-US" sz="2400" dirty="0" err="1">
                <a:solidFill>
                  <a:schemeClr val="accent3">
                    <a:lumMod val="25000"/>
                  </a:schemeClr>
                </a:solidFill>
                <a:latin typeface="Abadi" panose="020B0604020104020204" pitchFamily="34" charset="0"/>
              </a:rPr>
              <a:t>Plotly</a:t>
            </a:r>
            <a:r>
              <a:rPr lang="en-US" sz="2400" dirty="0">
                <a:solidFill>
                  <a:schemeClr val="accent3">
                    <a:lumMod val="25000"/>
                  </a:schemeClr>
                </a:solidFill>
                <a:latin typeface="Abadi" panose="020B0604020104020204" pitchFamily="34" charset="0"/>
              </a:rPr>
              <a:t> Dash were used to generate interactive maps and dashboards, providing dynamic insights into the data.</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dirty="0">
                <a:solidFill>
                  <a:srgbClr val="0B49CB"/>
                </a:solidFill>
                <a:latin typeface="Abadi"/>
              </a:rPr>
              <a:t>Executive Summary</a:t>
            </a:r>
            <a:endParaRPr lang="en-US" sz="3200">
              <a:solidFill>
                <a:srgbClr val="0B49CB"/>
              </a:solidFill>
            </a:endParaRPr>
          </a:p>
        </p:txBody>
      </p:sp>
    </p:spTree>
    <p:extLst>
      <p:ext uri="{BB962C8B-B14F-4D97-AF65-F5344CB8AC3E}">
        <p14:creationId xmlns:p14="http://schemas.microsoft.com/office/powerpoint/2010/main" val="4085734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5296243"/>
            <a:ext cx="9745589" cy="1458659"/>
          </a:xfrm>
          <a:prstGeom prst="rect">
            <a:avLst/>
          </a:prstGeom>
        </p:spPr>
        <p:txBody>
          <a:bodyPr lIns="91440" tIns="45720" rIns="91440" bIns="45720" anchor="t">
            <a:normAutofit/>
          </a:bodyPr>
          <a:lstStyle/>
          <a:p>
            <a:pPr>
              <a:lnSpc>
                <a:spcPct val="100000"/>
              </a:lnSpc>
              <a:spcBef>
                <a:spcPts val="1400"/>
              </a:spcBef>
            </a:pPr>
            <a:r>
              <a:rPr lang="en-US" sz="1600" dirty="0" smtClean="0">
                <a:solidFill>
                  <a:schemeClr val="accent6">
                    <a:lumMod val="50000"/>
                  </a:schemeClr>
                </a:solidFill>
                <a:latin typeface="Abadi"/>
              </a:rPr>
              <a:t>Green Marker </a:t>
            </a:r>
            <a:r>
              <a:rPr lang="en-US" sz="1600" dirty="0" smtClean="0">
                <a:solidFill>
                  <a:schemeClr val="accent3">
                    <a:lumMod val="25000"/>
                  </a:schemeClr>
                </a:solidFill>
                <a:latin typeface="Abadi"/>
              </a:rPr>
              <a:t>= Successful Launch.</a:t>
            </a:r>
          </a:p>
          <a:p>
            <a:pPr>
              <a:spcBef>
                <a:spcPts val="1400"/>
              </a:spcBef>
            </a:pPr>
            <a:r>
              <a:rPr lang="en-US" sz="1600" dirty="0" smtClean="0">
                <a:solidFill>
                  <a:srgbClr val="FF0000"/>
                </a:solidFill>
                <a:latin typeface="Abadi"/>
              </a:rPr>
              <a:t>Red Marker </a:t>
            </a:r>
            <a:r>
              <a:rPr lang="en-US" sz="1600" dirty="0" smtClean="0">
                <a:solidFill>
                  <a:schemeClr val="accent3">
                    <a:lumMod val="25000"/>
                  </a:schemeClr>
                </a:solidFill>
                <a:latin typeface="Abadi"/>
              </a:rPr>
              <a:t>= Failed Launch.</a:t>
            </a:r>
          </a:p>
          <a:p>
            <a:pPr>
              <a:spcBef>
                <a:spcPts val="1400"/>
              </a:spcBef>
            </a:pPr>
            <a:r>
              <a:rPr lang="en-US" sz="1600" dirty="0" smtClean="0">
                <a:solidFill>
                  <a:schemeClr val="accent3">
                    <a:lumMod val="25000"/>
                  </a:schemeClr>
                </a:solidFill>
                <a:latin typeface="Abadi"/>
              </a:rPr>
              <a:t>The Kennedy Space Center seems to have a high success rate.</a:t>
            </a:r>
            <a:endParaRPr lang="en-US" sz="1600" dirty="0">
              <a:solidFill>
                <a:schemeClr val="accent3">
                  <a:lumMod val="25000"/>
                </a:schemeClr>
              </a:solidFill>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Launch Outcomes – Color Labeled</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1044744" y="1490596"/>
            <a:ext cx="5581523" cy="3681796"/>
          </a:xfrm>
          <a:prstGeom prst="rect">
            <a:avLst/>
          </a:prstGeom>
        </p:spPr>
      </p:pic>
      <p:pic>
        <p:nvPicPr>
          <p:cNvPr id="4" name="Picture 3"/>
          <p:cNvPicPr>
            <a:picLocks noChangeAspect="1"/>
          </p:cNvPicPr>
          <p:nvPr/>
        </p:nvPicPr>
        <p:blipFill>
          <a:blip r:embed="rId3"/>
          <a:stretch>
            <a:fillRect/>
          </a:stretch>
        </p:blipFill>
        <p:spPr>
          <a:xfrm>
            <a:off x="6626268" y="1490596"/>
            <a:ext cx="5035465" cy="3681796"/>
          </a:xfrm>
          <a:prstGeom prst="rect">
            <a:avLst/>
          </a:prstGeom>
        </p:spPr>
      </p:pic>
    </p:spTree>
    <p:extLst>
      <p:ext uri="{BB962C8B-B14F-4D97-AF65-F5344CB8AC3E}">
        <p14:creationId xmlns:p14="http://schemas.microsoft.com/office/powerpoint/2010/main" val="239597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6651321" y="1282919"/>
            <a:ext cx="5198302" cy="4321480"/>
          </a:xfrm>
          <a:prstGeom prst="rect">
            <a:avLst/>
          </a:prstGeom>
        </p:spPr>
        <p:txBody>
          <a:bodyPr lIns="91440" tIns="45720" rIns="91440" bIns="45720" anchor="t">
            <a:normAutofit/>
          </a:bodyPr>
          <a:lstStyle/>
          <a:p>
            <a:pPr>
              <a:lnSpc>
                <a:spcPct val="100000"/>
              </a:lnSpc>
              <a:spcBef>
                <a:spcPts val="1400"/>
              </a:spcBef>
            </a:pPr>
            <a:r>
              <a:rPr lang="en-US" sz="2400" dirty="0" smtClean="0"/>
              <a:t>For the </a:t>
            </a:r>
            <a:r>
              <a:rPr lang="en-US" sz="2400" dirty="0"/>
              <a:t>CCAFS </a:t>
            </a:r>
            <a:r>
              <a:rPr lang="en-US" sz="2400" dirty="0" smtClean="0"/>
              <a:t>SLC-40 launch site:</a:t>
            </a:r>
          </a:p>
          <a:p>
            <a:pPr lvl="1">
              <a:lnSpc>
                <a:spcPct val="100000"/>
              </a:lnSpc>
              <a:spcBef>
                <a:spcPts val="1400"/>
              </a:spcBef>
            </a:pPr>
            <a:r>
              <a:rPr lang="en-US" sz="1800" dirty="0" smtClean="0"/>
              <a:t>Relatively close railway is the NASA Railroad </a:t>
            </a:r>
            <a:r>
              <a:rPr lang="en-US" sz="1800" dirty="0"/>
              <a:t>(</a:t>
            </a:r>
            <a:r>
              <a:rPr lang="en-US" sz="1800" dirty="0" smtClean="0"/>
              <a:t>1.36 km</a:t>
            </a:r>
            <a:r>
              <a:rPr lang="en-US" sz="1800" dirty="0"/>
              <a:t>) </a:t>
            </a:r>
          </a:p>
          <a:p>
            <a:pPr lvl="1">
              <a:lnSpc>
                <a:spcPct val="100000"/>
              </a:lnSpc>
              <a:spcBef>
                <a:spcPts val="1400"/>
              </a:spcBef>
            </a:pPr>
            <a:r>
              <a:rPr lang="en-US" sz="1800" dirty="0" smtClean="0"/>
              <a:t>Relatively close </a:t>
            </a:r>
            <a:r>
              <a:rPr lang="en-US" sz="1800" dirty="0"/>
              <a:t>highway </a:t>
            </a:r>
            <a:r>
              <a:rPr lang="en-US" sz="1800" dirty="0" smtClean="0"/>
              <a:t>is the Samuel C. Phillips Parkway (0.95 </a:t>
            </a:r>
            <a:r>
              <a:rPr lang="en-US" sz="1800" dirty="0"/>
              <a:t>km) </a:t>
            </a:r>
          </a:p>
          <a:p>
            <a:pPr lvl="1">
              <a:lnSpc>
                <a:spcPct val="100000"/>
              </a:lnSpc>
              <a:spcBef>
                <a:spcPts val="1400"/>
              </a:spcBef>
            </a:pPr>
            <a:r>
              <a:rPr lang="en-US" sz="1800" dirty="0" smtClean="0"/>
              <a:t>Relatively close city is Titusville (23.21 </a:t>
            </a:r>
            <a:r>
              <a:rPr lang="en-US" sz="1800" dirty="0"/>
              <a:t>km</a:t>
            </a:r>
            <a:r>
              <a:rPr lang="en-US" sz="1800" dirty="0" smtClean="0"/>
              <a:t>)</a:t>
            </a:r>
            <a:endParaRPr lang="en-US" sz="1800" dirty="0"/>
          </a:p>
          <a:p>
            <a:pPr lvl="1">
              <a:lnSpc>
                <a:spcPct val="100000"/>
              </a:lnSpc>
              <a:spcBef>
                <a:spcPts val="1400"/>
              </a:spcBef>
            </a:pPr>
            <a:r>
              <a:rPr lang="en-US" sz="1800" dirty="0">
                <a:solidFill>
                  <a:schemeClr val="accent3">
                    <a:lumMod val="25000"/>
                  </a:schemeClr>
                </a:solidFill>
              </a:rPr>
              <a:t>Relatively close </a:t>
            </a:r>
            <a:r>
              <a:rPr lang="en-US" sz="1800" dirty="0" smtClean="0">
                <a:solidFill>
                  <a:schemeClr val="accent3">
                    <a:lumMod val="25000"/>
                  </a:schemeClr>
                </a:solidFill>
              </a:rPr>
              <a:t>coastline </a:t>
            </a:r>
            <a:r>
              <a:rPr lang="en-US" sz="1800" dirty="0">
                <a:solidFill>
                  <a:schemeClr val="accent3">
                    <a:lumMod val="25000"/>
                  </a:schemeClr>
                </a:solidFill>
              </a:rPr>
              <a:t>is </a:t>
            </a:r>
            <a:r>
              <a:rPr lang="en-US" sz="1800" dirty="0" smtClean="0">
                <a:solidFill>
                  <a:schemeClr val="accent3">
                    <a:lumMod val="25000"/>
                  </a:schemeClr>
                </a:solidFill>
              </a:rPr>
              <a:t>the Florida Coastline (0.96 </a:t>
            </a:r>
            <a:r>
              <a:rPr lang="en-US" sz="1800" dirty="0">
                <a:solidFill>
                  <a:schemeClr val="accent3">
                    <a:lumMod val="25000"/>
                  </a:schemeClr>
                </a:solidFill>
              </a:rPr>
              <a:t>km</a:t>
            </a:r>
            <a:r>
              <a:rPr lang="en-US" sz="1800" dirty="0">
                <a:solidFill>
                  <a:schemeClr val="accent3">
                    <a:lumMod val="25000"/>
                  </a:schemeClr>
                </a:solidFill>
                <a:latin typeface="Abadi" panose="020B0604020104020204" pitchFamily="34" charset="0"/>
              </a:rPr>
              <a:t>)</a:t>
            </a:r>
          </a:p>
          <a:p>
            <a:pPr lvl="1">
              <a:lnSpc>
                <a:spcPct val="100000"/>
              </a:lnSpc>
              <a:spcBef>
                <a:spcPts val="1400"/>
              </a:spcBef>
            </a:pPr>
            <a:endParaRPr lang="en-US" sz="18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Distance from Launch Site to it’s Proximities:</a:t>
            </a:r>
            <a:endParaRPr lang="en-US" dirty="0">
              <a:solidFill>
                <a:srgbClr val="0B49CB"/>
              </a:solidFill>
              <a:latin typeface="Abadi"/>
            </a:endParaRPr>
          </a:p>
        </p:txBody>
      </p:sp>
      <p:pic>
        <p:nvPicPr>
          <p:cNvPr id="6" name="Picture 5"/>
          <p:cNvPicPr>
            <a:picLocks noChangeAspect="1"/>
          </p:cNvPicPr>
          <p:nvPr/>
        </p:nvPicPr>
        <p:blipFill>
          <a:blip r:embed="rId2"/>
          <a:stretch>
            <a:fillRect/>
          </a:stretch>
        </p:blipFill>
        <p:spPr>
          <a:xfrm>
            <a:off x="770011" y="1282919"/>
            <a:ext cx="5529379" cy="3877804"/>
          </a:xfrm>
          <a:prstGeom prst="rect">
            <a:avLst/>
          </a:prstGeom>
        </p:spPr>
      </p:pic>
    </p:spTree>
    <p:extLst>
      <p:ext uri="{BB962C8B-B14F-4D97-AF65-F5344CB8AC3E}">
        <p14:creationId xmlns:p14="http://schemas.microsoft.com/office/powerpoint/2010/main" val="232499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4979826" y="2896460"/>
            <a:ext cx="2291012" cy="769441"/>
          </a:xfrm>
          <a:prstGeom prst="rect">
            <a:avLst/>
          </a:prstGeom>
          <a:solidFill>
            <a:srgbClr val="0948CB"/>
          </a:solidFill>
        </p:spPr>
        <p:txBody>
          <a:bodyPr wrap="none" rtlCol="0">
            <a:spAutoFit/>
          </a:bodyPr>
          <a:lstStyle/>
          <a:p>
            <a:r>
              <a:rPr lang="en-US" sz="4400" dirty="0">
                <a:solidFill>
                  <a:schemeClr val="bg1"/>
                </a:solidFill>
              </a:rPr>
              <a:t>Section 4</a:t>
            </a:r>
          </a:p>
        </p:txBody>
      </p:sp>
    </p:spTree>
    <p:extLst>
      <p:ext uri="{BB962C8B-B14F-4D97-AF65-F5344CB8AC3E}">
        <p14:creationId xmlns:p14="http://schemas.microsoft.com/office/powerpoint/2010/main" val="733461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53</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948928" y="1087700"/>
            <a:ext cx="2636222" cy="5089262"/>
          </a:xfrm>
          <a:prstGeom prst="rect">
            <a:avLst/>
          </a:prstGeom>
        </p:spPr>
        <p:txBody>
          <a:bodyPr lIns="91440" tIns="45720" rIns="91440" bIns="45720" anchor="t">
            <a:normAutofit/>
          </a:bodyPr>
          <a:lstStyle/>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r>
              <a:rPr lang="en-US" sz="2400" dirty="0"/>
              <a:t>The chart clearly shows that from all the </a:t>
            </a:r>
            <a:r>
              <a:rPr lang="en-US" sz="2400" dirty="0" smtClean="0"/>
              <a:t>sites and KSC </a:t>
            </a:r>
            <a:r>
              <a:rPr lang="en-US" sz="2400" dirty="0"/>
              <a:t>LC-39A has the most successful launches.</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The Launch Success Count for All Sites:</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146304" y="1318042"/>
            <a:ext cx="8802624" cy="5314405"/>
          </a:xfrm>
          <a:prstGeom prst="rect">
            <a:avLst/>
          </a:prstGeom>
        </p:spPr>
      </p:pic>
    </p:spTree>
    <p:extLst>
      <p:ext uri="{BB962C8B-B14F-4D97-AF65-F5344CB8AC3E}">
        <p14:creationId xmlns:p14="http://schemas.microsoft.com/office/powerpoint/2010/main" val="700132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54</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814816" y="1280160"/>
            <a:ext cx="2877312" cy="4896803"/>
          </a:xfrm>
          <a:prstGeom prst="rect">
            <a:avLst/>
          </a:prstGeom>
        </p:spPr>
        <p:txBody>
          <a:bodyPr lIns="91440" tIns="45720" rIns="91440" bIns="45720" anchor="t">
            <a:normAutofit/>
          </a:bodyPr>
          <a:lstStyle/>
          <a:p>
            <a:pPr>
              <a:lnSpc>
                <a:spcPct val="100000"/>
              </a:lnSpc>
              <a:spcBef>
                <a:spcPts val="1400"/>
              </a:spcBef>
            </a:pPr>
            <a:r>
              <a:rPr lang="en-US" sz="2200" dirty="0" smtClean="0">
                <a:solidFill>
                  <a:schemeClr val="accent3">
                    <a:lumMod val="25000"/>
                  </a:schemeClr>
                </a:solidFill>
                <a:latin typeface="Abadi"/>
              </a:rPr>
              <a:t>The KSC </a:t>
            </a:r>
            <a:r>
              <a:rPr lang="en-US" sz="2200" dirty="0">
                <a:solidFill>
                  <a:schemeClr val="accent3">
                    <a:lumMod val="25000"/>
                  </a:schemeClr>
                </a:solidFill>
                <a:latin typeface="Abadi"/>
              </a:rPr>
              <a:t>LC-39A has the highest launch success rate (76.9%) with 10 successful </a:t>
            </a:r>
            <a:r>
              <a:rPr lang="en-US" sz="2200" dirty="0" smtClean="0">
                <a:solidFill>
                  <a:schemeClr val="accent3">
                    <a:lumMod val="25000"/>
                  </a:schemeClr>
                </a:solidFill>
                <a:latin typeface="Abadi"/>
              </a:rPr>
              <a:t>and only </a:t>
            </a:r>
            <a:r>
              <a:rPr lang="en-US" sz="2200" dirty="0">
                <a:solidFill>
                  <a:schemeClr val="accent3">
                    <a:lumMod val="25000"/>
                  </a:schemeClr>
                </a:solidFill>
                <a:latin typeface="Abadi"/>
              </a:rPr>
              <a:t>3 failed landings.</a:t>
            </a:r>
            <a:endParaRPr lang="en-US" dirty="0"/>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Launch Site with the Highest Launch Success Ratio:</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770010" y="1087699"/>
            <a:ext cx="8044805" cy="5339512"/>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55</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9034271" y="1380967"/>
            <a:ext cx="2723425"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charts </a:t>
            </a:r>
            <a:r>
              <a:rPr lang="en-US" sz="2200" dirty="0" smtClean="0">
                <a:solidFill>
                  <a:schemeClr val="accent3">
                    <a:lumMod val="25000"/>
                  </a:schemeClr>
                </a:solidFill>
                <a:latin typeface="Abadi" panose="020B0604020104020204" pitchFamily="34" charset="0"/>
              </a:rPr>
              <a:t>shows that payloads between 2000 and </a:t>
            </a:r>
            <a:r>
              <a:rPr lang="en-US" sz="2200" dirty="0">
                <a:solidFill>
                  <a:schemeClr val="accent3">
                    <a:lumMod val="25000"/>
                  </a:schemeClr>
                </a:solidFill>
                <a:latin typeface="Abadi" panose="020B0604020104020204" pitchFamily="34" charset="0"/>
              </a:rPr>
              <a:t>5500 kg </a:t>
            </a:r>
            <a:r>
              <a:rPr lang="en-US" sz="2200" dirty="0" smtClean="0">
                <a:solidFill>
                  <a:schemeClr val="accent3">
                    <a:lumMod val="25000"/>
                  </a:schemeClr>
                </a:solidFill>
                <a:latin typeface="Abadi" panose="020B0604020104020204" pitchFamily="34" charset="0"/>
              </a:rPr>
              <a:t>have the highest success </a:t>
            </a:r>
            <a:r>
              <a:rPr lang="en-US" sz="2200" dirty="0">
                <a:solidFill>
                  <a:schemeClr val="accent3">
                    <a:lumMod val="25000"/>
                  </a:schemeClr>
                </a:solidFill>
                <a:latin typeface="Abadi" panose="020B0604020104020204" pitchFamily="34" charset="0"/>
              </a:rPr>
              <a:t>rate.</a:t>
            </a:r>
            <a:endParaRPr lang="en-US" sz="2200" dirty="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Outcome </a:t>
            </a:r>
            <a:r>
              <a:rPr lang="en-US" dirty="0" smtClean="0">
                <a:solidFill>
                  <a:srgbClr val="0B49CB"/>
                </a:solidFill>
                <a:latin typeface="Abadi"/>
              </a:rPr>
              <a:t>for all sites:</a:t>
            </a:r>
            <a:endParaRPr lang="en-US" dirty="0">
              <a:solidFill>
                <a:srgbClr val="0B49CB"/>
              </a:solidFill>
              <a:latin typeface="Abadi"/>
            </a:endParaRPr>
          </a:p>
        </p:txBody>
      </p:sp>
      <p:pic>
        <p:nvPicPr>
          <p:cNvPr id="2" name="Picture 1"/>
          <p:cNvPicPr>
            <a:picLocks noChangeAspect="1"/>
          </p:cNvPicPr>
          <p:nvPr/>
        </p:nvPicPr>
        <p:blipFill>
          <a:blip r:embed="rId2"/>
          <a:stretch>
            <a:fillRect/>
          </a:stretch>
        </p:blipFill>
        <p:spPr>
          <a:xfrm>
            <a:off x="560831" y="1380967"/>
            <a:ext cx="8473439" cy="4644606"/>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5028594" y="2831928"/>
            <a:ext cx="2291012" cy="769441"/>
          </a:xfrm>
          <a:prstGeom prst="rect">
            <a:avLst/>
          </a:prstGeom>
          <a:solidFill>
            <a:srgbClr val="0948CB"/>
          </a:solidFill>
        </p:spPr>
        <p:txBody>
          <a:bodyPr wrap="none" rtlCol="0">
            <a:spAutoFit/>
          </a:bodyPr>
          <a:lstStyle/>
          <a:p>
            <a:r>
              <a:rPr lang="en-US" sz="4400" dirty="0">
                <a:solidFill>
                  <a:schemeClr val="bg1"/>
                </a:solidFill>
              </a:rPr>
              <a:t>Section 5</a:t>
            </a:r>
          </a:p>
        </p:txBody>
      </p:sp>
    </p:spTree>
    <p:extLst>
      <p:ext uri="{BB962C8B-B14F-4D97-AF65-F5344CB8AC3E}">
        <p14:creationId xmlns:p14="http://schemas.microsoft.com/office/powerpoint/2010/main" val="1290394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57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109850" y="1326210"/>
            <a:ext cx="5325989" cy="3811588"/>
          </a:xfrm>
          <a:prstGeom prst="rect">
            <a:avLst/>
          </a:prstGeom>
        </p:spPr>
        <p:txBody>
          <a:bodyPr vert="horz" lIns="91440" tIns="45720" rIns="91440" bIns="45720" rtlCol="0" anchor="t">
            <a:normAutofit/>
          </a:bodyPr>
          <a:lstStyle/>
          <a:p>
            <a:pPr>
              <a:lnSpc>
                <a:spcPct val="100000"/>
              </a:lnSpc>
              <a:spcBef>
                <a:spcPts val="1400"/>
              </a:spcBef>
            </a:pPr>
            <a:r>
              <a:rPr lang="en-US" sz="2200" dirty="0" smtClean="0">
                <a:solidFill>
                  <a:schemeClr val="accent3">
                    <a:lumMod val="25000"/>
                  </a:schemeClr>
                </a:solidFill>
                <a:latin typeface="Abadi"/>
              </a:rPr>
              <a:t>The decision tree classifier has the best </a:t>
            </a:r>
            <a:r>
              <a:rPr lang="en-US" sz="2200" dirty="0" smtClean="0">
                <a:solidFill>
                  <a:schemeClr val="accent3">
                    <a:lumMod val="25000"/>
                  </a:schemeClr>
                </a:solidFill>
                <a:latin typeface="Abadi" panose="020B0604020104020204" pitchFamily="34" charset="0"/>
              </a:rPr>
              <a:t>classification accuracy with an accuracy of 88%(0.88) on the test set.</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770011" y="1217036"/>
            <a:ext cx="6118469" cy="5210175"/>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58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388351" y="1353312"/>
            <a:ext cx="4425697" cy="4515676"/>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The decision tree classifier correctly predicted 5 out of 6 launches that did not land and 11 out of 12 launches that landed.</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2" name="Picture 1"/>
          <p:cNvPicPr>
            <a:picLocks noChangeAspect="1"/>
          </p:cNvPicPr>
          <p:nvPr/>
        </p:nvPicPr>
        <p:blipFill>
          <a:blip r:embed="rId2"/>
          <a:stretch>
            <a:fillRect/>
          </a:stretch>
        </p:blipFill>
        <p:spPr>
          <a:xfrm>
            <a:off x="865251" y="1353312"/>
            <a:ext cx="5048250" cy="4333875"/>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59</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11178149" cy="4351338"/>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The decision tree classifier is the </a:t>
            </a:r>
            <a:r>
              <a:rPr lang="en-US" sz="2200" dirty="0">
                <a:solidFill>
                  <a:schemeClr val="accent3">
                    <a:lumMod val="25000"/>
                  </a:schemeClr>
                </a:solidFill>
                <a:latin typeface="Abadi" panose="020B0604020104020204" pitchFamily="34" charset="0"/>
              </a:rPr>
              <a:t>best model </a:t>
            </a:r>
            <a:r>
              <a:rPr lang="en-US" sz="2200" dirty="0" smtClean="0">
                <a:solidFill>
                  <a:schemeClr val="accent3">
                    <a:lumMod val="25000"/>
                  </a:schemeClr>
                </a:solidFill>
                <a:latin typeface="Abadi" panose="020B0604020104020204" pitchFamily="34" charset="0"/>
              </a:rPr>
              <a:t>and </a:t>
            </a:r>
            <a:r>
              <a:rPr lang="en-US" sz="2200" dirty="0">
                <a:solidFill>
                  <a:schemeClr val="accent3">
                    <a:lumMod val="25000"/>
                  </a:schemeClr>
                </a:solidFill>
                <a:latin typeface="Abadi" panose="020B0604020104020204" pitchFamily="34" charset="0"/>
              </a:rPr>
              <a:t>can be used to predict successful landings </a:t>
            </a:r>
            <a:r>
              <a:rPr lang="en-US" sz="2200" dirty="0" smtClean="0">
                <a:solidFill>
                  <a:schemeClr val="accent3">
                    <a:lumMod val="25000"/>
                  </a:schemeClr>
                </a:solidFill>
                <a:latin typeface="Abadi" panose="020B0604020104020204" pitchFamily="34" charset="0"/>
              </a:rPr>
              <a:t>and help </a:t>
            </a:r>
            <a:r>
              <a:rPr lang="en-US" sz="2200" dirty="0" err="1" smtClean="0">
                <a:solidFill>
                  <a:schemeClr val="accent3">
                    <a:lumMod val="25000"/>
                  </a:schemeClr>
                </a:solidFill>
                <a:latin typeface="Abadi" panose="020B0604020104020204" pitchFamily="34" charset="0"/>
              </a:rPr>
              <a:t>SpaceY</a:t>
            </a:r>
            <a:r>
              <a:rPr lang="en-US" sz="2200" dirty="0" smtClean="0">
                <a:solidFill>
                  <a:schemeClr val="accent3">
                    <a:lumMod val="25000"/>
                  </a:schemeClr>
                </a:solidFill>
                <a:latin typeface="Abadi" panose="020B0604020104020204" pitchFamily="34" charset="0"/>
              </a:rPr>
              <a:t> to become a competitor.</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smtClean="0">
                <a:solidFill>
                  <a:schemeClr val="accent3">
                    <a:lumMod val="25000"/>
                  </a:schemeClr>
                </a:solidFill>
                <a:latin typeface="Abadi" panose="020B0604020104020204" pitchFamily="34" charset="0"/>
              </a:rPr>
              <a:t>The best launch site is the Kennedy Space Center </a:t>
            </a:r>
            <a:r>
              <a:rPr lang="en-US" sz="2400" dirty="0" smtClean="0"/>
              <a:t> (KSC </a:t>
            </a:r>
            <a:r>
              <a:rPr lang="en-US" sz="2400" dirty="0"/>
              <a:t>LC-39A</a:t>
            </a:r>
            <a:r>
              <a:rPr lang="en-US" sz="2200" dirty="0" smtClean="0">
                <a:solidFill>
                  <a:schemeClr val="accent3">
                    <a:lumMod val="25000"/>
                  </a:schemeClr>
                </a:solidFill>
                <a:latin typeface="Abadi" panose="020B0604020104020204" pitchFamily="34" charset="0"/>
              </a:rPr>
              <a:t>).</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Although most of mission outcomes are successful, successful </a:t>
            </a:r>
            <a:r>
              <a:rPr lang="en-US" sz="2200" dirty="0" smtClean="0">
                <a:solidFill>
                  <a:schemeClr val="accent3">
                    <a:lumMod val="25000"/>
                  </a:schemeClr>
                </a:solidFill>
                <a:latin typeface="Abadi" panose="020B0604020104020204" pitchFamily="34" charset="0"/>
              </a:rPr>
              <a:t>landing outcomes </a:t>
            </a:r>
            <a:r>
              <a:rPr lang="en-US" sz="2200" dirty="0">
                <a:solidFill>
                  <a:schemeClr val="accent3">
                    <a:lumMod val="25000"/>
                  </a:schemeClr>
                </a:solidFill>
                <a:latin typeface="Abadi" panose="020B0604020104020204" pitchFamily="34" charset="0"/>
              </a:rPr>
              <a:t>seem to improve over time, </a:t>
            </a:r>
            <a:r>
              <a:rPr lang="en-US" sz="2200" dirty="0" smtClean="0">
                <a:solidFill>
                  <a:schemeClr val="accent3">
                    <a:lumMod val="25000"/>
                  </a:schemeClr>
                </a:solidFill>
                <a:latin typeface="Abadi" panose="020B0604020104020204" pitchFamily="34" charset="0"/>
              </a:rPr>
              <a:t>as processes </a:t>
            </a:r>
            <a:r>
              <a:rPr lang="en-US" sz="2200" dirty="0">
                <a:solidFill>
                  <a:schemeClr val="accent3">
                    <a:lumMod val="25000"/>
                  </a:schemeClr>
                </a:solidFill>
                <a:latin typeface="Abadi" panose="020B0604020104020204" pitchFamily="34" charset="0"/>
              </a:rPr>
              <a:t>and </a:t>
            </a:r>
            <a:r>
              <a:rPr lang="en-US" sz="2200" dirty="0" smtClean="0">
                <a:solidFill>
                  <a:schemeClr val="accent3">
                    <a:lumMod val="25000"/>
                  </a:schemeClr>
                </a:solidFill>
                <a:latin typeface="Abadi" panose="020B0604020104020204" pitchFamily="34" charset="0"/>
              </a:rPr>
              <a:t>rocket technology become better.</a:t>
            </a:r>
          </a:p>
          <a:p>
            <a:pPr>
              <a:lnSpc>
                <a:spcPct val="100000"/>
              </a:lnSpc>
              <a:spcBef>
                <a:spcPts val="1400"/>
              </a:spcBef>
            </a:pPr>
            <a:r>
              <a:rPr lang="en-US" sz="2200" dirty="0" smtClean="0">
                <a:solidFill>
                  <a:schemeClr val="accent3">
                    <a:lumMod val="25000"/>
                  </a:schemeClr>
                </a:solidFill>
                <a:latin typeface="Abadi" panose="020B0604020104020204" pitchFamily="34" charset="0"/>
              </a:rPr>
              <a:t>Launches with heavy payload mass, that is payload mass above 10,000 are risky.</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fontScale="77500" lnSpcReduction="20000"/>
          </a:bodyPr>
          <a:lstStyle/>
          <a:p>
            <a:pPr>
              <a:spcAft>
                <a:spcPts val="600"/>
              </a:spcAft>
            </a:pPr>
            <a:fld id="{5075537C-CA84-1446-933C-8E9D027F9201}" type="slidenum">
              <a:rPr lang="en-US" sz="3200" smtClean="0"/>
              <a:pPr>
                <a:spcAft>
                  <a:spcPts val="600"/>
                </a:spcAft>
              </a:pPr>
              <a:t>6</a:t>
            </a:fld>
            <a:endParaRPr lang="en-US" sz="3200"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903" y="1758380"/>
            <a:ext cx="10499069" cy="450830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1400" dirty="0" smtClean="0">
                <a:solidFill>
                  <a:schemeClr val="accent3">
                    <a:lumMod val="25000"/>
                  </a:schemeClr>
                </a:solidFill>
                <a:latin typeface="Abadi" panose="020B0604020104020204" pitchFamily="34" charset="0"/>
              </a:rPr>
              <a:t>Summary of all results</a:t>
            </a:r>
          </a:p>
          <a:p>
            <a:pPr lvl="1">
              <a:lnSpc>
                <a:spcPct val="100000"/>
              </a:lnSpc>
              <a:spcBef>
                <a:spcPts val="1400"/>
              </a:spcBef>
              <a:buFont typeface="Wingdings" panose="05000000000000000000" pitchFamily="2" charset="2"/>
              <a:buChar char="Ø"/>
            </a:pPr>
            <a:r>
              <a:rPr lang="en-US" sz="1400" dirty="0">
                <a:solidFill>
                  <a:schemeClr val="accent3">
                    <a:lumMod val="25000"/>
                  </a:schemeClr>
                </a:solidFill>
                <a:latin typeface="Abadi" panose="020B0604020104020204" pitchFamily="34" charset="0"/>
              </a:rPr>
              <a:t>Predictive Analytics </a:t>
            </a:r>
            <a:r>
              <a:rPr lang="en-US" sz="1400" dirty="0" smtClean="0">
                <a:solidFill>
                  <a:schemeClr val="accent3">
                    <a:lumMod val="25000"/>
                  </a:schemeClr>
                </a:solidFill>
                <a:latin typeface="Abadi" panose="020B0604020104020204" pitchFamily="34" charset="0"/>
              </a:rPr>
              <a:t>Results.</a:t>
            </a:r>
          </a:p>
          <a:p>
            <a:pPr lvl="2">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Models Used:</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K-Nearest </a:t>
            </a:r>
            <a:r>
              <a:rPr lang="en-US" sz="1400" dirty="0">
                <a:solidFill>
                  <a:schemeClr val="accent3">
                    <a:lumMod val="25000"/>
                  </a:schemeClr>
                </a:solidFill>
                <a:latin typeface="Abadi" panose="020B0604020104020204" pitchFamily="34" charset="0"/>
              </a:rPr>
              <a:t>Neighbors (</a:t>
            </a:r>
            <a:r>
              <a:rPr lang="en-US" sz="1400" dirty="0" smtClean="0">
                <a:solidFill>
                  <a:schemeClr val="accent3">
                    <a:lumMod val="25000"/>
                  </a:schemeClr>
                </a:solidFill>
                <a:latin typeface="Abadi" panose="020B0604020104020204" pitchFamily="34" charset="0"/>
              </a:rPr>
              <a:t>KNN).</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Support </a:t>
            </a:r>
            <a:r>
              <a:rPr lang="en-US" sz="1400" dirty="0">
                <a:solidFill>
                  <a:schemeClr val="accent3">
                    <a:lumMod val="25000"/>
                  </a:schemeClr>
                </a:solidFill>
                <a:latin typeface="Abadi" panose="020B0604020104020204" pitchFamily="34" charset="0"/>
              </a:rPr>
              <a:t>Vector </a:t>
            </a:r>
            <a:r>
              <a:rPr lang="en-US" sz="1400" dirty="0" smtClean="0">
                <a:solidFill>
                  <a:schemeClr val="accent3">
                    <a:lumMod val="25000"/>
                  </a:schemeClr>
                </a:solidFill>
                <a:latin typeface="Abadi" panose="020B0604020104020204" pitchFamily="34" charset="0"/>
              </a:rPr>
              <a:t>Machines </a:t>
            </a:r>
            <a:r>
              <a:rPr lang="en-US" sz="1400" dirty="0">
                <a:solidFill>
                  <a:schemeClr val="accent3">
                    <a:lumMod val="25000"/>
                  </a:schemeClr>
                </a:solidFill>
                <a:latin typeface="Abadi" panose="020B0604020104020204" pitchFamily="34" charset="0"/>
              </a:rPr>
              <a:t>(</a:t>
            </a:r>
            <a:r>
              <a:rPr lang="en-US" sz="1400" dirty="0" smtClean="0">
                <a:solidFill>
                  <a:schemeClr val="accent3">
                    <a:lumMod val="25000"/>
                  </a:schemeClr>
                </a:solidFill>
                <a:latin typeface="Abadi" panose="020B0604020104020204" pitchFamily="34" charset="0"/>
              </a:rPr>
              <a:t>SVM).</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Logistic Regression.</a:t>
            </a:r>
          </a:p>
          <a:p>
            <a:pPr lvl="3">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Decision </a:t>
            </a:r>
            <a:r>
              <a:rPr lang="en-US" sz="1400" dirty="0">
                <a:solidFill>
                  <a:schemeClr val="accent3">
                    <a:lumMod val="25000"/>
                  </a:schemeClr>
                </a:solidFill>
                <a:latin typeface="Abadi" panose="020B0604020104020204" pitchFamily="34" charset="0"/>
              </a:rPr>
              <a:t>Tree </a:t>
            </a:r>
            <a:r>
              <a:rPr lang="en-US" sz="1400" dirty="0" smtClean="0">
                <a:solidFill>
                  <a:schemeClr val="accent3">
                    <a:lumMod val="25000"/>
                  </a:schemeClr>
                </a:solidFill>
                <a:latin typeface="Abadi" panose="020B0604020104020204" pitchFamily="34" charset="0"/>
              </a:rPr>
              <a:t>Classifier.</a:t>
            </a:r>
          </a:p>
          <a:p>
            <a:pPr lvl="2">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Key </a:t>
            </a:r>
            <a:r>
              <a:rPr lang="en-US" sz="1400" dirty="0">
                <a:solidFill>
                  <a:schemeClr val="accent3">
                    <a:lumMod val="25000"/>
                  </a:schemeClr>
                </a:solidFill>
                <a:latin typeface="Abadi" panose="020B0604020104020204" pitchFamily="34" charset="0"/>
              </a:rPr>
              <a:t>Insights: The KNN, SVM, and Logistic Regression models performed similarly well, indicating strong predictive capabilities. The Decision Tree Classifier, while slightly less accurate, still provides valuable classification performance</a:t>
            </a:r>
            <a:r>
              <a:rPr lang="en-US" sz="1400" dirty="0" smtClean="0">
                <a:solidFill>
                  <a:schemeClr val="accent3">
                    <a:lumMod val="25000"/>
                  </a:schemeClr>
                </a:solidFill>
                <a:latin typeface="Abadi" panose="020B0604020104020204" pitchFamily="34" charset="0"/>
              </a:rPr>
              <a:t>.</a:t>
            </a:r>
          </a:p>
          <a:p>
            <a:pPr lvl="2">
              <a:lnSpc>
                <a:spcPct val="100000"/>
              </a:lnSpc>
              <a:spcBef>
                <a:spcPts val="1400"/>
              </a:spcBef>
              <a:buFont typeface="Wingdings" panose="05000000000000000000" pitchFamily="2" charset="2"/>
              <a:buChar char="Ø"/>
            </a:pPr>
            <a:r>
              <a:rPr lang="en-US" sz="1400" dirty="0" smtClean="0">
                <a:solidFill>
                  <a:schemeClr val="accent3">
                    <a:lumMod val="25000"/>
                  </a:schemeClr>
                </a:solidFill>
                <a:latin typeface="Abadi" panose="020B0604020104020204" pitchFamily="34" charset="0"/>
              </a:rPr>
              <a:t>Recommendations</a:t>
            </a:r>
            <a:r>
              <a:rPr lang="en-US" sz="1400" dirty="0">
                <a:solidFill>
                  <a:schemeClr val="accent3">
                    <a:lumMod val="25000"/>
                  </a:schemeClr>
                </a:solidFill>
                <a:latin typeface="Abadi" panose="020B0604020104020204" pitchFamily="34" charset="0"/>
              </a:rPr>
              <a:t>: Future work could focus on tuning these models or exploring ensemble methods to improve overall accuracy.</a:t>
            </a:r>
            <a:endParaRPr lang="en-US" sz="1400" dirty="0" smtClean="0">
              <a:solidFill>
                <a:schemeClr val="accent3">
                  <a:lumMod val="25000"/>
                </a:schemeClr>
              </a:solidFill>
              <a:latin typeface="Abadi" panose="020B0604020104020204" pitchFamily="34" charset="0"/>
            </a:endParaRPr>
          </a:p>
          <a:p>
            <a:pPr lvl="2">
              <a:lnSpc>
                <a:spcPct val="100000"/>
              </a:lnSpc>
              <a:spcBef>
                <a:spcPts val="1400"/>
              </a:spcBef>
              <a:buFont typeface="Wingdings" panose="05000000000000000000" pitchFamily="2" charset="2"/>
              <a:buChar char="Ø"/>
            </a:pPr>
            <a:endParaRPr lang="en-US" sz="1200" dirty="0" smtClean="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dirty="0">
                <a:solidFill>
                  <a:srgbClr val="0B49CB"/>
                </a:solidFill>
                <a:latin typeface="Abadi"/>
              </a:rPr>
              <a:t>Executive Summary</a:t>
            </a:r>
            <a:endParaRPr lang="en-US" sz="3200">
              <a:solidFill>
                <a:srgbClr val="0B49CB"/>
              </a:solidFill>
            </a:endParaRPr>
          </a:p>
        </p:txBody>
      </p:sp>
    </p:spTree>
    <p:extLst>
      <p:ext uri="{BB962C8B-B14F-4D97-AF65-F5344CB8AC3E}">
        <p14:creationId xmlns:p14="http://schemas.microsoft.com/office/powerpoint/2010/main" val="2087334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60</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Adjusting the “max_features” </a:t>
            </a:r>
            <a:r>
              <a:rPr lang="en-US" sz="2200" dirty="0">
                <a:solidFill>
                  <a:schemeClr val="accent3">
                    <a:lumMod val="25000"/>
                  </a:schemeClr>
                </a:solidFill>
                <a:latin typeface="Abadi" panose="020B0604020104020204" pitchFamily="34" charset="0"/>
              </a:rPr>
              <a:t>parameter in </a:t>
            </a:r>
            <a:r>
              <a:rPr lang="en-US" sz="2200" dirty="0" smtClean="0">
                <a:solidFill>
                  <a:schemeClr val="accent3">
                    <a:lumMod val="25000"/>
                  </a:schemeClr>
                </a:solidFill>
                <a:latin typeface="Abadi" panose="020B0604020104020204" pitchFamily="34" charset="0"/>
              </a:rPr>
              <a:t>the Decision Tree Classifier enabled us to get the right results.</a:t>
            </a:r>
          </a:p>
          <a:p>
            <a:pPr>
              <a:lnSpc>
                <a:spcPct val="100000"/>
              </a:lnSpc>
              <a:spcBef>
                <a:spcPts val="1400"/>
              </a:spcBef>
            </a:pPr>
            <a:r>
              <a:rPr lang="en-US" sz="2200" dirty="0" smtClean="0">
                <a:solidFill>
                  <a:schemeClr val="accent3">
                    <a:lumMod val="25000"/>
                  </a:schemeClr>
                </a:solidFill>
                <a:latin typeface="Abadi" panose="020B0604020104020204" pitchFamily="34" charset="0"/>
              </a:rPr>
              <a:t>I updated the original instructions in order to get the bar chart of the machine learning models showing their accuracy.</a:t>
            </a:r>
            <a:endParaRPr lang="en-US" sz="22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4074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7</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1658211"/>
            <a:ext cx="10399485" cy="4768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400" dirty="0">
                <a:solidFill>
                  <a:schemeClr val="accent3">
                    <a:lumMod val="25000"/>
                  </a:schemeClr>
                </a:solidFill>
                <a:latin typeface="Abadi" panose="020B0604020104020204" pitchFamily="34" charset="0"/>
              </a:rPr>
              <a:t>Project background and </a:t>
            </a:r>
            <a:r>
              <a:rPr lang="en-US" sz="2400" dirty="0" smtClean="0">
                <a:solidFill>
                  <a:schemeClr val="accent3">
                    <a:lumMod val="25000"/>
                  </a:schemeClr>
                </a:solidFill>
                <a:latin typeface="Abadi" panose="020B0604020104020204" pitchFamily="34" charset="0"/>
              </a:rPr>
              <a:t>context</a:t>
            </a:r>
          </a:p>
          <a:p>
            <a:pPr lvl="1">
              <a:spcBef>
                <a:spcPts val="1400"/>
              </a:spcBef>
            </a:pPr>
            <a:r>
              <a:rPr lang="en-US" dirty="0">
                <a:solidFill>
                  <a:schemeClr val="accent3">
                    <a:lumMod val="25000"/>
                  </a:schemeClr>
                </a:solidFill>
                <a:latin typeface="Abadi" panose="020B0604020104020204" pitchFamily="34" charset="0"/>
              </a:rPr>
              <a:t>The goal of this capstone project for SpaceY is to predict the successful landing of the Falcon 9 first stage. SpaceX, known for its cost-effective rocket launches at $62 million compared to other providers' $165 million, achieves significant savings by reusing the first stage. Accurate predictions of the first stage landing can help determine the launch cost and provide valuable insights for SpaceY to compete with SpaceX in rocket launches. This project provides an overview of the problem and the necessary tools to complete the analysis</a:t>
            </a:r>
            <a:r>
              <a:rPr lang="en-US" dirty="0" smtClean="0">
                <a:solidFill>
                  <a:schemeClr val="accent3">
                    <a:lumMod val="25000"/>
                  </a:schemeClr>
                </a:solidFill>
                <a:latin typeface="Abadi" panose="020B0604020104020204" pitchFamily="34" charset="0"/>
              </a:rPr>
              <a:t>.</a:t>
            </a:r>
          </a:p>
        </p:txBody>
      </p:sp>
    </p:spTree>
    <p:extLst>
      <p:ext uri="{BB962C8B-B14F-4D97-AF65-F5344CB8AC3E}">
        <p14:creationId xmlns:p14="http://schemas.microsoft.com/office/powerpoint/2010/main" val="256006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8</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1658211"/>
            <a:ext cx="10399485" cy="4768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400" dirty="0" smtClean="0">
                <a:solidFill>
                  <a:schemeClr val="accent3">
                    <a:lumMod val="25000"/>
                  </a:schemeClr>
                </a:solidFill>
                <a:latin typeface="Abadi" panose="020B0604020104020204" pitchFamily="34" charset="0"/>
              </a:rPr>
              <a:t>Problems to be understood:</a:t>
            </a:r>
          </a:p>
          <a:p>
            <a:pPr lvl="1">
              <a:spcBef>
                <a:spcPts val="1400"/>
              </a:spcBef>
            </a:pPr>
            <a:r>
              <a:rPr lang="en-US" dirty="0" smtClean="0">
                <a:solidFill>
                  <a:schemeClr val="accent3">
                    <a:lumMod val="25000"/>
                  </a:schemeClr>
                </a:solidFill>
                <a:latin typeface="Abadi" panose="020B0604020104020204" pitchFamily="34" charset="0"/>
              </a:rPr>
              <a:t>How </a:t>
            </a:r>
            <a:r>
              <a:rPr lang="en-US" dirty="0">
                <a:solidFill>
                  <a:schemeClr val="accent3">
                    <a:lumMod val="25000"/>
                  </a:schemeClr>
                </a:solidFill>
                <a:latin typeface="Abadi" panose="020B0604020104020204" pitchFamily="34" charset="0"/>
              </a:rPr>
              <a:t>do </a:t>
            </a:r>
            <a:r>
              <a:rPr lang="en-US" dirty="0" smtClean="0">
                <a:solidFill>
                  <a:schemeClr val="accent3">
                    <a:lumMod val="25000"/>
                  </a:schemeClr>
                </a:solidFill>
                <a:latin typeface="Abadi" panose="020B0604020104020204" pitchFamily="34" charset="0"/>
              </a:rPr>
              <a:t>features </a:t>
            </a:r>
            <a:r>
              <a:rPr lang="en-US" dirty="0">
                <a:solidFill>
                  <a:schemeClr val="accent3">
                    <a:lumMod val="25000"/>
                  </a:schemeClr>
                </a:solidFill>
                <a:latin typeface="Abadi" panose="020B0604020104020204" pitchFamily="34" charset="0"/>
              </a:rPr>
              <a:t>such as payload mass, launch site, number </a:t>
            </a:r>
            <a:r>
              <a:rPr lang="en-US" dirty="0" smtClean="0">
                <a:solidFill>
                  <a:schemeClr val="accent3">
                    <a:lumMod val="25000"/>
                  </a:schemeClr>
                </a:solidFill>
                <a:latin typeface="Abadi" panose="020B0604020104020204" pitchFamily="34" charset="0"/>
              </a:rPr>
              <a:t>of flights</a:t>
            </a:r>
            <a:r>
              <a:rPr lang="en-US" dirty="0">
                <a:solidFill>
                  <a:schemeClr val="accent3">
                    <a:lumMod val="25000"/>
                  </a:schemeClr>
                </a:solidFill>
                <a:latin typeface="Abadi" panose="020B0604020104020204" pitchFamily="34" charset="0"/>
              </a:rPr>
              <a:t>, and orbits affect the </a:t>
            </a:r>
            <a:r>
              <a:rPr lang="en-US" dirty="0" smtClean="0">
                <a:solidFill>
                  <a:schemeClr val="accent3">
                    <a:lumMod val="25000"/>
                  </a:schemeClr>
                </a:solidFill>
                <a:latin typeface="Abadi" panose="020B0604020104020204" pitchFamily="34" charset="0"/>
              </a:rPr>
              <a:t>successful </a:t>
            </a:r>
            <a:r>
              <a:rPr lang="en-US" dirty="0">
                <a:solidFill>
                  <a:schemeClr val="accent3">
                    <a:lumMod val="25000"/>
                  </a:schemeClr>
                </a:solidFill>
                <a:latin typeface="Abadi" panose="020B0604020104020204" pitchFamily="34" charset="0"/>
              </a:rPr>
              <a:t>landing </a:t>
            </a:r>
            <a:r>
              <a:rPr lang="en-US" dirty="0" smtClean="0">
                <a:solidFill>
                  <a:schemeClr val="accent3">
                    <a:lumMod val="25000"/>
                  </a:schemeClr>
                </a:solidFill>
                <a:latin typeface="Abadi" panose="020B0604020104020204" pitchFamily="34" charset="0"/>
              </a:rPr>
              <a:t>of </a:t>
            </a:r>
            <a:r>
              <a:rPr lang="en-US" dirty="0">
                <a:solidFill>
                  <a:schemeClr val="accent3">
                    <a:lumMod val="25000"/>
                  </a:schemeClr>
                </a:solidFill>
                <a:latin typeface="Abadi" panose="020B0604020104020204" pitchFamily="34" charset="0"/>
              </a:rPr>
              <a:t>the first </a:t>
            </a:r>
            <a:r>
              <a:rPr lang="en-US" dirty="0" smtClean="0">
                <a:solidFill>
                  <a:schemeClr val="accent3">
                    <a:lumMod val="25000"/>
                  </a:schemeClr>
                </a:solidFill>
                <a:latin typeface="Abadi" panose="020B0604020104020204" pitchFamily="34" charset="0"/>
              </a:rPr>
              <a:t>stage?</a:t>
            </a:r>
            <a:endParaRPr lang="en-US" dirty="0">
              <a:solidFill>
                <a:schemeClr val="accent3">
                  <a:lumMod val="25000"/>
                </a:schemeClr>
              </a:solidFill>
              <a:latin typeface="Abadi" panose="020B0604020104020204" pitchFamily="34" charset="0"/>
            </a:endParaRPr>
          </a:p>
          <a:p>
            <a:pPr lvl="1">
              <a:spcBef>
                <a:spcPts val="1400"/>
              </a:spcBef>
            </a:pPr>
            <a:r>
              <a:rPr lang="en-US" dirty="0" smtClean="0">
                <a:solidFill>
                  <a:schemeClr val="accent3">
                    <a:lumMod val="25000"/>
                  </a:schemeClr>
                </a:solidFill>
                <a:latin typeface="Abadi" panose="020B0604020104020204" pitchFamily="34" charset="0"/>
              </a:rPr>
              <a:t>Does </a:t>
            </a:r>
            <a:r>
              <a:rPr lang="en-US" dirty="0">
                <a:solidFill>
                  <a:schemeClr val="accent3">
                    <a:lumMod val="25000"/>
                  </a:schemeClr>
                </a:solidFill>
                <a:latin typeface="Abadi" panose="020B0604020104020204" pitchFamily="34" charset="0"/>
              </a:rPr>
              <a:t>the rate of successful landings increase over the years</a:t>
            </a:r>
            <a:r>
              <a:rPr lang="en-US" dirty="0" smtClean="0">
                <a:solidFill>
                  <a:schemeClr val="accent3">
                    <a:lumMod val="25000"/>
                  </a:schemeClr>
                </a:solidFill>
                <a:latin typeface="Abadi" panose="020B0604020104020204" pitchFamily="34" charset="0"/>
              </a:rPr>
              <a:t>?</a:t>
            </a:r>
          </a:p>
          <a:p>
            <a:pPr lvl="1">
              <a:spcBef>
                <a:spcPts val="1400"/>
              </a:spcBef>
            </a:pPr>
            <a:r>
              <a:rPr lang="en-US" dirty="0" smtClean="0">
                <a:solidFill>
                  <a:schemeClr val="accent3">
                    <a:lumMod val="25000"/>
                  </a:schemeClr>
                </a:solidFill>
                <a:latin typeface="Abadi" panose="020B0604020104020204" pitchFamily="34" charset="0"/>
              </a:rPr>
              <a:t>What is the price of each launch?</a:t>
            </a:r>
          </a:p>
          <a:p>
            <a:pPr lvl="1">
              <a:spcBef>
                <a:spcPts val="1400"/>
              </a:spcBef>
            </a:pPr>
            <a:r>
              <a:rPr lang="en-US" dirty="0" smtClean="0">
                <a:solidFill>
                  <a:schemeClr val="accent3">
                    <a:lumMod val="25000"/>
                  </a:schemeClr>
                </a:solidFill>
                <a:latin typeface="Abadi" panose="020B0604020104020204" pitchFamily="34" charset="0"/>
              </a:rPr>
              <a:t>Will SpaceX reuse the first stage?</a:t>
            </a:r>
            <a:endParaRPr lang="en-US" dirty="0">
              <a:solidFill>
                <a:schemeClr val="accent3">
                  <a:lumMod val="25000"/>
                </a:schemeClr>
              </a:solidFill>
              <a:latin typeface="Abadi" panose="020B0604020104020204" pitchFamily="34" charset="0"/>
            </a:endParaRPr>
          </a:p>
          <a:p>
            <a:pPr lvl="1">
              <a:spcBef>
                <a:spcPts val="1400"/>
              </a:spcBef>
            </a:pPr>
            <a:r>
              <a:rPr lang="en-US" dirty="0" smtClean="0">
                <a:solidFill>
                  <a:schemeClr val="accent3">
                    <a:lumMod val="25000"/>
                  </a:schemeClr>
                </a:solidFill>
                <a:latin typeface="Abadi" panose="020B0604020104020204" pitchFamily="34" charset="0"/>
              </a:rPr>
              <a:t>What </a:t>
            </a:r>
            <a:r>
              <a:rPr lang="en-US" dirty="0">
                <a:solidFill>
                  <a:schemeClr val="accent3">
                    <a:lumMod val="25000"/>
                  </a:schemeClr>
                </a:solidFill>
                <a:latin typeface="Abadi" panose="020B0604020104020204" pitchFamily="34" charset="0"/>
              </a:rPr>
              <a:t>is the best algorithm that can be used for binary </a:t>
            </a:r>
            <a:r>
              <a:rPr lang="en-US" dirty="0" smtClean="0">
                <a:solidFill>
                  <a:schemeClr val="accent3">
                    <a:lumMod val="25000"/>
                  </a:schemeClr>
                </a:solidFill>
                <a:latin typeface="Abadi" panose="020B0604020104020204" pitchFamily="34" charset="0"/>
              </a:rPr>
              <a:t>classification in </a:t>
            </a:r>
            <a:r>
              <a:rPr lang="en-US" dirty="0">
                <a:solidFill>
                  <a:schemeClr val="accent3">
                    <a:lumMod val="25000"/>
                  </a:schemeClr>
                </a:solidFill>
                <a:latin typeface="Abadi" panose="020B0604020104020204" pitchFamily="34" charset="0"/>
              </a:rPr>
              <a:t>this case</a:t>
            </a:r>
            <a:r>
              <a:rPr lang="en-US" dirty="0" smtClean="0">
                <a:solidFill>
                  <a:schemeClr val="accent3">
                    <a:lumMod val="25000"/>
                  </a:schemeClr>
                </a:solidFill>
                <a:latin typeface="Abadi" panose="020B0604020104020204" pitchFamily="34" charset="0"/>
              </a:rPr>
              <a:t>?</a:t>
            </a:r>
          </a:p>
          <a:p>
            <a:pPr lvl="1">
              <a:spcBef>
                <a:spcPts val="1400"/>
              </a:spcBef>
            </a:pPr>
            <a:r>
              <a:rPr lang="en-US" dirty="0" smtClean="0">
                <a:solidFill>
                  <a:schemeClr val="accent3">
                    <a:lumMod val="25000"/>
                  </a:schemeClr>
                </a:solidFill>
                <a:latin typeface="Abadi" panose="020B0604020104020204" pitchFamily="34" charset="0"/>
              </a:rPr>
              <a:t>Is there a relationship between launch sites and success rates?</a:t>
            </a:r>
            <a:endParaRPr lang="en-US"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3635459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9</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4828033" y="2858125"/>
            <a:ext cx="2328671" cy="769441"/>
          </a:xfrm>
          <a:prstGeom prst="rect">
            <a:avLst/>
          </a:prstGeom>
          <a:solidFill>
            <a:srgbClr val="0948CB"/>
          </a:solidFill>
        </p:spPr>
        <p:txBody>
          <a:bodyPr wrap="square" rtlCol="0">
            <a:spAutoFit/>
          </a:bodyPr>
          <a:lstStyle/>
          <a:p>
            <a:r>
              <a:rPr lang="en-US" sz="4400" dirty="0">
                <a:solidFill>
                  <a:schemeClr val="bg1"/>
                </a:solidFill>
              </a:rPr>
              <a:t>Section 1</a:t>
            </a:r>
          </a:p>
        </p:txBody>
      </p:sp>
    </p:spTree>
    <p:extLst>
      <p:ext uri="{BB962C8B-B14F-4D97-AF65-F5344CB8AC3E}">
        <p14:creationId xmlns:p14="http://schemas.microsoft.com/office/powerpoint/2010/main" val="3093198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2361</TotalTime>
  <Words>3421</Words>
  <Application>Microsoft Office PowerPoint</Application>
  <PresentationFormat>Widescreen</PresentationFormat>
  <Paragraphs>475</Paragraphs>
  <Slides>61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Abadi</vt:lpstr>
      <vt:lpstr>Arial</vt:lpstr>
      <vt:lpstr>Bahnschrift SemiBold SemiConden</vt:lpstr>
      <vt:lpstr>Calibri</vt:lpstr>
      <vt:lpstr>Calibri Light</vt:lpstr>
      <vt:lpstr>IBM Plex Mono SemiBold</vt:lpstr>
      <vt:lpstr>IBM Plex Mono Text</vt:lpstr>
      <vt:lpstr>SF Pro</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Samuel Akuffo</cp:lastModifiedBy>
  <cp:revision>286</cp:revision>
  <dcterms:created xsi:type="dcterms:W3CDTF">2021-04-29T18:58:34Z</dcterms:created>
  <dcterms:modified xsi:type="dcterms:W3CDTF">2024-07-12T00:07:11Z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