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76" r:id="rId6"/>
    <p:sldId id="277" r:id="rId7"/>
    <p:sldId id="278" r:id="rId8"/>
    <p:sldId id="288" r:id="rId9"/>
    <p:sldId id="289" r:id="rId10"/>
    <p:sldId id="291" r:id="rId11"/>
    <p:sldId id="279" r:id="rId12"/>
    <p:sldId id="290" r:id="rId13"/>
    <p:sldId id="293" r:id="rId14"/>
    <p:sldId id="297" r:id="rId15"/>
    <p:sldId id="298" r:id="rId16"/>
    <p:sldId id="280" r:id="rId17"/>
    <p:sldId id="303" r:id="rId18"/>
    <p:sldId id="300" r:id="rId19"/>
    <p:sldId id="302" r:id="rId20"/>
    <p:sldId id="283" r:id="rId21"/>
    <p:sldId id="28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52" autoAdjust="0"/>
  </p:normalViewPr>
  <p:slideViewPr>
    <p:cSldViewPr snapToGrid="0" showGuides="1">
      <p:cViewPr varScale="1">
        <p:scale>
          <a:sx n="88" d="100"/>
          <a:sy n="88" d="100"/>
        </p:scale>
        <p:origin x="494" y="6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813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943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026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065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78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9942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310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966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210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66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6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564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4020" y="3161623"/>
            <a:ext cx="9144000" cy="1883593"/>
          </a:xfrm>
        </p:spPr>
        <p:txBody>
          <a:bodyPr lIns="0" tIns="0" rIns="0" bIns="0" anchor="t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CUSTOMER RELATIONSHIP MANAGEMENT SALES ANALYSIS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Presentation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2E7BA2-A498-7EF4-D02D-C4482281F3AD}"/>
              </a:ext>
            </a:extLst>
          </p:cNvPr>
          <p:cNvSpPr txBox="1"/>
          <p:nvPr/>
        </p:nvSpPr>
        <p:spPr>
          <a:xfrm>
            <a:off x="3479800" y="5905500"/>
            <a:ext cx="551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KWAMENA BONDZIE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673A57-8C07-453C-8611-1D99E8CDE1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536546"/>
            <a:ext cx="11963400" cy="63665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&amp; Analyze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352592A-7C54-885F-BB8E-55BA0CB2E977}"/>
              </a:ext>
            </a:extLst>
          </p:cNvPr>
          <p:cNvSpPr/>
          <p:nvPr/>
        </p:nvSpPr>
        <p:spPr>
          <a:xfrm>
            <a:off x="4903528" y="568170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SQL queries – Sales Team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0C0B1D-0BD1-BC80-0860-1B415E848B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5" t="10216" b="15265"/>
          <a:stretch/>
        </p:blipFill>
        <p:spPr bwMode="auto">
          <a:xfrm>
            <a:off x="228600" y="982990"/>
            <a:ext cx="6154153" cy="58750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2C3C5E-0FA0-C836-9EDB-7EF6768EB9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5141" b="5141"/>
          <a:stretch/>
        </p:blipFill>
        <p:spPr bwMode="auto">
          <a:xfrm>
            <a:off x="6460958" y="1001659"/>
            <a:ext cx="5424237" cy="585633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86886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673A57-8C07-453C-8611-1D99E8CDE1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548578"/>
            <a:ext cx="11963400" cy="63665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&amp; Analyze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352592A-7C54-885F-BB8E-55BA0CB2E977}"/>
              </a:ext>
            </a:extLst>
          </p:cNvPr>
          <p:cNvSpPr/>
          <p:nvPr/>
        </p:nvSpPr>
        <p:spPr>
          <a:xfrm>
            <a:off x="4903528" y="568170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SQL queries – Product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2BE541-D4C5-C1AC-6257-2A14F375D8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96" t="10611"/>
          <a:stretch/>
        </p:blipFill>
        <p:spPr bwMode="auto">
          <a:xfrm>
            <a:off x="228599" y="973641"/>
            <a:ext cx="6244390" cy="569385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3E8DD1E-0FE6-4B5B-29A4-22C1174B87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49"/>
          <a:stretch/>
        </p:blipFill>
        <p:spPr bwMode="auto">
          <a:xfrm>
            <a:off x="6641429" y="973641"/>
            <a:ext cx="4948989" cy="55835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19686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673A57-8C07-453C-8611-1D99E8CDE1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536546"/>
            <a:ext cx="11963400" cy="63665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&amp; Analyze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352592A-7C54-885F-BB8E-55BA0CB2E977}"/>
              </a:ext>
            </a:extLst>
          </p:cNvPr>
          <p:cNvSpPr/>
          <p:nvPr/>
        </p:nvSpPr>
        <p:spPr>
          <a:xfrm>
            <a:off x="4903528" y="568170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SQL queries – Account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2B592E-995E-8C10-32B1-B89E8372F0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6" t="10267" r="4551" b="31287"/>
          <a:stretch/>
        </p:blipFill>
        <p:spPr bwMode="auto">
          <a:xfrm>
            <a:off x="0" y="924344"/>
            <a:ext cx="9657806" cy="57431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24556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7D48B35-9427-0CE3-BD6C-2000192C03B8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Dashboard 1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37049A-1E23-CDAE-594E-30AE6092F4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673"/>
            <a:ext cx="12191999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8B8431D-2679-418A-2601-89D4B36A8660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Dashboard 3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43E1B9-209B-8B71-413E-C83F04A4CA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673"/>
            <a:ext cx="12191999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482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E6AFDBB-B21A-45C5-3D4A-8D1AD7361406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Dashboard 2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319408-FF3D-7034-58F5-BB19D7B0A8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673"/>
            <a:ext cx="12191999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13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8B8431D-2679-418A-2601-89D4B36A8660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Dashboard 2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0B325D-2E16-32A1-886C-9E39B58200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673"/>
            <a:ext cx="12191999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36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3008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Findings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631371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Recommendations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6255658" y="2104573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596440" y="2232183"/>
            <a:ext cx="5566678" cy="38527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total number of deals generated which covered the period of October 2016 to December 2017 was 8,800.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Out of the 8,800 deals, the data showed almost half (48.1%) of the deals have been won, the company continues to engage with about 18.06% of the deals, lost about 28.10% of the deals and about 5.6% of the deals are at the prospecting stage.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+mj-lt"/>
              <a:buAutoNum type="arabicPeriod"/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analysis revealed that despite strong sales figures, the company faced losses after product sales.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42CE6B-862D-4B18-B10B-3436A7D24058}"/>
              </a:ext>
            </a:extLst>
          </p:cNvPr>
          <p:cNvSpPr/>
          <p:nvPr/>
        </p:nvSpPr>
        <p:spPr>
          <a:xfrm>
            <a:off x="6716039" y="2295187"/>
            <a:ext cx="4902220" cy="282115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342900" indent="-342900">
              <a:lnSpc>
                <a:spcPct val="107000"/>
              </a:lnSpc>
              <a:spcBef>
                <a:spcPts val="120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kern="100" dirty="0" smtClean="0">
                <a:latin typeface="Aptos" panose="020B0004020202020204" pitchFamily="34" charset="0"/>
                <a:cs typeface="Times New Roman" panose="02020603050405020304" pitchFamily="18" charset="0"/>
              </a:rPr>
              <a:t>To </a:t>
            </a:r>
            <a:r>
              <a:rPr lang="en-US" kern="100" dirty="0">
                <a:latin typeface="Aptos" panose="020B0004020202020204" pitchFamily="34" charset="0"/>
                <a:cs typeface="Times New Roman" panose="02020603050405020304" pitchFamily="18" charset="0"/>
              </a:rPr>
              <a:t>fine-tune pricing, you can consider implementing dynamic pricing strategies. This strategy encompasses setting prices based on market demand, competitor pricing, and customer behavior</a:t>
            </a:r>
            <a:r>
              <a:rPr lang="en-US" kern="100" dirty="0" smtClean="0">
                <a:latin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07000"/>
              </a:lnSpc>
              <a:spcBef>
                <a:spcPts val="120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kern="100" dirty="0" smtClean="0">
                <a:latin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>
                <a:latin typeface="Aptos" panose="020B0004020202020204" pitchFamily="34" charset="0"/>
                <a:cs typeface="Times New Roman" panose="02020603050405020304" pitchFamily="18" charset="0"/>
              </a:rPr>
              <a:t>To take on this strategy, there is a need-to-know preferences and price sensitivity to tailor pricing strategies to maximize profits while remaining competitive in </a:t>
            </a:r>
            <a:r>
              <a:rPr lang="en-US" kern="100" dirty="0" smtClean="0">
                <a:latin typeface="Aptos" panose="020B0004020202020204" pitchFamily="34" charset="0"/>
                <a:cs typeface="Times New Roman" panose="02020603050405020304" pitchFamily="18" charset="0"/>
              </a:rPr>
              <a:t>the market</a:t>
            </a:r>
            <a:endParaRPr lang="en-US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CRM Sales Analysis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248275" y="2857500"/>
            <a:ext cx="1774826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CRM SALES ANALYSIS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PROJECT OVERVIEW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ASK QUESTIONS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PREPARE DATA 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VISUALIZE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ANALYSIS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PROCESS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163846" y="5352487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752461" y="3547411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Overview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-481463" y="1339870"/>
            <a:ext cx="5177636" cy="3957739"/>
          </a:xfrm>
          <a:prstGeom prst="trapezoid">
            <a:avLst>
              <a:gd name="adj" fmla="val 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7333577" y="1514101"/>
            <a:ext cx="5141586" cy="3597191"/>
          </a:xfrm>
          <a:prstGeom prst="trapezoid">
            <a:avLst>
              <a:gd name="adj" fmla="val 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602544" y="970806"/>
            <a:ext cx="3009622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971C9-EF43-797D-9A04-D1DE7B329FDA}"/>
              </a:ext>
            </a:extLst>
          </p:cNvPr>
          <p:cNvSpPr txBox="1"/>
          <p:nvPr/>
        </p:nvSpPr>
        <p:spPr>
          <a:xfrm>
            <a:off x="420316" y="1752915"/>
            <a:ext cx="30096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Project shows analysis of a company’s customer relationship management (CRM)</a:t>
            </a:r>
            <a:r>
              <a:rPr lang="en-US" sz="24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sales </a:t>
            </a:r>
            <a:r>
              <a:rPr lang="en-US" sz="24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dataset that includes information about accounts, products, sales pipelines, and sales teams.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99E82F-2499-18C9-6693-3C4C9B966B09}"/>
              </a:ext>
            </a:extLst>
          </p:cNvPr>
          <p:cNvSpPr txBox="1"/>
          <p:nvPr/>
        </p:nvSpPr>
        <p:spPr>
          <a:xfrm>
            <a:off x="8105775" y="1941093"/>
            <a:ext cx="35479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company seeks to optimize its sales strategies and drive growth by gaining a deeper understanding of its accounts, products, sales pipeline, and sales team</a:t>
            </a:r>
            <a:endParaRPr lang="en-US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3ECB47-3E6F-7F30-1644-60B6541BF762}"/>
              </a:ext>
            </a:extLst>
          </p:cNvPr>
          <p:cNvSpPr/>
          <p:nvPr/>
        </p:nvSpPr>
        <p:spPr>
          <a:xfrm>
            <a:off x="8399559" y="970806"/>
            <a:ext cx="3009622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Ask Questions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723232" y="1062967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FAD125B-9A3B-49A4-B9EC-C8A6D3CF9C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723232" y="4658186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109244" y="2928814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495256" y="2928814"/>
            <a:ext cx="1587500" cy="15875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55211EE-8286-42CD-A4AF-EDD1186B28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881268" y="2928814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3287700-63E7-4098-B825-B123C11134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881268" y="1107833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9943F00-C6CB-4F10-A02B-801F37984D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881268" y="4749795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8C71AAC-D0D2-4BBF-B302-54163A284E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  <a:stCxn id="3" idx="6"/>
            <a:endCxn id="41" idx="6"/>
          </p:cNvCxnSpPr>
          <p:nvPr/>
        </p:nvCxnSpPr>
        <p:spPr>
          <a:xfrm>
            <a:off x="3310732" y="1856717"/>
            <a:ext cx="12700" cy="3595219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1AB5AC-284A-472B-B8E5-2F198F4E96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>
            <a:off x="3562069" y="3722564"/>
            <a:ext cx="496674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1AAA85B-D8C7-43BE-844A-6252650151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  <a:stCxn id="73" idx="6"/>
          </p:cNvCxnSpPr>
          <p:nvPr/>
        </p:nvCxnSpPr>
        <p:spPr>
          <a:xfrm>
            <a:off x="8082756" y="3722564"/>
            <a:ext cx="569925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741AA56-D9ED-492E-8385-5CB8274B12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stCxn id="76" idx="2"/>
            <a:endCxn id="77" idx="2"/>
          </p:cNvCxnSpPr>
          <p:nvPr/>
        </p:nvCxnSpPr>
        <p:spPr>
          <a:xfrm rot="10800000" flipV="1">
            <a:off x="8881268" y="1901583"/>
            <a:ext cx="12700" cy="3641962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831182" y="1364271"/>
            <a:ext cx="1371600" cy="98488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What is the Distribution of deals in the pipeline?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1831182" y="5137476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Deal stage over time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4217194" y="3476343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Sales Pipeline Analysis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476343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Sales Team Analysis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353232"/>
            <a:ext cx="1371600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Who are the most effective managers?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532250"/>
            <a:ext cx="1371600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Who are the top-performing sales agents?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112658"/>
            <a:ext cx="1371600" cy="86177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Which sales agent is most effective at selling a specific product?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95405BE-1B4E-15CF-9E5E-0D270DB199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718470" y="2928814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8E9B7F-5DDD-E362-2157-647641C5B4F5}"/>
              </a:ext>
            </a:extLst>
          </p:cNvPr>
          <p:cNvSpPr/>
          <p:nvPr/>
        </p:nvSpPr>
        <p:spPr>
          <a:xfrm>
            <a:off x="1848644" y="3399398"/>
            <a:ext cx="1371600" cy="6463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What is the average deal length?</a:t>
            </a: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Ask Questions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723232" y="1062967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FAD125B-9A3B-49A4-B9EC-C8A6D3CF9C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723232" y="4658186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109244" y="2928814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495258" y="2911049"/>
            <a:ext cx="1587500" cy="15875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55211EE-8286-42CD-A4AF-EDD1186B28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881268" y="2928814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3287700-63E7-4098-B825-B123C11134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881268" y="1107833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9943F00-C6CB-4F10-A02B-801F37984D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881268" y="4749795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8C71AAC-D0D2-4BBF-B302-54163A284E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  <a:stCxn id="3" idx="6"/>
            <a:endCxn id="41" idx="6"/>
          </p:cNvCxnSpPr>
          <p:nvPr/>
        </p:nvCxnSpPr>
        <p:spPr>
          <a:xfrm>
            <a:off x="3310732" y="1856717"/>
            <a:ext cx="12700" cy="3595219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1AB5AC-284A-472B-B8E5-2F198F4E96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>
            <a:off x="3562069" y="3722564"/>
            <a:ext cx="496674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1AAA85B-D8C7-43BE-844A-6252650151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  <a:stCxn id="73" idx="6"/>
          </p:cNvCxnSpPr>
          <p:nvPr/>
        </p:nvCxnSpPr>
        <p:spPr>
          <a:xfrm>
            <a:off x="8082758" y="3704799"/>
            <a:ext cx="569925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741AA56-D9ED-492E-8385-5CB8274B12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stCxn id="76" idx="2"/>
            <a:endCxn id="77" idx="2"/>
          </p:cNvCxnSpPr>
          <p:nvPr/>
        </p:nvCxnSpPr>
        <p:spPr>
          <a:xfrm rot="10800000" flipV="1">
            <a:off x="8881268" y="1901583"/>
            <a:ext cx="12700" cy="3641962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831182" y="1487381"/>
            <a:ext cx="1371600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What is the total number of Products sold?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1831182" y="4952811"/>
            <a:ext cx="1371600" cy="86177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What is the revenue and profit generated by each product?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4217194" y="3476343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Product Performance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476344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Account Analysis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291678"/>
            <a:ext cx="1371600" cy="86177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Which accounts have the highest average revenue per order?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532250"/>
            <a:ext cx="1371600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Which sector have the most accounts?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112658"/>
            <a:ext cx="1371600" cy="86177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What is the revenue and profit generated from each sector?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95405BE-1B4E-15CF-9E5E-0D270DB199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718470" y="2928814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8E9B7F-5DDD-E362-2157-647641C5B4F5}"/>
              </a:ext>
            </a:extLst>
          </p:cNvPr>
          <p:cNvSpPr/>
          <p:nvPr/>
        </p:nvSpPr>
        <p:spPr>
          <a:xfrm>
            <a:off x="1848644" y="3291677"/>
            <a:ext cx="1371600" cy="86177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What is the trend for revenue and product quantity over time?</a:t>
            </a:r>
          </a:p>
        </p:txBody>
      </p:sp>
    </p:spTree>
    <p:extLst>
      <p:ext uri="{BB962C8B-B14F-4D97-AF65-F5344CB8AC3E}">
        <p14:creationId xmlns:p14="http://schemas.microsoft.com/office/powerpoint/2010/main" val="454931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673A57-8C07-453C-8611-1D99E8CDE1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536546"/>
            <a:ext cx="11963400" cy="63665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Prepare Data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3946F22D-0F40-601A-D50E-6EB87860EF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1720"/>
          <a:stretch/>
        </p:blipFill>
        <p:spPr>
          <a:xfrm>
            <a:off x="-2" y="823802"/>
            <a:ext cx="6864825" cy="603419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352592A-7C54-885F-BB8E-55BA0CB2E977}"/>
              </a:ext>
            </a:extLst>
          </p:cNvPr>
          <p:cNvSpPr/>
          <p:nvPr/>
        </p:nvSpPr>
        <p:spPr>
          <a:xfrm>
            <a:off x="4903528" y="568170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Create Tables and Import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EFA129-D20E-2E41-3C8C-E3E43ADF8E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9" t="243" r="35267" b="243"/>
          <a:stretch/>
        </p:blipFill>
        <p:spPr bwMode="auto">
          <a:xfrm>
            <a:off x="6864823" y="823803"/>
            <a:ext cx="5327177" cy="60478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2733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Prepare Data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4818225" y="5330350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766012" y="5771628"/>
            <a:ext cx="274319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Check for errors in mostly the Primary key columns to ensure its uniqueness before establishing relationship between the tables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5" y="5277619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Perform Data Cleaning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1A413B-61C5-4A32-45F6-B76AD12F82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0" r="49510"/>
          <a:stretch/>
        </p:blipFill>
        <p:spPr bwMode="auto">
          <a:xfrm>
            <a:off x="0" y="682389"/>
            <a:ext cx="4764505" cy="43246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507349-2691-5341-1EE3-4C85777508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83" t="14908" r="22090" b="25461"/>
          <a:stretch/>
        </p:blipFill>
        <p:spPr>
          <a:xfrm>
            <a:off x="5110957" y="682388"/>
            <a:ext cx="5989636" cy="432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102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Prepare Data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7597404" y="5783446"/>
            <a:ext cx="2743195" cy="4873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Alter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table created and establish Relationship between the tables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0EBDBB-8DE6-FD95-91B3-55F8AE2498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3" t="9931" r="15338" b="31334"/>
          <a:stretch/>
        </p:blipFill>
        <p:spPr>
          <a:xfrm>
            <a:off x="6769290" y="607503"/>
            <a:ext cx="5422710" cy="437267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7597404" y="5493449"/>
            <a:ext cx="3469102" cy="2219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Entity Relationship Design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E4E8A9E-C758-B261-B1B8-1ABB424333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23"/>
          <a:stretch/>
        </p:blipFill>
        <p:spPr>
          <a:xfrm>
            <a:off x="228600" y="1167062"/>
            <a:ext cx="6540690" cy="488482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228600" y="5821442"/>
            <a:ext cx="2743195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Design ER diagram to guide you on how DB is structured </a:t>
            </a:r>
          </a:p>
        </p:txBody>
      </p:sp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673A57-8C07-453C-8611-1D99E8CDE1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536546"/>
            <a:ext cx="11963400" cy="63665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&amp; Analyze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352592A-7C54-885F-BB8E-55BA0CB2E977}"/>
              </a:ext>
            </a:extLst>
          </p:cNvPr>
          <p:cNvSpPr/>
          <p:nvPr/>
        </p:nvSpPr>
        <p:spPr>
          <a:xfrm>
            <a:off x="4903528" y="568170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SQL queries – Sales Pipeline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3B9823-AD7D-E2AD-5B0E-0445608F6C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9" r="3959"/>
          <a:stretch/>
        </p:blipFill>
        <p:spPr bwMode="auto">
          <a:xfrm>
            <a:off x="228599" y="924343"/>
            <a:ext cx="6376738" cy="57431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045A1D-8A2F-6472-DE65-70DC0901B80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5" t="11195" b="45132"/>
          <a:stretch/>
        </p:blipFill>
        <p:spPr bwMode="auto">
          <a:xfrm>
            <a:off x="6833936" y="924343"/>
            <a:ext cx="5129464" cy="15436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DA2251-54A6-C323-503C-C638FCB7B3B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2" r="9658"/>
          <a:stretch/>
        </p:blipFill>
        <p:spPr bwMode="auto">
          <a:xfrm>
            <a:off x="6833936" y="2593116"/>
            <a:ext cx="5129464" cy="40743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73277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252</TotalTime>
  <Words>534</Words>
  <Application>Microsoft Office PowerPoint</Application>
  <PresentationFormat>Widescreen</PresentationFormat>
  <Paragraphs>100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Aptos</vt:lpstr>
      <vt:lpstr>Arial</vt:lpstr>
      <vt:lpstr>Calibri</vt:lpstr>
      <vt:lpstr>Century Gothic</vt:lpstr>
      <vt:lpstr>Segoe UI</vt:lpstr>
      <vt:lpstr>Segoe UI Light</vt:lpstr>
      <vt:lpstr>Times New Roman</vt:lpstr>
      <vt:lpstr>Office Theme</vt:lpstr>
      <vt:lpstr>CUSTOMER RELATIONSHIP MANAGEMENT SALES ANALYSIS Presentation</vt:lpstr>
      <vt:lpstr>Project analysis slide 2</vt:lpstr>
      <vt:lpstr>Project analysis slide 3</vt:lpstr>
      <vt:lpstr>Project analysis slide 4</vt:lpstr>
      <vt:lpstr>Project analysis slide 4</vt:lpstr>
      <vt:lpstr>Project analysis slide 5</vt:lpstr>
      <vt:lpstr>Project analysis slide 5</vt:lpstr>
      <vt:lpstr>Project analysis slide 5</vt:lpstr>
      <vt:lpstr>Project analysis slide 5</vt:lpstr>
      <vt:lpstr>Project analysis slide 5</vt:lpstr>
      <vt:lpstr>Project analysis slide 5</vt:lpstr>
      <vt:lpstr>Project analysis slide 5</vt:lpstr>
      <vt:lpstr>Project analysis slide 6</vt:lpstr>
      <vt:lpstr>Project analysis slide 6</vt:lpstr>
      <vt:lpstr>Project analysis slide 6</vt:lpstr>
      <vt:lpstr>Project analysis slide 6</vt:lpstr>
      <vt:lpstr>Project analysis slide 8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RELATIONSHIP MANAGEMENT DATA ANALYSIS Presentation</dc:title>
  <dc:creator>Ato Bondzie</dc:creator>
  <cp:lastModifiedBy>user</cp:lastModifiedBy>
  <cp:revision>11</cp:revision>
  <dcterms:created xsi:type="dcterms:W3CDTF">2024-06-10T16:36:11Z</dcterms:created>
  <dcterms:modified xsi:type="dcterms:W3CDTF">2024-06-12T10:47:18Z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