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1FAA-F945-42DB-B356-F8CAA228060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26FBD-8F54-4A82-8DBF-69E44EF27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9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45F5A-97EB-4110-BD80-969344473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7DAE75-ABB2-469B-8945-BD3B0F566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392D9-325E-41DE-9755-6BBC4E94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F282-C3F0-42B0-AD69-9011D00F6E55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63EAB-1B6F-49DD-BFAA-6F180974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893FA-43A0-4458-9385-574A2656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053B-2AAC-45BE-8EE1-94E8C5D40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7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4BBB9-DA49-4876-9B8D-557B69B1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FDD9D-D3D4-4AA1-94FF-575A7882A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6318D-5907-4098-81B6-699FEA65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2E74-8B95-436C-9E75-F49878D638E9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20B37-578A-44BB-80D9-191A6841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17761-F5B9-4872-8874-6CED2E04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053B-2AAC-45BE-8EE1-94E8C5D40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8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D8ACF6-3774-4D18-92F3-D4C20BFCF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D7B4B3-0293-4B7D-B8CB-4F861F9F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570FA-7A6B-4F53-B83E-0C2DE907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522D-5A6C-4FFF-81F9-A682201BF914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2D98E-7BA1-4AB8-9C18-612B503A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7EA04-63B5-440E-8946-6F26CE4D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053B-2AAC-45BE-8EE1-94E8C5D40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10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1946-1165-4AE0-A2E6-9628DD97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0C2F8-BDC0-4611-AC71-7A6E4B495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1A8D5-B001-4B67-91B2-55B8A7E7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5AFE-1B65-4D29-8DE0-74170A75E249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B7103-BA32-474F-A7A5-380E0102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263A9-C69C-499D-A398-7100691C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053B-2AAC-45BE-8EE1-94E8C5D40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08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904E9-9C66-47B0-9647-A643806F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4F4EF9-73C5-4B08-8860-B8C22C02A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3709B-3081-4141-B9A8-D24E6B17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5292-FDA0-47E0-B5CC-E9E1D0EF3239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0BD38-3E28-404D-813B-3ABA7428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21C8A-7DE0-4F73-B645-E1098D56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053B-2AAC-45BE-8EE1-94E8C5D40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D60DB-50DA-4430-8965-0DA65A84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4CBE2-425A-4662-AEE1-D14017A5E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FCB0ED-8C21-4C5A-B94A-82AC8653B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9F255B-1489-459A-9940-82972CE2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F6D1-423D-4B91-8AF3-D7D29A97EA58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6EDFE-F84B-4366-B793-372F1C1A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A6F3E3-E42B-4CF0-A773-630CC2E1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053B-2AAC-45BE-8EE1-94E8C5D40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28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BE45D-1F9F-4FA5-848F-6E5D16D1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BF7B22-D179-4B87-9AD9-925329688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F141CA-0309-461C-A010-4ED992C4A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BAE368-846C-4256-B398-0C44CA2FA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463DFC-9CBE-4F10-8D88-052044624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D0C77A-EE65-476D-80F6-10561AC7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002C-390E-4455-9E11-6B3DD09FB2E4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0EA521-75D9-40B7-93B0-4C01F406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17D7C8-8257-4C81-A8BC-4D9860A4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053B-2AAC-45BE-8EE1-94E8C5D40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6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F6111-80BC-43E7-91DE-1EAC6035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282579-D999-498C-9855-DBF347DB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0D08-8E95-400A-A4BA-7C317B0444D7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79141-7635-45B3-937D-1823E204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E66439-2394-4CCA-BAAA-4E772451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053B-2AAC-45BE-8EE1-94E8C5D40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1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A1D755-69FE-4394-AF82-6EB84948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A666-9E37-4704-ADD8-F28CB78D9E7F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9A8877-C186-41A4-AA8E-1343D180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683C79-244A-456D-9D0D-D7CFCCD9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053B-2AAC-45BE-8EE1-94E8C5D40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7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D4CDE-B436-4550-AC3B-80DDCD9D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0DBA3-7AEF-4ECB-8729-6FE90B5FA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96761D-F3E2-4F7E-839E-8525ADED3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40D44-E70D-419A-BD41-49717FED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4B9-ACB4-4A75-9DB1-8AFFB5C30F0F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41817-C557-4F20-9C72-0DBCC4BF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B8E2ED-83AC-4EEC-87F5-EEEB3489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053B-2AAC-45BE-8EE1-94E8C5D40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7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9AC1-6760-400E-99F6-C77CB6B5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AB5CE-865F-4E1E-A614-A17A385C5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FBD3BF-C2ED-400D-9723-1513F066D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0564A-F64D-41A4-B99B-54F6A2C3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658E-783D-41B6-8584-8F0DC4CD4833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89E3C-0D44-416D-80B7-0EAAD502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C1A2E-415F-44BB-AB14-DDD4E4E0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053B-2AAC-45BE-8EE1-94E8C5D40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8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662672-516B-444D-8705-7197B961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BE8E3-F44D-4BD8-8169-47AF7F7AB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0D501-A941-4D04-A76F-39C4EEA63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22A7-91A0-462F-A887-D83BAF4C481B}" type="datetime1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E475D-6917-49DD-A9D1-8CD33B2EE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3C287-FEFF-4434-932C-1EBF2B8ED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053B-2AAC-45BE-8EE1-94E8C5D40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4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820CF-3AD1-4744-B24B-CD7B8F716835}"/>
              </a:ext>
            </a:extLst>
          </p:cNvPr>
          <p:cNvSpPr txBox="1"/>
          <p:nvPr/>
        </p:nvSpPr>
        <p:spPr>
          <a:xfrm>
            <a:off x="1418492" y="1274883"/>
            <a:ext cx="93550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3200" dirty="0">
                <a:latin typeface="+mj-ea"/>
                <a:ea typeface="+mj-ea"/>
              </a:rPr>
              <a:t>[Char-RNN</a:t>
            </a:r>
            <a:r>
              <a:rPr lang="ko-KR" altLang="en-US" sz="3200" dirty="0">
                <a:latin typeface="+mj-ea"/>
                <a:ea typeface="+mj-ea"/>
              </a:rPr>
              <a:t>을 사용해 셰익스피어 문체 생성하기</a:t>
            </a:r>
            <a:r>
              <a:rPr lang="en-US" altLang="ko-KR" sz="3200" dirty="0">
                <a:latin typeface="+mj-ea"/>
                <a:ea typeface="+mj-ea"/>
              </a:rPr>
              <a:t>]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3200" dirty="0">
                <a:latin typeface="+mj-ea"/>
                <a:ea typeface="+mj-ea"/>
              </a:rPr>
              <a:t>16.1.1 ~ 16.1.2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ko-KR" altLang="en-US" sz="3200" dirty="0">
                <a:latin typeface="+mj-ea"/>
                <a:ea typeface="+mj-ea"/>
              </a:rPr>
              <a:t>훈련 데이터셋 만들기 </a:t>
            </a:r>
            <a:r>
              <a:rPr lang="en-US" altLang="ko-KR" sz="3200" dirty="0">
                <a:latin typeface="+mj-ea"/>
                <a:ea typeface="+mj-ea"/>
              </a:rPr>
              <a:t>~ </a:t>
            </a:r>
            <a:r>
              <a:rPr lang="ko-KR" altLang="en-US" sz="3200" dirty="0">
                <a:latin typeface="+mj-ea"/>
                <a:ea typeface="+mj-ea"/>
              </a:rPr>
              <a:t>순차 데이터셋 나누기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040FB-E8D1-49E7-98D4-41716D539320}"/>
              </a:ext>
            </a:extLst>
          </p:cNvPr>
          <p:cNvSpPr txBox="1"/>
          <p:nvPr/>
        </p:nvSpPr>
        <p:spPr>
          <a:xfrm>
            <a:off x="1418492" y="4404944"/>
            <a:ext cx="935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latin typeface="+mj-ea"/>
                <a:ea typeface="+mj-ea"/>
              </a:rPr>
              <a:t>2021.05.09 </a:t>
            </a:r>
            <a:r>
              <a:rPr lang="ko-KR" altLang="en-US" sz="2400" dirty="0">
                <a:latin typeface="+mj-ea"/>
                <a:ea typeface="+mj-ea"/>
              </a:rPr>
              <a:t>백관구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F4AD-5046-43AD-9709-27AFEC12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053B-2AAC-45BE-8EE1-94E8C5D40C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58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E9CB99-D9E8-4AB2-8C55-E70529442CDA}"/>
              </a:ext>
            </a:extLst>
          </p:cNvPr>
          <p:cNvSpPr txBox="1"/>
          <p:nvPr/>
        </p:nvSpPr>
        <p:spPr>
          <a:xfrm>
            <a:off x="342901" y="298939"/>
            <a:ext cx="622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16. RNN</a:t>
            </a:r>
            <a:r>
              <a:rPr lang="ko-KR" altLang="en-US" sz="2400" dirty="0">
                <a:latin typeface="+mj-ea"/>
                <a:ea typeface="+mj-ea"/>
              </a:rPr>
              <a:t>과 </a:t>
            </a:r>
            <a:r>
              <a:rPr lang="ko-KR" altLang="en-US" sz="2400" dirty="0" err="1">
                <a:latin typeface="+mj-ea"/>
                <a:ea typeface="+mj-ea"/>
              </a:rPr>
              <a:t>어텐션을</a:t>
            </a:r>
            <a:r>
              <a:rPr lang="ko-KR" altLang="en-US" sz="2400" dirty="0">
                <a:latin typeface="+mj-ea"/>
                <a:ea typeface="+mj-ea"/>
              </a:rPr>
              <a:t> 사용한 자연어 처리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FE50F-90EE-4D22-93D5-226FE66358E7}"/>
              </a:ext>
            </a:extLst>
          </p:cNvPr>
          <p:cNvSpPr txBox="1"/>
          <p:nvPr/>
        </p:nvSpPr>
        <p:spPr>
          <a:xfrm>
            <a:off x="342901" y="1270560"/>
            <a:ext cx="115091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/>
              <a:t>앨런 튜링</a:t>
            </a:r>
            <a:r>
              <a:rPr lang="en-US" altLang="ko-KR" sz="1600" dirty="0"/>
              <a:t>(Alan Turing)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70C0"/>
                </a:solidFill>
              </a:rPr>
              <a:t>언어</a:t>
            </a:r>
            <a:r>
              <a:rPr lang="ko-KR" altLang="en-US" sz="1600" dirty="0"/>
              <a:t>를 마스터하는 것이 인간</a:t>
            </a:r>
            <a:r>
              <a:rPr lang="en-US" altLang="ko-KR" sz="1600" dirty="0"/>
              <a:t>(</a:t>
            </a:r>
            <a:r>
              <a:rPr lang="ko-KR" altLang="en-US" sz="1600" dirty="0"/>
              <a:t>호모 사피엔스</a:t>
            </a:r>
            <a:r>
              <a:rPr lang="en-US" altLang="ko-KR" sz="1600" dirty="0"/>
              <a:t>)</a:t>
            </a:r>
            <a:r>
              <a:rPr lang="ko-KR" altLang="en-US" sz="1600" dirty="0"/>
              <a:t>의 놀라운 인지 능력</a:t>
            </a:r>
            <a:endParaRPr lang="en-US" altLang="ko-KR" sz="1600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튜링 테스트</a:t>
            </a:r>
            <a:r>
              <a:rPr lang="en-US" altLang="ko-KR" sz="1600" dirty="0"/>
              <a:t>(1950): </a:t>
            </a:r>
            <a:r>
              <a:rPr lang="ko-KR" altLang="en-US" sz="1600" dirty="0"/>
              <a:t>대화의 상대방이 자신을 사람이라고 생각하도록 속일 수 있는 </a:t>
            </a:r>
            <a:r>
              <a:rPr lang="ko-KR" altLang="en-US" sz="1600" dirty="0" err="1"/>
              <a:t>챗봇</a:t>
            </a:r>
            <a:r>
              <a:rPr lang="en-US" altLang="ko-KR" sz="1600" dirty="0"/>
              <a:t>(chatbot)</a:t>
            </a:r>
            <a:r>
              <a:rPr lang="ko-KR" altLang="en-US" sz="1600" dirty="0"/>
              <a:t>인지 시험</a:t>
            </a:r>
            <a:endParaRPr lang="en-US" altLang="ko-KR" sz="1600" dirty="0"/>
          </a:p>
        </p:txBody>
      </p:sp>
      <p:pic>
        <p:nvPicPr>
          <p:cNvPr id="1026" name="Picture 2" descr="튜링 테스트 - 위키백과, 우리 모두의 백과사전">
            <a:extLst>
              <a:ext uri="{FF2B5EF4-FFF2-40B4-BE49-F238E27FC236}">
                <a16:creationId xmlns:a16="http://schemas.microsoft.com/office/drawing/2014/main" id="{C9BDE1C2-BF79-4790-9CA5-B008637E4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1" y="2941476"/>
            <a:ext cx="2812500" cy="360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2D7C2B-BDB3-4003-A3E5-46331363A082}"/>
              </a:ext>
            </a:extLst>
          </p:cNvPr>
          <p:cNvSpPr txBox="1"/>
          <p:nvPr/>
        </p:nvSpPr>
        <p:spPr>
          <a:xfrm>
            <a:off x="342901" y="6541476"/>
            <a:ext cx="281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튜링 테스트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7F2B16-4AEE-431F-B93C-5CFA660D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053B-2AAC-45BE-8EE1-94E8C5D40C8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9F98-DEE1-4A3B-9F7C-041B3DA0C3C0}"/>
              </a:ext>
            </a:extLst>
          </p:cNvPr>
          <p:cNvSpPr txBox="1"/>
          <p:nvPr/>
        </p:nvSpPr>
        <p:spPr>
          <a:xfrm>
            <a:off x="3225738" y="2718918"/>
            <a:ext cx="86233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/>
              <a:t>자연어 문제를 위해 많이 사용하는 방법이 순환 신경망</a:t>
            </a:r>
            <a:r>
              <a:rPr lang="en-US" altLang="ko-KR" sz="1600" dirty="0"/>
              <a:t>(RNN)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70C0"/>
                </a:solidFill>
              </a:rPr>
              <a:t>자연어</a:t>
            </a:r>
            <a:r>
              <a:rPr lang="en-US" altLang="ko-KR" sz="1600" dirty="0"/>
              <a:t>(Natural language): </a:t>
            </a:r>
            <a:r>
              <a:rPr lang="ko-KR" altLang="en-US" sz="1600" dirty="0"/>
              <a:t>사람들이 일상적으로 쓰는 언어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. </a:t>
            </a:r>
            <a:r>
              <a:rPr lang="ko-KR" altLang="en-US" sz="1600" dirty="0"/>
              <a:t>한국어</a:t>
            </a:r>
            <a:r>
              <a:rPr lang="en-US" altLang="ko-KR" sz="1600" dirty="0"/>
              <a:t>, </a:t>
            </a:r>
            <a:r>
              <a:rPr lang="ko-KR" altLang="en-US" sz="1600" dirty="0"/>
              <a:t>영어</a:t>
            </a:r>
            <a:r>
              <a:rPr lang="en-US" altLang="ko-KR" sz="1600" dirty="0"/>
              <a:t>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16</a:t>
            </a:r>
            <a:r>
              <a:rPr lang="ko-KR" altLang="en-US" sz="1600" dirty="0"/>
              <a:t>단원에서는 아래와 같은 자연어 모델들을 살펴볼 예정</a:t>
            </a:r>
            <a:endParaRPr lang="en-US" altLang="ko-KR" sz="1600" dirty="0"/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문자단위 </a:t>
            </a:r>
            <a:r>
              <a:rPr lang="en-US" altLang="ko-KR" sz="1600" dirty="0"/>
              <a:t>RNN (Character RNN)</a:t>
            </a:r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상태가 없는 </a:t>
            </a:r>
            <a:r>
              <a:rPr lang="en-US" altLang="ko-KR" sz="1600" dirty="0"/>
              <a:t>RNN (Stateless RNN)</a:t>
            </a:r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상태가 있는 </a:t>
            </a:r>
            <a:r>
              <a:rPr lang="en-US" altLang="ko-KR" sz="1600" dirty="0"/>
              <a:t>RNN (Stateful</a:t>
            </a:r>
            <a:r>
              <a:rPr lang="ko-KR" altLang="en-US" sz="1600" dirty="0"/>
              <a:t> </a:t>
            </a:r>
            <a:r>
              <a:rPr lang="en-US" altLang="ko-KR" sz="1600" dirty="0"/>
              <a:t>RNN)</a:t>
            </a:r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인코더</a:t>
            </a:r>
            <a:r>
              <a:rPr lang="en-US" altLang="ko-KR" sz="1600" dirty="0"/>
              <a:t>-</a:t>
            </a:r>
            <a:r>
              <a:rPr lang="ko-KR" altLang="en-US" sz="1600" dirty="0" err="1"/>
              <a:t>디코더</a:t>
            </a:r>
            <a:r>
              <a:rPr lang="ko-KR" altLang="en-US" sz="1600" dirty="0"/>
              <a:t> 네트워크</a:t>
            </a:r>
            <a:endParaRPr lang="en-US" altLang="ko-KR" sz="1600" dirty="0"/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트랜스포머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어텐션</a:t>
            </a:r>
            <a:r>
              <a:rPr lang="ko-KR" altLang="en-US" sz="1600" dirty="0"/>
              <a:t> 메커니즘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703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30736-6059-4175-A37F-DEF0F4D5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053B-2AAC-45BE-8EE1-94E8C5D40C8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A320E-AAD6-460E-838C-650C543BB743}"/>
              </a:ext>
            </a:extLst>
          </p:cNvPr>
          <p:cNvSpPr txBox="1"/>
          <p:nvPr/>
        </p:nvSpPr>
        <p:spPr>
          <a:xfrm>
            <a:off x="342900" y="246185"/>
            <a:ext cx="11517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16.1. Char-RNN</a:t>
            </a:r>
            <a:r>
              <a:rPr lang="ko-KR" altLang="en-US" sz="2400" dirty="0">
                <a:latin typeface="+mj-ea"/>
                <a:ea typeface="+mj-ea"/>
              </a:rPr>
              <a:t>을 사용해 셰익스피어 문체 생성하기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8D9DB-5143-4C79-9C88-7459C674461A}"/>
              </a:ext>
            </a:extLst>
          </p:cNvPr>
          <p:cNvSpPr txBox="1"/>
          <p:nvPr/>
        </p:nvSpPr>
        <p:spPr>
          <a:xfrm>
            <a:off x="342901" y="1270560"/>
            <a:ext cx="115091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/>
              <a:t>문자단위 </a:t>
            </a:r>
            <a:r>
              <a:rPr lang="en-US" altLang="ko-KR" sz="1600" dirty="0"/>
              <a:t>RNN (Character RNN; Char-RNN)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RNN</a:t>
            </a:r>
            <a:r>
              <a:rPr lang="ko-KR" altLang="en-US" sz="1600" dirty="0"/>
              <a:t>을 훈련하여 문장에서 </a:t>
            </a:r>
            <a:r>
              <a:rPr lang="ko-KR" altLang="en-US" sz="1600" dirty="0">
                <a:solidFill>
                  <a:srgbClr val="0070C0"/>
                </a:solidFill>
              </a:rPr>
              <a:t>다음 글자를 예측</a:t>
            </a:r>
            <a:r>
              <a:rPr lang="ko-KR" altLang="en-US" sz="1600" dirty="0"/>
              <a:t>하는 방법</a:t>
            </a:r>
            <a:endParaRPr lang="en-US" altLang="ko-KR" sz="1600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한 </a:t>
            </a:r>
            <a:r>
              <a:rPr lang="ko-KR" altLang="en-US" sz="1600" dirty="0" err="1">
                <a:sym typeface="Wingdings" panose="05000000000000000000" pitchFamily="2" charset="2"/>
              </a:rPr>
              <a:t>글자씩</a:t>
            </a:r>
            <a:r>
              <a:rPr lang="ko-KR" altLang="en-US" sz="1600" dirty="0">
                <a:sym typeface="Wingdings" panose="05000000000000000000" pitchFamily="2" charset="2"/>
              </a:rPr>
              <a:t> 새로운 텍스트를 생성</a:t>
            </a:r>
            <a:endParaRPr lang="en-US" altLang="ko-KR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7FE7B3-A3BE-4AA4-AFAA-70D71D89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416" y="2719006"/>
            <a:ext cx="447916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71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1B823B-83B9-42F3-9A96-831F49E8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053B-2AAC-45BE-8EE1-94E8C5D40C8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664FE-5FAB-4880-B52E-D2D1ED389C46}"/>
              </a:ext>
            </a:extLst>
          </p:cNvPr>
          <p:cNvSpPr txBox="1"/>
          <p:nvPr/>
        </p:nvSpPr>
        <p:spPr>
          <a:xfrm>
            <a:off x="342900" y="246185"/>
            <a:ext cx="11517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16.1.1. </a:t>
            </a:r>
            <a:r>
              <a:rPr lang="ko-KR" altLang="en-US" sz="2400" dirty="0">
                <a:latin typeface="+mj-ea"/>
                <a:ea typeface="+mj-ea"/>
              </a:rPr>
              <a:t>훈련 데이터셋 만들기 </a:t>
            </a:r>
            <a:r>
              <a:rPr lang="en-US" altLang="ko-KR" sz="2400" dirty="0">
                <a:latin typeface="+mj-ea"/>
                <a:ea typeface="+mj-ea"/>
              </a:rPr>
              <a:t>(Char-RNN</a:t>
            </a:r>
            <a:r>
              <a:rPr lang="ko-KR" altLang="en-US" sz="2400" dirty="0">
                <a:latin typeface="+mj-ea"/>
                <a:ea typeface="+mj-ea"/>
              </a:rPr>
              <a:t>을 사용한 셰익스피어 문체 생성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12DF2-96C4-442B-81CD-B389B652F50B}"/>
              </a:ext>
            </a:extLst>
          </p:cNvPr>
          <p:cNvSpPr txBox="1"/>
          <p:nvPr/>
        </p:nvSpPr>
        <p:spPr>
          <a:xfrm>
            <a:off x="342901" y="1270560"/>
            <a:ext cx="11509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/>
              <a:t>셰익스피어 작품 다운로드</a:t>
            </a:r>
            <a:endParaRPr lang="en-US" altLang="ko-KR" sz="1600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tensorflow.keras.utils.get_file</a:t>
            </a:r>
            <a:r>
              <a:rPr lang="en-US" altLang="ko-KR" sz="1600" dirty="0"/>
              <a:t>(</a:t>
            </a:r>
            <a:r>
              <a:rPr lang="ko-KR" altLang="en-US" sz="1600" dirty="0"/>
              <a:t>파일명</a:t>
            </a:r>
            <a:r>
              <a:rPr lang="en-US" altLang="ko-KR" sz="1600" dirty="0"/>
              <a:t>, </a:t>
            </a:r>
            <a:r>
              <a:rPr lang="ko-KR" altLang="en-US" sz="1600" dirty="0"/>
              <a:t>다운로드 경로</a:t>
            </a:r>
            <a:r>
              <a:rPr lang="en-US" altLang="ko-KR" sz="1600" dirty="0"/>
              <a:t>) </a:t>
            </a:r>
            <a:r>
              <a:rPr lang="ko-KR" altLang="en-US" sz="1600" dirty="0"/>
              <a:t>을 사용하여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 </a:t>
            </a:r>
            <a:r>
              <a:rPr lang="ko-KR" altLang="en-US" sz="1600" dirty="0"/>
              <a:t>상의 텍스트를 받음</a:t>
            </a:r>
            <a:endParaRPr lang="en-US" altLang="ko-KR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58C24B-BFFD-4FC5-B42B-AB46D4E12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334401"/>
            <a:ext cx="4729870" cy="18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44F355-E8A5-440E-B502-15DDC98313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155"/>
          <a:stretch/>
        </p:blipFill>
        <p:spPr>
          <a:xfrm>
            <a:off x="342901" y="4231172"/>
            <a:ext cx="1114388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5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46F5C7-95DD-4E58-B8A4-E639556D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053B-2AAC-45BE-8EE1-94E8C5D40C8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86133-0D3E-472F-87BF-FD613CC6B0CC}"/>
              </a:ext>
            </a:extLst>
          </p:cNvPr>
          <p:cNvSpPr txBox="1"/>
          <p:nvPr/>
        </p:nvSpPr>
        <p:spPr>
          <a:xfrm>
            <a:off x="342900" y="246185"/>
            <a:ext cx="11517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16.1.1. </a:t>
            </a:r>
            <a:r>
              <a:rPr lang="ko-KR" altLang="en-US" sz="2400" dirty="0">
                <a:latin typeface="+mj-ea"/>
                <a:ea typeface="+mj-ea"/>
              </a:rPr>
              <a:t>훈련 데이터셋 만들기 </a:t>
            </a:r>
            <a:r>
              <a:rPr lang="en-US" altLang="ko-KR" sz="2400" dirty="0">
                <a:latin typeface="+mj-ea"/>
                <a:ea typeface="+mj-ea"/>
              </a:rPr>
              <a:t>(Char-RNN</a:t>
            </a:r>
            <a:r>
              <a:rPr lang="ko-KR" altLang="en-US" sz="2400" dirty="0">
                <a:latin typeface="+mj-ea"/>
                <a:ea typeface="+mj-ea"/>
              </a:rPr>
              <a:t>을 사용한 셰익스피어 문체 생성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E192A-6CD4-492B-9020-094543F9E115}"/>
              </a:ext>
            </a:extLst>
          </p:cNvPr>
          <p:cNvSpPr txBox="1"/>
          <p:nvPr/>
        </p:nvSpPr>
        <p:spPr>
          <a:xfrm>
            <a:off x="342901" y="1270560"/>
            <a:ext cx="115091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70C0"/>
                </a:solidFill>
              </a:rPr>
              <a:t>인코딩</a:t>
            </a:r>
            <a:r>
              <a:rPr lang="en-US" altLang="ko-KR" sz="1600" dirty="0"/>
              <a:t>: </a:t>
            </a:r>
            <a:r>
              <a:rPr lang="ko-KR" altLang="en-US" sz="1600" dirty="0">
                <a:solidFill>
                  <a:srgbClr val="0070C0"/>
                </a:solidFill>
              </a:rPr>
              <a:t>글자 </a:t>
            </a:r>
            <a:r>
              <a:rPr lang="en-US" altLang="ko-KR" sz="16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정수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tensorflow.keras.preprocessing.text.Tokenizer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char_level</a:t>
            </a:r>
            <a:r>
              <a:rPr lang="en-US" altLang="ko-KR" sz="1600" dirty="0"/>
              <a:t> = True) </a:t>
            </a:r>
            <a:r>
              <a:rPr lang="ko-KR" altLang="en-US" sz="1600" dirty="0"/>
              <a:t>를 사용하여 인코딩</a:t>
            </a:r>
            <a:endParaRPr lang="en-US" altLang="ko-KR" sz="1600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char_level</a:t>
            </a:r>
            <a:r>
              <a:rPr lang="en-US" altLang="ko-KR" sz="1600" dirty="0"/>
              <a:t> = True </a:t>
            </a:r>
            <a:r>
              <a:rPr lang="ko-KR" altLang="en-US" sz="1600" dirty="0"/>
              <a:t>시 단어 단위 대신 글자 단위로 인코딩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F49441-3CA6-45C7-86F2-A398A0FE7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714163"/>
            <a:ext cx="5400000" cy="33368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DD4079-D02E-43C6-A9DD-E4250BC87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4163"/>
            <a:ext cx="5400000" cy="14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4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4BEB2-99D0-4524-B926-CCEEDE16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053B-2AAC-45BE-8EE1-94E8C5D40C8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7D3FE-D7D8-4962-B909-408AEDB2E417}"/>
              </a:ext>
            </a:extLst>
          </p:cNvPr>
          <p:cNvSpPr txBox="1"/>
          <p:nvPr/>
        </p:nvSpPr>
        <p:spPr>
          <a:xfrm>
            <a:off x="342900" y="246185"/>
            <a:ext cx="11517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16.1.2. </a:t>
            </a:r>
            <a:r>
              <a:rPr lang="ko-KR" altLang="en-US" sz="2400" dirty="0">
                <a:latin typeface="+mj-ea"/>
                <a:ea typeface="+mj-ea"/>
              </a:rPr>
              <a:t>순차 데이터셋을 나누는 방법 </a:t>
            </a:r>
            <a:r>
              <a:rPr lang="en-US" altLang="ko-KR" sz="2400" dirty="0">
                <a:latin typeface="+mj-ea"/>
                <a:ea typeface="+mj-ea"/>
              </a:rPr>
              <a:t>(Char-RNN</a:t>
            </a:r>
            <a:r>
              <a:rPr lang="ko-KR" altLang="en-US" sz="2400" dirty="0">
                <a:latin typeface="+mj-ea"/>
                <a:ea typeface="+mj-ea"/>
              </a:rPr>
              <a:t>을 사용한 셰익스피어 문체 생성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07E5E-5EEA-41AB-A429-0B8864F38FA9}"/>
              </a:ext>
            </a:extLst>
          </p:cNvPr>
          <p:cNvSpPr txBox="1"/>
          <p:nvPr/>
        </p:nvSpPr>
        <p:spPr>
          <a:xfrm>
            <a:off x="342901" y="1270560"/>
            <a:ext cx="1150913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70C0"/>
                </a:solidFill>
              </a:rPr>
              <a:t>훈련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검증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테스트 세트</a:t>
            </a:r>
            <a:r>
              <a:rPr lang="ko-KR" altLang="en-US" sz="1600" dirty="0"/>
              <a:t>가 </a:t>
            </a:r>
            <a:r>
              <a:rPr lang="ko-KR" altLang="en-US" sz="1600" dirty="0">
                <a:solidFill>
                  <a:srgbClr val="0070C0"/>
                </a:solidFill>
              </a:rPr>
              <a:t>중복되지 않도록 </a:t>
            </a:r>
            <a:r>
              <a:rPr lang="ko-KR" altLang="en-US" sz="1600" dirty="0"/>
              <a:t>데이터셋을 만들어야 함</a:t>
            </a:r>
            <a:endParaRPr lang="en-US" altLang="ko-KR" sz="1600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시계열 데이터의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일반적으로 시간에 따라 나눔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. 2000~2012 </a:t>
            </a:r>
            <a:r>
              <a:rPr lang="ko-KR" altLang="en-US" sz="1600" dirty="0"/>
              <a:t>훈련</a:t>
            </a:r>
            <a:r>
              <a:rPr lang="en-US" altLang="ko-KR" sz="1600" dirty="0"/>
              <a:t>, 2013~2015 </a:t>
            </a:r>
            <a:r>
              <a:rPr lang="ko-KR" altLang="en-US" sz="1600" dirty="0"/>
              <a:t>검증</a:t>
            </a:r>
            <a:r>
              <a:rPr lang="en-US" altLang="ko-KR" sz="1600" dirty="0"/>
              <a:t>, 2016~2018</a:t>
            </a:r>
            <a:r>
              <a:rPr lang="ko-KR" altLang="en-US" sz="1600" dirty="0"/>
              <a:t> 테스트</a:t>
            </a:r>
            <a:r>
              <a:rPr lang="en-US" altLang="ko-KR" sz="1600" dirty="0"/>
              <a:t>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>
                <a:sym typeface="Wingdings" panose="05000000000000000000" pitchFamily="2" charset="2"/>
              </a:rPr>
              <a:t> Stationary </a:t>
            </a:r>
            <a:r>
              <a:rPr lang="ko-KR" altLang="en-US" sz="1600" dirty="0">
                <a:sym typeface="Wingdings" panose="05000000000000000000" pitchFamily="2" charset="2"/>
              </a:rPr>
              <a:t>가정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과거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훈련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ym typeface="Wingdings" panose="05000000000000000000" pitchFamily="2" charset="2"/>
              </a:rPr>
              <a:t>에서 학습하는 패턴이 미래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검증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테스트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ym typeface="Wingdings" panose="05000000000000000000" pitchFamily="2" charset="2"/>
              </a:rPr>
              <a:t>에도 등장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주가 예측이 어려운 이유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endParaRPr lang="en-US" altLang="ko-KR" sz="1600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텍스트 데이터의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두 세트 사이에 데이터가 걸치지 않고 완전히 분리되어야 함</a:t>
            </a:r>
            <a:endParaRPr lang="en-US" altLang="ko-KR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/>
              <a:t>셰익스피어 텍스트의 처음 </a:t>
            </a:r>
            <a:r>
              <a:rPr lang="en-US" altLang="ko-KR" sz="1600" dirty="0"/>
              <a:t>90%</a:t>
            </a:r>
            <a:r>
              <a:rPr lang="ko-KR" altLang="en-US" sz="1600" dirty="0"/>
              <a:t>를 훈련 세트로 사용</a:t>
            </a:r>
            <a:endParaRPr lang="en-US" altLang="ko-KR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tf.data.Dataset.from_tensor_slices</a:t>
            </a:r>
            <a:r>
              <a:rPr lang="ko-KR" altLang="en-US" sz="1600" dirty="0"/>
              <a:t> 를 사용해 </a:t>
            </a:r>
            <a:r>
              <a:rPr lang="en-US" altLang="ko-KR" sz="1600" dirty="0" err="1"/>
              <a:t>tf.data.Dataset</a:t>
            </a:r>
            <a:r>
              <a:rPr lang="en-US" altLang="ko-KR" sz="1600" dirty="0"/>
              <a:t> </a:t>
            </a:r>
            <a:r>
              <a:rPr lang="ko-KR" altLang="en-US" sz="1600" dirty="0"/>
              <a:t>객체 생성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A4A3BB-F6A1-41D8-B093-85CDF059F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158048"/>
            <a:ext cx="5400000" cy="14152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45A0DC-89AA-47B3-8614-BAA956FD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58048"/>
            <a:ext cx="5400000" cy="13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7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Noto Sans"/>
        <a:ea typeface="Noto Sans CJK KR Bold"/>
        <a:cs typeface=""/>
      </a:majorFont>
      <a:minorFont>
        <a:latin typeface="Noto Sans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364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CJK KR Bold</vt:lpstr>
      <vt:lpstr>맑은 고딕</vt:lpstr>
      <vt:lpstr>Arial</vt:lpstr>
      <vt:lpstr>Noto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 Kwan-Gu</dc:creator>
  <cp:lastModifiedBy>Baek Kwan-Gu</cp:lastModifiedBy>
  <cp:revision>67</cp:revision>
  <dcterms:created xsi:type="dcterms:W3CDTF">2021-05-10T00:51:50Z</dcterms:created>
  <dcterms:modified xsi:type="dcterms:W3CDTF">2021-05-10T06:20:51Z</dcterms:modified>
</cp:coreProperties>
</file>