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D48C-BB91-4D4A-82FA-CAD65859078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8439E-51B7-4591-8F3B-549C5B577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4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B06F-DE7D-48EA-A90E-D3758D750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F5635-5873-44AE-9C41-A9DD279BC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2091E-0BA5-4031-9B2F-EC054AB9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908C-F598-4C77-B08F-66B2FF452BC9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36FDF-17DA-4E45-A334-7E94CCCE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48895-835A-4BD2-9D9C-EA021ED3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9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FD8A-7DB9-4C63-8081-9A2081C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EB5CB-822D-4E7D-865A-068993FA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195D2-D397-4A1C-9313-D6DA71C8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FBF4-7488-4D21-A28A-DA5219D0811D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F83F-FDAA-4A79-BB94-73FE0622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B5216-EC1F-4B78-90D6-172716BE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358604-7269-406B-8D32-ADB91B897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5A492-F099-4241-8009-C23FAE97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DB7A2-6C07-4E87-811B-460D4CA5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A0A5-6C0A-4651-871B-C181780E3D7C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05552-5C06-4438-9734-BDF32812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9443B-B4A6-4B27-A721-519387C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6BC8C-51C2-4419-8F10-D5AF4CC3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8CDC3-6D5F-4BE3-9C6B-701C5D3E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B4B46-6275-4F12-ABEA-2EF32982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9B1-8EA2-414F-9BAB-C7D30DF33CC6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FB85B-B200-4036-8853-96694654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3837E-7843-4025-A832-C6B5BC63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A2377-8970-4CF0-9F7B-A42CABFA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3D89D-F6D5-45D8-A20F-70060365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A31D4-7C6F-49AD-BA0C-520388A1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E547-FB63-4F51-9220-5B5239F9314A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5B889-BC4F-4978-A710-42E64CD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4FF6A-EBC5-4225-A115-D2AC2DDD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9D0A-186C-4513-9A05-5F3328FB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47CF7-22F5-450D-9BEE-EEC369D2F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A9363-604C-4DDB-A890-AED05EF4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9CEEF-D572-45FB-936B-C8FCEB69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FE11-F295-4F40-879F-6429DB07BD6F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D8D63-DCB0-4FAE-A496-C63B8F5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FB688-DB47-4D89-B876-6D752D8B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9F85-DA9A-4789-8D7A-689398A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D8A75-E0F3-463F-B8D3-828828D7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ADB79-89CB-4C9E-B448-7731DC1E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EC00F5-F847-4D7C-8E0A-001AC08D4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BEA5F2-9205-4404-B661-2D834CCAA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9F2E5-B82B-4979-8F8D-0E4276F7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3F6-BCEB-4E67-A7CE-272A88B76C8D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8FBE67-1511-43F0-80A7-FFBF1E32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3B17F-1801-4761-8050-F8361818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2F9C-EBF4-418F-A8CA-3F79188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E300C-365E-4B09-BAA0-B9E5644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641-F214-40E0-9980-7F53BB997D44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80F18-F039-414F-9218-98F73A3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CA6A66-20B5-4024-9912-529BFEE7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D56E1-AD93-44AF-981D-698D4975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44EB-2E7B-4CC8-86BF-092395CD6D59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91ACB-D2D2-4A41-8381-B71054E3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FF6128-1903-4F7E-B4B1-6A61F223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6AB70-7CEF-49B3-923D-BC517E59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6BB76-C428-440D-8841-2B832079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748E7-49C1-4CC9-A9AD-1C34716F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BDDC0-D3F8-4524-A637-9D2691C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79D-92C0-4B17-AB47-84AE359CEF58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80931-6EE2-4B79-A437-4C4CCE89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0EC2F-C8E3-4AF4-8D04-F0186747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480FE-374D-41F2-8AD6-5F53F60B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CD0BF-47E3-41DD-9075-9A0CE5D4C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C0A00-EA5E-4EA3-AEF1-9B7926ED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6BF02-8271-4364-A85D-E7F140BC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EAA-3167-4796-8C58-AF5189315872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06ECD-57DC-45F2-93C9-3647CE80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B07D7-1CF5-4274-9381-BBFD9598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2697E0-F2AF-4C55-8045-381CF5C5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6CD43-A565-4796-90AC-1F01D54F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D891B-2FFB-4362-9D98-C22B86495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D7C0-F579-4609-B9B4-20A28E7FDAB5}" type="datetime1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8A624-38A1-4801-970B-9D7A17272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919F5-E3E9-4B28-9673-E5F3A04F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5906-4475-48C8-8421-1743696E5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8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8724F3-5ACC-4F9F-92C7-9879F13DEA15}"/>
              </a:ext>
            </a:extLst>
          </p:cNvPr>
          <p:cNvSpPr txBox="1"/>
          <p:nvPr/>
        </p:nvSpPr>
        <p:spPr>
          <a:xfrm>
            <a:off x="336000" y="1995853"/>
            <a:ext cx="11520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3600" b="1" dirty="0"/>
              <a:t>14.4.7 ~ 14.5</a:t>
            </a:r>
          </a:p>
          <a:p>
            <a:pPr algn="ctr">
              <a:spcAft>
                <a:spcPts val="600"/>
              </a:spcAft>
            </a:pPr>
            <a:r>
              <a:rPr lang="en-US" altLang="ko-KR" sz="3600" b="1" dirty="0" err="1"/>
              <a:t>SENet</a:t>
            </a:r>
            <a:r>
              <a:rPr lang="en-US" altLang="ko-KR" sz="3600" b="1" dirty="0"/>
              <a:t> ~ </a:t>
            </a:r>
            <a:r>
              <a:rPr lang="ko-KR" altLang="en-US" sz="3600" b="1" dirty="0" err="1"/>
              <a:t>케라스를</a:t>
            </a:r>
            <a:r>
              <a:rPr lang="ko-KR" altLang="en-US" sz="3600" b="1" dirty="0"/>
              <a:t> 사용해 </a:t>
            </a:r>
            <a:r>
              <a:rPr lang="en-US" altLang="ko-KR" sz="3600" b="1" dirty="0"/>
              <a:t>ResNet-34 CNN </a:t>
            </a:r>
            <a:r>
              <a:rPr lang="ko-KR" altLang="en-US" sz="3600" b="1" dirty="0"/>
              <a:t>구현하기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C778C-C7FD-451E-A7BB-9130F9C96EE4}"/>
              </a:ext>
            </a:extLst>
          </p:cNvPr>
          <p:cNvSpPr txBox="1"/>
          <p:nvPr/>
        </p:nvSpPr>
        <p:spPr>
          <a:xfrm>
            <a:off x="3009900" y="415876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2021-04-18 </a:t>
            </a:r>
            <a:r>
              <a:rPr lang="ko-KR" altLang="en-US" sz="2800" b="1" dirty="0"/>
              <a:t>백관구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2877F-4BA2-4259-8064-9B501084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3D0693-6679-4447-9C89-45F4FA08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C6E67-55C6-4215-8C2F-5935C5419F75}"/>
              </a:ext>
            </a:extLst>
          </p:cNvPr>
          <p:cNvSpPr txBox="1"/>
          <p:nvPr/>
        </p:nvSpPr>
        <p:spPr>
          <a:xfrm>
            <a:off x="342898" y="237387"/>
            <a:ext cx="7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14.5. </a:t>
            </a:r>
            <a:r>
              <a:rPr lang="ko-KR" altLang="en-US" sz="2800" b="1" dirty="0" err="1"/>
              <a:t>케라스를</a:t>
            </a:r>
            <a:r>
              <a:rPr lang="ko-KR" altLang="en-US" sz="2800" b="1" dirty="0"/>
              <a:t> 사용해 </a:t>
            </a:r>
            <a:r>
              <a:rPr lang="en-US" altLang="ko-KR" sz="2800" b="1" dirty="0"/>
              <a:t>ResNet-34 CNN </a:t>
            </a:r>
            <a:r>
              <a:rPr lang="ko-KR" altLang="en-US" sz="2800" b="1" dirty="0"/>
              <a:t>구현하기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69B47-358C-4679-8A19-5F2A4C93EE71}"/>
              </a:ext>
            </a:extLst>
          </p:cNvPr>
          <p:cNvSpPr txBox="1"/>
          <p:nvPr/>
        </p:nvSpPr>
        <p:spPr>
          <a:xfrm>
            <a:off x="5740823" y="4018056"/>
            <a:ext cx="61220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__: </a:t>
            </a:r>
            <a:r>
              <a:rPr lang="ko-KR" altLang="en-US" dirty="0"/>
              <a:t>필요한 층 생성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call: </a:t>
            </a:r>
            <a:r>
              <a:rPr lang="ko-KR" altLang="en-US" dirty="0"/>
              <a:t>생성된 층을 적용하여 작동하게 함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5076EE-6D85-4D0D-82AF-7F31E796C715}"/>
              </a:ext>
            </a:extLst>
          </p:cNvPr>
          <p:cNvGrpSpPr/>
          <p:nvPr/>
        </p:nvGrpSpPr>
        <p:grpSpPr>
          <a:xfrm>
            <a:off x="342898" y="895399"/>
            <a:ext cx="5253009" cy="5760000"/>
            <a:chOff x="342898" y="895399"/>
            <a:chExt cx="5253009" cy="576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F299B1-3290-49B0-ACBE-D3DF94255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98" y="895399"/>
              <a:ext cx="5253009" cy="57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F784BC-3731-402F-B837-360976424973}"/>
                </a:ext>
              </a:extLst>
            </p:cNvPr>
            <p:cNvSpPr/>
            <p:nvPr/>
          </p:nvSpPr>
          <p:spPr>
            <a:xfrm>
              <a:off x="923193" y="1775686"/>
              <a:ext cx="4079630" cy="16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EB07C5-A832-4031-A47F-3DD5B4A8E4AD}"/>
                </a:ext>
              </a:extLst>
            </p:cNvPr>
            <p:cNvSpPr/>
            <p:nvPr/>
          </p:nvSpPr>
          <p:spPr>
            <a:xfrm>
              <a:off x="923192" y="3467686"/>
              <a:ext cx="4378569" cy="12977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0119D-B3EF-4623-BB82-3EECFBCD5C2E}"/>
                </a:ext>
              </a:extLst>
            </p:cNvPr>
            <p:cNvSpPr/>
            <p:nvPr/>
          </p:nvSpPr>
          <p:spPr>
            <a:xfrm>
              <a:off x="1441939" y="6408452"/>
              <a:ext cx="1999622" cy="216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F38C9E-0475-45D4-A841-47A72DA684C8}"/>
              </a:ext>
            </a:extLst>
          </p:cNvPr>
          <p:cNvGrpSpPr/>
          <p:nvPr/>
        </p:nvGrpSpPr>
        <p:grpSpPr>
          <a:xfrm>
            <a:off x="5740823" y="895398"/>
            <a:ext cx="6120000" cy="2983088"/>
            <a:chOff x="5740823" y="895398"/>
            <a:chExt cx="6120000" cy="29830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A4964D-1A96-429C-B043-C1EEBAC6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823" y="895398"/>
              <a:ext cx="6120000" cy="298308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B357B1-1FA9-4639-B808-E77B09A505BA}"/>
                </a:ext>
              </a:extLst>
            </p:cNvPr>
            <p:cNvSpPr/>
            <p:nvPr/>
          </p:nvSpPr>
          <p:spPr>
            <a:xfrm>
              <a:off x="8748345" y="1934308"/>
              <a:ext cx="2250831" cy="11342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01E1D-B587-484A-AF5C-0A7BF60AF76E}"/>
                </a:ext>
              </a:extLst>
            </p:cNvPr>
            <p:cNvSpPr txBox="1"/>
            <p:nvPr/>
          </p:nvSpPr>
          <p:spPr>
            <a:xfrm>
              <a:off x="9559176" y="3068515"/>
              <a:ext cx="1440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rgbClr val="FF0000"/>
                  </a:solidFill>
                </a:rPr>
                <a:t>main_layers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6D5FA5-D473-4401-83D5-9E9B8B4FE6FE}"/>
                </a:ext>
              </a:extLst>
            </p:cNvPr>
            <p:cNvSpPr/>
            <p:nvPr/>
          </p:nvSpPr>
          <p:spPr>
            <a:xfrm>
              <a:off x="6611815" y="2386942"/>
              <a:ext cx="2085714" cy="68157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B5B374-EA95-46B3-A328-1CD610A15427}"/>
                </a:ext>
              </a:extLst>
            </p:cNvPr>
            <p:cNvSpPr txBox="1"/>
            <p:nvPr/>
          </p:nvSpPr>
          <p:spPr>
            <a:xfrm>
              <a:off x="6611815" y="3068515"/>
              <a:ext cx="1440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skip_layers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42240E-5FE3-4E05-8A74-C6F2699D5DBA}"/>
                </a:ext>
              </a:extLst>
            </p:cNvPr>
            <p:cNvSpPr/>
            <p:nvPr/>
          </p:nvSpPr>
          <p:spPr>
            <a:xfrm>
              <a:off x="8748345" y="1389185"/>
              <a:ext cx="1714501" cy="47533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01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3D0693-6679-4447-9C89-45F4FA08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C6E67-55C6-4215-8C2F-5935C5419F75}"/>
              </a:ext>
            </a:extLst>
          </p:cNvPr>
          <p:cNvSpPr txBox="1"/>
          <p:nvPr/>
        </p:nvSpPr>
        <p:spPr>
          <a:xfrm>
            <a:off x="342898" y="237387"/>
            <a:ext cx="7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14.5. </a:t>
            </a:r>
            <a:r>
              <a:rPr lang="ko-KR" altLang="en-US" sz="2800" b="1" dirty="0" err="1"/>
              <a:t>케라스를</a:t>
            </a:r>
            <a:r>
              <a:rPr lang="ko-KR" altLang="en-US" sz="2800" b="1" dirty="0"/>
              <a:t> 사용해 </a:t>
            </a:r>
            <a:r>
              <a:rPr lang="en-US" altLang="ko-KR" sz="2800" b="1" dirty="0"/>
              <a:t>ResNet-34 CNN </a:t>
            </a:r>
            <a:r>
              <a:rPr lang="ko-KR" altLang="en-US" sz="2800" b="1" dirty="0"/>
              <a:t>구현하기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EDA44-DDEC-4C68-AB96-95C94DAD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8" y="760607"/>
            <a:ext cx="6120000" cy="7827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C4DCB7-3CEE-4EA0-81E4-EB419661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8" y="1543319"/>
            <a:ext cx="6120000" cy="24250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0947A1-FD5A-4491-A0A1-9F8EE99EA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48" y="3070900"/>
            <a:ext cx="6223571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2DA428-8473-408D-B356-D1C9BFCBB05C}"/>
              </a:ext>
            </a:extLst>
          </p:cNvPr>
          <p:cNvSpPr/>
          <p:nvPr/>
        </p:nvSpPr>
        <p:spPr>
          <a:xfrm>
            <a:off x="8191501" y="3070900"/>
            <a:ext cx="1119553" cy="2828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52CFBC-A287-4EAD-AB64-B59208459F34}"/>
              </a:ext>
            </a:extLst>
          </p:cNvPr>
          <p:cNvCxnSpPr>
            <a:cxnSpLocks/>
          </p:cNvCxnSpPr>
          <p:nvPr/>
        </p:nvCxnSpPr>
        <p:spPr>
          <a:xfrm>
            <a:off x="1603717" y="2591022"/>
            <a:ext cx="302982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A925B-C285-400E-9DBE-C8EA7E2464F3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BE20D-9BB2-43CE-9DBA-C0B59EDE4EFF}"/>
              </a:ext>
            </a:extLst>
          </p:cNvPr>
          <p:cNvSpPr txBox="1"/>
          <p:nvPr/>
        </p:nvSpPr>
        <p:spPr>
          <a:xfrm>
            <a:off x="342899" y="839738"/>
            <a:ext cx="115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SENet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70C0"/>
                </a:solidFill>
              </a:rPr>
              <a:t>Squeeze-and-</a:t>
            </a:r>
            <a:r>
              <a:rPr lang="en-US" altLang="ko-KR" b="1" dirty="0" err="1">
                <a:solidFill>
                  <a:srgbClr val="0070C0"/>
                </a:solidFill>
              </a:rPr>
              <a:t>Excitatioin</a:t>
            </a:r>
            <a:r>
              <a:rPr lang="en-US" altLang="ko-KR" b="1" dirty="0">
                <a:solidFill>
                  <a:srgbClr val="0070C0"/>
                </a:solidFill>
              </a:rPr>
              <a:t> Network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(2019)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논문 링크</a:t>
            </a:r>
            <a:r>
              <a:rPr lang="en-US" altLang="ko-KR" dirty="0"/>
              <a:t>: https://arxiv.org/pdf/1709.01507.pdf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ILSVRC (</a:t>
            </a:r>
            <a:r>
              <a:rPr lang="en-US" altLang="ko-KR" dirty="0" err="1"/>
              <a:t>Imagenet</a:t>
            </a:r>
            <a:r>
              <a:rPr lang="ko-KR" altLang="en-US" dirty="0"/>
              <a:t> </a:t>
            </a:r>
            <a:r>
              <a:rPr lang="en-US" altLang="ko-KR" dirty="0"/>
              <a:t>Large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Recognition Challenge; </a:t>
            </a:r>
            <a:r>
              <a:rPr lang="ko-KR" altLang="en-US" dirty="0"/>
              <a:t>이미지넷 이미지 인식대회</a:t>
            </a:r>
            <a:r>
              <a:rPr lang="en-US" altLang="ko-KR" dirty="0"/>
              <a:t>) 2017 </a:t>
            </a:r>
            <a:r>
              <a:rPr lang="ko-KR" altLang="en-US" dirty="0"/>
              <a:t>대회 우승자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두 가지 버전</a:t>
            </a:r>
            <a:r>
              <a:rPr lang="en-US" altLang="ko-KR" dirty="0"/>
              <a:t>: </a:t>
            </a:r>
            <a:r>
              <a:rPr lang="ko-KR" altLang="en-US" dirty="0"/>
              <a:t>핵심은 </a:t>
            </a:r>
            <a:r>
              <a:rPr lang="en-US" altLang="ko-KR" b="1" dirty="0">
                <a:solidFill>
                  <a:srgbClr val="0070C0"/>
                </a:solidFill>
              </a:rPr>
              <a:t>SE </a:t>
            </a:r>
            <a:r>
              <a:rPr lang="ko-KR" altLang="en-US" b="1" dirty="0">
                <a:solidFill>
                  <a:srgbClr val="0070C0"/>
                </a:solidFill>
              </a:rPr>
              <a:t>블록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ko-KR" dirty="0"/>
              <a:t>SE-Inception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ko-KR" dirty="0"/>
              <a:t>SE-</a:t>
            </a:r>
            <a:r>
              <a:rPr lang="en-US" altLang="ko-KR" dirty="0" err="1"/>
              <a:t>ResNet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7135B5-1D74-463C-8795-1D19BE721F33}"/>
              </a:ext>
            </a:extLst>
          </p:cNvPr>
          <p:cNvGrpSpPr/>
          <p:nvPr/>
        </p:nvGrpSpPr>
        <p:grpSpPr>
          <a:xfrm>
            <a:off x="342899" y="3429000"/>
            <a:ext cx="6874116" cy="3240000"/>
            <a:chOff x="342899" y="3429000"/>
            <a:chExt cx="6874116" cy="324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5FBE6-E91C-4C62-BC3E-76BDB2DAB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99" y="3429000"/>
              <a:ext cx="6874116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EEA3E81-0F7C-4585-A349-2CFCA5DD5DC6}"/>
                </a:ext>
              </a:extLst>
            </p:cNvPr>
            <p:cNvCxnSpPr/>
            <p:nvPr/>
          </p:nvCxnSpPr>
          <p:spPr>
            <a:xfrm>
              <a:off x="891540" y="5035284"/>
              <a:ext cx="3639312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EEB2BF-5EE9-4A85-8646-31E9DD32EBA9}"/>
                </a:ext>
              </a:extLst>
            </p:cNvPr>
            <p:cNvCxnSpPr>
              <a:cxnSpLocks/>
            </p:cNvCxnSpPr>
            <p:nvPr/>
          </p:nvCxnSpPr>
          <p:spPr>
            <a:xfrm>
              <a:off x="3922776" y="5483340"/>
              <a:ext cx="325526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51A0217-3291-4AE6-ADA4-EF44FB0C5748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4" y="5638788"/>
              <a:ext cx="1627632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B38F8D-91B3-45D9-99D9-9359D46BBCF8}"/>
              </a:ext>
            </a:extLst>
          </p:cNvPr>
          <p:cNvGrpSpPr/>
          <p:nvPr/>
        </p:nvGrpSpPr>
        <p:grpSpPr>
          <a:xfrm>
            <a:off x="7362899" y="3428986"/>
            <a:ext cx="4500000" cy="3240014"/>
            <a:chOff x="7403125" y="3428986"/>
            <a:chExt cx="4500000" cy="32400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98D203-55DE-43E3-8D06-5E8A5A01B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821" t="2791" r="14849" b="11728"/>
            <a:stretch/>
          </p:blipFill>
          <p:spPr>
            <a:xfrm>
              <a:off x="7403125" y="3428986"/>
              <a:ext cx="4500000" cy="27493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8CA4DE-5FD2-4FEA-A9B3-4B818883D4B5}"/>
                </a:ext>
              </a:extLst>
            </p:cNvPr>
            <p:cNvSpPr txBox="1"/>
            <p:nvPr/>
          </p:nvSpPr>
          <p:spPr>
            <a:xfrm>
              <a:off x="7552591" y="6361223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&lt;SE-Inception&gt;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E5AB95-AEA6-49E3-B23B-1856CBDCC769}"/>
                </a:ext>
              </a:extLst>
            </p:cNvPr>
            <p:cNvSpPr txBox="1"/>
            <p:nvPr/>
          </p:nvSpPr>
          <p:spPr>
            <a:xfrm>
              <a:off x="9917722" y="6361223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&lt;SE-</a:t>
              </a:r>
              <a:r>
                <a:rPr lang="en-US" altLang="ko-KR" sz="1400" dirty="0" err="1"/>
                <a:t>ResNet</a:t>
              </a:r>
              <a:r>
                <a:rPr lang="en-US" altLang="ko-KR" sz="1400" dirty="0"/>
                <a:t>&gt;</a:t>
              </a: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0CAC888F-7486-47B1-8C78-D963309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36384A-1294-45D4-A126-9A0106D4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07" y="2000139"/>
            <a:ext cx="3187756" cy="253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9BC32-928A-4CE5-B1E3-4B8F5FEFF6EB}"/>
              </a:ext>
            </a:extLst>
          </p:cNvPr>
          <p:cNvSpPr txBox="1"/>
          <p:nvPr/>
        </p:nvSpPr>
        <p:spPr>
          <a:xfrm>
            <a:off x="342899" y="839738"/>
            <a:ext cx="115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SE </a:t>
            </a:r>
            <a:r>
              <a:rPr lang="ko-KR" altLang="en-US" dirty="0"/>
              <a:t>블록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전역 평균 </a:t>
            </a:r>
            <a:r>
              <a:rPr lang="ko-KR" altLang="en-US" b="1" dirty="0" err="1">
                <a:solidFill>
                  <a:srgbClr val="0070C0"/>
                </a:solidFill>
              </a:rPr>
              <a:t>풀링</a:t>
            </a:r>
            <a:r>
              <a:rPr lang="en-US" altLang="ko-KR" dirty="0"/>
              <a:t>(Global Mean Pooling)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압축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Dense+ReLU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Dense+Sigmoid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A5B60AC-891E-4146-9B4F-87018E07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9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36384A-1294-45D4-A126-9A0106D4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07" y="2000139"/>
            <a:ext cx="3187756" cy="253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9BC32-928A-4CE5-B1E3-4B8F5FEFF6EB}"/>
              </a:ext>
            </a:extLst>
          </p:cNvPr>
          <p:cNvSpPr txBox="1"/>
          <p:nvPr/>
        </p:nvSpPr>
        <p:spPr>
          <a:xfrm>
            <a:off x="342899" y="839738"/>
            <a:ext cx="115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SE </a:t>
            </a:r>
            <a:r>
              <a:rPr lang="ko-KR" altLang="en-US" dirty="0"/>
              <a:t>블록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전역 평균 </a:t>
            </a:r>
            <a:r>
              <a:rPr lang="ko-KR" altLang="en-US" b="1" dirty="0" err="1">
                <a:solidFill>
                  <a:srgbClr val="0070C0"/>
                </a:solidFill>
              </a:rPr>
              <a:t>풀링</a:t>
            </a:r>
            <a:r>
              <a:rPr lang="en-US" altLang="ko-KR" dirty="0"/>
              <a:t>(Global Mean Pooling)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압축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Dense+ReLU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Dense+Sigmoid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85EE20-608C-4608-8319-0CEAA5E0C129}"/>
              </a:ext>
            </a:extLst>
          </p:cNvPr>
          <p:cNvSpPr/>
          <p:nvPr/>
        </p:nvSpPr>
        <p:spPr>
          <a:xfrm>
            <a:off x="1213339" y="3437792"/>
            <a:ext cx="198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C1A4F-07A8-4998-BF81-A2E8A05740CF}"/>
              </a:ext>
            </a:extLst>
          </p:cNvPr>
          <p:cNvSpPr txBox="1"/>
          <p:nvPr/>
        </p:nvSpPr>
        <p:spPr>
          <a:xfrm>
            <a:off x="4248763" y="3429000"/>
            <a:ext cx="761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 dirty="0">
                <a:solidFill>
                  <a:srgbClr val="0070C0"/>
                </a:solidFill>
              </a:rPr>
              <a:t>1. </a:t>
            </a:r>
            <a:r>
              <a:rPr lang="ko-KR" altLang="en-US" sz="1600" b="1" dirty="0">
                <a:solidFill>
                  <a:srgbClr val="0070C0"/>
                </a:solidFill>
              </a:rPr>
              <a:t>전역 평균 </a:t>
            </a:r>
            <a:r>
              <a:rPr lang="ko-KR" altLang="en-US" sz="1600" b="1" dirty="0" err="1">
                <a:solidFill>
                  <a:srgbClr val="0070C0"/>
                </a:solidFill>
              </a:rPr>
              <a:t>풀링</a:t>
            </a:r>
            <a:r>
              <a:rPr lang="en-US" altLang="ko-KR" sz="1600" dirty="0"/>
              <a:t>: </a:t>
            </a:r>
            <a:r>
              <a:rPr lang="ko-KR" altLang="en-US" sz="1600" dirty="0"/>
              <a:t>각 </a:t>
            </a:r>
            <a:r>
              <a:rPr lang="ko-KR" altLang="en-US" sz="1600" b="1" dirty="0">
                <a:solidFill>
                  <a:srgbClr val="0070C0"/>
                </a:solidFill>
              </a:rPr>
              <a:t>특성</a:t>
            </a:r>
            <a:r>
              <a:rPr lang="ko-KR" altLang="en-US" sz="1600" dirty="0"/>
              <a:t> 맵</a:t>
            </a:r>
            <a:r>
              <a:rPr lang="en-US" altLang="ko-KR" sz="1600" dirty="0"/>
              <a:t>(Channel)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70C0"/>
                </a:solidFill>
              </a:rPr>
              <a:t>평균 활성화 값</a:t>
            </a:r>
            <a:r>
              <a:rPr lang="en-US" altLang="ko-KR" sz="1600" dirty="0"/>
              <a:t>(</a:t>
            </a:r>
            <a:r>
              <a:rPr lang="ko-KR" altLang="en-US" sz="1600" dirty="0"/>
              <a:t>노드 가중치</a:t>
            </a:r>
            <a:r>
              <a:rPr lang="en-US" altLang="ko-KR" sz="1600" dirty="0"/>
              <a:t>)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예시</a:t>
            </a:r>
            <a:r>
              <a:rPr lang="en-US" altLang="ko-KR" sz="1600" dirty="0">
                <a:sym typeface="Wingdings" panose="05000000000000000000" pitchFamily="2" charset="2"/>
              </a:rPr>
              <a:t>) 256 </a:t>
            </a:r>
            <a:r>
              <a:rPr lang="ko-KR" altLang="en-US" sz="1600" dirty="0">
                <a:sym typeface="Wingdings" panose="05000000000000000000" pitchFamily="2" charset="2"/>
              </a:rPr>
              <a:t>채널의 특성 맵</a:t>
            </a:r>
            <a:r>
              <a:rPr lang="en-US" altLang="ko-KR" sz="1600" dirty="0"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sym typeface="Wingdings" panose="05000000000000000000" pitchFamily="2" charset="2"/>
              </a:rPr>
              <a:t>전반적인 활성화 수준을 나타내는 </a:t>
            </a:r>
            <a:r>
              <a:rPr lang="en-US" altLang="ko-KR" sz="1600" dirty="0">
                <a:sym typeface="Wingdings" panose="05000000000000000000" pitchFamily="2" charset="2"/>
              </a:rPr>
              <a:t>256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219167-7D2C-43E6-BFEE-F00D8EC8E570}"/>
              </a:ext>
            </a:extLst>
          </p:cNvPr>
          <p:cNvGrpSpPr/>
          <p:nvPr/>
        </p:nvGrpSpPr>
        <p:grpSpPr>
          <a:xfrm>
            <a:off x="6279831" y="4539651"/>
            <a:ext cx="3552000" cy="1800000"/>
            <a:chOff x="6279831" y="4539651"/>
            <a:chExt cx="3552000" cy="180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C02ACA-4966-4A6F-8F8E-41FED2D7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831" y="4539651"/>
              <a:ext cx="3552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EEC901-982A-4F61-84B9-743C475AE6FF}"/>
                </a:ext>
              </a:extLst>
            </p:cNvPr>
            <p:cNvCxnSpPr>
              <a:cxnSpLocks/>
            </p:cNvCxnSpPr>
            <p:nvPr/>
          </p:nvCxnSpPr>
          <p:spPr>
            <a:xfrm>
              <a:off x="7766728" y="5578423"/>
              <a:ext cx="985386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4BF884-5DB4-4FDC-955F-D5ACAE775404}"/>
                </a:ext>
              </a:extLst>
            </p:cNvPr>
            <p:cNvCxnSpPr>
              <a:cxnSpLocks/>
            </p:cNvCxnSpPr>
            <p:nvPr/>
          </p:nvCxnSpPr>
          <p:spPr>
            <a:xfrm>
              <a:off x="8914884" y="6339651"/>
              <a:ext cx="916947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C571305-9DDD-4F2B-BA5B-58BB756A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E3020-80D0-4394-807C-897FE78D961E}"/>
              </a:ext>
            </a:extLst>
          </p:cNvPr>
          <p:cNvSpPr txBox="1"/>
          <p:nvPr/>
        </p:nvSpPr>
        <p:spPr>
          <a:xfrm>
            <a:off x="9947788" y="4535844"/>
            <a:ext cx="8352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C=256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988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36384A-1294-45D4-A126-9A0106D4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07" y="2000139"/>
            <a:ext cx="3187756" cy="253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9BC32-928A-4CE5-B1E3-4B8F5FEFF6EB}"/>
              </a:ext>
            </a:extLst>
          </p:cNvPr>
          <p:cNvSpPr txBox="1"/>
          <p:nvPr/>
        </p:nvSpPr>
        <p:spPr>
          <a:xfrm>
            <a:off x="342899" y="839738"/>
            <a:ext cx="115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SE </a:t>
            </a:r>
            <a:r>
              <a:rPr lang="ko-KR" altLang="en-US" dirty="0"/>
              <a:t>블록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전역 평균 </a:t>
            </a:r>
            <a:r>
              <a:rPr lang="ko-KR" altLang="en-US" dirty="0" err="1"/>
              <a:t>풀링</a:t>
            </a:r>
            <a:r>
              <a:rPr lang="en-US" altLang="ko-KR" dirty="0"/>
              <a:t>(Global Mean Pooling)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압축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Dense+ReLU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Dense+Sigmoid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85EE20-608C-4608-8319-0CEAA5E0C129}"/>
              </a:ext>
            </a:extLst>
          </p:cNvPr>
          <p:cNvSpPr/>
          <p:nvPr/>
        </p:nvSpPr>
        <p:spPr>
          <a:xfrm>
            <a:off x="1213339" y="2909895"/>
            <a:ext cx="198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C1A4F-07A8-4998-BF81-A2E8A05740CF}"/>
              </a:ext>
            </a:extLst>
          </p:cNvPr>
          <p:cNvSpPr txBox="1"/>
          <p:nvPr/>
        </p:nvSpPr>
        <p:spPr>
          <a:xfrm>
            <a:off x="4248763" y="2909895"/>
            <a:ext cx="761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 dirty="0">
                <a:solidFill>
                  <a:srgbClr val="0070C0"/>
                </a:solidFill>
              </a:rPr>
              <a:t>2.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압축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특성 조합의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일반적인 표현</a:t>
            </a:r>
            <a:r>
              <a:rPr lang="ko-KR" altLang="en-US" sz="1600" dirty="0">
                <a:sym typeface="Wingdings" panose="05000000000000000000" pitchFamily="2" charset="2"/>
              </a:rPr>
              <a:t>을 학습 </a:t>
            </a:r>
            <a:r>
              <a:rPr lang="en-US" altLang="ko-KR" sz="1600" dirty="0">
                <a:sym typeface="Wingdings" panose="05000000000000000000" pitchFamily="2" charset="2"/>
              </a:rPr>
              <a:t>(17</a:t>
            </a:r>
            <a:r>
              <a:rPr lang="ko-KR" altLang="en-US" sz="1600" dirty="0">
                <a:sym typeface="Wingdings" panose="05000000000000000000" pitchFamily="2" charset="2"/>
              </a:rPr>
              <a:t>장에서 다룰 </a:t>
            </a:r>
            <a:r>
              <a:rPr lang="ko-KR" altLang="en-US" sz="1600" dirty="0" err="1">
                <a:sym typeface="Wingdings" panose="05000000000000000000" pitchFamily="2" charset="2"/>
              </a:rPr>
              <a:t>오토인코더와</a:t>
            </a:r>
            <a:r>
              <a:rPr lang="ko-KR" altLang="en-US" sz="1600" dirty="0">
                <a:sym typeface="Wingdings" panose="05000000000000000000" pitchFamily="2" charset="2"/>
              </a:rPr>
              <a:t> 관련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예시</a:t>
            </a:r>
            <a:r>
              <a:rPr lang="en-US" altLang="ko-KR" sz="1600" dirty="0">
                <a:sym typeface="Wingdings" panose="05000000000000000000" pitchFamily="2" charset="2"/>
              </a:rPr>
              <a:t>) 256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 </a:t>
            </a:r>
            <a:r>
              <a:rPr lang="en-US" altLang="ko-KR" sz="1600" dirty="0">
                <a:sym typeface="Wingdings" panose="05000000000000000000" pitchFamily="2" charset="2"/>
              </a:rPr>
              <a:t> 16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C571305-9DDD-4F2B-BA5B-58BB756A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3D179-C4AA-4CD7-840F-1C2DDE03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75" y="3661475"/>
            <a:ext cx="3707312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77B525-B637-4BC2-8200-E21E1B051406}"/>
              </a:ext>
            </a:extLst>
          </p:cNvPr>
          <p:cNvCxnSpPr>
            <a:cxnSpLocks/>
          </p:cNvCxnSpPr>
          <p:nvPr/>
        </p:nvCxnSpPr>
        <p:spPr>
          <a:xfrm>
            <a:off x="9024028" y="5525669"/>
            <a:ext cx="88545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4731FE-643E-4E4D-A44D-6EB622F28831}"/>
              </a:ext>
            </a:extLst>
          </p:cNvPr>
          <p:cNvCxnSpPr>
            <a:cxnSpLocks/>
          </p:cNvCxnSpPr>
          <p:nvPr/>
        </p:nvCxnSpPr>
        <p:spPr>
          <a:xfrm>
            <a:off x="9024028" y="6193885"/>
            <a:ext cx="88545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8A19D0-EE67-44C7-9D5A-6AA22A3FE0D7}"/>
              </a:ext>
            </a:extLst>
          </p:cNvPr>
          <p:cNvSpPr txBox="1"/>
          <p:nvPr/>
        </p:nvSpPr>
        <p:spPr>
          <a:xfrm>
            <a:off x="9982200" y="3661475"/>
            <a:ext cx="835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C=256</a:t>
            </a:r>
          </a:p>
          <a:p>
            <a:r>
              <a:rPr lang="en-US" altLang="ko-KR" sz="1600" dirty="0"/>
              <a:t>r=16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22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BCB4C7-0C72-4305-8A34-AE296127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86" y="3269895"/>
            <a:ext cx="3062890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36384A-1294-45D4-A126-9A0106D4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07" y="2000139"/>
            <a:ext cx="3187756" cy="253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9BC32-928A-4CE5-B1E3-4B8F5FEFF6EB}"/>
              </a:ext>
            </a:extLst>
          </p:cNvPr>
          <p:cNvSpPr txBox="1"/>
          <p:nvPr/>
        </p:nvSpPr>
        <p:spPr>
          <a:xfrm>
            <a:off x="342899" y="839738"/>
            <a:ext cx="115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SE </a:t>
            </a:r>
            <a:r>
              <a:rPr lang="ko-KR" altLang="en-US" dirty="0"/>
              <a:t>블록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전역 평균 </a:t>
            </a:r>
            <a:r>
              <a:rPr lang="ko-KR" altLang="en-US" dirty="0" err="1"/>
              <a:t>풀링</a:t>
            </a:r>
            <a:r>
              <a:rPr lang="en-US" altLang="ko-KR" dirty="0"/>
              <a:t>(Global Mean Pooling)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압축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Dense+ReLU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Dense+Sigmoid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85EE20-608C-4608-8319-0CEAA5E0C129}"/>
              </a:ext>
            </a:extLst>
          </p:cNvPr>
          <p:cNvSpPr/>
          <p:nvPr/>
        </p:nvSpPr>
        <p:spPr>
          <a:xfrm>
            <a:off x="1213339" y="2373564"/>
            <a:ext cx="198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C1A4F-07A8-4998-BF81-A2E8A05740CF}"/>
              </a:ext>
            </a:extLst>
          </p:cNvPr>
          <p:cNvSpPr txBox="1"/>
          <p:nvPr/>
        </p:nvSpPr>
        <p:spPr>
          <a:xfrm>
            <a:off x="4248763" y="2376865"/>
            <a:ext cx="761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sz="1600" dirty="0">
                <a:sym typeface="Wingdings" panose="05000000000000000000" pitchFamily="2" charset="2"/>
              </a:rPr>
              <a:t>: Sigmoid </a:t>
            </a:r>
            <a:r>
              <a:rPr lang="ko-KR" altLang="en-US" sz="1600" dirty="0">
                <a:sym typeface="Wingdings" panose="05000000000000000000" pitchFamily="2" charset="2"/>
              </a:rPr>
              <a:t>함수를 적용함으로써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0 ~ 1 </a:t>
            </a:r>
            <a:r>
              <a:rPr lang="ko-KR" altLang="en-US" sz="1600" dirty="0">
                <a:sym typeface="Wingdings" panose="05000000000000000000" pitchFamily="2" charset="2"/>
              </a:rPr>
              <a:t>사이의 값으로 해당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특성의 중요도</a:t>
            </a:r>
            <a:r>
              <a:rPr lang="ko-KR" altLang="en-US" sz="1600" dirty="0">
                <a:sym typeface="Wingdings" panose="05000000000000000000" pitchFamily="2" charset="2"/>
              </a:rPr>
              <a:t>를 표현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예시</a:t>
            </a:r>
            <a:r>
              <a:rPr lang="en-US" altLang="ko-KR" sz="1600" dirty="0">
                <a:sym typeface="Wingdings" panose="05000000000000000000" pitchFamily="2" charset="2"/>
              </a:rPr>
              <a:t>) 16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 </a:t>
            </a:r>
            <a:r>
              <a:rPr lang="en-US" altLang="ko-KR" sz="1600" dirty="0">
                <a:sym typeface="Wingdings" panose="05000000000000000000" pitchFamily="2" charset="2"/>
              </a:rPr>
              <a:t> 256</a:t>
            </a:r>
            <a:r>
              <a:rPr lang="ko-KR" altLang="en-US" sz="1600" dirty="0">
                <a:sym typeface="Wingdings" panose="05000000000000000000" pitchFamily="2" charset="2"/>
              </a:rPr>
              <a:t>개의 숫자</a:t>
            </a:r>
            <a:r>
              <a:rPr lang="en-US" altLang="ko-KR" sz="1600" dirty="0">
                <a:sym typeface="Wingdings" panose="05000000000000000000" pitchFamily="2" charset="2"/>
              </a:rPr>
              <a:t>(0 ~ 1) </a:t>
            </a:r>
            <a:r>
              <a:rPr lang="ko-KR" altLang="en-US" sz="1600" dirty="0">
                <a:sym typeface="Wingdings" panose="05000000000000000000" pitchFamily="2" charset="2"/>
              </a:rPr>
              <a:t>벡터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C571305-9DDD-4F2B-BA5B-58BB756A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77B525-B637-4BC2-8200-E21E1B051406}"/>
              </a:ext>
            </a:extLst>
          </p:cNvPr>
          <p:cNvCxnSpPr>
            <a:cxnSpLocks/>
          </p:cNvCxnSpPr>
          <p:nvPr/>
        </p:nvCxnSpPr>
        <p:spPr>
          <a:xfrm>
            <a:off x="8742677" y="5789437"/>
            <a:ext cx="84459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8A19D0-EE67-44C7-9D5A-6AA22A3FE0D7}"/>
              </a:ext>
            </a:extLst>
          </p:cNvPr>
          <p:cNvSpPr txBox="1"/>
          <p:nvPr/>
        </p:nvSpPr>
        <p:spPr>
          <a:xfrm>
            <a:off x="9635268" y="3269895"/>
            <a:ext cx="835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C=256</a:t>
            </a:r>
          </a:p>
          <a:p>
            <a:r>
              <a:rPr lang="en-US" altLang="ko-KR" sz="1600" dirty="0"/>
              <a:t>r=16</a:t>
            </a:r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71A1B2-0319-4E3E-B99F-A275ECBAC7C3}"/>
              </a:ext>
            </a:extLst>
          </p:cNvPr>
          <p:cNvCxnSpPr>
            <a:cxnSpLocks/>
          </p:cNvCxnSpPr>
          <p:nvPr/>
        </p:nvCxnSpPr>
        <p:spPr>
          <a:xfrm>
            <a:off x="8742677" y="6220260"/>
            <a:ext cx="84459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5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2B014E4-7FD7-43A5-A1B7-04A0EFD93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4" t="4410" r="16269" b="19389"/>
          <a:stretch/>
        </p:blipFill>
        <p:spPr>
          <a:xfrm>
            <a:off x="342899" y="4161789"/>
            <a:ext cx="5971032" cy="2194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9BC32-928A-4CE5-B1E3-4B8F5FEFF6EB}"/>
              </a:ext>
            </a:extLst>
          </p:cNvPr>
          <p:cNvSpPr txBox="1"/>
          <p:nvPr/>
        </p:nvSpPr>
        <p:spPr>
          <a:xfrm>
            <a:off x="342899" y="786984"/>
            <a:ext cx="115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/>
              <a:t>1. </a:t>
            </a:r>
            <a:r>
              <a:rPr lang="ko-KR" altLang="en-US" sz="1600" dirty="0"/>
              <a:t>전역 평균 </a:t>
            </a:r>
            <a:r>
              <a:rPr lang="ko-KR" altLang="en-US" sz="1600" dirty="0" err="1"/>
              <a:t>풀링</a:t>
            </a:r>
            <a:r>
              <a:rPr lang="en-US" altLang="ko-KR" sz="1600" dirty="0"/>
              <a:t>: </a:t>
            </a:r>
            <a:r>
              <a:rPr lang="ko-KR" altLang="en-US" sz="1600" dirty="0"/>
              <a:t>각 특성 맵</a:t>
            </a:r>
            <a:r>
              <a:rPr lang="en-US" altLang="ko-KR" sz="1600" dirty="0"/>
              <a:t>(Channel)</a:t>
            </a:r>
            <a:r>
              <a:rPr lang="ko-KR" altLang="en-US" sz="1600" dirty="0"/>
              <a:t>의 평균 활성화 값</a:t>
            </a:r>
            <a:r>
              <a:rPr lang="en-US" altLang="ko-KR" sz="1600" dirty="0"/>
              <a:t>(</a:t>
            </a:r>
            <a:r>
              <a:rPr lang="ko-KR" altLang="en-US" sz="1600" dirty="0"/>
              <a:t>노드 가중치</a:t>
            </a:r>
            <a:r>
              <a:rPr lang="en-US" altLang="ko-KR" sz="1600" dirty="0"/>
              <a:t>)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en-US" altLang="ko-KR" sz="1600" dirty="0">
                <a:sym typeface="Wingdings" panose="05000000000000000000" pitchFamily="2" charset="2"/>
              </a:rPr>
              <a:t>256 </a:t>
            </a:r>
            <a:r>
              <a:rPr lang="ko-KR" altLang="en-US" sz="1600" dirty="0">
                <a:sym typeface="Wingdings" panose="05000000000000000000" pitchFamily="2" charset="2"/>
              </a:rPr>
              <a:t>채널의 특성 맵 </a:t>
            </a:r>
            <a:r>
              <a:rPr lang="en-US" altLang="ko-KR" sz="1600" dirty="0">
                <a:sym typeface="Wingdings" panose="05000000000000000000" pitchFamily="2" charset="2"/>
              </a:rPr>
              <a:t> 256</a:t>
            </a:r>
            <a:r>
              <a:rPr lang="ko-KR" altLang="en-US" sz="1600" dirty="0">
                <a:sym typeface="Wingdings" panose="05000000000000000000" pitchFamily="2" charset="2"/>
              </a:rPr>
              <a:t>개 필터의 전반적인 활성화 수준을 나타내는 </a:t>
            </a:r>
            <a:r>
              <a:rPr lang="en-US" altLang="ko-KR" sz="1600" dirty="0">
                <a:sym typeface="Wingdings" panose="05000000000000000000" pitchFamily="2" charset="2"/>
              </a:rPr>
              <a:t>256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sym typeface="Wingdings" panose="05000000000000000000" pitchFamily="2" charset="2"/>
              </a:rPr>
              <a:t>압축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특성 조합의 일반적인 표현을 학습 </a:t>
            </a:r>
            <a:r>
              <a:rPr lang="en-US" altLang="ko-KR" sz="1600" dirty="0">
                <a:sym typeface="Wingdings" panose="05000000000000000000" pitchFamily="2" charset="2"/>
              </a:rPr>
              <a:t>(17</a:t>
            </a:r>
            <a:r>
              <a:rPr lang="ko-KR" altLang="en-US" sz="1600" dirty="0">
                <a:sym typeface="Wingdings" panose="05000000000000000000" pitchFamily="2" charset="2"/>
              </a:rPr>
              <a:t>장에서 다룰 </a:t>
            </a:r>
            <a:r>
              <a:rPr lang="ko-KR" altLang="en-US" sz="1600" dirty="0" err="1">
                <a:sym typeface="Wingdings" panose="05000000000000000000" pitchFamily="2" charset="2"/>
              </a:rPr>
              <a:t>오토인코더와</a:t>
            </a:r>
            <a:r>
              <a:rPr lang="ko-KR" altLang="en-US" sz="1600" dirty="0">
                <a:sym typeface="Wingdings" panose="05000000000000000000" pitchFamily="2" charset="2"/>
              </a:rPr>
              <a:t> 관련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 256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 </a:t>
            </a:r>
            <a:r>
              <a:rPr lang="en-US" altLang="ko-KR" sz="1600" dirty="0">
                <a:sym typeface="Wingdings" panose="05000000000000000000" pitchFamily="2" charset="2"/>
              </a:rPr>
              <a:t> 16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sym typeface="Wingdings" panose="05000000000000000000" pitchFamily="2" charset="2"/>
              </a:rPr>
              <a:t>출력</a:t>
            </a:r>
            <a:r>
              <a:rPr lang="en-US" altLang="ko-KR" sz="1600" dirty="0">
                <a:sym typeface="Wingdings" panose="05000000000000000000" pitchFamily="2" charset="2"/>
              </a:rPr>
              <a:t>: Sigmoid </a:t>
            </a:r>
            <a:r>
              <a:rPr lang="ko-KR" altLang="en-US" sz="1600" dirty="0">
                <a:sym typeface="Wingdings" panose="05000000000000000000" pitchFamily="2" charset="2"/>
              </a:rPr>
              <a:t>함수를 적용함으로써 </a:t>
            </a:r>
            <a:r>
              <a:rPr lang="en-US" altLang="ko-KR" sz="1600" dirty="0">
                <a:sym typeface="Wingdings" panose="05000000000000000000" pitchFamily="2" charset="2"/>
              </a:rPr>
              <a:t>0 ~ 1 </a:t>
            </a:r>
            <a:r>
              <a:rPr lang="ko-KR" altLang="en-US" sz="1600" dirty="0">
                <a:sym typeface="Wingdings" panose="05000000000000000000" pitchFamily="2" charset="2"/>
              </a:rPr>
              <a:t>사이의 값으로 해당 특성의 중요도를 표현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 16</a:t>
            </a:r>
            <a:r>
              <a:rPr lang="ko-KR" altLang="en-US" sz="1600" dirty="0">
                <a:sym typeface="Wingdings" panose="05000000000000000000" pitchFamily="2" charset="2"/>
              </a:rPr>
              <a:t>개의 숫자 벡터 </a:t>
            </a:r>
            <a:r>
              <a:rPr lang="en-US" altLang="ko-KR" sz="1600" dirty="0">
                <a:sym typeface="Wingdings" panose="05000000000000000000" pitchFamily="2" charset="2"/>
              </a:rPr>
              <a:t> 256</a:t>
            </a:r>
            <a:r>
              <a:rPr lang="ko-KR" altLang="en-US" sz="1600" dirty="0">
                <a:sym typeface="Wingdings" panose="05000000000000000000" pitchFamily="2" charset="2"/>
              </a:rPr>
              <a:t>개의 숫자</a:t>
            </a:r>
            <a:r>
              <a:rPr lang="en-US" altLang="ko-KR" sz="1600" dirty="0">
                <a:sym typeface="Wingdings" panose="05000000000000000000" pitchFamily="2" charset="2"/>
              </a:rPr>
              <a:t>(0 ~ 1) </a:t>
            </a:r>
            <a:r>
              <a:rPr lang="ko-KR" altLang="en-US" sz="1600" dirty="0">
                <a:sym typeface="Wingdings" panose="05000000000000000000" pitchFamily="2" charset="2"/>
              </a:rPr>
              <a:t>벡터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4.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특성 맵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(256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채널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X 256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개의 숫자 벡터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보정된 특성 맵</a:t>
            </a:r>
            <a:endParaRPr lang="en-US" altLang="ko-KR" sz="1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관련 없는 특성 맵</a:t>
            </a:r>
            <a:r>
              <a:rPr lang="en-US" altLang="ko-KR" sz="1600" dirty="0"/>
              <a:t>(Channel-wise feature)</a:t>
            </a:r>
            <a:r>
              <a:rPr lang="ko-KR" altLang="en-US" sz="1600" dirty="0"/>
              <a:t>의 값을 줄임</a:t>
            </a:r>
            <a:endParaRPr lang="en-US" altLang="ko-KR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417AF2-A53E-4ECA-82AC-880AF238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603224-59CC-48A6-B025-F2A29132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39" y="1766305"/>
            <a:ext cx="296861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735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63764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417AF2-A53E-4ECA-82AC-880AF238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67C53-0638-48E9-8988-79B3A043FA6F}"/>
              </a:ext>
            </a:extLst>
          </p:cNvPr>
          <p:cNvSpPr txBox="1"/>
          <p:nvPr/>
        </p:nvSpPr>
        <p:spPr>
          <a:xfrm>
            <a:off x="342899" y="851492"/>
            <a:ext cx="11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SE-Inception,</a:t>
            </a:r>
            <a:r>
              <a:rPr lang="ko-KR" altLang="en-US" dirty="0"/>
              <a:t> </a:t>
            </a:r>
            <a:r>
              <a:rPr lang="en-US" altLang="ko-KR" dirty="0"/>
              <a:t>SE-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논문 그림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B3B7F1-5453-4839-8880-B16E2081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91" y="1664655"/>
            <a:ext cx="4333635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4FB47E-FA22-4221-9C13-8BDB86F9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1" y="1664655"/>
            <a:ext cx="4449535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6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ADD984-7781-472C-9CA9-C3B0CC74731E}"/>
              </a:ext>
            </a:extLst>
          </p:cNvPr>
          <p:cNvSpPr txBox="1"/>
          <p:nvPr/>
        </p:nvSpPr>
        <p:spPr>
          <a:xfrm>
            <a:off x="342899" y="237387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14.4.7. </a:t>
            </a:r>
            <a:r>
              <a:rPr lang="en-US" altLang="ko-KR" sz="2800" b="1" dirty="0" err="1"/>
              <a:t>SENet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417AF2-A53E-4ECA-82AC-880AF238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906-4475-48C8-8421-1743696E52A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67C53-0638-48E9-8988-79B3A043FA6F}"/>
              </a:ext>
            </a:extLst>
          </p:cNvPr>
          <p:cNvSpPr txBox="1"/>
          <p:nvPr/>
        </p:nvSpPr>
        <p:spPr>
          <a:xfrm>
            <a:off x="342899" y="825115"/>
            <a:ext cx="11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SE </a:t>
            </a:r>
            <a:r>
              <a:rPr lang="ko-KR" altLang="en-US" dirty="0"/>
              <a:t>블록을 활용한 응용 구조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CC01D-0297-4DAC-BD09-68EA797C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995487"/>
            <a:ext cx="11520000" cy="2941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00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"/>
        <a:ea typeface="Noto Sans CJK KR Bold"/>
        <a:cs typeface=""/>
      </a:majorFont>
      <a:minorFont>
        <a:latin typeface="Noto Sans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483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Kwan-Gu</dc:creator>
  <cp:lastModifiedBy>Baek Kwan-Gu</cp:lastModifiedBy>
  <cp:revision>88</cp:revision>
  <dcterms:created xsi:type="dcterms:W3CDTF">2021-04-17T10:57:54Z</dcterms:created>
  <dcterms:modified xsi:type="dcterms:W3CDTF">2021-04-17T15:40:11Z</dcterms:modified>
</cp:coreProperties>
</file>