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DCC2D-D27A-0148-9E07-1F88449B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AF1869-D062-4240-9B63-F25227091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1E7A-AA2D-4943-98EA-B56A6BF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5DF92-761F-974B-9A47-0222D14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D541A-0EEC-4945-8545-281BEC5B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7AA3-5071-0649-8528-10DF8BE8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AD939-D371-E240-B3B5-451D961B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1EFC-ED22-FD4C-965C-20EBE03C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67571-DD05-0043-8179-F5A6C137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0FDA2-8448-AF4A-AAC8-BF07180C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CAAA3-151E-7244-B316-5ADFFA476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B4847-199D-4F48-9A6E-DB3A1A03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077CC-E9A6-4A42-A990-5FD4D0CA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75F9F-A255-8149-86A1-FBB4ECEE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A68D8-3C4D-934E-BDC6-1A0C99E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B5F4-ACA1-BA43-8B3E-21F886B2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C8E7-B52A-A845-999C-7A7AB15B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86757-11ED-B944-AB7C-C79EE9C7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8DDA7-72B1-274B-B023-DF161742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C5ED-B266-5D4F-9E0D-30259224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3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CB670-F8C6-4447-B7D8-884F465C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A9110-EFC0-4245-9829-4B709CC9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88CD2-6331-FA45-B641-B28ACC5F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2327F-5107-574B-8B6E-863A8B6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DFEE6-F923-AA4F-A13F-50442621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31112-5C07-384C-B172-1D84D3B4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D53EE-D374-3F48-8685-FA097FDA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4EF7A-909D-5E40-819C-789485FA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AFAC3-4E5F-664E-9636-0ACE637C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563D4-7D70-894F-A792-25270699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6C92A-95FF-6F46-BCC5-688C6246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2BBF-689B-2942-8A6B-E9547DBC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DFCA3-186F-5144-AF78-94A257B4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0DBFE-1CF3-5046-AEEB-D0B13A1C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1BAE56-7C32-1A40-9ED6-0C62E992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093D0-1889-E946-B565-20B83781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9B237-1BD1-4948-B8CE-89FEBD2C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5BF95-84C0-F84A-A37A-98AC6551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FDE8C-4D63-3649-9D55-0735516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F886D-58EC-9B40-83DC-9EAE67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EA5CC1-CD8D-F748-A5D9-846444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F68E50-780A-4447-B24A-CFE3D099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35136C-2382-FF4F-90FA-EF0DD01C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13D4A5-1C05-C444-AA18-2B14BBFB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28824-DC5C-124A-BAA3-4F526A07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A1AEF-8B8E-644C-8FF9-0D924873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4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E134B-174D-124F-8B82-77150A49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D3010-015A-A640-BE86-F6F459AB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0DF66-4A16-284A-9CD6-3208DCE2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0544C-90E2-874D-8C41-6D835D6A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641FF-73D6-A44C-A083-2AA960AD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2A0BF-0EF1-A84A-B354-693D7C8B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060A9-07B4-7E49-9FF1-7ECD5B90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BB217-509E-8B42-81A6-7F26558E6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A4E08-2052-724C-9AE7-7E84775B0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2F344-FAF5-B947-9FE2-99F32755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88E5D-1F54-0342-BA41-555C137E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55172-2EF8-9B4C-B804-5CE77A9B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A3E225-F37A-1045-951A-9A2A73E0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5F5C6-ED4B-2A42-A99B-66C8AA03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CD381-D186-504F-BFBD-CB8893CD6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E033-BAF1-F947-AA16-1FAD71DAB5EE}" type="datetimeFigureOut">
              <a:rPr lang="en-US" altLang="ko-KR"/>
              <a:t>5/30/2021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335FA-F258-7E42-B190-015B1BE6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3485A-D067-5643-BC33-BF7C38DA1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6BD0-275A-9044-8578-7B8C3066E13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8B8E7-D0F6-2E4D-B6BA-834648DD3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17.</a:t>
            </a:r>
            <a:r>
              <a:rPr lang="ko-KR" altLang="en-US" sz="4800" b="1" dirty="0"/>
              <a:t> </a:t>
            </a:r>
            <a:r>
              <a:rPr lang="ko-KR" altLang="en-US" sz="4800" b="1" dirty="0" err="1"/>
              <a:t>오토인코더와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GAN</a:t>
            </a:r>
            <a:r>
              <a:rPr lang="ko-KR" altLang="en-US" sz="4800" b="1" dirty="0"/>
              <a:t>을 사용한 표현 학습과 </a:t>
            </a:r>
            <a:r>
              <a:rPr lang="ko-KR" altLang="en-US" sz="4800" b="1" dirty="0" err="1"/>
              <a:t>생성적</a:t>
            </a:r>
            <a:r>
              <a:rPr lang="ko-KR" altLang="en-US" sz="4800" b="1" dirty="0"/>
              <a:t>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C6952-834A-2444-B823-E4958D3F1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655762"/>
          </a:xfrm>
        </p:spPr>
        <p:txBody>
          <a:bodyPr/>
          <a:lstStyle/>
          <a:p>
            <a:r>
              <a:rPr lang="en-US" altLang="ko-KR" dirty="0"/>
              <a:t>2021-05-30</a:t>
            </a:r>
            <a:r>
              <a:rPr lang="ko-KR" altLang="en-US" dirty="0"/>
              <a:t> 백관구</a:t>
            </a:r>
          </a:p>
        </p:txBody>
      </p:sp>
    </p:spTree>
    <p:extLst>
      <p:ext uri="{BB962C8B-B14F-4D97-AF65-F5344CB8AC3E}">
        <p14:creationId xmlns:p14="http://schemas.microsoft.com/office/powerpoint/2010/main" val="15811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CA426-9635-AC43-BC72-63AB726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오토인코더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(Autoencoder)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F5AFA-3308-984E-9DD6-E1870FF0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>
                <a:solidFill>
                  <a:srgbClr val="C00000"/>
                </a:solidFill>
              </a:rPr>
              <a:t>비지도</a:t>
            </a:r>
            <a:r>
              <a:rPr lang="en-US" altLang="ko-KR" sz="2000" b="1" dirty="0">
                <a:solidFill>
                  <a:srgbClr val="C00000"/>
                </a:solidFill>
              </a:rPr>
              <a:t>(Unsupervised)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dirty="0"/>
              <a:t>방식으로 데이터의 </a:t>
            </a:r>
            <a:r>
              <a:rPr lang="ko-KR" altLang="en-US" sz="2000" b="1" dirty="0">
                <a:solidFill>
                  <a:srgbClr val="C00000"/>
                </a:solidFill>
              </a:rPr>
              <a:t>잠재 표현</a:t>
            </a:r>
            <a:r>
              <a:rPr lang="en-US" altLang="ko-KR" sz="2000" b="1" dirty="0">
                <a:solidFill>
                  <a:srgbClr val="C00000"/>
                </a:solidFill>
              </a:rPr>
              <a:t>(latent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</a:rPr>
              <a:t>representation)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C00000"/>
                </a:solidFill>
              </a:rPr>
              <a:t>학습</a:t>
            </a:r>
            <a:r>
              <a:rPr lang="ko-KR" altLang="en-US" sz="2000" dirty="0"/>
              <a:t>하는 인공신경망</a:t>
            </a:r>
            <a:endParaRPr lang="en-US" altLang="ko-KR" sz="2000" dirty="0"/>
          </a:p>
          <a:p>
            <a:pPr marL="0" indent="0">
              <a:spcAft>
                <a:spcPts val="600"/>
              </a:spcAft>
              <a:buNone/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ko-KR" altLang="en-US" sz="2000" dirty="0"/>
              <a:t>일반적으로</a:t>
            </a:r>
            <a:r>
              <a:rPr lang="en-US" altLang="ko-KR" sz="2000" dirty="0"/>
              <a:t>,</a:t>
            </a:r>
            <a:r>
              <a:rPr lang="ko-KR" altLang="en-US" sz="2000" dirty="0"/>
              <a:t> 입력데이터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고차원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밀집표현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 err="1">
                <a:sym typeface="Wingdings" pitchFamily="2" charset="2"/>
              </a:rPr>
              <a:t>저차원</a:t>
            </a:r>
            <a:r>
              <a:rPr lang="en-US" altLang="ko-KR" sz="2000" dirty="0">
                <a:sym typeface="Wingdings" pitchFamily="2" charset="2"/>
              </a:rPr>
              <a:t>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차원 축소</a:t>
            </a:r>
            <a:r>
              <a:rPr lang="ko-KR" altLang="en-US" sz="2000" dirty="0">
                <a:sym typeface="Wingdings" pitchFamily="2" charset="2"/>
              </a:rPr>
              <a:t>에 적용</a:t>
            </a:r>
            <a:endParaRPr lang="en-US" altLang="ko-KR" sz="2000" dirty="0">
              <a:sym typeface="Wingdings" pitchFamily="2" charset="2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/>
              <a:t>잠재 표현 학습을 통해 훈련데이터와 유사한 데이터를 생성할 수 있음</a:t>
            </a:r>
            <a:endParaRPr lang="en-US" altLang="ko-KR" sz="2000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생성</a:t>
            </a:r>
            <a:r>
              <a:rPr lang="ko-KR" altLang="en-US" sz="2000" dirty="0">
                <a:sym typeface="Wingdings" pitchFamily="2" charset="2"/>
              </a:rPr>
              <a:t>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87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7389-34BB-2A4C-81E1-15606E0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생성적</a:t>
            </a:r>
            <a:r>
              <a:rPr lang="ko-KR" altLang="en-US" sz="2800" b="1" dirty="0"/>
              <a:t> 적대 신경망 </a:t>
            </a:r>
            <a:r>
              <a:rPr lang="en-US" altLang="ko-KR" sz="2800" b="1" dirty="0"/>
              <a:t>(GAN;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Generative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Adversarial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Networks)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90070-4FD9-9647-A113-C086872F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dirty="0"/>
              <a:t>이미지 </a:t>
            </a:r>
            <a:r>
              <a:rPr lang="en-US" altLang="ko-KR" sz="2000" dirty="0"/>
              <a:t>:</a:t>
            </a:r>
            <a:r>
              <a:rPr lang="ko-KR" altLang="en-US" sz="2000" dirty="0"/>
              <a:t> 고해상도</a:t>
            </a:r>
            <a:r>
              <a:rPr lang="en-US" altLang="ko-KR" sz="2000" dirty="0"/>
              <a:t>,</a:t>
            </a:r>
            <a:r>
              <a:rPr lang="ko-KR" altLang="en-US" sz="2000" dirty="0"/>
              <a:t> 채색</a:t>
            </a:r>
            <a:r>
              <a:rPr lang="en-US" altLang="ko-KR" sz="2000" dirty="0"/>
              <a:t>,</a:t>
            </a:r>
            <a:r>
              <a:rPr lang="ko-KR" altLang="en-US" sz="2000" dirty="0"/>
              <a:t> 변환</a:t>
            </a:r>
            <a:r>
              <a:rPr lang="en-US" altLang="ko-KR" sz="2000" dirty="0"/>
              <a:t>(</a:t>
            </a:r>
            <a:r>
              <a:rPr lang="ko-KR" altLang="en-US" sz="2000" dirty="0"/>
              <a:t>스케치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정교한 이미지</a:t>
            </a:r>
            <a:r>
              <a:rPr lang="en-US" altLang="ko-KR" sz="2000" dirty="0">
                <a:sym typeface="Wingdings" pitchFamily="2" charset="2"/>
              </a:rPr>
              <a:t>),</a:t>
            </a:r>
            <a:r>
              <a:rPr lang="ko-KR" altLang="en-US" sz="2000" dirty="0">
                <a:sym typeface="Wingdings" pitchFamily="2" charset="2"/>
              </a:rPr>
              <a:t> 다음 프레임 생성</a:t>
            </a:r>
          </a:p>
          <a:p>
            <a:pPr>
              <a:spcAft>
                <a:spcPts val="600"/>
              </a:spcAft>
            </a:pPr>
            <a:r>
              <a:rPr lang="ko-KR" altLang="en-US" sz="2000" dirty="0"/>
              <a:t>데이터 </a:t>
            </a:r>
            <a:r>
              <a:rPr lang="en-US" altLang="ko-KR" sz="2000" dirty="0"/>
              <a:t>:</a:t>
            </a:r>
            <a:r>
              <a:rPr lang="ko-KR" altLang="en-US" sz="2000" dirty="0"/>
              <a:t> 훈련 샘플 증식</a:t>
            </a:r>
            <a:endParaRPr lang="en-US" altLang="ko-KR" sz="2000" dirty="0">
              <a:sym typeface="Wingdings" pitchFamily="2" charset="2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21134BB-4D26-1843-AEDC-6863A1B8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41973"/>
            <a:ext cx="7200000" cy="25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074F-E28A-4E41-8F8A-29021F8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/>
              <a:t>오토인코더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GAN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C199A-C4E5-FD40-9EB8-7361827E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 err="1"/>
              <a:t>오토인코더</a:t>
            </a:r>
            <a:endParaRPr lang="en-US" altLang="ko-KR" sz="2000" b="1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입력을 출력으로 복사하는 방법을 학습 </a:t>
            </a:r>
            <a:r>
              <a:rPr lang="en-US" altLang="ko-KR" sz="2000" dirty="0"/>
              <a:t>(</a:t>
            </a:r>
            <a:r>
              <a:rPr lang="ko-KR" altLang="en-US" sz="2000" dirty="0"/>
              <a:t>쉬운데</a:t>
            </a:r>
            <a:r>
              <a:rPr lang="en-US" altLang="ko-KR" sz="2000" dirty="0"/>
              <a:t>?)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이 과정에서 여러 제약 조건</a:t>
            </a:r>
            <a:r>
              <a:rPr lang="en-US" altLang="ko-KR" sz="2000" dirty="0"/>
              <a:t>(</a:t>
            </a:r>
            <a:r>
              <a:rPr lang="ko-KR" altLang="en-US" sz="2000" dirty="0"/>
              <a:t>노이즈</a:t>
            </a:r>
            <a:r>
              <a:rPr lang="en-US" altLang="ko-KR" sz="2000" dirty="0"/>
              <a:t>,</a:t>
            </a:r>
            <a:r>
              <a:rPr lang="ko-KR" altLang="en-US" sz="2000" dirty="0"/>
              <a:t> 잠재표현 크기 제한</a:t>
            </a:r>
            <a:r>
              <a:rPr lang="en-US" altLang="ko-KR" sz="2000" dirty="0"/>
              <a:t>)</a:t>
            </a:r>
            <a:r>
              <a:rPr lang="ko-KR" altLang="en-US" sz="2000" dirty="0"/>
              <a:t>을 추가해 인공신경망이 </a:t>
            </a:r>
            <a:r>
              <a:rPr lang="ko-KR" altLang="en-US" sz="2000" b="1" dirty="0">
                <a:solidFill>
                  <a:srgbClr val="C00000"/>
                </a:solidFill>
              </a:rPr>
              <a:t>데이터의 효율적인 표현 방법을 학습</a:t>
            </a:r>
            <a:r>
              <a:rPr lang="ko-KR" altLang="en-US" sz="2000" dirty="0"/>
              <a:t>할 수 있도록 만듦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endParaRPr lang="en-US" altLang="ko-KR" sz="2000" dirty="0"/>
          </a:p>
          <a:p>
            <a:pPr>
              <a:spcAft>
                <a:spcPts val="600"/>
              </a:spcAft>
            </a:pPr>
            <a:r>
              <a:rPr lang="en-US" altLang="ko-KR" sz="2000" b="1" dirty="0"/>
              <a:t>GAN</a:t>
            </a:r>
          </a:p>
          <a:p>
            <a:pPr lvl="1">
              <a:spcAft>
                <a:spcPts val="600"/>
              </a:spcAft>
            </a:pPr>
            <a:r>
              <a:rPr lang="ko-KR" altLang="en-US" sz="2000" b="1" dirty="0">
                <a:solidFill>
                  <a:srgbClr val="0070C0"/>
                </a:solidFill>
              </a:rPr>
              <a:t>생성자</a:t>
            </a:r>
            <a:r>
              <a:rPr lang="en-US" altLang="ko-KR" sz="2000" b="1" dirty="0">
                <a:solidFill>
                  <a:srgbClr val="0070C0"/>
                </a:solidFill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</a:rPr>
              <a:t> 판별자</a:t>
            </a:r>
            <a:r>
              <a:rPr lang="ko-KR" altLang="en-US" sz="2000" dirty="0"/>
              <a:t>로 구성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생성자 </a:t>
            </a:r>
            <a:r>
              <a:rPr lang="en-US" altLang="ko-KR" sz="2000" dirty="0"/>
              <a:t>:</a:t>
            </a:r>
            <a:r>
              <a:rPr lang="ko-KR" altLang="en-US" sz="2000" dirty="0"/>
              <a:t> 훈련데이터와 유사한 샘플 생성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 err="1"/>
              <a:t>판별자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실존하는 데이터인지</a:t>
            </a:r>
            <a:r>
              <a:rPr lang="en-US" altLang="ko-KR" sz="2000" dirty="0"/>
              <a:t>,</a:t>
            </a:r>
            <a:r>
              <a:rPr lang="ko-KR" altLang="en-US" sz="2000" dirty="0"/>
              <a:t> 생성된 데이터인지 구별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생성자 </a:t>
            </a:r>
            <a:r>
              <a:rPr lang="en-US" altLang="ko-KR" sz="2000" dirty="0"/>
              <a:t>vs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판별자</a:t>
            </a:r>
            <a:r>
              <a:rPr lang="ko-KR" altLang="en-US" sz="2000" dirty="0"/>
              <a:t> 둘 다 학습시킴 </a:t>
            </a: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sym typeface="Wingdings" pitchFamily="2" charset="2"/>
              </a:rPr>
              <a:t>적대적 학습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28E19-2781-9F45-A05F-F655DBE4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17.1.</a:t>
            </a:r>
            <a:r>
              <a:rPr lang="ko-KR" altLang="en-US" sz="2800" b="1" dirty="0"/>
              <a:t> 효율적인 데이터 표현 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오토인코더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84F8F-4C03-A54F-BA7B-6BF66C8D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dirty="0"/>
              <a:t>0</a:t>
            </a:r>
            <a:r>
              <a:rPr lang="ko-KR" altLang="en-US" sz="2000" dirty="0"/>
              <a:t> </a:t>
            </a:r>
            <a:r>
              <a:rPr lang="en-US" altLang="ko-KR" sz="2000" dirty="0"/>
              <a:t>27</a:t>
            </a:r>
            <a:r>
              <a:rPr lang="ko-KR" altLang="en-US" sz="2000" dirty="0"/>
              <a:t> </a:t>
            </a:r>
            <a:r>
              <a:rPr lang="en-US" altLang="ko-KR" sz="2000" dirty="0"/>
              <a:t>25</a:t>
            </a:r>
            <a:r>
              <a:rPr lang="ko-KR" altLang="en-US" sz="2000" dirty="0"/>
              <a:t> </a:t>
            </a:r>
            <a:r>
              <a:rPr lang="en-US" altLang="ko-KR" sz="2000" dirty="0"/>
              <a:t>36</a:t>
            </a:r>
            <a:r>
              <a:rPr lang="ko-KR" altLang="en-US" sz="2000" dirty="0"/>
              <a:t> </a:t>
            </a:r>
            <a:r>
              <a:rPr lang="en-US" altLang="ko-KR" sz="2000" dirty="0"/>
              <a:t>81</a:t>
            </a:r>
            <a:r>
              <a:rPr lang="ko-KR" altLang="en-US" sz="2000" dirty="0"/>
              <a:t> </a:t>
            </a:r>
            <a:r>
              <a:rPr lang="en-US" altLang="ko-KR" sz="2000" dirty="0"/>
              <a:t>51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 </a:t>
            </a:r>
            <a:r>
              <a:rPr lang="en-US" altLang="ko-KR" sz="2000" dirty="0"/>
              <a:t>83</a:t>
            </a:r>
            <a:r>
              <a:rPr lang="ko-KR" altLang="en-US" sz="2000" dirty="0"/>
              <a:t> </a:t>
            </a:r>
            <a:r>
              <a:rPr lang="en-US" altLang="ko-KR" sz="2000" dirty="0"/>
              <a:t>73</a:t>
            </a:r>
            <a:r>
              <a:rPr lang="ko-KR" altLang="en-US" sz="2000" dirty="0"/>
              <a:t> </a:t>
            </a:r>
            <a:r>
              <a:rPr lang="en-US" altLang="ko-KR" sz="2000" dirty="0"/>
              <a:t>19</a:t>
            </a:r>
          </a:p>
          <a:p>
            <a:pPr>
              <a:spcAft>
                <a:spcPts val="600"/>
              </a:spcAft>
            </a:pPr>
            <a:r>
              <a:rPr lang="en-US" altLang="ko-KR" sz="2000" dirty="0"/>
              <a:t>0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 </a:t>
            </a:r>
            <a:r>
              <a:rPr lang="en-US" altLang="ko-KR" sz="2000" dirty="0"/>
              <a:t>6</a:t>
            </a:r>
            <a:r>
              <a:rPr lang="ko-KR" altLang="en-US" sz="2000" dirty="0"/>
              <a:t> </a:t>
            </a:r>
            <a:r>
              <a:rPr lang="en-US" altLang="ko-KR" sz="2000" dirty="0"/>
              <a:t>8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 </a:t>
            </a:r>
            <a:r>
              <a:rPr lang="en-US" altLang="ko-KR" sz="2000" dirty="0"/>
              <a:t>12</a:t>
            </a:r>
            <a:r>
              <a:rPr lang="ko-KR" altLang="en-US" sz="2000" dirty="0"/>
              <a:t> </a:t>
            </a:r>
            <a:r>
              <a:rPr lang="en-US" altLang="ko-KR" sz="2000" dirty="0"/>
              <a:t>14</a:t>
            </a:r>
            <a:r>
              <a:rPr lang="ko-KR" altLang="en-US" sz="2000" dirty="0"/>
              <a:t> </a:t>
            </a:r>
            <a:r>
              <a:rPr lang="en-US" altLang="ko-KR" sz="2000" dirty="0"/>
              <a:t>16</a:t>
            </a:r>
            <a:r>
              <a:rPr lang="ko-KR" altLang="en-US" sz="2000" dirty="0"/>
              <a:t> </a:t>
            </a:r>
            <a:r>
              <a:rPr lang="en-US" altLang="ko-KR" sz="2000" dirty="0"/>
              <a:t>18</a:t>
            </a:r>
            <a:r>
              <a:rPr lang="ko-KR" alt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 </a:t>
            </a:r>
            <a:r>
              <a:rPr lang="en-US" altLang="ko-KR" sz="2000" dirty="0"/>
              <a:t>22</a:t>
            </a:r>
            <a:r>
              <a:rPr lang="ko-KR" altLang="en-US" sz="2000" dirty="0"/>
              <a:t> </a:t>
            </a:r>
            <a:r>
              <a:rPr lang="en-US" altLang="ko-KR" sz="2000" dirty="0"/>
              <a:t>24</a:t>
            </a:r>
            <a:r>
              <a:rPr lang="ko-KR" altLang="en-US" sz="2000" dirty="0"/>
              <a:t> </a:t>
            </a:r>
            <a:r>
              <a:rPr lang="en-US" altLang="ko-KR" sz="2000" dirty="0"/>
              <a:t>26</a:t>
            </a:r>
            <a:r>
              <a:rPr lang="ko-KR" altLang="en-US" sz="2000" dirty="0"/>
              <a:t> </a:t>
            </a:r>
            <a:r>
              <a:rPr lang="en-US" altLang="ko-KR" sz="2000" dirty="0"/>
              <a:t>28</a:t>
            </a:r>
            <a:r>
              <a:rPr lang="ko-KR" altLang="en-US" sz="2000" dirty="0"/>
              <a:t> </a:t>
            </a:r>
            <a:r>
              <a:rPr lang="en-US" altLang="ko-KR" sz="2000" dirty="0"/>
              <a:t>30</a:t>
            </a:r>
            <a:r>
              <a:rPr lang="ko-KR" altLang="en-US" sz="2000" dirty="0"/>
              <a:t> </a:t>
            </a:r>
            <a:r>
              <a:rPr lang="en-US" altLang="ko-KR" sz="2000" dirty="0"/>
              <a:t>32</a:t>
            </a:r>
            <a:r>
              <a:rPr lang="ko-KR" altLang="en-US" sz="2000" dirty="0"/>
              <a:t> </a:t>
            </a:r>
            <a:r>
              <a:rPr lang="en-US" altLang="ko-KR" sz="2000" dirty="0"/>
              <a:t>34</a:t>
            </a:r>
            <a:r>
              <a:rPr lang="ko-KR" altLang="en-US" sz="2000" dirty="0"/>
              <a:t> </a:t>
            </a:r>
            <a:r>
              <a:rPr lang="en-US" altLang="ko-KR" sz="2000" dirty="0"/>
              <a:t>36</a:t>
            </a:r>
            <a:r>
              <a:rPr lang="ko-KR" altLang="en-US" sz="2000" dirty="0"/>
              <a:t> </a:t>
            </a:r>
            <a:r>
              <a:rPr lang="en-US" altLang="ko-KR" sz="2000" dirty="0"/>
              <a:t>38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</a:p>
          <a:p>
            <a:pPr>
              <a:spcAft>
                <a:spcPts val="600"/>
              </a:spcAft>
            </a:pPr>
            <a:r>
              <a:rPr lang="ko-KR" altLang="en-US" sz="2000" dirty="0"/>
              <a:t>인간이 위 두 배열을 기억해서 받아 적는다고 하면</a:t>
            </a:r>
            <a:r>
              <a:rPr lang="en-US" altLang="ko-KR" sz="2000" dirty="0"/>
              <a:t>,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첫 번째 배열이 두 번째 배열보다 길이는 짧지만</a:t>
            </a:r>
            <a:r>
              <a:rPr lang="en-US" altLang="ko-KR" sz="2000" dirty="0"/>
              <a:t>,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두 번째 배열의 규칙</a:t>
            </a:r>
            <a:r>
              <a:rPr lang="en-US" altLang="ko-KR" sz="2000" dirty="0"/>
              <a:t>(</a:t>
            </a:r>
            <a:r>
              <a:rPr lang="ko-KR" altLang="en-US" sz="2000" dirty="0"/>
              <a:t>패턴</a:t>
            </a:r>
            <a:r>
              <a:rPr lang="en-US" altLang="ko-KR" sz="2000" dirty="0"/>
              <a:t>)</a:t>
            </a:r>
            <a:r>
              <a:rPr lang="ko-KR" altLang="en-US" sz="2000" dirty="0"/>
              <a:t>을 알고 있으므로 기억하기는 더 쉬움</a:t>
            </a:r>
            <a:r>
              <a:rPr lang="en-US" altLang="ko-KR" sz="2000" dirty="0"/>
              <a:t>!</a:t>
            </a:r>
          </a:p>
          <a:p>
            <a:pPr>
              <a:spcAft>
                <a:spcPts val="600"/>
              </a:spcAft>
            </a:pPr>
            <a:r>
              <a:rPr lang="ko-KR" altLang="en-US" sz="2000" dirty="0" err="1"/>
              <a:t>오토인코더는</a:t>
            </a:r>
            <a:r>
              <a:rPr lang="ko-KR" altLang="en-US" sz="2000" dirty="0"/>
              <a:t> 데이터의 숨겨진 패턴</a:t>
            </a:r>
            <a:r>
              <a:rPr lang="en-US" altLang="ko-KR" sz="2000" dirty="0"/>
              <a:t>,</a:t>
            </a:r>
            <a:r>
              <a:rPr lang="ko-KR" altLang="en-US" sz="2000" dirty="0"/>
              <a:t> 즉 잠재표현을 찾아 </a:t>
            </a:r>
            <a:r>
              <a:rPr lang="ko-KR" altLang="en-US" sz="2000" b="1" dirty="0">
                <a:solidFill>
                  <a:srgbClr val="C00000"/>
                </a:solidFill>
              </a:rPr>
              <a:t>데이터를 효율적으로 표현하는 방법을 학습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>
              <a:spcAft>
                <a:spcPts val="600"/>
              </a:spcAft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500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34566-ADD4-0140-B22F-833E9FCF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17.1.</a:t>
            </a:r>
            <a:r>
              <a:rPr lang="ko-KR" altLang="en-US" sz="2800" b="1" dirty="0"/>
              <a:t> 효율적인 데이터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5D27-B65B-F146-8F29-621A9064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34876" cy="4135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/>
              <a:t>인코더</a:t>
            </a:r>
            <a:r>
              <a:rPr lang="en-US" altLang="ko-KR" sz="2000" b="1" dirty="0"/>
              <a:t>(Encoder)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숫자 배열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잠재표현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패턴</a:t>
            </a:r>
            <a:r>
              <a:rPr lang="en-US" altLang="ko-KR" sz="2000" dirty="0">
                <a:sym typeface="Wingdings" pitchFamily="2" charset="2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ko-KR" altLang="en-US" sz="2000" b="1" dirty="0" err="1">
                <a:sym typeface="Wingdings" pitchFamily="2" charset="2"/>
              </a:rPr>
              <a:t>디코더</a:t>
            </a:r>
            <a:r>
              <a:rPr lang="en-US" altLang="ko-KR" sz="2000" b="1" dirty="0">
                <a:sym typeface="Wingdings" pitchFamily="2" charset="2"/>
              </a:rPr>
              <a:t>(Decoder)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>
                <a:sym typeface="Wingdings" pitchFamily="2" charset="2"/>
              </a:rPr>
              <a:t>잠재표현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학습한 숫자 배열</a:t>
            </a:r>
            <a:endParaRPr lang="en-US" altLang="ko-KR" sz="2000" dirty="0">
              <a:sym typeface="Wingdings" pitchFamily="2" charset="2"/>
            </a:endParaRPr>
          </a:p>
          <a:p>
            <a:pPr>
              <a:spcAft>
                <a:spcPts val="600"/>
              </a:spcAft>
            </a:pPr>
            <a:r>
              <a:rPr lang="ko-KR" altLang="en-US" sz="2000" dirty="0"/>
              <a:t>인코더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디코더를</a:t>
            </a:r>
            <a:r>
              <a:rPr lang="ko-KR" altLang="en-US" sz="2000" dirty="0"/>
              <a:t> 통과해 재구성한 생성된 데이터는 입력데이터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원본</a:t>
            </a:r>
            <a:r>
              <a:rPr lang="en-US" altLang="ko-KR" sz="2000" dirty="0"/>
              <a:t>)</a:t>
            </a:r>
            <a:r>
              <a:rPr lang="ko-KR" altLang="en-US" sz="2000" dirty="0"/>
              <a:t>와 완전 똑같지 않음 </a:t>
            </a:r>
            <a:r>
              <a:rPr lang="en-US" altLang="ko-KR" sz="2000" dirty="0"/>
              <a:t>(</a:t>
            </a:r>
            <a:r>
              <a:rPr lang="ko-KR" altLang="en-US" sz="2000" dirty="0"/>
              <a:t>제약조건 때문에</a:t>
            </a:r>
            <a:r>
              <a:rPr lang="en-US" altLang="ko-KR" sz="2000" dirty="0"/>
              <a:t>)</a:t>
            </a:r>
          </a:p>
          <a:p>
            <a:pPr>
              <a:spcAft>
                <a:spcPts val="600"/>
              </a:spcAft>
            </a:pPr>
            <a:r>
              <a:rPr lang="ko-KR" altLang="en-US" sz="2000" b="1" dirty="0">
                <a:solidFill>
                  <a:srgbClr val="C00000"/>
                </a:solidFill>
              </a:rPr>
              <a:t>재구성 손실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생성데이터와 입력데이터의 차이</a:t>
            </a:r>
            <a:endParaRPr lang="en-US" altLang="ko-KR" sz="2000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ko-KR" sz="2000" dirty="0">
                <a:sym typeface="Wingdings" pitchFamily="2" charset="2"/>
              </a:rPr>
              <a:t></a:t>
            </a:r>
            <a:r>
              <a:rPr lang="ko-KR" altLang="en-US" sz="2000" dirty="0">
                <a:sym typeface="Wingdings" pitchFamily="2" charset="2"/>
              </a:rPr>
              <a:t> 비용함수</a:t>
            </a:r>
            <a:endParaRPr lang="en-US" altLang="ko-KR" sz="2000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37D9774-71E0-174A-BF43-F288731B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8" y="1765333"/>
            <a:ext cx="496975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3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F1F1-E041-3349-AFC1-3F5B4BE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17.2.</a:t>
            </a:r>
            <a:r>
              <a:rPr lang="ko-KR" altLang="en-US" sz="2800" b="1"/>
              <a:t> 과소완전 선형 오토인코더로 </a:t>
            </a:r>
            <a:r>
              <a:rPr lang="en-US" altLang="ko-KR" sz="2800" b="1"/>
              <a:t>PCA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D9BA2-DD5B-9144-83B3-97ABD1F9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과소완전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잠재표현의 차원이 입력데이터의 차원보다 작은 경우</a:t>
            </a:r>
            <a:endParaRPr lang="en-US" altLang="ko-KR" sz="2000" dirty="0"/>
          </a:p>
          <a:p>
            <a:r>
              <a:rPr lang="ko-KR" altLang="en-US" sz="2000" b="1" dirty="0"/>
              <a:t>선형 </a:t>
            </a:r>
            <a:r>
              <a:rPr lang="ko-KR" altLang="en-US" sz="2000" b="1" dirty="0" err="1"/>
              <a:t>오토인코더</a:t>
            </a:r>
            <a:r>
              <a:rPr lang="ko-KR" altLang="en-US" sz="2000" b="1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선형 활성화함수만 사용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870904E3-8BA9-C343-B6AE-FFE7F8A2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8934"/>
            <a:ext cx="5400000" cy="181572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375A35C-4CEA-9845-B953-1C451074F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7774"/>
            <a:ext cx="4320000" cy="826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D3A187-05C1-4E4E-BA35-A8F700A6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00" y="4118452"/>
            <a:ext cx="5400000" cy="20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"/>
        <a:ea typeface="Noto Sans CJK KR Bold"/>
        <a:cs typeface=""/>
      </a:majorFont>
      <a:minorFont>
        <a:latin typeface="Noto Sans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309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Noto Sans</vt:lpstr>
      <vt:lpstr>Office 테마</vt:lpstr>
      <vt:lpstr>17. 오토인코더와 GAN을 사용한 표현 학습과 생성적 학습</vt:lpstr>
      <vt:lpstr>오토인코더 (Autoencoder)</vt:lpstr>
      <vt:lpstr>생성적 적대 신경망 (GAN; Generative Adversarial Networks)</vt:lpstr>
      <vt:lpstr>오토인코더 vs GAN</vt:lpstr>
      <vt:lpstr>17.1. 효율적인 데이터 표현 (오토인코더)</vt:lpstr>
      <vt:lpstr>17.1. 효율적인 데이터 표현</vt:lpstr>
      <vt:lpstr>17.2. 과소완전 선형 오토인코더로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오토인코더와 GAN을 사용한 표현 학습과 생성적 학습</dc:title>
  <dc:creator>Baek Kwan-Gu</dc:creator>
  <cp:lastModifiedBy>Baek Kwan-Gu</cp:lastModifiedBy>
  <cp:revision>4</cp:revision>
  <dcterms:created xsi:type="dcterms:W3CDTF">2021-05-30T10:11:41Z</dcterms:created>
  <dcterms:modified xsi:type="dcterms:W3CDTF">2021-05-30T11:56:10Z</dcterms:modified>
</cp:coreProperties>
</file>