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62" r:id="rId4"/>
    <p:sldId id="263" r:id="rId5"/>
    <p:sldId id="264" r:id="rId6"/>
    <p:sldId id="261" r:id="rId7"/>
    <p:sldId id="257" r:id="rId8"/>
    <p:sldId id="258" r:id="rId9"/>
    <p:sldId id="259" r:id="rId10"/>
    <p:sldId id="260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 autoAdjust="0"/>
    <p:restoredTop sz="94653" autoAdjust="0"/>
  </p:normalViewPr>
  <p:slideViewPr>
    <p:cSldViewPr snapToGrid="0">
      <p:cViewPr varScale="1">
        <p:scale>
          <a:sx n="108" d="100"/>
          <a:sy n="108" d="100"/>
        </p:scale>
        <p:origin x="112" y="1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3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8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9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8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7B79-0BAA-4AFE-9E17-F2E588DE259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1050-9E81-4FCB-9DC3-2A33BCCF2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38BBE-6348-47EB-A1DA-A849C4B23296}"/>
              </a:ext>
            </a:extLst>
          </p:cNvPr>
          <p:cNvSpPr txBox="1"/>
          <p:nvPr/>
        </p:nvSpPr>
        <p:spPr>
          <a:xfrm>
            <a:off x="-1" y="0"/>
            <a:ext cx="1864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용어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DE55E-9898-4711-B10C-1A0B02269214}"/>
              </a:ext>
            </a:extLst>
          </p:cNvPr>
          <p:cNvSpPr txBox="1"/>
          <p:nvPr/>
        </p:nvSpPr>
        <p:spPr>
          <a:xfrm>
            <a:off x="272125" y="1291567"/>
            <a:ext cx="1220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깊이 </a:t>
            </a:r>
            <a:r>
              <a:rPr lang="en-US" altLang="ko-KR" dirty="0">
                <a:latin typeface="+mj-ea"/>
                <a:ea typeface="+mj-ea"/>
              </a:rPr>
              <a:t>0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4C53AF-414A-48FB-87A1-2ACA68AD6DC5}"/>
              </a:ext>
            </a:extLst>
          </p:cNvPr>
          <p:cNvCxnSpPr>
            <a:cxnSpLocks/>
          </p:cNvCxnSpPr>
          <p:nvPr/>
        </p:nvCxnSpPr>
        <p:spPr>
          <a:xfrm>
            <a:off x="1085481" y="2401038"/>
            <a:ext cx="693174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96C1B6E-FF20-4B27-BC1C-F58074C06083}"/>
              </a:ext>
            </a:extLst>
          </p:cNvPr>
          <p:cNvCxnSpPr>
            <a:cxnSpLocks/>
          </p:cNvCxnSpPr>
          <p:nvPr/>
        </p:nvCxnSpPr>
        <p:spPr>
          <a:xfrm>
            <a:off x="1085481" y="4294731"/>
            <a:ext cx="693174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AE0D16-A4D9-4CB5-8EFA-7B49C7A13126}"/>
              </a:ext>
            </a:extLst>
          </p:cNvPr>
          <p:cNvSpPr txBox="1"/>
          <p:nvPr/>
        </p:nvSpPr>
        <p:spPr>
          <a:xfrm>
            <a:off x="272125" y="3244333"/>
            <a:ext cx="1220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깊이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02916F-F92D-4622-9FC2-0821F688C0F1}"/>
              </a:ext>
            </a:extLst>
          </p:cNvPr>
          <p:cNvSpPr txBox="1"/>
          <p:nvPr/>
        </p:nvSpPr>
        <p:spPr>
          <a:xfrm>
            <a:off x="272125" y="4973158"/>
            <a:ext cx="1220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깊이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7CE791-5E53-4510-B6CC-5A65CDC1E5AA}"/>
              </a:ext>
            </a:extLst>
          </p:cNvPr>
          <p:cNvGrpSpPr/>
          <p:nvPr/>
        </p:nvGrpSpPr>
        <p:grpSpPr>
          <a:xfrm>
            <a:off x="7753996" y="463097"/>
            <a:ext cx="1220854" cy="5129491"/>
            <a:chOff x="705428" y="463097"/>
            <a:chExt cx="1220854" cy="512949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1F5BAE3-87C5-48BD-A16C-BFCB99A4696C}"/>
                </a:ext>
              </a:extLst>
            </p:cNvPr>
            <p:cNvCxnSpPr/>
            <p:nvPr/>
          </p:nvCxnSpPr>
          <p:spPr>
            <a:xfrm>
              <a:off x="1304145" y="914399"/>
              <a:ext cx="0" cy="46781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DBD3F8-1031-47EB-B7CE-3C8719794559}"/>
                </a:ext>
              </a:extLst>
            </p:cNvPr>
            <p:cNvSpPr txBox="1"/>
            <p:nvPr/>
          </p:nvSpPr>
          <p:spPr>
            <a:xfrm>
              <a:off x="705428" y="463097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진행 방향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D6F71B5-468C-4F9C-888F-2602C840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50" y="6058171"/>
            <a:ext cx="3600000" cy="247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32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D65FEF-F850-418E-B5D6-23D29E8E3549}"/>
              </a:ext>
            </a:extLst>
          </p:cNvPr>
          <p:cNvGrpSpPr/>
          <p:nvPr/>
        </p:nvGrpSpPr>
        <p:grpSpPr>
          <a:xfrm>
            <a:off x="5085244" y="3881773"/>
            <a:ext cx="2137141" cy="914400"/>
            <a:chOff x="3657599" y="-1"/>
            <a:chExt cx="2137141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A3451-64FC-4283-8157-29CD95C0C061}"/>
                </a:ext>
              </a:extLst>
            </p:cNvPr>
            <p:cNvSpPr txBox="1"/>
            <p:nvPr/>
          </p:nvSpPr>
          <p:spPr>
            <a:xfrm>
              <a:off x="4573886" y="250158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예측 샘플</a:t>
              </a:r>
            </a:p>
          </p:txBody>
        </p:sp>
        <p:pic>
          <p:nvPicPr>
            <p:cNvPr id="8" name="그래픽 7" descr="줄기가 없는 꽃">
              <a:extLst>
                <a:ext uri="{FF2B5EF4-FFF2-40B4-BE49-F238E27FC236}">
                  <a16:creationId xmlns:a16="http://schemas.microsoft.com/office/drawing/2014/main" id="{FBF57376-BC75-48F2-B2BE-CD471563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599" y="-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7FDAE5-0E8C-4C70-BE2C-1630BCEAFC5E}"/>
              </a:ext>
            </a:extLst>
          </p:cNvPr>
          <p:cNvGrpSpPr/>
          <p:nvPr/>
        </p:nvGrpSpPr>
        <p:grpSpPr>
          <a:xfrm>
            <a:off x="7313663" y="463097"/>
            <a:ext cx="1220854" cy="5129491"/>
            <a:chOff x="705428" y="463097"/>
            <a:chExt cx="1220854" cy="512949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EC90CD-A1DC-44D5-8F42-1658CD3DB913}"/>
                </a:ext>
              </a:extLst>
            </p:cNvPr>
            <p:cNvCxnSpPr/>
            <p:nvPr/>
          </p:nvCxnSpPr>
          <p:spPr>
            <a:xfrm>
              <a:off x="1304145" y="914399"/>
              <a:ext cx="0" cy="46781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E2CAA0-602C-4795-A426-469C26F572DF}"/>
                </a:ext>
              </a:extLst>
            </p:cNvPr>
            <p:cNvSpPr txBox="1"/>
            <p:nvPr/>
          </p:nvSpPr>
          <p:spPr>
            <a:xfrm>
              <a:off x="705428" y="463097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진행 방향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5583457" y="5280885"/>
            <a:ext cx="1638928" cy="311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DAE6-EB1F-439F-8237-EE2D4CCDB914}"/>
              </a:ext>
            </a:extLst>
          </p:cNvPr>
          <p:cNvSpPr txBox="1"/>
          <p:nvPr/>
        </p:nvSpPr>
        <p:spPr>
          <a:xfrm>
            <a:off x="-1" y="0"/>
            <a:ext cx="115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153547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DAE6-EB1F-439F-8237-EE2D4CCDB914}"/>
              </a:ext>
            </a:extLst>
          </p:cNvPr>
          <p:cNvSpPr txBox="1"/>
          <p:nvPr/>
        </p:nvSpPr>
        <p:spPr>
          <a:xfrm>
            <a:off x="-1" y="0"/>
            <a:ext cx="18464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3) </a:t>
            </a:r>
            <a:r>
              <a:rPr lang="ko-KR" altLang="en-US" sz="2400" dirty="0">
                <a:latin typeface="+mj-ea"/>
                <a:ea typeface="+mj-ea"/>
              </a:rPr>
              <a:t>결정 경계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43E61C-F726-4378-8396-87C0CF44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435957"/>
            <a:ext cx="7200000" cy="39860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958C78-8C9D-4FF1-85F0-FCB87076473B}"/>
              </a:ext>
            </a:extLst>
          </p:cNvPr>
          <p:cNvSpPr txBox="1"/>
          <p:nvPr/>
        </p:nvSpPr>
        <p:spPr>
          <a:xfrm>
            <a:off x="1781605" y="2805141"/>
            <a:ext cx="14335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순수 노드이므로 더 나눌 수 없음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D3A9B-FC22-4CE4-AD3E-6C3263343A9C}"/>
              </a:ext>
            </a:extLst>
          </p:cNvPr>
          <p:cNvSpPr txBox="1"/>
          <p:nvPr/>
        </p:nvSpPr>
        <p:spPr>
          <a:xfrm>
            <a:off x="6008648" y="1406290"/>
            <a:ext cx="18478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순수 노드가 아니므로 </a:t>
            </a:r>
            <a:r>
              <a:rPr lang="ko-KR" altLang="en-US" sz="1400" dirty="0"/>
              <a:t>더 나눌 </a:t>
            </a:r>
            <a:r>
              <a:rPr lang="ko-KR" altLang="en-US" sz="1400"/>
              <a:t>수 있음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057539D-1ED2-48FA-AFBE-3FB48214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41" y="5228576"/>
            <a:ext cx="3600000" cy="247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504F91-E824-449B-85AC-9B53F547F1AF}"/>
              </a:ext>
            </a:extLst>
          </p:cNvPr>
          <p:cNvSpPr txBox="1"/>
          <p:nvPr/>
        </p:nvSpPr>
        <p:spPr>
          <a:xfrm>
            <a:off x="4480740" y="5552192"/>
            <a:ext cx="3600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max_depth</a:t>
            </a:r>
            <a:r>
              <a:rPr lang="en-US" altLang="ko-KR" sz="1400" dirty="0"/>
              <a:t> = 3</a:t>
            </a:r>
            <a:r>
              <a:rPr lang="ko-KR" altLang="en-US" sz="1400" dirty="0"/>
              <a:t>으로 설정하면 점선과 같은 결정 경계가 추가됨</a:t>
            </a:r>
          </a:p>
        </p:txBody>
      </p:sp>
    </p:spTree>
    <p:extLst>
      <p:ext uri="{BB962C8B-B14F-4D97-AF65-F5344CB8AC3E}">
        <p14:creationId xmlns:p14="http://schemas.microsoft.com/office/powerpoint/2010/main" val="402842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F9862-7F6A-44A7-A3C1-C5C28F3B44A4}"/>
              </a:ext>
            </a:extLst>
          </p:cNvPr>
          <p:cNvSpPr txBox="1"/>
          <p:nvPr/>
        </p:nvSpPr>
        <p:spPr>
          <a:xfrm>
            <a:off x="795174" y="4232435"/>
            <a:ext cx="7553652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500" dirty="0">
                <a:latin typeface="+mj-lt"/>
                <a:ea typeface="+mj-ea"/>
                <a:cs typeface="+mj-cs"/>
              </a:rPr>
              <a:t>화이트박스 </a:t>
            </a:r>
            <a:r>
              <a:rPr lang="en-US" altLang="ko-KR" sz="4500" dirty="0">
                <a:latin typeface="+mj-lt"/>
                <a:ea typeface="+mj-ea"/>
                <a:cs typeface="+mj-cs"/>
              </a:rPr>
              <a:t>vs. </a:t>
            </a:r>
            <a:r>
              <a:rPr lang="ko-KR" altLang="en-US" sz="4500" dirty="0">
                <a:latin typeface="+mj-lt"/>
                <a:ea typeface="+mj-ea"/>
                <a:cs typeface="+mj-cs"/>
              </a:rPr>
              <a:t>블랙박스</a:t>
            </a:r>
          </a:p>
        </p:txBody>
      </p:sp>
      <p:pic>
        <p:nvPicPr>
          <p:cNvPr id="6" name="그래픽 5" descr="상자">
            <a:extLst>
              <a:ext uri="{FF2B5EF4-FFF2-40B4-BE49-F238E27FC236}">
                <a16:creationId xmlns:a16="http://schemas.microsoft.com/office/drawing/2014/main" id="{060A4274-7A8C-4971-B4DF-47E8E5EA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67" y="671201"/>
            <a:ext cx="2999232" cy="2999232"/>
          </a:xfrm>
          <a:prstGeom prst="rect">
            <a:avLst/>
          </a:prstGeom>
        </p:spPr>
      </p:pic>
      <p:pic>
        <p:nvPicPr>
          <p:cNvPr id="4" name="그래픽 3" descr="상자">
            <a:extLst>
              <a:ext uri="{FF2B5EF4-FFF2-40B4-BE49-F238E27FC236}">
                <a16:creationId xmlns:a16="http://schemas.microsoft.com/office/drawing/2014/main" id="{0797A9EC-6E46-486E-BDF8-AD9D5A133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1430" y="671201"/>
            <a:ext cx="2999232" cy="2999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BF9FB3-AE17-43BB-9BEC-EC2FCC574278}"/>
              </a:ext>
            </a:extLst>
          </p:cNvPr>
          <p:cNvSpPr txBox="1"/>
          <p:nvPr/>
        </p:nvSpPr>
        <p:spPr>
          <a:xfrm>
            <a:off x="-1" y="0"/>
            <a:ext cx="11857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en-US" altLang="ko-KR" sz="240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참고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C19EE-BD7B-45BD-8FEC-A1AFA9116B4A}"/>
              </a:ext>
            </a:extLst>
          </p:cNvPr>
          <p:cNvSpPr txBox="1"/>
          <p:nvPr/>
        </p:nvSpPr>
        <p:spPr>
          <a:xfrm>
            <a:off x="976497" y="3493771"/>
            <a:ext cx="34008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결정 방식을 이해하기 쉬움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결정 트리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26664-9286-4135-A403-859A62276335}"/>
              </a:ext>
            </a:extLst>
          </p:cNvPr>
          <p:cNvSpPr txBox="1"/>
          <p:nvPr/>
        </p:nvSpPr>
        <p:spPr>
          <a:xfrm>
            <a:off x="4906469" y="3493771"/>
            <a:ext cx="34008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성능이 뛰어나지만 왜 그런 예측을 만드는지 설명하기 어려움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랜덤포레스트</a:t>
            </a:r>
            <a:r>
              <a:rPr lang="en-US" altLang="ko-KR" sz="1400" dirty="0"/>
              <a:t>, </a:t>
            </a:r>
            <a:r>
              <a:rPr lang="ko-KR" altLang="en-US" sz="1400" dirty="0"/>
              <a:t>신경망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FB3CF-153C-42C1-8A24-4E0C76AFFAD6}"/>
              </a:ext>
            </a:extLst>
          </p:cNvPr>
          <p:cNvSpPr txBox="1"/>
          <p:nvPr/>
        </p:nvSpPr>
        <p:spPr>
          <a:xfrm>
            <a:off x="4906468" y="5880942"/>
            <a:ext cx="34008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블랙박스를 해석하기 위한 여러 기법들이 제시되고 있음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설명가능한 인공지능 </a:t>
            </a:r>
            <a:r>
              <a:rPr lang="en-US" altLang="ko-KR" sz="1400" dirty="0"/>
              <a:t>XAI; </a:t>
            </a:r>
            <a:r>
              <a:rPr lang="en-US" altLang="ko-KR" sz="1400" dirty="0" err="1"/>
              <a:t>eXplainable</a:t>
            </a:r>
            <a:r>
              <a:rPr lang="en-US" altLang="ko-KR" sz="1400" dirty="0"/>
              <a:t> AI)</a:t>
            </a:r>
            <a:endParaRPr lang="ko-KR" altLang="en-US" sz="14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E03816C-B9E8-4FFE-8CB7-CDCB1691A9A5}"/>
              </a:ext>
            </a:extLst>
          </p:cNvPr>
          <p:cNvSpPr/>
          <p:nvPr/>
        </p:nvSpPr>
        <p:spPr>
          <a:xfrm>
            <a:off x="6426879" y="5158717"/>
            <a:ext cx="360000" cy="3600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F9862-7F6A-44A7-A3C1-C5C28F3B44A4}"/>
              </a:ext>
            </a:extLst>
          </p:cNvPr>
          <p:cNvSpPr txBox="1"/>
          <p:nvPr/>
        </p:nvSpPr>
        <p:spPr>
          <a:xfrm>
            <a:off x="795174" y="4232435"/>
            <a:ext cx="7553652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500" dirty="0">
                <a:latin typeface="+mj-lt"/>
                <a:ea typeface="+mj-ea"/>
                <a:cs typeface="+mj-cs"/>
              </a:rPr>
              <a:t>SHAP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500" dirty="0">
                <a:latin typeface="+mj-lt"/>
                <a:ea typeface="+mj-ea"/>
                <a:cs typeface="+mj-cs"/>
              </a:rPr>
              <a:t>(</a:t>
            </a:r>
            <a:r>
              <a:rPr lang="en-US" altLang="ko-KR" sz="4500" dirty="0" err="1">
                <a:latin typeface="+mj-lt"/>
                <a:ea typeface="+mj-ea"/>
                <a:cs typeface="+mj-cs"/>
              </a:rPr>
              <a:t>SHapley</a:t>
            </a:r>
            <a:r>
              <a:rPr lang="en-US" altLang="ko-KR" sz="4500" dirty="0">
                <a:latin typeface="+mj-lt"/>
                <a:ea typeface="+mj-ea"/>
                <a:cs typeface="+mj-cs"/>
              </a:rPr>
              <a:t> Additive </a:t>
            </a:r>
            <a:r>
              <a:rPr lang="en-US" altLang="ko-KR" sz="4500" dirty="0" err="1">
                <a:latin typeface="+mj-lt"/>
                <a:ea typeface="+mj-ea"/>
                <a:cs typeface="+mj-cs"/>
              </a:rPr>
              <a:t>exPlanations</a:t>
            </a:r>
            <a:r>
              <a:rPr lang="en-US" altLang="ko-KR" sz="4500" dirty="0">
                <a:latin typeface="+mj-lt"/>
                <a:ea typeface="+mj-ea"/>
                <a:cs typeface="+mj-cs"/>
              </a:rPr>
              <a:t>)</a:t>
            </a:r>
            <a:endParaRPr lang="ko-KR" altLang="en-US" sz="45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그래픽 5" descr="상자">
            <a:extLst>
              <a:ext uri="{FF2B5EF4-FFF2-40B4-BE49-F238E27FC236}">
                <a16:creationId xmlns:a16="http://schemas.microsoft.com/office/drawing/2014/main" id="{060A4274-7A8C-4971-B4DF-47E8E5EA7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5905" y="671201"/>
            <a:ext cx="2999232" cy="2999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BF9FB3-AE17-43BB-9BEC-EC2FCC574278}"/>
              </a:ext>
            </a:extLst>
          </p:cNvPr>
          <p:cNvSpPr txBox="1"/>
          <p:nvPr/>
        </p:nvSpPr>
        <p:spPr>
          <a:xfrm>
            <a:off x="-1" y="0"/>
            <a:ext cx="11857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en-US" altLang="ko-KR" sz="240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참고</a:t>
            </a:r>
          </a:p>
        </p:txBody>
      </p:sp>
      <p:pic>
        <p:nvPicPr>
          <p:cNvPr id="4" name="그래픽 3" descr="상자">
            <a:extLst>
              <a:ext uri="{FF2B5EF4-FFF2-40B4-BE49-F238E27FC236}">
                <a16:creationId xmlns:a16="http://schemas.microsoft.com/office/drawing/2014/main" id="{0797A9EC-6E46-486E-BDF8-AD9D5A133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862" y="671201"/>
            <a:ext cx="2999232" cy="2999232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843B0B-13AE-471C-BA39-84C4FC1B7DDF}"/>
              </a:ext>
            </a:extLst>
          </p:cNvPr>
          <p:cNvSpPr/>
          <p:nvPr/>
        </p:nvSpPr>
        <p:spPr>
          <a:xfrm>
            <a:off x="4215297" y="1987050"/>
            <a:ext cx="720000" cy="360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EB3039-2723-454E-B80A-0CC4A97DB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510" y="5162185"/>
            <a:ext cx="200025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56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F9FB3-AE17-43BB-9BEC-EC2FCC574278}"/>
              </a:ext>
            </a:extLst>
          </p:cNvPr>
          <p:cNvSpPr txBox="1"/>
          <p:nvPr/>
        </p:nvSpPr>
        <p:spPr>
          <a:xfrm>
            <a:off x="-1" y="0"/>
            <a:ext cx="11857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en-US" altLang="ko-KR" sz="240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참고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9A9AB5-E948-4762-9646-770337E12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2" y="546613"/>
            <a:ext cx="4926196" cy="27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BC9564-4556-450C-99CB-E0C15AE1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56" y="3038167"/>
            <a:ext cx="3463125" cy="25494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5A625A-B055-4985-929B-78E6B99DCAC7}"/>
              </a:ext>
            </a:extLst>
          </p:cNvPr>
          <p:cNvSpPr txBox="1"/>
          <p:nvPr/>
        </p:nvSpPr>
        <p:spPr>
          <a:xfrm>
            <a:off x="594077" y="6157498"/>
            <a:ext cx="7955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A Unified Approach to Interpreting Model Predictions (Lundberg and Lee, NIPS 2017)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9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38BBE-6348-47EB-A1DA-A849C4B23296}"/>
              </a:ext>
            </a:extLst>
          </p:cNvPr>
          <p:cNvSpPr txBox="1"/>
          <p:nvPr/>
        </p:nvSpPr>
        <p:spPr>
          <a:xfrm>
            <a:off x="-1" y="0"/>
            <a:ext cx="1864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용어 정리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2601615" y="745976"/>
            <a:ext cx="2861187" cy="1430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6F911-6285-4C72-A31C-01D6D32B31DB}"/>
              </a:ext>
            </a:extLst>
          </p:cNvPr>
          <p:cNvSpPr txBox="1"/>
          <p:nvPr/>
        </p:nvSpPr>
        <p:spPr>
          <a:xfrm>
            <a:off x="5512519" y="1276753"/>
            <a:ext cx="1220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루트 노드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B8C2F3-98F3-48ED-BC07-4E6914B87EC4}"/>
              </a:ext>
            </a:extLst>
          </p:cNvPr>
          <p:cNvSpPr/>
          <p:nvPr/>
        </p:nvSpPr>
        <p:spPr>
          <a:xfrm>
            <a:off x="1763906" y="2621971"/>
            <a:ext cx="5651583" cy="30591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BC3DF7-DEAE-4C94-BDFB-2FA931B845AD}"/>
              </a:ext>
            </a:extLst>
          </p:cNvPr>
          <p:cNvSpPr txBox="1"/>
          <p:nvPr/>
        </p:nvSpPr>
        <p:spPr>
          <a:xfrm>
            <a:off x="7463572" y="3966859"/>
            <a:ext cx="1220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+mj-ea"/>
                <a:ea typeface="+mj-ea"/>
              </a:rPr>
              <a:t>자식 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노드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EB78E40-FC12-4CEC-B969-7E1CEDF8E4A5}"/>
              </a:ext>
            </a:extLst>
          </p:cNvPr>
          <p:cNvSpPr/>
          <p:nvPr/>
        </p:nvSpPr>
        <p:spPr>
          <a:xfrm>
            <a:off x="1675417" y="2719603"/>
            <a:ext cx="5822663" cy="3026369"/>
          </a:xfrm>
          <a:custGeom>
            <a:avLst/>
            <a:gdLst>
              <a:gd name="connsiteX0" fmla="*/ 0 w 5822663"/>
              <a:gd name="connsiteY0" fmla="*/ 0 h 3026369"/>
              <a:gd name="connsiteX1" fmla="*/ 2094271 w 5822663"/>
              <a:gd name="connsiteY1" fmla="*/ 0 h 3026369"/>
              <a:gd name="connsiteX2" fmla="*/ 2094271 w 5822663"/>
              <a:gd name="connsiteY2" fmla="*/ 1763907 h 3026369"/>
              <a:gd name="connsiteX3" fmla="*/ 5822663 w 5822663"/>
              <a:gd name="connsiteY3" fmla="*/ 1763907 h 3026369"/>
              <a:gd name="connsiteX4" fmla="*/ 5822663 w 5822663"/>
              <a:gd name="connsiteY4" fmla="*/ 3026369 h 3026369"/>
              <a:gd name="connsiteX5" fmla="*/ 11798 w 5822663"/>
              <a:gd name="connsiteY5" fmla="*/ 3026369 h 3026369"/>
              <a:gd name="connsiteX6" fmla="*/ 0 w 5822663"/>
              <a:gd name="connsiteY6" fmla="*/ 0 h 302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663" h="3026369">
                <a:moveTo>
                  <a:pt x="0" y="0"/>
                </a:moveTo>
                <a:lnTo>
                  <a:pt x="2094271" y="0"/>
                </a:lnTo>
                <a:lnTo>
                  <a:pt x="2094271" y="1763907"/>
                </a:lnTo>
                <a:lnTo>
                  <a:pt x="5822663" y="1763907"/>
                </a:lnTo>
                <a:lnTo>
                  <a:pt x="5822663" y="3026369"/>
                </a:lnTo>
                <a:lnTo>
                  <a:pt x="11798" y="3026369"/>
                </a:lnTo>
                <a:cubicBezTo>
                  <a:pt x="7865" y="2017579"/>
                  <a:pt x="3933" y="100879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199C2-A83A-4AC7-99CC-17A70E0648E9}"/>
              </a:ext>
            </a:extLst>
          </p:cNvPr>
          <p:cNvSpPr txBox="1"/>
          <p:nvPr/>
        </p:nvSpPr>
        <p:spPr>
          <a:xfrm>
            <a:off x="406480" y="4048121"/>
            <a:ext cx="1220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리프 노드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4A7D7-C2FC-4DAA-9ED7-23DA44EA9830}"/>
              </a:ext>
            </a:extLst>
          </p:cNvPr>
          <p:cNvSpPr txBox="1"/>
          <p:nvPr/>
        </p:nvSpPr>
        <p:spPr>
          <a:xfrm>
            <a:off x="403248" y="4417453"/>
            <a:ext cx="24284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자식 노드를 가지지 않는 노드</a:t>
            </a:r>
          </a:p>
        </p:txBody>
      </p:sp>
    </p:spTree>
    <p:extLst>
      <p:ext uri="{BB962C8B-B14F-4D97-AF65-F5344CB8AC3E}">
        <p14:creationId xmlns:p14="http://schemas.microsoft.com/office/powerpoint/2010/main" val="97671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38BBE-6348-47EB-A1DA-A849C4B23296}"/>
              </a:ext>
            </a:extLst>
          </p:cNvPr>
          <p:cNvSpPr txBox="1"/>
          <p:nvPr/>
        </p:nvSpPr>
        <p:spPr>
          <a:xfrm>
            <a:off x="-1" y="0"/>
            <a:ext cx="1864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용어 정리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3261759" y="1359509"/>
            <a:ext cx="1569813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6F911-6285-4C72-A31C-01D6D32B31DB}"/>
              </a:ext>
            </a:extLst>
          </p:cNvPr>
          <p:cNvSpPr txBox="1"/>
          <p:nvPr/>
        </p:nvSpPr>
        <p:spPr>
          <a:xfrm>
            <a:off x="5551294" y="821515"/>
            <a:ext cx="252944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ko-KR" dirty="0">
                <a:latin typeface="+mj-ea"/>
                <a:ea typeface="+mj-ea"/>
              </a:rPr>
              <a:t>Samples</a:t>
            </a:r>
          </a:p>
          <a:p>
            <a:pPr algn="r"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각 노드의 훈련 샘플 개수</a:t>
            </a:r>
            <a:endParaRPr lang="en-US" altLang="ko-KR" sz="1400" dirty="0">
              <a:latin typeface="+mn-ea"/>
            </a:endParaRPr>
          </a:p>
          <a:p>
            <a:pPr algn="r"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 100</a:t>
            </a:r>
            <a:r>
              <a:rPr lang="ko-KR" altLang="en-US" sz="1400" dirty="0">
                <a:latin typeface="+mn-ea"/>
              </a:rPr>
              <a:t>개의 훈련 샘플의 꽃잎 길이가 </a:t>
            </a:r>
            <a:r>
              <a:rPr lang="en-US" altLang="ko-KR" sz="1400" dirty="0">
                <a:latin typeface="+mn-ea"/>
              </a:rPr>
              <a:t>2.45cm</a:t>
            </a:r>
            <a:r>
              <a:rPr lang="ko-KR" altLang="en-US" sz="1400" dirty="0">
                <a:latin typeface="+mn-ea"/>
              </a:rPr>
              <a:t>보다 길다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069908-AA6E-4583-BEFB-6DD08F08A436}"/>
              </a:ext>
            </a:extLst>
          </p:cNvPr>
          <p:cNvSpPr/>
          <p:nvPr/>
        </p:nvSpPr>
        <p:spPr>
          <a:xfrm>
            <a:off x="1987498" y="3076221"/>
            <a:ext cx="1569813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29B1F9-A3E3-4767-B4D3-E72C265033C1}"/>
              </a:ext>
            </a:extLst>
          </p:cNvPr>
          <p:cNvSpPr/>
          <p:nvPr/>
        </p:nvSpPr>
        <p:spPr>
          <a:xfrm>
            <a:off x="4506523" y="3195829"/>
            <a:ext cx="1569813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417447-CF60-4020-A7A4-090D3C0BCAC3}"/>
              </a:ext>
            </a:extLst>
          </p:cNvPr>
          <p:cNvSpPr/>
          <p:nvPr/>
        </p:nvSpPr>
        <p:spPr>
          <a:xfrm>
            <a:off x="3397444" y="4843057"/>
            <a:ext cx="1569813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DE9947-ED5C-435A-B22F-BE9EF02D7EC1}"/>
              </a:ext>
            </a:extLst>
          </p:cNvPr>
          <p:cNvSpPr/>
          <p:nvPr/>
        </p:nvSpPr>
        <p:spPr>
          <a:xfrm>
            <a:off x="5633299" y="4845683"/>
            <a:ext cx="1569813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8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38BBE-6348-47EB-A1DA-A849C4B23296}"/>
              </a:ext>
            </a:extLst>
          </p:cNvPr>
          <p:cNvSpPr txBox="1"/>
          <p:nvPr/>
        </p:nvSpPr>
        <p:spPr>
          <a:xfrm>
            <a:off x="-1" y="0"/>
            <a:ext cx="1864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용어 정리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3011019" y="1620628"/>
            <a:ext cx="2009332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6F911-6285-4C72-A31C-01D6D32B31DB}"/>
              </a:ext>
            </a:extLst>
          </p:cNvPr>
          <p:cNvSpPr txBox="1"/>
          <p:nvPr/>
        </p:nvSpPr>
        <p:spPr>
          <a:xfrm>
            <a:off x="5588569" y="821515"/>
            <a:ext cx="249217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ko-KR" dirty="0">
                <a:latin typeface="+mj-ea"/>
                <a:ea typeface="+mj-ea"/>
              </a:rPr>
              <a:t>Value</a:t>
            </a:r>
          </a:p>
          <a:p>
            <a:pPr algn="r"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각 노드의 클래스별 훈련 샘플 개수</a:t>
            </a:r>
            <a:endParaRPr lang="en-US" altLang="ko-KR" sz="1400" dirty="0">
              <a:latin typeface="+mn-ea"/>
            </a:endParaRPr>
          </a:p>
          <a:p>
            <a:pPr algn="r"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여기서는 </a:t>
            </a:r>
            <a:r>
              <a:rPr lang="en-US" altLang="ko-KR" sz="1400" dirty="0">
                <a:latin typeface="+mn-ea"/>
              </a:rPr>
              <a:t>[Setosa, Versicolor, Virginica] </a:t>
            </a:r>
            <a:r>
              <a:rPr lang="ko-KR" altLang="en-US" sz="1400" dirty="0">
                <a:latin typeface="+mn-ea"/>
              </a:rPr>
              <a:t>순서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069908-AA6E-4583-BEFB-6DD08F08A436}"/>
              </a:ext>
            </a:extLst>
          </p:cNvPr>
          <p:cNvSpPr/>
          <p:nvPr/>
        </p:nvSpPr>
        <p:spPr>
          <a:xfrm>
            <a:off x="1867695" y="3333135"/>
            <a:ext cx="1756275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29B1F9-A3E3-4767-B4D3-E72C265033C1}"/>
              </a:ext>
            </a:extLst>
          </p:cNvPr>
          <p:cNvSpPr/>
          <p:nvPr/>
        </p:nvSpPr>
        <p:spPr>
          <a:xfrm>
            <a:off x="4372895" y="3428999"/>
            <a:ext cx="1856824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417447-CF60-4020-A7A4-090D3C0BCAC3}"/>
              </a:ext>
            </a:extLst>
          </p:cNvPr>
          <p:cNvSpPr/>
          <p:nvPr/>
        </p:nvSpPr>
        <p:spPr>
          <a:xfrm>
            <a:off x="3350249" y="5048570"/>
            <a:ext cx="1711397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DE9947-ED5C-435A-B22F-BE9EF02D7EC1}"/>
              </a:ext>
            </a:extLst>
          </p:cNvPr>
          <p:cNvSpPr/>
          <p:nvPr/>
        </p:nvSpPr>
        <p:spPr>
          <a:xfrm>
            <a:off x="5529330" y="5088105"/>
            <a:ext cx="1711397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38BBE-6348-47EB-A1DA-A849C4B23296}"/>
              </a:ext>
            </a:extLst>
          </p:cNvPr>
          <p:cNvSpPr txBox="1"/>
          <p:nvPr/>
        </p:nvSpPr>
        <p:spPr>
          <a:xfrm>
            <a:off x="-1" y="0"/>
            <a:ext cx="1864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1) </a:t>
            </a:r>
            <a:r>
              <a:rPr lang="ko-KR" altLang="en-US" sz="2400" dirty="0">
                <a:latin typeface="+mj-ea"/>
                <a:ea typeface="+mj-ea"/>
              </a:rPr>
              <a:t>용어 정리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3393682" y="1144132"/>
            <a:ext cx="1266652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6F911-6285-4C72-A31C-01D6D32B31DB}"/>
              </a:ext>
            </a:extLst>
          </p:cNvPr>
          <p:cNvSpPr txBox="1"/>
          <p:nvPr/>
        </p:nvSpPr>
        <p:spPr>
          <a:xfrm>
            <a:off x="5588569" y="821515"/>
            <a:ext cx="249217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ko-KR" dirty="0">
                <a:latin typeface="+mj-ea"/>
                <a:ea typeface="+mj-ea"/>
              </a:rPr>
              <a:t>Gini (</a:t>
            </a:r>
            <a:r>
              <a:rPr lang="ko-KR" altLang="en-US" dirty="0">
                <a:latin typeface="+mj-ea"/>
                <a:ea typeface="+mj-ea"/>
              </a:rPr>
              <a:t>불순도</a:t>
            </a:r>
            <a:r>
              <a:rPr lang="en-US" altLang="ko-KR" dirty="0">
                <a:latin typeface="+mj-ea"/>
                <a:ea typeface="+mj-ea"/>
              </a:rPr>
              <a:t>; Impurity)</a:t>
            </a:r>
          </a:p>
          <a:p>
            <a:pPr algn="r"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한 노드의 모든 훈련 샘플이 같은 클래스면 순수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gini</a:t>
            </a:r>
            <a:r>
              <a:rPr lang="en-US" altLang="ko-KR" sz="1400" dirty="0">
                <a:latin typeface="+mn-ea"/>
              </a:rPr>
              <a:t> = 0)</a:t>
            </a:r>
          </a:p>
          <a:p>
            <a:pPr algn="r"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algn="r"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algn="r"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069908-AA6E-4583-BEFB-6DD08F08A436}"/>
              </a:ext>
            </a:extLst>
          </p:cNvPr>
          <p:cNvSpPr/>
          <p:nvPr/>
        </p:nvSpPr>
        <p:spPr>
          <a:xfrm>
            <a:off x="2227556" y="2857135"/>
            <a:ext cx="1040688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29B1F9-A3E3-4767-B4D3-E72C265033C1}"/>
              </a:ext>
            </a:extLst>
          </p:cNvPr>
          <p:cNvSpPr/>
          <p:nvPr/>
        </p:nvSpPr>
        <p:spPr>
          <a:xfrm>
            <a:off x="4774648" y="2994690"/>
            <a:ext cx="1040688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417447-CF60-4020-A7A4-090D3C0BCAC3}"/>
              </a:ext>
            </a:extLst>
          </p:cNvPr>
          <p:cNvSpPr/>
          <p:nvPr/>
        </p:nvSpPr>
        <p:spPr>
          <a:xfrm>
            <a:off x="3583596" y="4604611"/>
            <a:ext cx="1266652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DE9947-ED5C-435A-B22F-BE9EF02D7EC1}"/>
              </a:ext>
            </a:extLst>
          </p:cNvPr>
          <p:cNvSpPr/>
          <p:nvPr/>
        </p:nvSpPr>
        <p:spPr>
          <a:xfrm>
            <a:off x="5732800" y="4610714"/>
            <a:ext cx="1266653" cy="239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D6E52-FEEC-45C4-8E73-AB97FD114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283" b="-4313"/>
          <a:stretch/>
        </p:blipFill>
        <p:spPr>
          <a:xfrm>
            <a:off x="2317807" y="4251141"/>
            <a:ext cx="2151749" cy="229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E57886-E3E5-4F93-8682-8AE467D30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067"/>
          <a:stretch/>
        </p:blipFill>
        <p:spPr>
          <a:xfrm>
            <a:off x="6214414" y="1698679"/>
            <a:ext cx="1240481" cy="8507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F2EB9E-D145-4455-8F4D-7D043F97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760" y="6518705"/>
            <a:ext cx="38147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7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D65FEF-F850-418E-B5D6-23D29E8E3549}"/>
              </a:ext>
            </a:extLst>
          </p:cNvPr>
          <p:cNvGrpSpPr/>
          <p:nvPr/>
        </p:nvGrpSpPr>
        <p:grpSpPr>
          <a:xfrm>
            <a:off x="3657599" y="-1"/>
            <a:ext cx="2137141" cy="914400"/>
            <a:chOff x="3657599" y="-1"/>
            <a:chExt cx="2137141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A3451-64FC-4283-8157-29CD95C0C061}"/>
                </a:ext>
              </a:extLst>
            </p:cNvPr>
            <p:cNvSpPr txBox="1"/>
            <p:nvPr/>
          </p:nvSpPr>
          <p:spPr>
            <a:xfrm>
              <a:off x="4573886" y="250158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예측 샘플</a:t>
              </a:r>
            </a:p>
          </p:txBody>
        </p:sp>
        <p:pic>
          <p:nvPicPr>
            <p:cNvPr id="8" name="그래픽 7" descr="줄기가 없는 꽃">
              <a:extLst>
                <a:ext uri="{FF2B5EF4-FFF2-40B4-BE49-F238E27FC236}">
                  <a16:creationId xmlns:a16="http://schemas.microsoft.com/office/drawing/2014/main" id="{FBF57376-BC75-48F2-B2BE-CD471563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599" y="-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7FDAE5-0E8C-4C70-BE2C-1630BCEAFC5E}"/>
              </a:ext>
            </a:extLst>
          </p:cNvPr>
          <p:cNvGrpSpPr/>
          <p:nvPr/>
        </p:nvGrpSpPr>
        <p:grpSpPr>
          <a:xfrm>
            <a:off x="7313663" y="463097"/>
            <a:ext cx="1220854" cy="5129491"/>
            <a:chOff x="705428" y="463097"/>
            <a:chExt cx="1220854" cy="512949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EC90CD-A1DC-44D5-8F42-1658CD3DB913}"/>
                </a:ext>
              </a:extLst>
            </p:cNvPr>
            <p:cNvCxnSpPr/>
            <p:nvPr/>
          </p:nvCxnSpPr>
          <p:spPr>
            <a:xfrm>
              <a:off x="1304145" y="914399"/>
              <a:ext cx="0" cy="46781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E2CAA0-602C-4795-A426-469C26F572DF}"/>
                </a:ext>
              </a:extLst>
            </p:cNvPr>
            <p:cNvSpPr txBox="1"/>
            <p:nvPr/>
          </p:nvSpPr>
          <p:spPr>
            <a:xfrm>
              <a:off x="705428" y="463097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진행 방향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038BBE-6348-47EB-A1DA-A849C4B23296}"/>
              </a:ext>
            </a:extLst>
          </p:cNvPr>
          <p:cNvSpPr txBox="1"/>
          <p:nvPr/>
        </p:nvSpPr>
        <p:spPr>
          <a:xfrm>
            <a:off x="-1" y="0"/>
            <a:ext cx="115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예측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2973275" y="832429"/>
            <a:ext cx="2126518" cy="311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D65FEF-F850-418E-B5D6-23D29E8E3549}"/>
              </a:ext>
            </a:extLst>
          </p:cNvPr>
          <p:cNvGrpSpPr/>
          <p:nvPr/>
        </p:nvGrpSpPr>
        <p:grpSpPr>
          <a:xfrm>
            <a:off x="1728509" y="2218156"/>
            <a:ext cx="2137141" cy="914400"/>
            <a:chOff x="3657599" y="-1"/>
            <a:chExt cx="2137141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A3451-64FC-4283-8157-29CD95C0C061}"/>
                </a:ext>
              </a:extLst>
            </p:cNvPr>
            <p:cNvSpPr txBox="1"/>
            <p:nvPr/>
          </p:nvSpPr>
          <p:spPr>
            <a:xfrm>
              <a:off x="4573886" y="250158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예측 샘플</a:t>
              </a:r>
            </a:p>
          </p:txBody>
        </p:sp>
        <p:pic>
          <p:nvPicPr>
            <p:cNvPr id="8" name="그래픽 7" descr="줄기가 없는 꽃">
              <a:extLst>
                <a:ext uri="{FF2B5EF4-FFF2-40B4-BE49-F238E27FC236}">
                  <a16:creationId xmlns:a16="http://schemas.microsoft.com/office/drawing/2014/main" id="{FBF57376-BC75-48F2-B2BE-CD471563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599" y="-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7FDAE5-0E8C-4C70-BE2C-1630BCEAFC5E}"/>
              </a:ext>
            </a:extLst>
          </p:cNvPr>
          <p:cNvGrpSpPr/>
          <p:nvPr/>
        </p:nvGrpSpPr>
        <p:grpSpPr>
          <a:xfrm>
            <a:off x="7313663" y="463097"/>
            <a:ext cx="1220854" cy="5129491"/>
            <a:chOff x="705428" y="463097"/>
            <a:chExt cx="1220854" cy="512949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EC90CD-A1DC-44D5-8F42-1658CD3DB913}"/>
                </a:ext>
              </a:extLst>
            </p:cNvPr>
            <p:cNvCxnSpPr/>
            <p:nvPr/>
          </p:nvCxnSpPr>
          <p:spPr>
            <a:xfrm>
              <a:off x="1304145" y="914399"/>
              <a:ext cx="0" cy="46781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E2CAA0-602C-4795-A426-469C26F572DF}"/>
                </a:ext>
              </a:extLst>
            </p:cNvPr>
            <p:cNvSpPr txBox="1"/>
            <p:nvPr/>
          </p:nvSpPr>
          <p:spPr>
            <a:xfrm>
              <a:off x="705428" y="463097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진행 방향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1988083" y="3569593"/>
            <a:ext cx="1533827" cy="311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5E6D2A-3120-49D2-BBE2-5728F837CE5B}"/>
              </a:ext>
            </a:extLst>
          </p:cNvPr>
          <p:cNvSpPr txBox="1"/>
          <p:nvPr/>
        </p:nvSpPr>
        <p:spPr>
          <a:xfrm>
            <a:off x="-1" y="0"/>
            <a:ext cx="115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90798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D65FEF-F850-418E-B5D6-23D29E8E3549}"/>
              </a:ext>
            </a:extLst>
          </p:cNvPr>
          <p:cNvGrpSpPr/>
          <p:nvPr/>
        </p:nvGrpSpPr>
        <p:grpSpPr>
          <a:xfrm>
            <a:off x="5067544" y="1958584"/>
            <a:ext cx="2137141" cy="914400"/>
            <a:chOff x="3657599" y="-1"/>
            <a:chExt cx="2137141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A3451-64FC-4283-8157-29CD95C0C061}"/>
                </a:ext>
              </a:extLst>
            </p:cNvPr>
            <p:cNvSpPr txBox="1"/>
            <p:nvPr/>
          </p:nvSpPr>
          <p:spPr>
            <a:xfrm>
              <a:off x="4573886" y="250158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예측 샘플</a:t>
              </a:r>
            </a:p>
          </p:txBody>
        </p:sp>
        <p:pic>
          <p:nvPicPr>
            <p:cNvPr id="8" name="그래픽 7" descr="줄기가 없는 꽃">
              <a:extLst>
                <a:ext uri="{FF2B5EF4-FFF2-40B4-BE49-F238E27FC236}">
                  <a16:creationId xmlns:a16="http://schemas.microsoft.com/office/drawing/2014/main" id="{FBF57376-BC75-48F2-B2BE-CD471563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599" y="-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7FDAE5-0E8C-4C70-BE2C-1630BCEAFC5E}"/>
              </a:ext>
            </a:extLst>
          </p:cNvPr>
          <p:cNvGrpSpPr/>
          <p:nvPr/>
        </p:nvGrpSpPr>
        <p:grpSpPr>
          <a:xfrm>
            <a:off x="7313663" y="463097"/>
            <a:ext cx="1220854" cy="5129491"/>
            <a:chOff x="705428" y="463097"/>
            <a:chExt cx="1220854" cy="512949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EC90CD-A1DC-44D5-8F42-1658CD3DB913}"/>
                </a:ext>
              </a:extLst>
            </p:cNvPr>
            <p:cNvCxnSpPr/>
            <p:nvPr/>
          </p:nvCxnSpPr>
          <p:spPr>
            <a:xfrm>
              <a:off x="1304145" y="914399"/>
              <a:ext cx="0" cy="46781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E2CAA0-602C-4795-A426-469C26F572DF}"/>
                </a:ext>
              </a:extLst>
            </p:cNvPr>
            <p:cNvSpPr txBox="1"/>
            <p:nvPr/>
          </p:nvSpPr>
          <p:spPr>
            <a:xfrm>
              <a:off x="705428" y="463097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진행 방향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4229838" y="2717132"/>
            <a:ext cx="2084397" cy="311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2B01E-DA35-4A49-97BE-4A3F479271D8}"/>
              </a:ext>
            </a:extLst>
          </p:cNvPr>
          <p:cNvSpPr txBox="1"/>
          <p:nvPr/>
        </p:nvSpPr>
        <p:spPr>
          <a:xfrm>
            <a:off x="-1" y="0"/>
            <a:ext cx="115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404404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43DD3-A58A-43C4-88CD-A9C89CF6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52" y="643467"/>
            <a:ext cx="73788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D65FEF-F850-418E-B5D6-23D29E8E3549}"/>
              </a:ext>
            </a:extLst>
          </p:cNvPr>
          <p:cNvGrpSpPr/>
          <p:nvPr/>
        </p:nvGrpSpPr>
        <p:grpSpPr>
          <a:xfrm>
            <a:off x="3161267" y="3881773"/>
            <a:ext cx="2137141" cy="914400"/>
            <a:chOff x="3657599" y="-1"/>
            <a:chExt cx="2137141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1A3451-64FC-4283-8157-29CD95C0C061}"/>
                </a:ext>
              </a:extLst>
            </p:cNvPr>
            <p:cNvSpPr txBox="1"/>
            <p:nvPr/>
          </p:nvSpPr>
          <p:spPr>
            <a:xfrm>
              <a:off x="4573886" y="250158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예측 샘플</a:t>
              </a:r>
            </a:p>
          </p:txBody>
        </p:sp>
        <p:pic>
          <p:nvPicPr>
            <p:cNvPr id="8" name="그래픽 7" descr="줄기가 없는 꽃">
              <a:extLst>
                <a:ext uri="{FF2B5EF4-FFF2-40B4-BE49-F238E27FC236}">
                  <a16:creationId xmlns:a16="http://schemas.microsoft.com/office/drawing/2014/main" id="{FBF57376-BC75-48F2-B2BE-CD471563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599" y="-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7FDAE5-0E8C-4C70-BE2C-1630BCEAFC5E}"/>
              </a:ext>
            </a:extLst>
          </p:cNvPr>
          <p:cNvGrpSpPr/>
          <p:nvPr/>
        </p:nvGrpSpPr>
        <p:grpSpPr>
          <a:xfrm>
            <a:off x="7313663" y="463097"/>
            <a:ext cx="1220854" cy="5129491"/>
            <a:chOff x="705428" y="463097"/>
            <a:chExt cx="1220854" cy="512949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EC90CD-A1DC-44D5-8F42-1658CD3DB913}"/>
                </a:ext>
              </a:extLst>
            </p:cNvPr>
            <p:cNvCxnSpPr/>
            <p:nvPr/>
          </p:nvCxnSpPr>
          <p:spPr>
            <a:xfrm>
              <a:off x="1304145" y="914399"/>
              <a:ext cx="0" cy="467818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E2CAA0-602C-4795-A426-469C26F572DF}"/>
                </a:ext>
              </a:extLst>
            </p:cNvPr>
            <p:cNvSpPr txBox="1"/>
            <p:nvPr/>
          </p:nvSpPr>
          <p:spPr>
            <a:xfrm>
              <a:off x="705428" y="463097"/>
              <a:ext cx="12208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진행 방향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A96A09-9EB0-413E-AFCF-403B206796D7}"/>
              </a:ext>
            </a:extLst>
          </p:cNvPr>
          <p:cNvSpPr/>
          <p:nvPr/>
        </p:nvSpPr>
        <p:spPr>
          <a:xfrm>
            <a:off x="3303639" y="5280885"/>
            <a:ext cx="1781605" cy="311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281D8-C3D5-460F-BF58-C18BC729E02B}"/>
              </a:ext>
            </a:extLst>
          </p:cNvPr>
          <p:cNvSpPr txBox="1"/>
          <p:nvPr/>
        </p:nvSpPr>
        <p:spPr>
          <a:xfrm>
            <a:off x="-1" y="0"/>
            <a:ext cx="1150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2) </a:t>
            </a:r>
            <a:r>
              <a:rPr lang="ko-KR" altLang="en-US" sz="2400" dirty="0">
                <a:latin typeface="+mj-ea"/>
                <a:ea typeface="+mj-ea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69990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나눔고딕 ExtraBold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235</Words>
  <Application>Microsoft Office PowerPoint</Application>
  <PresentationFormat>화면 슬라이드 쇼(4:3)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나눔고딕 ExtraBold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Kwan-Gu</dc:creator>
  <cp:lastModifiedBy>Baek Kwan-Gu</cp:lastModifiedBy>
  <cp:revision>16</cp:revision>
  <dcterms:created xsi:type="dcterms:W3CDTF">2020-11-24T10:10:09Z</dcterms:created>
  <dcterms:modified xsi:type="dcterms:W3CDTF">2020-11-24T10:26:03Z</dcterms:modified>
</cp:coreProperties>
</file>